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89" r:id="rId2"/>
    <p:sldId id="261" r:id="rId3"/>
    <p:sldId id="284" r:id="rId4"/>
    <p:sldId id="286" r:id="rId5"/>
    <p:sldId id="285" r:id="rId6"/>
    <p:sldId id="265" r:id="rId7"/>
    <p:sldId id="266" r:id="rId8"/>
    <p:sldId id="260" r:id="rId9"/>
    <p:sldId id="296" r:id="rId10"/>
    <p:sldId id="259" r:id="rId11"/>
    <p:sldId id="262" r:id="rId12"/>
    <p:sldId id="263" r:id="rId13"/>
    <p:sldId id="29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187"/>
    <a:srgbClr val="DBEEF4"/>
    <a:srgbClr val="004AAD"/>
    <a:srgbClr val="13538A"/>
    <a:srgbClr val="1D6765"/>
    <a:srgbClr val="4FCDCC"/>
    <a:srgbClr val="38B6FF"/>
    <a:srgbClr val="0033CC"/>
    <a:srgbClr val="C22722"/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E781-5A08-21EC-89F3-A199083B3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C17A0-AEAE-5090-721A-B56337982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B249-E2F5-F2E9-8073-6F5F69E1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E615-0C1D-02C0-8DD3-5366E427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57F21-436B-680C-13E2-0BBAE33B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C7B7-CA1E-2E39-60A5-9E08FEB9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7DCB1-6D6D-D007-C736-CE913D53F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F376B-1F97-0620-C8B8-C55B8D64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A1ED-4AAA-4D0C-C446-BC610F6D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0DF8E-0747-B15D-28C0-FC3E63E2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5E740-5215-63A5-0AD6-5A32E646F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53AD0-E744-6C36-34DA-7164D172A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8109-6DBF-35C9-B9B4-1162E965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27E9-963B-861C-CE31-95703340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034E-97F7-1DE7-B547-F53C614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D26-61BC-63FC-9AF2-CDDDC4B5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D619-3CF8-DAB5-DA1F-F296ACC3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E1198-73FB-0856-2BFD-0B431422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7F7D-5449-4CAD-116E-69EE8420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28639-5F7E-CB48-A0A6-17BE8928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E839-6576-62C1-DA25-2E7820C7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6F51-167D-5B72-3C31-A4C0803B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D87F0-6566-2A17-2A93-CF9E51B2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B84D5-BE1D-FBA1-6D9C-E310C987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D470-1656-4D4A-6BCD-27FE63FF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CC3E-7A7E-3B55-A37A-1EE44317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865C-0606-427B-AED1-E16F4813B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E6BF4-2CEB-EACE-C1C8-C5A7D1B83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533D9-91C5-4D33-74E6-8173B3C9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84338-BB30-3DD7-4359-FEE3EAB3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18A99-6479-1219-0E59-DFA66DD1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3256-7D71-6C1C-2917-D3142CF6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49581-4A87-FC7A-087C-4A61A67F4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8AEF3-E9C3-F287-2BB9-0AE894CA9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CA7A3-60AA-DA20-FFEA-6EFCB84D1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19C2C-5868-8E94-2921-6F35FE8A3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228B7-8F64-E1D3-222E-D71BAE0E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DE087-BC21-6A69-39D5-BA98C6DE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5060A-BB4E-F006-6D82-19696C5D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337-56DC-5938-9E6D-7A88D97F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E8FBF-6B55-CB9B-ED16-A3A277D5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23335-E62E-53F6-D6D5-10D2B0CA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130B-F43E-DFFB-2E95-46B1C07A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36A67-B13F-74F7-F1E4-9E25D7B8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D4CFE-6140-1584-5530-58FA451A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F0536-4FA6-3AD7-89B9-9DC48895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C0B1-8018-6235-4D62-88D2DCF0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A732-574F-A990-F9BC-8F2AEDFA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DB706-3226-4903-AA16-D5001620C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069B3-5107-A051-3E61-C2C93E71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F2B14-97EC-A4BB-AFAB-ACB6757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D8AE-7668-A36F-92FB-EA19EF19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D8BD-7A52-3338-87C9-2ECFD285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BF2F3-9002-63D8-F268-6621D48AA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F6DF-A9FA-103E-D9B9-7DE82F001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91020-8F8B-7D75-8321-DA0EC7FC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BAA5A-6D66-6BAA-3ABE-9BE0A661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C12A5-57F8-5916-80B5-08C7BE91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5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13F2C-D95E-5F03-C748-37364A14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F395D-4E45-B279-CCBA-C8701845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9997-4A7E-7755-4821-FE4162E39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B2E8-14A6-42CC-BDBA-9C474B9F42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E137-9EB9-6857-FD58-9E7E50A47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568C4-E40D-6979-D031-A2D1BDBC0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E2EA-1198-431A-9D7E-1F1E9134D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i.laregents.edu/program-evaluations-2/state-st-pla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m04.safelinks.protection.outlook.com/?url=https%3A%2F%2Frsi.laregents.edu%2Fla-epscor-2%2Fepscor-programs%2Fla-next-funding-opportunties%2F&amp;data=05%7C02%7Ckhonsari%40lsu.edu%7C5543e4e49ad247e0d2c408de04ebf225%7C2d4dad3f50ae47d983a09ae2b1f466f8%7C0%7C0%7C638953608599744652%7CUnknown%7CTWFpbGZsb3d8eyJFbXB0eU1hcGkiOnRydWUsIlYiOiIwLjAuMDAwMCIsIlAiOiJXaW4zMiIsIkFOIjoiTWFpbCIsIldUIjoyfQ%3D%3D%7C0%7C%7C%7C&amp;sdata=mFk%2Bm9tZx%2FwxalTNJotPw6lrPG0%2FN%2BoZA09HqtkbAFc%3D&amp;reserved=0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5772175-955A-4811-B3D9-A03023BE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4724" y="126724"/>
            <a:ext cx="6346209" cy="611304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92937" y="2554938"/>
            <a:ext cx="2501979" cy="610413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245782" y="1257085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5457" y="385455"/>
            <a:ext cx="6858001" cy="608709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0C86EF7-5EC4-4682-A7BD-444DA4916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760" y="10141"/>
            <a:ext cx="5608469" cy="6858864"/>
          </a:xfrm>
          <a:prstGeom prst="rect">
            <a:avLst/>
          </a:prstGeom>
          <a:gradFill>
            <a:gsLst>
              <a:gs pos="21000">
                <a:schemeClr val="accent1">
                  <a:lumMod val="75000"/>
                  <a:alpha val="6000"/>
                </a:schemeClr>
              </a:gs>
              <a:gs pos="99000">
                <a:schemeClr val="accent1">
                  <a:lumMod val="50000"/>
                  <a:alpha val="3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BA2128-18CB-82CA-5C7B-0D49D297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57199"/>
            <a:ext cx="4494652" cy="3465177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Louisiana Networks of Excellence for Tomorrow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41FD49-573A-0AF4-B7FF-E9BB07E67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99" y="4745318"/>
            <a:ext cx="2567941" cy="126653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(LA-NEXT)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53543-60D9-C051-813E-CBA017F1E819}"/>
              </a:ext>
            </a:extLst>
          </p:cNvPr>
          <p:cNvSpPr txBox="1"/>
          <p:nvPr/>
        </p:nvSpPr>
        <p:spPr>
          <a:xfrm>
            <a:off x="7182785" y="5237675"/>
            <a:ext cx="4255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CD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NSF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CD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EPSCoR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CD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OIA - 2437963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CD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2D3E5A-BE5D-94EA-6173-7992FAD3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04" y="379492"/>
            <a:ext cx="1524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44127-4AD8-9DA0-688C-E9A36919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784" y="1968106"/>
            <a:ext cx="3014933" cy="32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52DE2-0C16-D3A3-16E3-CDFD45A6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D755E627-7E62-E511-C8E8-998101239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7938"/>
            <a:ext cx="12192000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3273AB8-C224-FFC0-FDE1-A7D44DF6D11E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Eligibility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415FCC0-9345-2398-4BB0-1EAD934E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B3B6BB6E-B618-4AB0-F1E2-0A06C078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3C996-F03F-2F63-5C22-FE18B160778C}"/>
              </a:ext>
            </a:extLst>
          </p:cNvPr>
          <p:cNvSpPr txBox="1"/>
          <p:nvPr/>
        </p:nvSpPr>
        <p:spPr>
          <a:xfrm>
            <a:off x="1414732" y="1296323"/>
            <a:ext cx="10058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7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MENTEE (Principal Investigator)</a:t>
            </a:r>
          </a:p>
          <a:p>
            <a:pPr>
              <a:buSzPct val="77000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a faculty member at an institution classified as a Carnegie Research College and University (RCU) or Primarily Undergraduate Institution (PUI)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Award up to $10,000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</a:p>
          <a:p>
            <a:pPr>
              <a:buSzPct val="77000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tenured or tenure-track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Award up to $5,000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b="1" dirty="0">
              <a:latin typeface="Source Sans Pro" panose="020B0503030403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1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46BB-9D38-66DF-E092-5F0433668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87A60437-0661-BD29-8B1B-D234486EB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7938"/>
            <a:ext cx="12192000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6C44691-4ACA-3B39-9195-AEDB9612B4B6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Eligible Disciplines 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0FC0F6C-9A0B-811E-1240-AE1A1F06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EBD4C02C-1293-50D9-2213-69EF669E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D415F-DC1B-6A51-E35D-738B25E345B7}"/>
              </a:ext>
            </a:extLst>
          </p:cNvPr>
          <p:cNvSpPr txBox="1"/>
          <p:nvPr/>
        </p:nvSpPr>
        <p:spPr>
          <a:xfrm>
            <a:off x="2220516" y="1304949"/>
            <a:ext cx="844748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7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 SCIENCE &amp; TECHNOLOGY PRIORITY AREAS</a:t>
            </a:r>
          </a:p>
          <a:p>
            <a:pPr>
              <a:buSzPct val="77000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Advanced Manufacturing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Agriculture &amp; Forestry 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Coastal Restoration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Resilience &amp; Disaster Recovery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Structural Integrity Assurance 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https://rsi.laregents.edu/program-evaluations-2/state-st-plan/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62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6AB38-28B0-9642-B79E-645732D2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6B9F6A54-D75B-4F05-60FE-58086535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6357938"/>
            <a:ext cx="12192000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00B5D41-ECC1-4245-862D-3F2F015C1DBE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Allowable Expenses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278A086-9B42-A7CB-9254-1B2D4871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36DB8A96-5C3A-E43B-D972-C508B987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ACD726-BD45-0393-C449-FA0EBD541E96}"/>
              </a:ext>
            </a:extLst>
          </p:cNvPr>
          <p:cNvSpPr txBox="1"/>
          <p:nvPr/>
        </p:nvSpPr>
        <p:spPr>
          <a:xfrm>
            <a:off x="2185393" y="1009539"/>
            <a:ext cx="778549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7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MENTEE (Principal Investigator from: RCU and PUI institutions)</a:t>
            </a:r>
          </a:p>
          <a:p>
            <a:pPr>
              <a:buSzPct val="77000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support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Materials and Supplies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Publication costs 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MENTOR (R1 and R2 institutions)</a:t>
            </a:r>
          </a:p>
          <a:p>
            <a:pPr>
              <a:buSzPct val="77000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Materials and Supplies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b="1" dirty="0">
              <a:latin typeface="Source Sans Pro" panose="020B0503030403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b="1" dirty="0">
              <a:latin typeface="Source Sans Pro" panose="020B0503030403020204" pitchFamily="34" charset="0"/>
            </a:endParaRPr>
          </a:p>
          <a:p>
            <a:pPr>
              <a:buSzPct val="77000"/>
            </a:pPr>
            <a:endParaRPr lang="en-US" sz="20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0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F54B6-B519-08F6-336E-643587C1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CA95C64F-3325-E781-3804-349CF9C2A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7938"/>
            <a:ext cx="12192000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067C532-B351-A045-BFE6-8A1BC3258671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Next Steps…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7FAF537-1188-13E5-F9AC-CBD0FD2A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0A63A833-72C8-3453-B39F-B2B7B399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CAB81-F916-0672-6434-759E1CA50962}"/>
              </a:ext>
            </a:extLst>
          </p:cNvPr>
          <p:cNvSpPr txBox="1"/>
          <p:nvPr/>
        </p:nvSpPr>
        <p:spPr>
          <a:xfrm>
            <a:off x="1524000" y="1296323"/>
            <a:ext cx="96213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7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LA-NEXT COLLABORATION ENHANCEMENT (LANCE)</a:t>
            </a:r>
          </a:p>
          <a:p>
            <a:pPr>
              <a:buSzPct val="77000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in year 2 of LA-NEXT</a:t>
            </a:r>
          </a:p>
          <a:p>
            <a:pPr>
              <a:buSzPct val="77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Intended to strengthen existing collaborations, such as those built through IGNITE</a:t>
            </a:r>
          </a:p>
          <a:p>
            <a:pPr>
              <a:buSzPct val="77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Awards anticipated to be in the $30-40K range</a:t>
            </a:r>
          </a:p>
        </p:txBody>
      </p:sp>
    </p:spTree>
    <p:extLst>
      <p:ext uri="{BB962C8B-B14F-4D97-AF65-F5344CB8AC3E}">
        <p14:creationId xmlns:p14="http://schemas.microsoft.com/office/powerpoint/2010/main" val="111065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B7318-37C5-1014-40CC-83AC9C6C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BB0E06DB-3577-C75D-B322-B867774AD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385" y="6357938"/>
            <a:ext cx="12252385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903D233-415A-72A6-3C30-61C2D5D70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CB47BDCF-8A2E-1304-998D-614EDAD0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road map with text&#10;&#10;AI-generated content may be incorrect.">
            <a:extLst>
              <a:ext uri="{FF2B5EF4-FFF2-40B4-BE49-F238E27FC236}">
                <a16:creationId xmlns:a16="http://schemas.microsoft.com/office/drawing/2014/main" id="{9A7E1755-9FFA-E1F6-9C4C-DD7EB0B04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6"/>
          <a:stretch>
            <a:fillRect/>
          </a:stretch>
        </p:blipFill>
        <p:spPr>
          <a:xfrm>
            <a:off x="1360098" y="1577354"/>
            <a:ext cx="9144000" cy="352043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870B814-8AC4-8C5B-8599-12E34EA7BA21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Roadmap from IGNITE to 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E6CD6-B94D-E9C3-A8DC-FC8AFBAA112E}"/>
              </a:ext>
            </a:extLst>
          </p:cNvPr>
          <p:cNvSpPr txBox="1"/>
          <p:nvPr/>
        </p:nvSpPr>
        <p:spPr>
          <a:xfrm>
            <a:off x="781571" y="3825050"/>
            <a:ext cx="1014577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7000"/>
            </a:pPr>
            <a:r>
              <a:rPr lang="en-US" sz="2400" b="1" dirty="0">
                <a:latin typeface="Source Sans Pro" panose="020B0503030403020204" pitchFamily="34" charset="0"/>
              </a:rPr>
              <a:t>IGNITE proposals are due on October 27, 2025, by 4:30 pm Central Time</a:t>
            </a:r>
          </a:p>
          <a:p>
            <a:pPr>
              <a:buSzPct val="77000"/>
            </a:pPr>
            <a:endParaRPr lang="en-US" sz="2400" b="1" dirty="0">
              <a:latin typeface="Source Sans Pro" panose="020B0503030403020204" pitchFamily="34" charset="0"/>
            </a:endParaRPr>
          </a:p>
          <a:p>
            <a:pPr algn="ctr">
              <a:buSzPct val="77000"/>
            </a:pPr>
            <a:r>
              <a:rPr lang="en-US" u="sng" dirty="0">
                <a:hlinkClick r:id="rId5"/>
              </a:rPr>
              <a:t>https://rsi.laregents.edu/la-epscor-2/epscor-programs/la-next-funding-opportunties/</a:t>
            </a:r>
            <a:endParaRPr lang="en-US" dirty="0"/>
          </a:p>
          <a:p>
            <a:pPr>
              <a:buSzPct val="77000"/>
            </a:pPr>
            <a:endParaRPr lang="en-US" sz="2400" b="1" dirty="0">
              <a:latin typeface="Source Sans Pro" panose="020B0503030403020204" pitchFamily="34" charset="0"/>
            </a:endParaRPr>
          </a:p>
          <a:p>
            <a:pPr>
              <a:buSzPct val="77000"/>
            </a:pPr>
            <a:endParaRPr lang="en-US" sz="20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880C6-E3D7-B291-93E8-3BBEFDF9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97" y="131441"/>
            <a:ext cx="12593490" cy="949215"/>
          </a:xfrm>
        </p:spPr>
        <p:txBody>
          <a:bodyPr anchor="ctr">
            <a:norm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EPSCoR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Collaborations for Optimizing Research Ecosystems (E-CORE)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7F89-FD96-F77A-7135-CF1F9DF2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96" y="1766423"/>
            <a:ext cx="10245446" cy="4192820"/>
          </a:xfrm>
        </p:spPr>
        <p:txBody>
          <a:bodyPr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E-CORE RII Program aims to support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EPSCoR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-eligible jurisdictions to: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Address challenges and opportunities in research infrastructure specific to the current and evolving needs of a jurisdiction's science and technology research ecosystem;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Build </a:t>
            </a:r>
            <a:r>
              <a:rPr lang="en-US" sz="22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capacity for jurisdiction-wide investigator expertise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into critical masses for sustained, effective, research and education partnerships and funding; and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Develop </a:t>
            </a:r>
            <a:r>
              <a:rPr lang="en-US" sz="22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pathways to broaden the participation of institutions and individuals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the jurisdiction's research ecosystem.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79346-EAA1-8240-AE6C-805CEF39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76" y="857930"/>
            <a:ext cx="1209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72EB5F-08DF-071B-9ED1-CA87145F6F73}"/>
              </a:ext>
            </a:extLst>
          </p:cNvPr>
          <p:cNvGrpSpPr/>
          <p:nvPr/>
        </p:nvGrpSpPr>
        <p:grpSpPr>
          <a:xfrm>
            <a:off x="1038506" y="666367"/>
            <a:ext cx="5631065" cy="6076950"/>
            <a:chOff x="3274810" y="781050"/>
            <a:chExt cx="5631065" cy="6076950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DB8FA759-DAE0-4421-D936-12A07CCA887F}"/>
                </a:ext>
              </a:extLst>
            </p:cNvPr>
            <p:cNvSpPr/>
            <p:nvPr/>
          </p:nvSpPr>
          <p:spPr>
            <a:xfrm>
              <a:off x="3274810" y="781050"/>
              <a:ext cx="2716585" cy="6076950"/>
            </a:xfrm>
            <a:prstGeom prst="upArrow">
              <a:avLst>
                <a:gd name="adj1" fmla="val 50000"/>
                <a:gd name="adj2" fmla="val 46404"/>
              </a:avLst>
            </a:prstGeom>
            <a:gradFill>
              <a:gsLst>
                <a:gs pos="0">
                  <a:srgbClr val="002060"/>
                </a:gs>
                <a:gs pos="47000">
                  <a:schemeClr val="accent1">
                    <a:lumMod val="60000"/>
                    <a:lumOff val="40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4D658-1E30-18F4-44A7-F326A50569C0}"/>
                </a:ext>
              </a:extLst>
            </p:cNvPr>
            <p:cNvSpPr txBox="1"/>
            <p:nvPr/>
          </p:nvSpPr>
          <p:spPr>
            <a:xfrm>
              <a:off x="6103101" y="1181877"/>
              <a:ext cx="26423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 Narrow" panose="020B0606020202030204" pitchFamily="34" charset="0"/>
                </a:rPr>
                <a:t>Clean and Renewable Energy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Advanced Manufacturing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Healthcare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Bioengineering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Resilient Infrastructure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D2F514-44A0-A201-87BE-A5D91B8FAD27}"/>
                </a:ext>
              </a:extLst>
            </p:cNvPr>
            <p:cNvSpPr txBox="1"/>
            <p:nvPr/>
          </p:nvSpPr>
          <p:spPr>
            <a:xfrm>
              <a:off x="6093372" y="2281013"/>
              <a:ext cx="264236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Advanced Manufacturing 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Structural Integrity Assurance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Clean Energy 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Coastal Restoration 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Resilience &amp; Disaster Recovery 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Cyber-Physical Systems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Biomedical &amp; Healthcare Solutions </a:t>
              </a:r>
            </a:p>
            <a:p>
              <a:r>
                <a:rPr lang="en-US" sz="1200" b="1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Agriculture &amp; Forestry Products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DA97B7-7BCA-9DAA-295E-F9E973AAB21B}"/>
                </a:ext>
              </a:extLst>
            </p:cNvPr>
            <p:cNvSpPr txBox="1"/>
            <p:nvPr/>
          </p:nvSpPr>
          <p:spPr>
            <a:xfrm>
              <a:off x="6103103" y="3940517"/>
              <a:ext cx="263263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 Narrow" panose="020B0606020202030204" pitchFamily="34" charset="0"/>
                </a:rPr>
                <a:t>Materials and Manufacturing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Bioscience and Biotechnology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Energy Solutions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Environmental Solutions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Cross-cutting: Data, Computational Science, and Cybersecurity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6766BE-CD88-B115-ED11-01610B4E4426}"/>
                </a:ext>
              </a:extLst>
            </p:cNvPr>
            <p:cNvSpPr txBox="1"/>
            <p:nvPr/>
          </p:nvSpPr>
          <p:spPr>
            <a:xfrm>
              <a:off x="6189290" y="5293926"/>
              <a:ext cx="2716585" cy="64633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r>
                <a:rPr lang="en-US" sz="1200" b="1" dirty="0">
                  <a:latin typeface="Arial Narrow" panose="020B0606020202030204" pitchFamily="34" charset="0"/>
                </a:rPr>
                <a:t>Shared Experimental R&amp;D Infrastructure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Shared Computing and Data Infrastructure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Shared Data and Research Libraries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EF6D8E-A840-D2D5-543D-2598BF172B27}"/>
                </a:ext>
              </a:extLst>
            </p:cNvPr>
            <p:cNvSpPr txBox="1"/>
            <p:nvPr/>
          </p:nvSpPr>
          <p:spPr>
            <a:xfrm>
              <a:off x="6103102" y="6087456"/>
              <a:ext cx="2789276" cy="69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 Narrow" panose="020B0606020202030204" pitchFamily="34" charset="0"/>
                </a:rPr>
                <a:t>STEM Disciplines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Computer and Information Sciences </a:t>
              </a:r>
            </a:p>
            <a:p>
              <a:r>
                <a:rPr lang="en-US" sz="1200" b="1" dirty="0">
                  <a:latin typeface="Arial Narrow" panose="020B0606020202030204" pitchFamily="34" charset="0"/>
                </a:rPr>
                <a:t>Social, Behavioral, and Economic Sciences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918654-A6C6-A783-61A9-29DCE375DE90}"/>
                </a:ext>
              </a:extLst>
            </p:cNvPr>
            <p:cNvSpPr txBox="1"/>
            <p:nvPr/>
          </p:nvSpPr>
          <p:spPr>
            <a:xfrm>
              <a:off x="3950289" y="1198859"/>
              <a:ext cx="130644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6350">
                    <a:noFill/>
                  </a:ln>
                  <a:solidFill>
                    <a:schemeClr val="bg1"/>
                  </a:solidFill>
                  <a:latin typeface="Arial Narrow" panose="020B0606020202030204" pitchFamily="34" charset="0"/>
                </a:rPr>
                <a:t>Target Industry </a:t>
              </a:r>
            </a:p>
            <a:p>
              <a:pPr algn="ctr"/>
              <a:r>
                <a:rPr lang="en-US" b="1" dirty="0">
                  <a:ln w="6350">
                    <a:noFill/>
                  </a:ln>
                  <a:solidFill>
                    <a:schemeClr val="bg1"/>
                  </a:solidFill>
                  <a:latin typeface="Arial Narrow" panose="020B0606020202030204" pitchFamily="34" charset="0"/>
                </a:rPr>
                <a:t>Sectors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5422BB-E852-88C3-9537-FE22BB39B2A8}"/>
                </a:ext>
              </a:extLst>
            </p:cNvPr>
            <p:cNvSpPr txBox="1"/>
            <p:nvPr/>
          </p:nvSpPr>
          <p:spPr>
            <a:xfrm>
              <a:off x="4025223" y="2586895"/>
              <a:ext cx="120974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Innovation &amp;</a:t>
              </a:r>
            </a:p>
            <a:p>
              <a:pPr algn="ctr"/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Incubation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6024F8-AF53-6C91-CC33-D4D655B691B9}"/>
                </a:ext>
              </a:extLst>
            </p:cNvPr>
            <p:cNvSpPr txBox="1"/>
            <p:nvPr/>
          </p:nvSpPr>
          <p:spPr>
            <a:xfrm>
              <a:off x="4009188" y="4096239"/>
              <a:ext cx="1247550" cy="1021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95" b="1" dirty="0">
                  <a:solidFill>
                    <a:srgbClr val="FF0000"/>
                  </a:solidFill>
                </a:rPr>
                <a:t>Networks of</a:t>
              </a:r>
            </a:p>
            <a:p>
              <a:pPr algn="ctr"/>
              <a:r>
                <a:rPr lang="en-US" sz="1895" b="1" dirty="0">
                  <a:solidFill>
                    <a:srgbClr val="FF0000"/>
                  </a:solidFill>
                </a:rPr>
                <a:t>Excellence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7C7A1F-847A-1AC2-55C8-A52FC84A2CA8}"/>
                </a:ext>
              </a:extLst>
            </p:cNvPr>
            <p:cNvSpPr txBox="1"/>
            <p:nvPr/>
          </p:nvSpPr>
          <p:spPr>
            <a:xfrm>
              <a:off x="4002543" y="5476807"/>
              <a:ext cx="1306449" cy="340503"/>
            </a:xfrm>
            <a:prstGeom prst="rect">
              <a:avLst/>
            </a:prstGeom>
            <a:noFill/>
          </p:spPr>
          <p:txBody>
            <a:bodyPr wrap="square" lIns="0" rIns="72189">
              <a:spAutoFit/>
            </a:bodyPr>
            <a:lstStyle/>
            <a:p>
              <a:pPr algn="ctr"/>
              <a:r>
                <a:rPr lang="en-US" sz="1579" b="1" dirty="0">
                  <a:latin typeface="Arial Narrow" panose="020B0606020202030204" pitchFamily="34" charset="0"/>
                </a:rPr>
                <a:t>Building</a:t>
              </a:r>
              <a:r>
                <a:rPr lang="en-US" sz="1421" b="1" dirty="0">
                  <a:latin typeface="Arial Narrow" panose="020B0606020202030204" pitchFamily="34" charset="0"/>
                </a:rPr>
                <a:t> Blocks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A65ADB-E76F-C91B-1ED8-CB0D99BEAA5A}"/>
                </a:ext>
              </a:extLst>
            </p:cNvPr>
            <p:cNvSpPr txBox="1"/>
            <p:nvPr/>
          </p:nvSpPr>
          <p:spPr>
            <a:xfrm>
              <a:off x="4073467" y="6186736"/>
              <a:ext cx="1161504" cy="36149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579" b="1" dirty="0">
                  <a:latin typeface="Arial Narrow" panose="020B0606020202030204" pitchFamily="34" charset="0"/>
                </a:rPr>
                <a:t>Foundations</a:t>
              </a: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A642FD99-3F27-421A-B8F4-EEFC2659A4E6}"/>
                </a:ext>
              </a:extLst>
            </p:cNvPr>
            <p:cNvSpPr/>
            <p:nvPr/>
          </p:nvSpPr>
          <p:spPr>
            <a:xfrm>
              <a:off x="5916090" y="1205797"/>
              <a:ext cx="187011" cy="923330"/>
            </a:xfrm>
            <a:prstGeom prst="leftBrace">
              <a:avLst>
                <a:gd name="adj1" fmla="val 8333"/>
                <a:gd name="adj2" fmla="val 51938"/>
              </a:avLst>
            </a:prstGeom>
            <a:noFill/>
            <a:ln w="31750">
              <a:gradFill>
                <a:gsLst>
                  <a:gs pos="0">
                    <a:srgbClr val="002060"/>
                  </a:gs>
                  <a:gs pos="52000">
                    <a:schemeClr val="accent1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21"/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7EA796E5-011E-4328-9C20-852269033557}"/>
                </a:ext>
              </a:extLst>
            </p:cNvPr>
            <p:cNvSpPr/>
            <p:nvPr/>
          </p:nvSpPr>
          <p:spPr>
            <a:xfrm>
              <a:off x="5910484" y="2342946"/>
              <a:ext cx="217742" cy="1478533"/>
            </a:xfrm>
            <a:prstGeom prst="leftBrace">
              <a:avLst>
                <a:gd name="adj1" fmla="val 8333"/>
                <a:gd name="adj2" fmla="val 51938"/>
              </a:avLst>
            </a:prstGeom>
            <a:noFill/>
            <a:ln w="31750">
              <a:gradFill>
                <a:gsLst>
                  <a:gs pos="0">
                    <a:schemeClr val="accent1">
                      <a:lumMod val="75000"/>
                    </a:schemeClr>
                  </a:gs>
                  <a:gs pos="48000">
                    <a:srgbClr val="0070C0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21"/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835DE7DC-70D2-4D4B-90E0-7FC1E0D5DF6B}"/>
                </a:ext>
              </a:extLst>
            </p:cNvPr>
            <p:cNvSpPr/>
            <p:nvPr/>
          </p:nvSpPr>
          <p:spPr>
            <a:xfrm>
              <a:off x="5920214" y="4057801"/>
              <a:ext cx="217742" cy="998010"/>
            </a:xfrm>
            <a:prstGeom prst="leftBrace">
              <a:avLst>
                <a:gd name="adj1" fmla="val 8333"/>
                <a:gd name="adj2" fmla="val 51938"/>
              </a:avLst>
            </a:prstGeom>
            <a:noFill/>
            <a:ln w="31750">
              <a:gradFill>
                <a:gsLst>
                  <a:gs pos="0">
                    <a:schemeClr val="accent1">
                      <a:lumMod val="75000"/>
                    </a:schemeClr>
                  </a:gs>
                  <a:gs pos="48000">
                    <a:schemeClr val="accent1">
                      <a:lumMod val="60000"/>
                      <a:lumOff val="40000"/>
                    </a:schemeClr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21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F2A3BB34-A7CD-4EE0-8CFD-BBD3F08D2000}"/>
                </a:ext>
              </a:extLst>
            </p:cNvPr>
            <p:cNvSpPr/>
            <p:nvPr/>
          </p:nvSpPr>
          <p:spPr>
            <a:xfrm>
              <a:off x="5916360" y="5400396"/>
              <a:ext cx="217742" cy="492844"/>
            </a:xfrm>
            <a:prstGeom prst="leftBrace">
              <a:avLst>
                <a:gd name="adj1" fmla="val 2577"/>
                <a:gd name="adj2" fmla="val 51938"/>
              </a:avLst>
            </a:prstGeom>
            <a:noFill/>
            <a:ln w="31750">
              <a:gradFill>
                <a:gsLst>
                  <a:gs pos="0">
                    <a:srgbClr val="0070C0"/>
                  </a:gs>
                  <a:gs pos="4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21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883782EF-5C5C-4070-AFA0-F7B57367B2D4}"/>
                </a:ext>
              </a:extLst>
            </p:cNvPr>
            <p:cNvSpPr/>
            <p:nvPr/>
          </p:nvSpPr>
          <p:spPr>
            <a:xfrm>
              <a:off x="5918514" y="6149610"/>
              <a:ext cx="217742" cy="550043"/>
            </a:xfrm>
            <a:prstGeom prst="leftBrace">
              <a:avLst>
                <a:gd name="adj1" fmla="val 2577"/>
                <a:gd name="adj2" fmla="val 51938"/>
              </a:avLst>
            </a:prstGeom>
            <a:noFill/>
            <a:ln w="31750">
              <a:gradFill>
                <a:gsLst>
                  <a:gs pos="3000">
                    <a:srgbClr val="0070C0"/>
                  </a:gs>
                  <a:gs pos="48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2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9C1FD5-EDF8-C0E6-2A57-23256EC3634E}"/>
              </a:ext>
            </a:extLst>
          </p:cNvPr>
          <p:cNvSpPr txBox="1"/>
          <p:nvPr/>
        </p:nvSpPr>
        <p:spPr>
          <a:xfrm>
            <a:off x="4299651" y="-10521"/>
            <a:ext cx="3383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Louisiana 2030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Louisiana’s S&amp;T Roadmap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984E2C-82F0-A76A-C0F0-4F3A7660E851}"/>
              </a:ext>
            </a:extLst>
          </p:cNvPr>
          <p:cNvSpPr/>
          <p:nvPr/>
        </p:nvSpPr>
        <p:spPr>
          <a:xfrm>
            <a:off x="1828296" y="3995819"/>
            <a:ext cx="1179238" cy="947628"/>
          </a:xfrm>
          <a:prstGeom prst="roundRect">
            <a:avLst>
              <a:gd name="adj" fmla="val 8407"/>
            </a:avLst>
          </a:prstGeom>
          <a:noFill/>
          <a:ln w="254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87ECA-9F0F-7311-CCED-8C8C057F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43" y="1138869"/>
            <a:ext cx="3932261" cy="5194242"/>
          </a:xfrm>
          <a:prstGeom prst="rect">
            <a:avLst/>
          </a:prstGeom>
        </p:spPr>
      </p:pic>
      <p:pic>
        <p:nvPicPr>
          <p:cNvPr id="8" name="Picture 7" descr="RegentsLogo.gif">
            <a:extLst>
              <a:ext uri="{FF2B5EF4-FFF2-40B4-BE49-F238E27FC236}">
                <a16:creationId xmlns:a16="http://schemas.microsoft.com/office/drawing/2014/main" id="{D9E22302-88A2-09B6-184F-0ADAC891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894" y="11444"/>
            <a:ext cx="1013199" cy="102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04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CA8E8D-6DE3-E48D-3A13-FADB3CCA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4" y="113453"/>
            <a:ext cx="11625942" cy="1121669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 Networks of Excellence for Tomorrow </a:t>
            </a:r>
            <a:br>
              <a:rPr lang="en-US" sz="2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(LA-NEXT)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7BA9-8C30-1D86-25FA-36C78572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5" y="1723112"/>
            <a:ext cx="9999547" cy="4410059"/>
          </a:xfrm>
        </p:spPr>
        <p:txBody>
          <a:bodyPr anchor="ctr">
            <a:normAutofit/>
          </a:bodyPr>
          <a:lstStyle/>
          <a:p>
            <a:pPr marL="0" marR="0">
              <a:buNone/>
              <a:tabLst>
                <a:tab pos="914400" algn="l"/>
              </a:tabLs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Vision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buNone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buNone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Coordinate, build, and sustain strong networks of collaboration, communication, and partnership among Louisiana’s various institutions to transform the STEM R&amp;D enterprise of the State.</a:t>
            </a:r>
          </a:p>
          <a:p>
            <a:pPr marL="0" marR="0">
              <a:buNone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buNone/>
              <a:tabLst>
                <a:tab pos="914400" algn="l"/>
              </a:tabLst>
            </a:pPr>
            <a:r>
              <a:rPr lang="en-US" b="1" dirty="0">
                <a:latin typeface="Arial" panose="020B0604020202020204" pitchFamily="34" charset="0"/>
              </a:rPr>
              <a:t>Mission</a:t>
            </a:r>
          </a:p>
          <a:p>
            <a:pPr marL="0" marR="0">
              <a:buNone/>
              <a:tabLst>
                <a:tab pos="914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just">
              <a:buNone/>
              <a:tabLst>
                <a:tab pos="91440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LA-NEXT will drive a transformation of the R&amp;D ecosystem through coordination, facilitation, and capacity building in strategic areas identified by the FIRST Louisiana 2030 plan.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236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A28F-A0B3-4F11-B7DB-0CC8C461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50" y="178711"/>
            <a:ext cx="989511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State’s Higher Education Enterprise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CD000-CA1C-86A4-ECE1-E7B1450A0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6177" y="1158842"/>
            <a:ext cx="6391967" cy="5198800"/>
          </a:xfrm>
          <a:prstGeom prst="rect">
            <a:avLst/>
          </a:prstGeom>
          <a:solidFill>
            <a:srgbClr val="96C187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BF30A-14A0-DABD-4792-24E00C037850}"/>
              </a:ext>
            </a:extLst>
          </p:cNvPr>
          <p:cNvSpPr txBox="1"/>
          <p:nvPr/>
        </p:nvSpPr>
        <p:spPr>
          <a:xfrm>
            <a:off x="106845" y="2484405"/>
            <a:ext cx="6691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Carnegie R1 institutions (LSU, Tulane, and ULL)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 R2 institutions (Louisiana Tech, Southern, and UNO)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Doctoral/professional (D/PU) universities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 Masters institutions (5 M1 and 3 M2)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Medical Schools and Centers (MS&amp;C)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Primarily undergraduate institutions (PUI)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community colleges (CC) that belong to the Louisiana Community and Technical College System. </a:t>
            </a:r>
          </a:p>
        </p:txBody>
      </p:sp>
    </p:spTree>
    <p:extLst>
      <p:ext uri="{BB962C8B-B14F-4D97-AF65-F5344CB8AC3E}">
        <p14:creationId xmlns:p14="http://schemas.microsoft.com/office/powerpoint/2010/main" val="339663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B12D9-6A57-18E8-34B1-E397FF2B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9D17B800-2683-94FD-0B38-F3D797AD1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7938"/>
            <a:ext cx="12192000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4AFC9117-B894-8E60-0D11-28007B064238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Eligibility (Mentor Institutions)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BEF3FAC-5E33-47CF-53A7-57FE1787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1C0178C1-72F4-2069-D28D-626F642E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map of louisiana with red dots&#10;&#10;AI-generated content may be incorrect.">
            <a:extLst>
              <a:ext uri="{FF2B5EF4-FFF2-40B4-BE49-F238E27FC236}">
                <a16:creationId xmlns:a16="http://schemas.microsoft.com/office/drawing/2014/main" id="{17331D1D-D824-6BF6-BBBE-04C733B0A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30" y="941360"/>
            <a:ext cx="8496060" cy="47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F0F9-DCB0-1E9C-21BA-2B49C85E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3776C3E5-95CE-E3FF-147A-3B18DAE3B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7938"/>
            <a:ext cx="12192000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39B1BC7-1F63-8CE1-DBE4-00D3283B35E0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Eligibility (Mentee institutions)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CDB1C1B-6E78-C86D-C94E-6F40FF7A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9" y="6185746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B09D5256-7B7F-20AC-D18F-75E53E576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map of the state of louisiana&#10;&#10;AI-generated content may be incorrect.">
            <a:extLst>
              <a:ext uri="{FF2B5EF4-FFF2-40B4-BE49-F238E27FC236}">
                <a16:creationId xmlns:a16="http://schemas.microsoft.com/office/drawing/2014/main" id="{C0B09B32-73C3-F65D-1E25-F3649CD21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38" y="959499"/>
            <a:ext cx="8707962" cy="48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4B008-D016-938D-ABB5-293B924B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20B93B88-498C-EC70-6E96-7FFB0B7E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101" y="6357938"/>
            <a:ext cx="11541491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BB371CC-4131-B39F-B229-2B7E35E5827B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Initiating Growth through Networks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Interdisciplinary Teamwork (IGNITE)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4B1D51EF-3D78-802C-BB1F-EC30FB14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" y="6271842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FF2FEA9C-19B1-30E6-1578-008DADD4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F4E33-2D7E-2ED4-7020-BE63294DC10D}"/>
              </a:ext>
            </a:extLst>
          </p:cNvPr>
          <p:cNvSpPr txBox="1"/>
          <p:nvPr/>
        </p:nvSpPr>
        <p:spPr>
          <a:xfrm>
            <a:off x="1216325" y="1548856"/>
            <a:ext cx="985136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77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algn="ctr">
              <a:buSzPct val="77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the involvement of Research Colleges and Universities (RCU) and Primarily Undergraduate Institutions (PUI) faculty in STEM research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 research collaboration networks between RCUs and PUIs with R1 and R2 institutions in the State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Continued collaborations that lead to external funding and products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access to shared research instrumentation and facilities in Louisiana  </a:t>
            </a:r>
          </a:p>
        </p:txBody>
      </p:sp>
    </p:spTree>
    <p:extLst>
      <p:ext uri="{BB962C8B-B14F-4D97-AF65-F5344CB8AC3E}">
        <p14:creationId xmlns:p14="http://schemas.microsoft.com/office/powerpoint/2010/main" val="262984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BC5F9-55AA-EEE3-7B79-73211F0E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33BC43A2-CADE-B8BD-0718-9C5EB97BE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101" y="6357938"/>
            <a:ext cx="11541491" cy="500063"/>
          </a:xfrm>
          <a:solidFill>
            <a:srgbClr val="00206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Eras Medium ITC" pitchFamily="34" charset="0"/>
                <a:cs typeface="Bank Gothic" charset="0"/>
                <a:sym typeface="Bank Gothic" charset="0"/>
              </a:rPr>
              <a:t>Louisiana EPSCoR</a:t>
            </a:r>
            <a:endParaRPr lang="en-US" sz="2000" b="1" dirty="0">
              <a:solidFill>
                <a:schemeClr val="bg1"/>
              </a:solidFill>
              <a:latin typeface="Eras Medium ITC" pitchFamily="34" charset="0"/>
              <a:ea typeface="ヒラギノ角ゴ ProN W6" charset="0"/>
              <a:cs typeface="ヒラギノ角ゴ ProN W6" charset="0"/>
              <a:sym typeface="Bank Gothic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9F8EA68-03A7-CCD5-A875-817E69F6F6FB}"/>
              </a:ext>
            </a:extLst>
          </p:cNvPr>
          <p:cNvSpPr>
            <a:spLocks/>
          </p:cNvSpPr>
          <p:nvPr/>
        </p:nvSpPr>
        <p:spPr bwMode="auto">
          <a:xfrm>
            <a:off x="1524000" y="321470"/>
            <a:ext cx="91440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Initiating Growth through Networks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 Neue Bold Condensed" charset="0"/>
              </a:rPr>
              <a:t>Interdisciplinary Teamwork (IGNITE)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160A42A-8519-7FA3-99E0-AE36CFA1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" y="6271842"/>
            <a:ext cx="714375" cy="67225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gentsLogo.gif">
            <a:extLst>
              <a:ext uri="{FF2B5EF4-FFF2-40B4-BE49-F238E27FC236}">
                <a16:creationId xmlns:a16="http://schemas.microsoft.com/office/drawing/2014/main" id="{945F7D20-A507-7B63-BFDE-6CFB7A69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578" y="6152072"/>
            <a:ext cx="696516" cy="7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CB434-81EF-F041-BE1E-9DDB46D04895}"/>
              </a:ext>
            </a:extLst>
          </p:cNvPr>
          <p:cNvSpPr txBox="1"/>
          <p:nvPr/>
        </p:nvSpPr>
        <p:spPr>
          <a:xfrm>
            <a:off x="1216325" y="1548856"/>
            <a:ext cx="9851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77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pPr algn="ctr">
              <a:buSzPct val="77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 the mentoring mechanisms for new faculty at all types of institutions.</a:t>
            </a:r>
          </a:p>
          <a:p>
            <a:pPr>
              <a:buSzPct val="77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 mechanisms to integrate D/PU, M1, M2, and PUI faculty into the R&amp;D enterprise.</a:t>
            </a:r>
          </a:p>
          <a:p>
            <a:pPr marL="342900" indent="-342900">
              <a:buSzPct val="77000"/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2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687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Eras Medium ITC</vt:lpstr>
      <vt:lpstr>Source Sans Pro</vt:lpstr>
      <vt:lpstr>Verdana</vt:lpstr>
      <vt:lpstr>Office Theme</vt:lpstr>
      <vt:lpstr>Louisiana Networks of Excellence for Tomorrow</vt:lpstr>
      <vt:lpstr>EPSCoR Collaborations for Optimizing Research Ecosystems (E-CORE)</vt:lpstr>
      <vt:lpstr>PowerPoint Presentation</vt:lpstr>
      <vt:lpstr>Louisiana Networks of Excellence for Tomorrow  (LA-NEXT) </vt:lpstr>
      <vt:lpstr>State’s Higher Education Enterprise</vt:lpstr>
      <vt:lpstr>Louisiana EPSCoR</vt:lpstr>
      <vt:lpstr>Louisiana EPSCoR</vt:lpstr>
      <vt:lpstr>Louisiana EPSCoR</vt:lpstr>
      <vt:lpstr>Louisiana EPSCoR</vt:lpstr>
      <vt:lpstr>Louisiana EPSCoR</vt:lpstr>
      <vt:lpstr>Louisiana EPSCoR</vt:lpstr>
      <vt:lpstr>Louisiana EPSCoR</vt:lpstr>
      <vt:lpstr>Louisiana EPSCoR</vt:lpstr>
      <vt:lpstr>Louisiana EPSCoR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Ramu Ramachandran</dc:creator>
  <cp:lastModifiedBy>Shannon Domingue</cp:lastModifiedBy>
  <cp:revision>114</cp:revision>
  <dcterms:created xsi:type="dcterms:W3CDTF">2024-06-05T20:14:35Z</dcterms:created>
  <dcterms:modified xsi:type="dcterms:W3CDTF">2025-10-06T18:09:56Z</dcterms:modified>
</cp:coreProperties>
</file>