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6" r:id="rId3"/>
    <p:sldId id="431" r:id="rId4"/>
    <p:sldId id="453" r:id="rId5"/>
    <p:sldId id="458" r:id="rId6"/>
    <p:sldId id="454" r:id="rId7"/>
    <p:sldId id="459" r:id="rId8"/>
    <p:sldId id="457" r:id="rId9"/>
    <p:sldId id="455" r:id="rId10"/>
    <p:sldId id="463" r:id="rId11"/>
    <p:sldId id="465" r:id="rId12"/>
  </p:sldIdLst>
  <p:sldSz cx="9144000" cy="6858000" type="screen4x3"/>
  <p:notesSz cx="7102475" cy="93884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Sara Haviland" initials="" lastIdx="2" clrIdx="1"/>
  <p:cmAuthor id="2" name="HMcKay" initials="H" lastIdx="3" clrIdx="2"/>
  <p:cmAuthor id="3" name="Suzannne Michael" initials="SM" lastIdx="3" clrIdx="3"/>
  <p:cmAuthor id="4" name="Renee Edwards" initials="R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0204" autoAdjust="0"/>
  </p:normalViewPr>
  <p:slideViewPr>
    <p:cSldViewPr>
      <p:cViewPr varScale="1">
        <p:scale>
          <a:sx n="60" d="100"/>
          <a:sy n="60" d="100"/>
        </p:scale>
        <p:origin x="1365" y="-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FEDB4D1C-7861-43AB-B239-278AE7FFFC2D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B16803A-26EF-44EA-B5F2-038217A11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9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46998" y="4459526"/>
            <a:ext cx="5208481" cy="4224814"/>
          </a:xfrm>
          <a:prstGeom prst="rect">
            <a:avLst/>
          </a:prstGeom>
          <a:noFill/>
          <a:ln>
            <a:noFill/>
          </a:ln>
        </p:spPr>
        <p:txBody>
          <a:bodyPr lIns="94205" tIns="94205" rIns="94205" bIns="94205" anchor="t" anchorCtr="0"/>
          <a:lstStyle>
            <a:lvl1pPr marL="0" marR="0" indent="0" algn="l" rtl="0">
              <a:lnSpc>
                <a:spcPct val="117999"/>
              </a:lnSpc>
              <a:spcBef>
                <a:spcPts val="0"/>
              </a:spcBef>
              <a:defRPr/>
            </a:lvl1pPr>
            <a:lvl2pPr marL="0" marR="0" indent="228600" algn="l" rtl="0">
              <a:lnSpc>
                <a:spcPct val="117999"/>
              </a:lnSpc>
              <a:spcBef>
                <a:spcPts val="0"/>
              </a:spcBef>
              <a:defRPr/>
            </a:lvl2pPr>
            <a:lvl3pPr marL="0" marR="0" indent="457200" algn="l" rtl="0">
              <a:lnSpc>
                <a:spcPct val="117999"/>
              </a:lnSpc>
              <a:spcBef>
                <a:spcPts val="0"/>
              </a:spcBef>
              <a:defRPr/>
            </a:lvl3pPr>
            <a:lvl4pPr marL="0" marR="0" indent="685800" algn="l" rtl="0">
              <a:lnSpc>
                <a:spcPct val="117999"/>
              </a:lnSpc>
              <a:spcBef>
                <a:spcPts val="0"/>
              </a:spcBef>
              <a:defRPr/>
            </a:lvl4pPr>
            <a:lvl5pPr marL="0" marR="0" indent="914400" algn="l" rtl="0">
              <a:lnSpc>
                <a:spcPct val="117999"/>
              </a:lnSpc>
              <a:spcBef>
                <a:spcPts val="0"/>
              </a:spcBef>
              <a:defRPr/>
            </a:lvl5pPr>
            <a:lvl6pPr marL="0" marR="0" indent="1143000" algn="l" rtl="0">
              <a:lnSpc>
                <a:spcPct val="117999"/>
              </a:lnSpc>
              <a:spcBef>
                <a:spcPts val="0"/>
              </a:spcBef>
              <a:defRPr/>
            </a:lvl6pPr>
            <a:lvl7pPr marL="0" marR="0" indent="1371600" algn="l" rtl="0">
              <a:lnSpc>
                <a:spcPct val="117999"/>
              </a:lnSpc>
              <a:spcBef>
                <a:spcPts val="0"/>
              </a:spcBef>
              <a:defRPr/>
            </a:lvl7pPr>
            <a:lvl8pPr marL="0" marR="0" indent="1600200" algn="l" rtl="0">
              <a:lnSpc>
                <a:spcPct val="117999"/>
              </a:lnSpc>
              <a:spcBef>
                <a:spcPts val="0"/>
              </a:spcBef>
              <a:defRPr/>
            </a:lvl8pPr>
            <a:lvl9pPr marL="0" marR="0" indent="1828800" algn="l" rtl="0">
              <a:lnSpc>
                <a:spcPct val="117999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093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797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6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U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96863" y="6362700"/>
            <a:ext cx="44402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400" dirty="0"/>
              <a:t>Rutgers, The State University of New Jersey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87" y="182016"/>
            <a:ext cx="3413478" cy="11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3BDA-4FC4-D048-9883-845DCE281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7A3B-F022-CF46-A07D-AE9F818D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668E-25EA-0E46-9AA9-775EFE3D0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7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5A23-D10F-D148-A907-016CB87D4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6076-0241-A54C-BDFA-B6E7BCF26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1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2913-FD1B-9242-99D2-ABD30C5BA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1996-1A2F-DD4F-A5BB-A738C2E78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831D-65FF-9445-A405-FC9D880E2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E8B0-F787-DD42-9BCF-B34874DBD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766A-A7D2-A947-894C-A3F136C8E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RU_ppt_to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U_LOGOTYPE_PMS186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2875"/>
            <a:ext cx="1430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4EA3EAA8-43E8-6849-91B3-5228008C6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lr.rutgers.edu/eerc" TargetMode="External"/><Relationship Id="rId2" Type="http://schemas.openxmlformats.org/officeDocument/2006/relationships/hyperlink" Target="mailto:mvannoy@rutger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rutgers.edu/eerc-hi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8077200" cy="2997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latin typeface="+mn-lt"/>
              </a:rPr>
              <a:t>The Hidden Innovation Infrastructure: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Understanding the Economic Development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Role of Technician Education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in the Changing Future of Work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0" y="3505200"/>
            <a:ext cx="7620000" cy="274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endParaRPr lang="en-US" sz="1800" b="1" dirty="0"/>
          </a:p>
          <a:p>
            <a:pPr marL="0" marR="0" lvl="0" indent="0" algn="ctr" rtl="0">
              <a:spcBef>
                <a:spcPts val="500"/>
              </a:spcBef>
              <a:buClr>
                <a:srgbClr val="FFFFFF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Louisiana Board of Regents, Research Summit</a:t>
            </a:r>
          </a:p>
          <a:p>
            <a:pPr marL="0" marR="0" lvl="0" indent="0" algn="ctr" rtl="0">
              <a:spcBef>
                <a:spcPts val="50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May 28, 2021</a:t>
            </a:r>
          </a:p>
        </p:txBody>
      </p:sp>
      <p:pic>
        <p:nvPicPr>
          <p:cNvPr id="5" name="Picture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04362306-6599-4F20-AB8D-D9D097D6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886" y="5630186"/>
            <a:ext cx="1127828" cy="1133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F9893-DD83-499B-9B44-918891BC8555}"/>
              </a:ext>
            </a:extLst>
          </p:cNvPr>
          <p:cNvSpPr txBox="1"/>
          <p:nvPr/>
        </p:nvSpPr>
        <p:spPr>
          <a:xfrm>
            <a:off x="296815" y="6127762"/>
            <a:ext cx="763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333333"/>
                </a:solidFill>
                <a:effectLst/>
                <a:latin typeface="+mj-lt"/>
              </a:rPr>
              <a:t>This material is based upon work supported by the National Science Foundation under Grant No. (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j-lt"/>
              </a:rPr>
              <a:t>2026262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+mj-lt"/>
              </a:rPr>
              <a:t>).</a:t>
            </a:r>
            <a:endParaRPr lang="en-US" sz="1200" i="1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7" y="2514600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endParaRPr lang="en-US" dirty="0"/>
          </a:p>
          <a:p>
            <a:pPr lv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107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For More Information</a:t>
            </a:r>
            <a:br>
              <a:rPr lang="en-US" sz="1800" b="1" dirty="0">
                <a:effectLst/>
                <a:latin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Contact:</a:t>
            </a:r>
          </a:p>
          <a:p>
            <a:pPr marL="0" lvl="0" indent="0" algn="ctr">
              <a:buNone/>
            </a:pPr>
            <a:r>
              <a:rPr lang="en-US" dirty="0"/>
              <a:t>Michelle Van Noy, Ph.D.</a:t>
            </a:r>
          </a:p>
          <a:p>
            <a:pPr marL="0" lvl="0" indent="0" algn="ctr">
              <a:buNone/>
            </a:pPr>
            <a:r>
              <a:rPr lang="en-US" dirty="0">
                <a:hlinkClick r:id="rId2"/>
              </a:rPr>
              <a:t>mvannoy@rutgers.edu</a:t>
            </a: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/>
              <a:t>Visit our website: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http://smlr.rutgers.edu/eerc</a:t>
            </a:r>
            <a:endParaRPr lang="en-US" u="sng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https://sites.rutgers.edu/eerc-hii/</a:t>
            </a:r>
            <a:endParaRPr lang="en-US" u="sng" dirty="0">
              <a:solidFill>
                <a:srgbClr val="0000F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D474-DE9E-4DF0-95CA-A8B837E9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404375"/>
          </a:xfrm>
        </p:spPr>
        <p:txBody>
          <a:bodyPr>
            <a:normAutofit/>
          </a:bodyPr>
          <a:lstStyle/>
          <a:p>
            <a:r>
              <a:rPr lang="en-US" dirty="0"/>
              <a:t>What is the Hidden Innovation Infrastructure?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10CA1-36ED-4D54-8920-D79B6879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08583"/>
            <a:ext cx="8081276" cy="4892217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Technicians and the education programs that prepare them – often overlooked. Yet, they have a potentially important role in innovation.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Technicians mediate technology and practice</a:t>
            </a:r>
          </a:p>
          <a:p>
            <a:pPr lvl="1"/>
            <a:r>
              <a:rPr lang="en-US" sz="2000" dirty="0"/>
              <a:t>More than operators</a:t>
            </a:r>
          </a:p>
          <a:p>
            <a:pPr lvl="1"/>
            <a:r>
              <a:rPr lang="en-US" sz="2000" dirty="0"/>
              <a:t>Offer input into manufacturing processes, product development, and best practices</a:t>
            </a:r>
          </a:p>
          <a:p>
            <a:pPr lvl="1"/>
            <a:r>
              <a:rPr lang="en-US" sz="2000" dirty="0"/>
              <a:t>Can generate new innovations based on insights from practice</a:t>
            </a:r>
          </a:p>
          <a:p>
            <a:endParaRPr lang="en-US" sz="2400" dirty="0"/>
          </a:p>
          <a:p>
            <a:r>
              <a:rPr lang="en-US" sz="2400" dirty="0"/>
              <a:t>With changes in the workplace, e.g. automation, technician education is increasingly important</a:t>
            </a:r>
          </a:p>
          <a:p>
            <a:pPr lvl="1"/>
            <a:r>
              <a:rPr lang="en-US" sz="2000" dirty="0"/>
              <a:t>Increased need for higher skill levels among technicians</a:t>
            </a:r>
          </a:p>
          <a:p>
            <a:pPr lvl="1"/>
            <a:r>
              <a:rPr lang="en-US" sz="2000" dirty="0"/>
              <a:t>CC programs have long track record in technician 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89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6649-C700-4DF4-931A-1C569FC2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06462"/>
            <a:ext cx="8229600" cy="808038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+mn-lt"/>
              </a:rPr>
              <a:t>The Role of Technician Education in 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1E02-7C09-461E-BCE4-E57DF416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4500"/>
            <a:ext cx="8534400" cy="4533900"/>
          </a:xfrm>
        </p:spPr>
        <p:txBody>
          <a:bodyPr/>
          <a:lstStyle/>
          <a:p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7426CE-C0FE-4648-8ED8-20A60488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25" y="1981200"/>
            <a:ext cx="829075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Technician Education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National Science Foundation’s Advanced Technological Education program</a:t>
            </a:r>
          </a:p>
          <a:p>
            <a:pPr lvl="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investment: 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unded 1,446 projects and 64 centers, investing $1.24 billion, from 1993-2020. </a:t>
            </a:r>
          </a:p>
          <a:p>
            <a:pPr lvl="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 ATE grantees have:</a:t>
            </a:r>
          </a:p>
          <a:p>
            <a:pPr lvl="1"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Educated 65,000 students</a:t>
            </a:r>
          </a:p>
          <a:p>
            <a:pPr lvl="1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in 8,500 collaborations</a:t>
            </a:r>
          </a:p>
          <a:p>
            <a:pPr lvl="1"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7,110 curriculum materials</a:t>
            </a:r>
          </a:p>
          <a:p>
            <a:pPr lvl="1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 1,070 professional development opportunities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ATE Impacts Program Overview Brief, 2020</a:t>
            </a:r>
          </a:p>
          <a:p>
            <a:pPr marL="0" lv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" y="639762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Technician Education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737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college technician programs</a:t>
            </a:r>
          </a:p>
          <a:p>
            <a:pPr lvl="0"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a range of sectors, including manufacturing; agricultural and environmental, bio- and chemical engineering; information technology; and nanotechnology.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 in many forms: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warding of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for-credit certificates, and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oncredit programs 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tomized training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many aspects: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relationships with employers, labor market alignment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development to promote student advancement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student recruitment, advisement, and support</a:t>
            </a:r>
          </a:p>
          <a:p>
            <a:pPr marL="0" lv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3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Economic Development Inputs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Skills development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Skilled technician workforce</a:t>
            </a:r>
          </a:p>
          <a:p>
            <a:pPr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Fundamentally about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learning of skills and competencies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lignment with student needs, employer needs, and regional needs</a:t>
            </a:r>
          </a:p>
          <a:p>
            <a:pPr marL="0" marR="0" indent="0">
              <a:spcBef>
                <a:spcPts val="0"/>
              </a:spcBef>
              <a:spcAft>
                <a:spcPts val="75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 2019, a total of 357,104 students earned degrees or certificates of up to two years in length from 2381 institutions in 131 technician fields (IPEDS data).</a:t>
            </a:r>
          </a:p>
          <a:p>
            <a:pPr marL="0" marR="0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381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Economic Development Inputs </a:t>
            </a:r>
            <a:r>
              <a:rPr lang="en-US" b="1"/>
              <a:t>(cont.)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4876800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Support of the innovation ecosystem</a:t>
            </a:r>
          </a:p>
          <a:p>
            <a:pPr marL="0" lv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entrepreneurship training and small-business incubation and assistance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local economic planning and policymaking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of forums to promote business and education interaction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 of high-tech courses in line with local economic development efforts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convening industry clusters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transfer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economic scans 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 in attracting employers to the region</a:t>
            </a:r>
          </a:p>
          <a:p>
            <a:pPr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up their facilities for use by local companies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9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Economic Development Outcomes of Technician Education </a:t>
            </a:r>
            <a:br>
              <a:rPr lang="en-US" sz="1800" b="1" dirty="0">
                <a:effectLst/>
                <a:latin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876800"/>
          </a:xfrm>
        </p:spPr>
        <p:txBody>
          <a:bodyPr/>
          <a:lstStyle/>
          <a:p>
            <a:pPr lvl="0"/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Workplace productivity and innovation</a:t>
            </a:r>
          </a:p>
          <a:p>
            <a:pPr marL="0" lv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levels of employment and earnings</a:t>
            </a:r>
          </a:p>
          <a:p>
            <a:pPr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occurs in the workplace – the actual practices that underlie the assumption that earnings reflect productivity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mediating technology and practice, technicians are part of an often-unseen process of innovation</a:t>
            </a:r>
          </a:p>
          <a:p>
            <a:pPr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technology in terms of the interaction between high-end research and development (R&amp;D) and its practical execution</a:t>
            </a:r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lv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5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0DA2-50A4-41A2-BA91-5CBE9CE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5181"/>
            <a:ext cx="8229600" cy="808038"/>
          </a:xfrm>
        </p:spPr>
        <p:txBody>
          <a:bodyPr/>
          <a:lstStyle/>
          <a:p>
            <a:pPr algn="ctr"/>
            <a:r>
              <a:rPr lang="en-US" b="1" dirty="0"/>
              <a:t>Economic Development Outcomes of Technician Education (cont.)</a:t>
            </a:r>
            <a:br>
              <a:rPr lang="en-US" sz="1800" b="1" dirty="0">
                <a:effectLst/>
                <a:latin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6C3CF-691A-4F83-8567-686170F5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12531"/>
            <a:ext cx="8839200" cy="4876800"/>
          </a:xfrm>
        </p:spPr>
        <p:txBody>
          <a:bodyPr/>
          <a:lstStyle/>
          <a:p>
            <a:pPr lvl="0"/>
            <a:endParaRPr lang="en-US" dirty="0"/>
          </a:p>
          <a:p>
            <a:pPr lvl="0">
              <a:buFontTx/>
              <a:buChar char="-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Regional economic development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creation as well as economic development via structural changes, both in terms of the mix of sectors and in terms of economic productivity</a:t>
            </a:r>
          </a:p>
          <a:p>
            <a:pPr lvl="0"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 to economic changes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between education and social returns to communities</a:t>
            </a:r>
          </a:p>
          <a:p>
            <a:pPr lvl="0"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 may be defined as tied to local labor markets or conceptualized as broader economic development units tied to urban centers</a:t>
            </a:r>
          </a:p>
          <a:p>
            <a:pPr lvl="0">
              <a:buFontTx/>
              <a:buChar char="-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ndustry- or sector-specific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93898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SMLR_5-7-15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603</Words>
  <Application>Microsoft Office PowerPoint</Application>
  <PresentationFormat>On-screen Show (4:3)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RU_Template_SMLR_5-7-15</vt:lpstr>
      <vt:lpstr>The Hidden Innovation Infrastructure:  Understanding the Economic Development  Role of Technician Education  in the Changing Future of Work</vt:lpstr>
      <vt:lpstr>What is the Hidden Innovation Infrastructure?</vt:lpstr>
      <vt:lpstr>The Role of Technician Education in Economic Development</vt:lpstr>
      <vt:lpstr>Technician Education Infrastructure</vt:lpstr>
      <vt:lpstr>Technician Education Infrastructure</vt:lpstr>
      <vt:lpstr>Economic Development Inputs </vt:lpstr>
      <vt:lpstr>Economic Development Inputs (cont.) </vt:lpstr>
      <vt:lpstr>Economic Development Outcomes of Technician Education  </vt:lpstr>
      <vt:lpstr>Economic Development Outcomes of Technician Education (cont.) </vt:lpstr>
      <vt:lpstr>Questions/Discussion</vt:lpstr>
      <vt:lpstr>For More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 State Community College TAACCCT EVALUATION  Advanced Manufacturing Career Pathway Training</dc:title>
  <dc:creator>SMichael</dc:creator>
  <cp:lastModifiedBy>Michelle Van Noy</cp:lastModifiedBy>
  <cp:revision>209</cp:revision>
  <cp:lastPrinted>2017-05-10T18:27:02Z</cp:lastPrinted>
  <dcterms:modified xsi:type="dcterms:W3CDTF">2021-06-01T22:51:41Z</dcterms:modified>
</cp:coreProperties>
</file>