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1" r:id="rId2"/>
  </p:sldMasterIdLst>
  <p:notesMasterIdLst>
    <p:notesMasterId r:id="rId4"/>
  </p:notesMasterIdLst>
  <p:handoutMasterIdLst>
    <p:handoutMasterId r:id="rId5"/>
  </p:handoutMasterIdLst>
  <p:sldIdLst>
    <p:sldId id="257" r:id="rId3"/>
  </p:sldIdLst>
  <p:sldSz cx="43891200" cy="32918400"/>
  <p:notesSz cx="9309100" cy="7023100"/>
  <p:defaultTextStyle>
    <a:defPPr>
      <a:defRPr lang="en-US"/>
    </a:defPPr>
    <a:lvl1pPr marL="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40" d="100"/>
          <a:sy n="40" d="100"/>
        </p:scale>
        <p:origin x="-864" y="-80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675" y="0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4F81-9E2F-5443-A2F6-FA350C6BEA25}" type="datetimeFigureOut">
              <a:rPr lang="en-US" smtClean="0"/>
              <a:t>4/7/16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70675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675" y="6670675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F5D02-E527-244A-95F7-A3E534DDA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618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675" y="0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9896F-E5E8-2141-B859-C2AF308D59FB}" type="datetimeFigureOut">
              <a:rPr lang="en-US" smtClean="0"/>
              <a:t>4/7/16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8775" y="527050"/>
            <a:ext cx="3511550" cy="2633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35338"/>
            <a:ext cx="7448550" cy="3160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70675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675" y="6670675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4E9F80-22A5-F44E-B881-F62080BDF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63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  <a:prstGeom prst="rect">
            <a:avLst/>
          </a:prstGeom>
        </p:spPr>
        <p:txBody>
          <a:bodyPr lIns="438912" tIns="219456" rIns="438912" bIns="219456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  <a:prstGeom prst="rect">
            <a:avLst/>
          </a:prstGeom>
        </p:spPr>
        <p:txBody>
          <a:bodyPr lIns="438912" tIns="219456" rIns="438912" bIns="219456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506477" y="31166705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fld id="{9DEFA9D9-0700-7C44-8C2C-518E2F44CD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81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lIns="438912" tIns="219456" rIns="438912" bIns="219456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eaVert" lIns="438912" tIns="219456" rIns="438912" bIns="219456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506477" y="31166705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fld id="{9DEFA9D9-0700-7C44-8C2C-518E2F44CD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68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  <a:prstGeom prst="rect">
            <a:avLst/>
          </a:prstGeom>
        </p:spPr>
        <p:txBody>
          <a:bodyPr vert="eaVert" lIns="438912" tIns="219456" rIns="438912" bIns="219456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  <a:prstGeom prst="rect">
            <a:avLst/>
          </a:prstGeom>
        </p:spPr>
        <p:txBody>
          <a:bodyPr vert="eaVert" lIns="438912" tIns="219456" rIns="438912" bIns="219456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506477" y="31166705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fld id="{9DEFA9D9-0700-7C44-8C2C-518E2F44CD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8719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1840" y="1097280"/>
            <a:ext cx="37307520" cy="5852160"/>
          </a:xfrm>
          <a:prstGeom prst="rect">
            <a:avLst/>
          </a:prstGeom>
        </p:spPr>
        <p:txBody>
          <a:bodyPr lIns="438912" tIns="219456" rIns="438912" bIns="219456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3291840" y="8229600"/>
            <a:ext cx="37307520" cy="19933920"/>
          </a:xfrm>
          <a:prstGeom prst="rect">
            <a:avLst/>
          </a:prstGeom>
        </p:spPr>
        <p:txBody>
          <a:bodyPr lIns="438912" tIns="219456" rIns="438912" bIns="219456"/>
          <a:lstStyle/>
          <a:p>
            <a:pPr lvl="0"/>
            <a:r>
              <a:rPr lang="en-US" noProof="0" smtClean="0"/>
              <a:t>Click icon to add SmartArt graphic</a:t>
            </a:r>
            <a:endParaRPr lang="en-US" noProof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B8AA-EFC6-AD46-B424-3E0B6AFA79E2}" type="datetimeFigureOut">
              <a:rPr lang="en-US" smtClean="0"/>
              <a:t>4/7/16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4D84-4753-B846-B477-0F3596866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41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B8AA-EFC6-AD46-B424-3E0B6AFA79E2}" type="datetimeFigureOut">
              <a:rPr lang="en-US" smtClean="0"/>
              <a:t>4/7/16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4D84-4753-B846-B477-0F3596866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971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B8AA-EFC6-AD46-B424-3E0B6AFA79E2}" type="datetimeFigureOut">
              <a:rPr lang="en-US" smtClean="0"/>
              <a:t>4/7/16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4D84-4753-B846-B477-0F3596866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72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B8AA-EFC6-AD46-B424-3E0B6AFA79E2}" type="datetimeFigureOut">
              <a:rPr lang="en-US" smtClean="0"/>
              <a:t>4/7/16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4D84-4753-B846-B477-0F3596866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333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B8AA-EFC6-AD46-B424-3E0B6AFA79E2}" type="datetimeFigureOut">
              <a:rPr lang="en-US" smtClean="0"/>
              <a:t>4/7/16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4D84-4753-B846-B477-0F3596866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4759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B8AA-EFC6-AD46-B424-3E0B6AFA79E2}" type="datetimeFigureOut">
              <a:rPr lang="en-US" smtClean="0"/>
              <a:t>4/7/16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4D84-4753-B846-B477-0F3596866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501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B8AA-EFC6-AD46-B424-3E0B6AFA79E2}" type="datetimeFigureOut">
              <a:rPr lang="en-US" smtClean="0"/>
              <a:t>4/7/16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4D84-4753-B846-B477-0F3596866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5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lIns="438912" tIns="219456" rIns="438912" bIns="219456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lIns="438912" tIns="219456" rIns="438912" bIns="219456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506477" y="31166705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fld id="{9DEFA9D9-0700-7C44-8C2C-518E2F44CD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3611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B8AA-EFC6-AD46-B424-3E0B6AFA79E2}" type="datetimeFigureOut">
              <a:rPr lang="en-US" smtClean="0"/>
              <a:t>4/7/16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4D84-4753-B846-B477-0F3596866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56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B8AA-EFC6-AD46-B424-3E0B6AFA79E2}" type="datetimeFigureOut">
              <a:rPr lang="en-US" smtClean="0"/>
              <a:t>4/7/16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4D84-4753-B846-B477-0F3596866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2647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B8AA-EFC6-AD46-B424-3E0B6AFA79E2}" type="datetimeFigureOut">
              <a:rPr lang="en-US" smtClean="0"/>
              <a:t>4/7/16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4D84-4753-B846-B477-0F3596866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6580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B8AA-EFC6-AD46-B424-3E0B6AFA79E2}" type="datetimeFigureOut">
              <a:rPr lang="en-US" smtClean="0"/>
              <a:t>4/7/16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4D84-4753-B846-B477-0F3596866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429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  <a:prstGeom prst="rect">
            <a:avLst/>
          </a:prstGeom>
        </p:spPr>
        <p:txBody>
          <a:bodyPr lIns="438912" tIns="219456" rIns="438912" bIns="219456"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  <a:prstGeom prst="rect">
            <a:avLst/>
          </a:prstGeom>
        </p:spPr>
        <p:txBody>
          <a:bodyPr lIns="438912" tIns="219456" rIns="438912" bIns="219456"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506477" y="31166705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fld id="{9DEFA9D9-0700-7C44-8C2C-518E2F44CD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46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lIns="438912" tIns="219456" rIns="438912" bIns="219456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  <a:prstGeom prst="rect">
            <a:avLst/>
          </a:prstGeom>
        </p:spPr>
        <p:txBody>
          <a:bodyPr lIns="438912" tIns="219456" rIns="438912" bIns="219456"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  <a:prstGeom prst="rect">
            <a:avLst/>
          </a:prstGeom>
        </p:spPr>
        <p:txBody>
          <a:bodyPr lIns="438912" tIns="219456" rIns="438912" bIns="219456"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3506477" y="31166705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fld id="{9DEFA9D9-0700-7C44-8C2C-518E2F44CD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61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lIns="438912" tIns="219456" rIns="438912" bIns="219456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  <a:prstGeom prst="rect">
            <a:avLst/>
          </a:prstGeom>
        </p:spPr>
        <p:txBody>
          <a:bodyPr lIns="438912" tIns="219456" rIns="438912" bIns="219456"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  <a:prstGeom prst="rect">
            <a:avLst/>
          </a:prstGeom>
        </p:spPr>
        <p:txBody>
          <a:bodyPr lIns="438912" tIns="219456" rIns="438912" bIns="219456"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  <a:prstGeom prst="rect">
            <a:avLst/>
          </a:prstGeom>
        </p:spPr>
        <p:txBody>
          <a:bodyPr lIns="438912" tIns="219456" rIns="438912" bIns="219456"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  <a:prstGeom prst="rect">
            <a:avLst/>
          </a:prstGeom>
        </p:spPr>
        <p:txBody>
          <a:bodyPr lIns="438912" tIns="219456" rIns="438912" bIns="219456"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3506477" y="31166705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fld id="{9DEFA9D9-0700-7C44-8C2C-518E2F44CD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99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lIns="438912" tIns="219456" rIns="438912" bIns="219456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3506477" y="31166705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fld id="{9DEFA9D9-0700-7C44-8C2C-518E2F44CD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29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3506477" y="31166705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fld id="{9DEFA9D9-0700-7C44-8C2C-518E2F44CD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08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  <a:prstGeom prst="rect">
            <a:avLst/>
          </a:prstGeom>
        </p:spPr>
        <p:txBody>
          <a:bodyPr lIns="438912" tIns="219456" rIns="438912" bIns="219456"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  <a:prstGeom prst="rect">
            <a:avLst/>
          </a:prstGeom>
        </p:spPr>
        <p:txBody>
          <a:bodyPr lIns="438912" tIns="219456" rIns="438912" bIns="219456"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  <a:prstGeom prst="rect">
            <a:avLst/>
          </a:prstGeom>
        </p:spPr>
        <p:txBody>
          <a:bodyPr lIns="438912" tIns="219456" rIns="438912" bIns="219456"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3506477" y="31166705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fld id="{9DEFA9D9-0700-7C44-8C2C-518E2F44CD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42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  <a:prstGeom prst="rect">
            <a:avLst/>
          </a:prstGeom>
        </p:spPr>
        <p:txBody>
          <a:bodyPr lIns="438912" tIns="219456" rIns="438912" bIns="219456"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  <a:prstGeom prst="rect">
            <a:avLst/>
          </a:prstGeom>
        </p:spPr>
        <p:txBody>
          <a:bodyPr lIns="438912" tIns="219456" rIns="438912" bIns="219456"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  <a:prstGeom prst="rect">
            <a:avLst/>
          </a:prstGeom>
        </p:spPr>
        <p:txBody>
          <a:bodyPr lIns="438912" tIns="219456" rIns="438912" bIns="219456"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3506477" y="31166705"/>
            <a:ext cx="10241280" cy="1752600"/>
          </a:xfrm>
          <a:prstGeom prst="rect">
            <a:avLst/>
          </a:prstGeom>
        </p:spPr>
        <p:txBody>
          <a:bodyPr lIns="438912" tIns="219456" rIns="438912" bIns="219456"/>
          <a:lstStyle/>
          <a:p>
            <a:fld id="{9DEFA9D9-0700-7C44-8C2C-518E2F44CD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60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472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accent5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6B8AA-EFC6-AD46-B424-3E0B6AFA79E2}" type="datetimeFigureOut">
              <a:rPr lang="en-US" smtClean="0"/>
              <a:t>4/7/16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E4D84-4753-B846-B477-0F3596866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8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 Same Side Corner Rectangle 2"/>
          <p:cNvSpPr/>
          <p:nvPr/>
        </p:nvSpPr>
        <p:spPr>
          <a:xfrm>
            <a:off x="515958" y="457200"/>
            <a:ext cx="42903934" cy="4304956"/>
          </a:xfrm>
          <a:prstGeom prst="round2SameRect">
            <a:avLst>
              <a:gd name="adj1" fmla="val 12057"/>
              <a:gd name="adj2" fmla="val 0"/>
            </a:avLst>
          </a:prstGeom>
          <a:solidFill>
            <a:schemeClr val="bg1">
              <a:lumMod val="85000"/>
            </a:schemeClr>
          </a:solidFill>
          <a:ln w="9525" cmpd="sng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537124" y="4762156"/>
            <a:ext cx="42882768" cy="0"/>
          </a:xfrm>
          <a:prstGeom prst="line">
            <a:avLst/>
          </a:prstGeom>
          <a:ln w="952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515958" y="515900"/>
            <a:ext cx="42903934" cy="31946127"/>
          </a:xfrm>
          <a:prstGeom prst="roundRect">
            <a:avLst>
              <a:gd name="adj" fmla="val 1386"/>
            </a:avLst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nsf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0468" y="843266"/>
            <a:ext cx="3641737" cy="3663675"/>
          </a:xfrm>
          <a:prstGeom prst="rect">
            <a:avLst/>
          </a:prstGeom>
        </p:spPr>
      </p:pic>
      <p:pic>
        <p:nvPicPr>
          <p:cNvPr id="9" name="Picture 8" descr="Epscor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3400" y="843266"/>
            <a:ext cx="3907068" cy="3674965"/>
          </a:xfrm>
          <a:prstGeom prst="rect">
            <a:avLst/>
          </a:prstGeom>
        </p:spPr>
      </p:pic>
      <p:pic>
        <p:nvPicPr>
          <p:cNvPr id="10" name="Picture 9" descr="CIMM_full_logo_transp_b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073" y="721058"/>
            <a:ext cx="6489327" cy="3543173"/>
          </a:xfrm>
          <a:prstGeom prst="rect">
            <a:avLst/>
          </a:prstGeom>
        </p:spPr>
      </p:pic>
      <p:sp>
        <p:nvSpPr>
          <p:cNvPr id="11" name="Rectangle 9"/>
          <p:cNvSpPr txBox="1">
            <a:spLocks noChangeArrowheads="1"/>
          </p:cNvSpPr>
          <p:nvPr/>
        </p:nvSpPr>
        <p:spPr>
          <a:xfrm>
            <a:off x="8140809" y="847725"/>
            <a:ext cx="27169607" cy="3657600"/>
          </a:xfrm>
          <a:prstGeom prst="rect">
            <a:avLst/>
          </a:prstGeom>
          <a:noFill/>
          <a:ln w="73025" cmpd="dbl">
            <a:solidFill>
              <a:schemeClr val="bg1"/>
            </a:solidFill>
          </a:ln>
          <a:effectLst/>
        </p:spPr>
        <p:txBody>
          <a:bodyPr>
            <a:normAutofit fontScale="97500"/>
          </a:bodyPr>
          <a:lstStyle>
            <a:lvl1pPr algn="ctr" defTabSz="2194560" rtl="0" eaLnBrk="1" latinLnBrk="0" hangingPunct="1">
              <a:spcBef>
                <a:spcPct val="0"/>
              </a:spcBef>
              <a:buNone/>
              <a:defRPr sz="21100" kern="120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ctr">
              <a:spcBef>
                <a:spcPts val="0"/>
              </a:spcBef>
              <a:spcAft>
                <a:spcPts val="10800"/>
              </a:spcAft>
              <a:defRPr/>
            </a:pPr>
            <a:r>
              <a:rPr lang="en-US" altLang="zh-TW" sz="89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en-US" altLang="zh-TW" sz="8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zh-TW" sz="8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TW" sz="4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Doe</a:t>
            </a:r>
            <a:r>
              <a:rPr lang="en-US" altLang="zh-TW" sz="4400" b="1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4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Jane Doe</a:t>
            </a:r>
            <a:r>
              <a:rPr lang="en-US" altLang="zh-TW" sz="4400" b="1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4800" b="1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zh-TW" sz="4800" b="1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TW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zh-TW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TW" sz="3600" b="1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3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br>
              <a:rPr lang="en-US" altLang="zh-TW" sz="3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TW" sz="3600" b="1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3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endParaRPr lang="en-US" altLang="zh-TW" sz="36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utoShape 1627"/>
          <p:cNvSpPr>
            <a:spLocks noChangeArrowheads="1"/>
          </p:cNvSpPr>
          <p:nvPr/>
        </p:nvSpPr>
        <p:spPr bwMode="auto">
          <a:xfrm>
            <a:off x="789160" y="5167657"/>
            <a:ext cx="13716000" cy="6134557"/>
          </a:xfrm>
          <a:prstGeom prst="roundRect">
            <a:avLst>
              <a:gd name="adj" fmla="val 11482"/>
            </a:avLst>
          </a:prstGeom>
          <a:noFill/>
          <a:ln w="76200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wrap="square" anchor="t"/>
          <a:lstStyle/>
          <a:p>
            <a:pPr algn="ctr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Research Highlights</a:t>
            </a:r>
          </a:p>
          <a:p>
            <a:pPr algn="ctr"/>
            <a:endParaRPr lang="en-US" sz="4000" b="1" dirty="0">
              <a:solidFill>
                <a:srgbClr val="000099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Three to five bullets (similar to Elsevier journals) </a:t>
            </a:r>
            <a:r>
              <a:rPr lang="en-US" sz="2800" dirty="0" smtClean="0">
                <a:solidFill>
                  <a:srgbClr val="FF0000"/>
                </a:solidFill>
              </a:rPr>
              <a:t>– this is mandatory!</a:t>
            </a:r>
          </a:p>
          <a:p>
            <a:endParaRPr lang="en-US" sz="2800" dirty="0" smtClean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The remaining boxes are suggestions </a:t>
            </a:r>
            <a:r>
              <a:rPr lang="en-US" sz="2800" dirty="0" smtClean="0">
                <a:solidFill>
                  <a:srgbClr val="FF0000"/>
                </a:solidFill>
              </a:rPr>
              <a:t>EXCEPT </a:t>
            </a:r>
            <a:r>
              <a:rPr lang="en-US" sz="2800" dirty="0" smtClean="0"/>
              <a:t>for Acknowledgements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Please use 24-28 point font for regular text for easy reading. Figure captions may be smaller.</a:t>
            </a:r>
            <a:endParaRPr lang="en-US" sz="2800" dirty="0"/>
          </a:p>
        </p:txBody>
      </p:sp>
      <p:sp>
        <p:nvSpPr>
          <p:cNvPr id="13" name="AutoShape 1627"/>
          <p:cNvSpPr>
            <a:spLocks noChangeArrowheads="1"/>
          </p:cNvSpPr>
          <p:nvPr/>
        </p:nvSpPr>
        <p:spPr bwMode="auto">
          <a:xfrm>
            <a:off x="29384839" y="17983200"/>
            <a:ext cx="13716000" cy="5943600"/>
          </a:xfrm>
          <a:prstGeom prst="roundRect">
            <a:avLst>
              <a:gd name="adj" fmla="val 9477"/>
            </a:avLst>
          </a:prstGeom>
          <a:noFill/>
          <a:ln w="76200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wrap="square" anchor="t"/>
          <a:lstStyle/>
          <a:p>
            <a:pPr algn="ctr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Conclusions</a:t>
            </a:r>
            <a:endParaRPr lang="en-US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5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sz="2800" dirty="0" smtClean="0"/>
              <a:t>More Blah…Blah…Blah…Blah…</a:t>
            </a:r>
            <a:endParaRPr lang="en-US" sz="5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AutoShape 1627"/>
          <p:cNvSpPr>
            <a:spLocks noChangeArrowheads="1"/>
          </p:cNvSpPr>
          <p:nvPr/>
        </p:nvSpPr>
        <p:spPr bwMode="auto">
          <a:xfrm>
            <a:off x="789160" y="11566976"/>
            <a:ext cx="13716000" cy="6134557"/>
          </a:xfrm>
          <a:prstGeom prst="roundRect">
            <a:avLst>
              <a:gd name="adj" fmla="val 10186"/>
            </a:avLst>
          </a:prstGeom>
          <a:noFill/>
          <a:ln w="76200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wrap="square" anchor="t"/>
          <a:lstStyle/>
          <a:p>
            <a:pPr algn="ctr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Background</a:t>
            </a:r>
          </a:p>
          <a:p>
            <a:pPr algn="ctr"/>
            <a:endParaRPr lang="en-US" sz="4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sz="2800" dirty="0"/>
              <a:t>Blah…Blah…Blah…Blah…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4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4000" b="1" dirty="0">
              <a:solidFill>
                <a:srgbClr val="000099"/>
              </a:solidFill>
            </a:endParaRPr>
          </a:p>
          <a:p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5" name="AutoShape 1627"/>
          <p:cNvSpPr>
            <a:spLocks noChangeArrowheads="1"/>
          </p:cNvSpPr>
          <p:nvPr/>
        </p:nvSpPr>
        <p:spPr bwMode="auto">
          <a:xfrm>
            <a:off x="29384839" y="24218348"/>
            <a:ext cx="13716000" cy="5943600"/>
          </a:xfrm>
          <a:prstGeom prst="roundRect">
            <a:avLst>
              <a:gd name="adj" fmla="val 9477"/>
            </a:avLst>
          </a:prstGeom>
          <a:noFill/>
          <a:ln w="76200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wrap="square" anchor="t"/>
          <a:lstStyle/>
          <a:p>
            <a:pPr algn="ctr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Next Steps</a:t>
            </a:r>
            <a:endParaRPr lang="en-US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5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sz="2800" dirty="0" smtClean="0"/>
              <a:t>More </a:t>
            </a:r>
            <a:r>
              <a:rPr lang="en-US" sz="2800" dirty="0"/>
              <a:t>Blah…Blah…Blah…Blah…</a:t>
            </a:r>
            <a:endParaRPr lang="en-US" sz="5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5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" name="AutoShape 1627"/>
          <p:cNvSpPr>
            <a:spLocks noChangeArrowheads="1"/>
          </p:cNvSpPr>
          <p:nvPr/>
        </p:nvSpPr>
        <p:spPr bwMode="auto">
          <a:xfrm>
            <a:off x="29384839" y="5176857"/>
            <a:ext cx="13716000" cy="12514795"/>
          </a:xfrm>
          <a:prstGeom prst="roundRect">
            <a:avLst>
              <a:gd name="adj" fmla="val 4913"/>
            </a:avLst>
          </a:prstGeom>
          <a:noFill/>
          <a:ln w="76200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wrap="square" anchor="t"/>
          <a:lstStyle/>
          <a:p>
            <a:pPr algn="ctr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Results</a:t>
            </a:r>
          </a:p>
          <a:p>
            <a:pPr algn="ctr"/>
            <a:endParaRPr lang="en-US" sz="4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sz="2800" dirty="0"/>
              <a:t>Blah…Blah…Blah…Blah…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4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4000" b="1" dirty="0">
              <a:solidFill>
                <a:srgbClr val="000099"/>
              </a:solidFill>
            </a:endParaRPr>
          </a:p>
          <a:p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17" name="Picture 16" descr="ProcessHorizontal.jpg"/>
          <p:cNvPicPr>
            <a:picLocks noChangeAspect="1"/>
          </p:cNvPicPr>
          <p:nvPr/>
        </p:nvPicPr>
        <p:blipFill>
          <a:blip r:embed="rId5" cstate="print"/>
          <a:srcRect l="-4983" t="-11520" r="-4983" b="-11520"/>
          <a:stretch>
            <a:fillRect/>
          </a:stretch>
        </p:blipFill>
        <p:spPr>
          <a:xfrm>
            <a:off x="561872" y="28928877"/>
            <a:ext cx="6942098" cy="3363510"/>
          </a:xfrm>
          <a:prstGeom prst="roundRect">
            <a:avLst/>
          </a:prstGeom>
        </p:spPr>
      </p:pic>
      <p:sp>
        <p:nvSpPr>
          <p:cNvPr id="18" name="AutoShape 1627"/>
          <p:cNvSpPr>
            <a:spLocks noChangeArrowheads="1"/>
          </p:cNvSpPr>
          <p:nvPr/>
        </p:nvSpPr>
        <p:spPr bwMode="auto">
          <a:xfrm>
            <a:off x="29384839" y="30550681"/>
            <a:ext cx="13716000" cy="1589061"/>
          </a:xfrm>
          <a:prstGeom prst="roundRect">
            <a:avLst>
              <a:gd name="adj" fmla="val 27737"/>
            </a:avLst>
          </a:prstGeom>
          <a:noFill/>
          <a:ln w="76200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wrap="square" anchor="t"/>
          <a:lstStyle/>
          <a:p>
            <a:pPr algn="ctr"/>
            <a: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Acknowledgements</a:t>
            </a:r>
          </a:p>
          <a:p>
            <a:pPr algn="ctr"/>
            <a:r>
              <a:rPr lang="en-US" sz="2400" dirty="0"/>
              <a:t>Partially supported by the National Science Foundation through cooperative agreement </a:t>
            </a:r>
            <a:r>
              <a:rPr lang="en-US" sz="2400" dirty="0" smtClean="0"/>
              <a:t>OIA-15410795 and the Louisiana Board of Regents.</a:t>
            </a:r>
            <a:endParaRPr lang="en-US" sz="2400" dirty="0"/>
          </a:p>
          <a:p>
            <a:pPr algn="ctr"/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755388" y="30212777"/>
            <a:ext cx="10257182" cy="16919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Please show logos of all collaborating institutions (including REU’s home schools). Two or more logos will quickly tell the ERB and NSF that we are collaborating across campuses.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40447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16</TotalTime>
  <Words>138</Words>
  <Application>Microsoft Macintosh PowerPoint</Application>
  <PresentationFormat>Custom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Default Theme</vt:lpstr>
      <vt:lpstr>Custom Design</vt:lpstr>
      <vt:lpstr>PowerPoint Presentation</vt:lpstr>
    </vt:vector>
  </TitlesOfParts>
  <Manager/>
  <Company>Louisiana Board of Regents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Amber King</dc:creator>
  <cp:keywords/>
  <dc:description/>
  <cp:lastModifiedBy>Amber King</cp:lastModifiedBy>
  <cp:revision>2</cp:revision>
  <dcterms:created xsi:type="dcterms:W3CDTF">2016-04-07T15:22:20Z</dcterms:created>
  <dcterms:modified xsi:type="dcterms:W3CDTF">2016-04-07T15:38:56Z</dcterms:modified>
  <cp:category/>
</cp:coreProperties>
</file>