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43891200" cy="32918400"/>
  <p:notesSz cx="9309100" cy="70231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40" d="100"/>
          <a:sy n="40" d="100"/>
        </p:scale>
        <p:origin x="-864" y="1024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675" y="0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C4F81-9E2F-5443-A2F6-FA350C6BEA25}" type="datetimeFigureOut">
              <a:rPr lang="en-US" smtClean="0"/>
              <a:t>5/11/16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675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675" y="6670675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F5D02-E527-244A-95F7-A3E534DDA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61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675" y="0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9896F-E5E8-2141-B859-C2AF308D59FB}" type="datetimeFigureOut">
              <a:rPr lang="en-US" smtClean="0"/>
              <a:t>5/11/16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527050"/>
            <a:ext cx="3511550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5338"/>
            <a:ext cx="7448550" cy="3160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675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675" y="6670675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E9F80-22A5-F44E-B881-F62080BD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63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06477" y="31166705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9DEFA9D9-0700-7C44-8C2C-518E2F44CD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8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eaVert" lIns="438912" tIns="219456" rIns="438912" bIns="21945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06477" y="31166705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9DEFA9D9-0700-7C44-8C2C-518E2F44CD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6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  <a:prstGeom prst="rect">
            <a:avLst/>
          </a:prstGeom>
        </p:spPr>
        <p:txBody>
          <a:bodyPr vert="eaVert" lIns="438912" tIns="219456" rIns="438912" bIns="219456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  <a:prstGeom prst="rect">
            <a:avLst/>
          </a:prstGeom>
        </p:spPr>
        <p:txBody>
          <a:bodyPr vert="eaVert" lIns="438912" tIns="219456" rIns="438912" bIns="21945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06477" y="31166705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9DEFA9D9-0700-7C44-8C2C-518E2F44CD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71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0" y="1097280"/>
            <a:ext cx="37307520" cy="585216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291840" y="8229600"/>
            <a:ext cx="37307520" cy="19933920"/>
          </a:xfrm>
          <a:prstGeom prst="rect">
            <a:avLst/>
          </a:prstGeom>
        </p:spPr>
        <p:txBody>
          <a:bodyPr lIns="438912" tIns="219456" rIns="438912" bIns="219456"/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B8AA-EFC6-AD46-B424-3E0B6AFA79E2}" type="datetimeFigureOut">
              <a:rPr lang="en-US" smtClean="0"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4D84-4753-B846-B477-0F3596866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41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B8AA-EFC6-AD46-B424-3E0B6AFA79E2}" type="datetimeFigureOut">
              <a:rPr lang="en-US" smtClean="0"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4D84-4753-B846-B477-0F3596866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71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B8AA-EFC6-AD46-B424-3E0B6AFA79E2}" type="datetimeFigureOut">
              <a:rPr lang="en-US" smtClean="0"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4D84-4753-B846-B477-0F3596866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72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B8AA-EFC6-AD46-B424-3E0B6AFA79E2}" type="datetimeFigureOut">
              <a:rPr lang="en-US" smtClean="0"/>
              <a:t>5/11/16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4D84-4753-B846-B477-0F3596866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33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B8AA-EFC6-AD46-B424-3E0B6AFA79E2}" type="datetimeFigureOut">
              <a:rPr lang="en-US" smtClean="0"/>
              <a:t>5/11/16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4D84-4753-B846-B477-0F3596866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75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B8AA-EFC6-AD46-B424-3E0B6AFA79E2}" type="datetimeFigureOut">
              <a:rPr lang="en-US" smtClean="0"/>
              <a:t>5/11/16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4D84-4753-B846-B477-0F3596866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50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B8AA-EFC6-AD46-B424-3E0B6AFA79E2}" type="datetimeFigureOut">
              <a:rPr lang="en-US" smtClean="0"/>
              <a:t>5/11/16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4D84-4753-B846-B477-0F3596866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5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lIns="438912" tIns="219456" rIns="438912" bIns="21945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06477" y="31166705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9DEFA9D9-0700-7C44-8C2C-518E2F44CD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611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B8AA-EFC6-AD46-B424-3E0B6AFA79E2}" type="datetimeFigureOut">
              <a:rPr lang="en-US" smtClean="0"/>
              <a:t>5/11/16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4D84-4753-B846-B477-0F3596866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567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B8AA-EFC6-AD46-B424-3E0B6AFA79E2}" type="datetimeFigureOut">
              <a:rPr lang="en-US" smtClean="0"/>
              <a:t>5/11/16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4D84-4753-B846-B477-0F3596866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64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B8AA-EFC6-AD46-B424-3E0B6AFA79E2}" type="datetimeFigureOut">
              <a:rPr lang="en-US" smtClean="0"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4D84-4753-B846-B477-0F3596866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580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B8AA-EFC6-AD46-B424-3E0B6AFA79E2}" type="datetimeFigureOut">
              <a:rPr lang="en-US" smtClean="0"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4D84-4753-B846-B477-0F3596866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2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  <a:prstGeom prst="rect">
            <a:avLst/>
          </a:prstGeom>
        </p:spPr>
        <p:txBody>
          <a:bodyPr lIns="438912" tIns="219456" rIns="438912" bIns="219456"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  <a:prstGeom prst="rect">
            <a:avLst/>
          </a:prstGeom>
        </p:spPr>
        <p:txBody>
          <a:bodyPr lIns="438912" tIns="219456" rIns="438912" bIns="219456"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06477" y="31166705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9DEFA9D9-0700-7C44-8C2C-518E2F44CD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4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3506477" y="31166705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9DEFA9D9-0700-7C44-8C2C-518E2F44CD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6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  <a:prstGeom prst="rect">
            <a:avLst/>
          </a:prstGeom>
        </p:spPr>
        <p:txBody>
          <a:bodyPr lIns="438912" tIns="219456" rIns="438912" bIns="219456"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  <a:prstGeom prst="rect">
            <a:avLst/>
          </a:prstGeom>
        </p:spPr>
        <p:txBody>
          <a:bodyPr lIns="438912" tIns="219456" rIns="438912" bIns="219456"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3506477" y="31166705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9DEFA9D9-0700-7C44-8C2C-518E2F44CD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9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3506477" y="31166705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9DEFA9D9-0700-7C44-8C2C-518E2F44CD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3506477" y="31166705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9DEFA9D9-0700-7C44-8C2C-518E2F44CD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0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  <a:prstGeom prst="rect">
            <a:avLst/>
          </a:prstGeom>
        </p:spPr>
        <p:txBody>
          <a:bodyPr lIns="438912" tIns="219456" rIns="438912" bIns="219456"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3506477" y="31166705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9DEFA9D9-0700-7C44-8C2C-518E2F44CD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4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  <a:prstGeom prst="rect">
            <a:avLst/>
          </a:prstGeom>
        </p:spPr>
        <p:txBody>
          <a:bodyPr lIns="438912" tIns="219456" rIns="438912" bIns="219456"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3506477" y="31166705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9DEFA9D9-0700-7C44-8C2C-518E2F44CD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6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472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accent5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B8AA-EFC6-AD46-B424-3E0B6AFA79E2}" type="datetimeFigureOut">
              <a:rPr lang="en-US" smtClean="0"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E4D84-4753-B846-B477-0F3596866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ame Side Corner Rectangle 2"/>
          <p:cNvSpPr/>
          <p:nvPr/>
        </p:nvSpPr>
        <p:spPr>
          <a:xfrm>
            <a:off x="515958" y="457200"/>
            <a:ext cx="42903934" cy="4304956"/>
          </a:xfrm>
          <a:prstGeom prst="round2SameRect">
            <a:avLst>
              <a:gd name="adj1" fmla="val 12057"/>
              <a:gd name="adj2" fmla="val 0"/>
            </a:avLst>
          </a:prstGeom>
          <a:solidFill>
            <a:schemeClr val="bg1">
              <a:lumMod val="85000"/>
            </a:schemeClr>
          </a:solidFill>
          <a:ln w="9525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37124" y="4762156"/>
            <a:ext cx="42882768" cy="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515958" y="515900"/>
            <a:ext cx="42903934" cy="31946127"/>
          </a:xfrm>
          <a:prstGeom prst="roundRect">
            <a:avLst>
              <a:gd name="adj" fmla="val 1386"/>
            </a:avLst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s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0468" y="843266"/>
            <a:ext cx="3641737" cy="3663675"/>
          </a:xfrm>
          <a:prstGeom prst="rect">
            <a:avLst/>
          </a:prstGeom>
        </p:spPr>
      </p:pic>
      <p:pic>
        <p:nvPicPr>
          <p:cNvPr id="9" name="Picture 8" descr="Epscor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3400" y="843266"/>
            <a:ext cx="3907068" cy="3674965"/>
          </a:xfrm>
          <a:prstGeom prst="rect">
            <a:avLst/>
          </a:prstGeom>
        </p:spPr>
      </p:pic>
      <p:pic>
        <p:nvPicPr>
          <p:cNvPr id="10" name="Picture 9" descr="CIMM_full_logo_transp_b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73" y="721058"/>
            <a:ext cx="6489327" cy="3543173"/>
          </a:xfrm>
          <a:prstGeom prst="rect">
            <a:avLst/>
          </a:prstGeom>
        </p:spPr>
      </p:pic>
      <p:sp>
        <p:nvSpPr>
          <p:cNvPr id="11" name="Rectangle 9"/>
          <p:cNvSpPr txBox="1">
            <a:spLocks noChangeArrowheads="1"/>
          </p:cNvSpPr>
          <p:nvPr/>
        </p:nvSpPr>
        <p:spPr>
          <a:xfrm>
            <a:off x="8140809" y="847725"/>
            <a:ext cx="27169607" cy="3657600"/>
          </a:xfrm>
          <a:prstGeom prst="rect">
            <a:avLst/>
          </a:prstGeom>
          <a:noFill/>
          <a:ln w="73025" cmpd="dbl">
            <a:solidFill>
              <a:schemeClr val="bg1"/>
            </a:solidFill>
          </a:ln>
          <a:effectLst/>
        </p:spPr>
        <p:txBody>
          <a:bodyPr>
            <a:normAutofit fontScale="97500"/>
          </a:bodyPr>
          <a:lstStyle>
            <a:lvl1pPr algn="ctr" defTabSz="2194560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ctr">
              <a:spcBef>
                <a:spcPts val="0"/>
              </a:spcBef>
              <a:spcAft>
                <a:spcPts val="10800"/>
              </a:spcAft>
              <a:defRPr/>
            </a:pPr>
            <a:r>
              <a:rPr lang="en-US" altLang="zh-TW" sz="8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altLang="zh-TW" sz="8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TW" sz="8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4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Doe</a:t>
            </a:r>
            <a:r>
              <a:rPr lang="en-US" altLang="zh-TW" sz="4400" b="1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sz="4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Jane Doe</a:t>
            </a:r>
            <a:r>
              <a:rPr lang="en-US" altLang="zh-TW" sz="4400" b="1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TW" sz="4800" b="1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TW" sz="4800" b="1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TW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3600" b="1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sz="3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br>
              <a:rPr lang="en-US" altLang="zh-TW" sz="3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3600" b="1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TW" sz="3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12" name="AutoShape 1627"/>
          <p:cNvSpPr>
            <a:spLocks noChangeArrowheads="1"/>
          </p:cNvSpPr>
          <p:nvPr/>
        </p:nvSpPr>
        <p:spPr bwMode="auto">
          <a:xfrm>
            <a:off x="789160" y="5167657"/>
            <a:ext cx="13716000" cy="6134557"/>
          </a:xfrm>
          <a:prstGeom prst="roundRect">
            <a:avLst>
              <a:gd name="adj" fmla="val 11482"/>
            </a:avLst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wrap="square" anchor="t"/>
          <a:lstStyle/>
          <a:p>
            <a:pPr algn="ctr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Research Highlights</a:t>
            </a:r>
          </a:p>
          <a:p>
            <a:pPr algn="ctr"/>
            <a:endParaRPr lang="en-US" sz="4000" b="1" dirty="0">
              <a:solidFill>
                <a:srgbClr val="000099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Three to five bullets (similar to Elsevier journals) </a:t>
            </a:r>
            <a:r>
              <a:rPr lang="en-US" sz="2800" dirty="0" smtClean="0">
                <a:solidFill>
                  <a:srgbClr val="FF0000"/>
                </a:solidFill>
              </a:rPr>
              <a:t>– this is mandatory!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remaining boxes are suggestions </a:t>
            </a:r>
            <a:r>
              <a:rPr lang="en-US" sz="2800" dirty="0" smtClean="0">
                <a:solidFill>
                  <a:srgbClr val="FF0000"/>
                </a:solidFill>
              </a:rPr>
              <a:t>EXCEPT </a:t>
            </a:r>
            <a:r>
              <a:rPr lang="en-US" sz="2800" dirty="0" smtClean="0"/>
              <a:t>for Acknowledgements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Please use 24-28 point font for regular text for easy reading. Figure captions may be smaller.</a:t>
            </a:r>
            <a:endParaRPr lang="en-US" sz="2800" dirty="0"/>
          </a:p>
        </p:txBody>
      </p:sp>
      <p:sp>
        <p:nvSpPr>
          <p:cNvPr id="13" name="AutoShape 1627"/>
          <p:cNvSpPr>
            <a:spLocks noChangeArrowheads="1"/>
          </p:cNvSpPr>
          <p:nvPr/>
        </p:nvSpPr>
        <p:spPr bwMode="auto">
          <a:xfrm>
            <a:off x="29384839" y="17983200"/>
            <a:ext cx="13716000" cy="5943600"/>
          </a:xfrm>
          <a:prstGeom prst="roundRect">
            <a:avLst>
              <a:gd name="adj" fmla="val 9477"/>
            </a:avLst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wrap="square" anchor="t"/>
          <a:lstStyle/>
          <a:p>
            <a:pPr algn="ctr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Conclusions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5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2800" dirty="0" smtClean="0"/>
              <a:t>More Blah…Blah…Blah…Blah…</a:t>
            </a:r>
            <a:endParaRPr lang="en-US" sz="5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AutoShape 1627"/>
          <p:cNvSpPr>
            <a:spLocks noChangeArrowheads="1"/>
          </p:cNvSpPr>
          <p:nvPr/>
        </p:nvSpPr>
        <p:spPr bwMode="auto">
          <a:xfrm>
            <a:off x="789160" y="11566976"/>
            <a:ext cx="13716000" cy="6134557"/>
          </a:xfrm>
          <a:prstGeom prst="roundRect">
            <a:avLst>
              <a:gd name="adj" fmla="val 10186"/>
            </a:avLst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wrap="square" anchor="t"/>
          <a:lstStyle/>
          <a:p>
            <a:pPr algn="ctr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Background</a:t>
            </a:r>
          </a:p>
          <a:p>
            <a:pPr algn="ctr"/>
            <a:endParaRPr lang="en-US" sz="4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2800" dirty="0"/>
              <a:t>Blah…Blah…Blah…Blah…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4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4000" b="1" dirty="0">
              <a:solidFill>
                <a:srgbClr val="000099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AutoShape 1627"/>
          <p:cNvSpPr>
            <a:spLocks noChangeArrowheads="1"/>
          </p:cNvSpPr>
          <p:nvPr/>
        </p:nvSpPr>
        <p:spPr bwMode="auto">
          <a:xfrm>
            <a:off x="29384839" y="24218348"/>
            <a:ext cx="13716000" cy="5943600"/>
          </a:xfrm>
          <a:prstGeom prst="roundRect">
            <a:avLst>
              <a:gd name="adj" fmla="val 9477"/>
            </a:avLst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wrap="square" anchor="t"/>
          <a:lstStyle/>
          <a:p>
            <a:pPr algn="ctr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Next Steps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5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2800" dirty="0" smtClean="0"/>
              <a:t>More </a:t>
            </a:r>
            <a:r>
              <a:rPr lang="en-US" sz="2800" dirty="0"/>
              <a:t>Blah…Blah…Blah…Blah…</a:t>
            </a:r>
            <a:endParaRPr lang="en-US" sz="5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5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AutoShape 1627"/>
          <p:cNvSpPr>
            <a:spLocks noChangeArrowheads="1"/>
          </p:cNvSpPr>
          <p:nvPr/>
        </p:nvSpPr>
        <p:spPr bwMode="auto">
          <a:xfrm>
            <a:off x="29384839" y="5176857"/>
            <a:ext cx="13716000" cy="12514795"/>
          </a:xfrm>
          <a:prstGeom prst="roundRect">
            <a:avLst>
              <a:gd name="adj" fmla="val 4913"/>
            </a:avLst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wrap="square" anchor="t"/>
          <a:lstStyle/>
          <a:p>
            <a:pPr algn="ctr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Results</a:t>
            </a:r>
          </a:p>
          <a:p>
            <a:pPr algn="ctr"/>
            <a:endParaRPr lang="en-US" sz="4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2800" dirty="0"/>
              <a:t>Blah…Blah…Blah…Blah…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4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4000" b="1" dirty="0">
              <a:solidFill>
                <a:srgbClr val="000099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8" name="AutoShape 1627"/>
          <p:cNvSpPr>
            <a:spLocks noChangeArrowheads="1"/>
          </p:cNvSpPr>
          <p:nvPr/>
        </p:nvSpPr>
        <p:spPr bwMode="auto">
          <a:xfrm>
            <a:off x="29384839" y="30550681"/>
            <a:ext cx="13716000" cy="1589061"/>
          </a:xfrm>
          <a:prstGeom prst="roundRect">
            <a:avLst>
              <a:gd name="adj" fmla="val 27737"/>
            </a:avLst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wrap="square" anchor="t"/>
          <a:lstStyle/>
          <a:p>
            <a:pPr algn="ctr"/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Acknowledgements</a:t>
            </a:r>
          </a:p>
          <a:p>
            <a:pPr algn="ctr"/>
            <a:r>
              <a:rPr lang="en-US" sz="2400" dirty="0"/>
              <a:t>S</a:t>
            </a:r>
            <a:r>
              <a:rPr lang="en-US" sz="2400" dirty="0" smtClean="0"/>
              <a:t>upported </a:t>
            </a:r>
            <a:r>
              <a:rPr lang="en-US" sz="2400" dirty="0"/>
              <a:t>by the National Science Foundation through cooperative agreement </a:t>
            </a:r>
            <a:r>
              <a:rPr lang="en-US" sz="2400" dirty="0" smtClean="0"/>
              <a:t>OIA-</a:t>
            </a:r>
            <a:r>
              <a:rPr lang="en-US" sz="2400" dirty="0" smtClean="0"/>
              <a:t>1541079 </a:t>
            </a:r>
            <a:r>
              <a:rPr lang="en-US" sz="2400" dirty="0" smtClean="0"/>
              <a:t>and the Louisiana Board of Regents.</a:t>
            </a:r>
            <a:endParaRPr lang="en-US" sz="2400" dirty="0"/>
          </a:p>
          <a:p>
            <a:pPr algn="ctr"/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140809" y="29482422"/>
            <a:ext cx="13405227" cy="16919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Next to your university logo, place the logos of collaborating universities and institutions, as well as REU’s </a:t>
            </a:r>
            <a:r>
              <a:rPr lang="en-US" sz="3200" b="1" dirty="0" smtClean="0">
                <a:solidFill>
                  <a:schemeClr val="tx1"/>
                </a:solidFill>
              </a:rPr>
              <a:t>home </a:t>
            </a:r>
            <a:r>
              <a:rPr lang="en-US" sz="3200" b="1" dirty="0" smtClean="0">
                <a:solidFill>
                  <a:schemeClr val="tx1"/>
                </a:solidFill>
              </a:rPr>
              <a:t>schools.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0" name="AutoShape 1627"/>
          <p:cNvSpPr>
            <a:spLocks noChangeArrowheads="1"/>
          </p:cNvSpPr>
          <p:nvPr/>
        </p:nvSpPr>
        <p:spPr bwMode="auto">
          <a:xfrm>
            <a:off x="2063788" y="29299255"/>
            <a:ext cx="4572082" cy="2502851"/>
          </a:xfrm>
          <a:prstGeom prst="roundRect">
            <a:avLst>
              <a:gd name="adj" fmla="val 9477"/>
            </a:avLst>
          </a:prstGeom>
          <a:noFill/>
          <a:ln w="76200">
            <a:noFill/>
            <a:round/>
            <a:headEnd/>
            <a:tailEnd/>
          </a:ln>
        </p:spPr>
        <p:txBody>
          <a:bodyPr wrap="square" anchor="t"/>
          <a:lstStyle/>
          <a:p>
            <a:pPr algn="ctr"/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3200" b="1" dirty="0" smtClean="0"/>
              <a:t>Place your university logo here.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40447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30</TotalTime>
  <Words>133</Words>
  <Application>Microsoft Macintosh PowerPoint</Application>
  <PresentationFormat>Custom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Theme</vt:lpstr>
      <vt:lpstr>Custom Design</vt:lpstr>
      <vt:lpstr>PowerPoint Presentation</vt:lpstr>
    </vt:vector>
  </TitlesOfParts>
  <Company>Louisiana Board of Regents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King</dc:creator>
  <cp:lastModifiedBy>Amber King</cp:lastModifiedBy>
  <cp:revision>10</cp:revision>
  <dcterms:created xsi:type="dcterms:W3CDTF">2016-04-07T15:22:20Z</dcterms:created>
  <dcterms:modified xsi:type="dcterms:W3CDTF">2016-05-11T12:49:28Z</dcterms:modified>
</cp:coreProperties>
</file>