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657" r:id="rId2"/>
    <p:sldId id="664" r:id="rId3"/>
    <p:sldId id="683" r:id="rId4"/>
    <p:sldId id="684" r:id="rId5"/>
    <p:sldId id="685" r:id="rId6"/>
    <p:sldId id="686" r:id="rId7"/>
    <p:sldId id="688" r:id="rId8"/>
    <p:sldId id="689" r:id="rId9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009900"/>
    <a:srgbClr val="00C800"/>
    <a:srgbClr val="66FF33"/>
    <a:srgbClr val="FFFF99"/>
    <a:srgbClr val="AC8B00"/>
    <a:srgbClr val="9A3836"/>
    <a:srgbClr val="CCA500"/>
    <a:srgbClr val="FFCC00"/>
    <a:srgbClr val="F8F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894" autoAdjust="0"/>
    <p:restoredTop sz="84017" autoAdjust="0"/>
  </p:normalViewPr>
  <p:slideViewPr>
    <p:cSldViewPr snapToGrid="0">
      <p:cViewPr>
        <p:scale>
          <a:sx n="70" d="100"/>
          <a:sy n="70" d="100"/>
        </p:scale>
        <p:origin x="-2094" y="-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238" cy="465138"/>
          </a:xfrm>
          <a:prstGeom prst="rect">
            <a:avLst/>
          </a:prstGeom>
        </p:spPr>
        <p:txBody>
          <a:bodyPr vert="horz" lIns="91321" tIns="45658" rIns="91321" bIns="4565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6" y="0"/>
            <a:ext cx="3043238" cy="465138"/>
          </a:xfrm>
          <a:prstGeom prst="rect">
            <a:avLst/>
          </a:prstGeom>
        </p:spPr>
        <p:txBody>
          <a:bodyPr vert="horz" lIns="91321" tIns="45658" rIns="91321" bIns="45658" rtlCol="0"/>
          <a:lstStyle>
            <a:lvl1pPr algn="r">
              <a:defRPr sz="1200"/>
            </a:lvl1pPr>
          </a:lstStyle>
          <a:p>
            <a:fld id="{560AFDCD-1A38-41B9-816D-CB5B1BF4C384}" type="datetimeFigureOut">
              <a:rPr lang="en-US" smtClean="0"/>
              <a:t>5/14/2014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375"/>
            <a:ext cx="3043238" cy="465138"/>
          </a:xfrm>
          <a:prstGeom prst="rect">
            <a:avLst/>
          </a:prstGeom>
        </p:spPr>
        <p:txBody>
          <a:bodyPr vert="horz" lIns="91321" tIns="45658" rIns="91321" bIns="4565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6" y="8842375"/>
            <a:ext cx="3043238" cy="465138"/>
          </a:xfrm>
          <a:prstGeom prst="rect">
            <a:avLst/>
          </a:prstGeom>
        </p:spPr>
        <p:txBody>
          <a:bodyPr vert="horz" lIns="91321" tIns="45658" rIns="91321" bIns="45658" rtlCol="0" anchor="b"/>
          <a:lstStyle>
            <a:lvl1pPr algn="r">
              <a:defRPr sz="1200"/>
            </a:lvl1pPr>
          </a:lstStyle>
          <a:p>
            <a:fld id="{3B24EAD5-1B2A-4CF1-B8EA-B025DFEF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50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2"/>
            <a:ext cx="3043343" cy="465455"/>
          </a:xfrm>
          <a:prstGeom prst="rect">
            <a:avLst/>
          </a:prstGeom>
        </p:spPr>
        <p:txBody>
          <a:bodyPr vert="horz" lIns="93141" tIns="46570" rIns="93141" bIns="465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6" y="12"/>
            <a:ext cx="3043343" cy="465455"/>
          </a:xfrm>
          <a:prstGeom prst="rect">
            <a:avLst/>
          </a:prstGeom>
        </p:spPr>
        <p:txBody>
          <a:bodyPr vert="horz" lIns="93141" tIns="46570" rIns="93141" bIns="46570" rtlCol="0"/>
          <a:lstStyle>
            <a:lvl1pPr algn="r">
              <a:defRPr sz="1200"/>
            </a:lvl1pPr>
          </a:lstStyle>
          <a:p>
            <a:fld id="{0802357B-8EE2-4B12-A85C-FFB0E169C788}" type="datetimeFigureOut">
              <a:rPr lang="en-US" smtClean="0"/>
              <a:pPr/>
              <a:t>5/14/2014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41" tIns="46570" rIns="93141" bIns="4657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21824"/>
            <a:ext cx="5618480" cy="4189095"/>
          </a:xfrm>
          <a:prstGeom prst="rect">
            <a:avLst/>
          </a:prstGeom>
        </p:spPr>
        <p:txBody>
          <a:bodyPr vert="horz" lIns="93141" tIns="46570" rIns="93141" bIns="4657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6"/>
            <a:ext cx="3043343" cy="465455"/>
          </a:xfrm>
          <a:prstGeom prst="rect">
            <a:avLst/>
          </a:prstGeom>
        </p:spPr>
        <p:txBody>
          <a:bodyPr vert="horz" lIns="93141" tIns="46570" rIns="93141" bIns="465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6" y="8842036"/>
            <a:ext cx="3043343" cy="465455"/>
          </a:xfrm>
          <a:prstGeom prst="rect">
            <a:avLst/>
          </a:prstGeom>
        </p:spPr>
        <p:txBody>
          <a:bodyPr vert="horz" lIns="93141" tIns="46570" rIns="93141" bIns="46570" rtlCol="0" anchor="b"/>
          <a:lstStyle>
            <a:lvl1pPr algn="r">
              <a:defRPr sz="1200"/>
            </a:lvl1pPr>
          </a:lstStyle>
          <a:p>
            <a:fld id="{30F9317C-6FE9-4A00-BAED-7B1C2120E0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426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34DDE-3BCD-46DD-A6C9-A7881398934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679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E2AD1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 userDrawn="1"/>
        </p:nvSpPr>
        <p:spPr bwMode="auto">
          <a:xfrm>
            <a:off x="-1979" y="0"/>
            <a:ext cx="9144000" cy="3810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latin typeface="Calibri" pitchFamily="34" charset="0"/>
            </a:endParaRPr>
          </a:p>
        </p:txBody>
      </p:sp>
      <p:sp>
        <p:nvSpPr>
          <p:cNvPr id="10" name="TextBox 2"/>
          <p:cNvSpPr txBox="1">
            <a:spLocks noChangeArrowheads="1"/>
          </p:cNvSpPr>
          <p:nvPr userDrawn="1"/>
        </p:nvSpPr>
        <p:spPr bwMode="auto">
          <a:xfrm>
            <a:off x="1979" y="6489700"/>
            <a:ext cx="9144000" cy="3683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prstClr val="white"/>
                </a:solidFill>
                <a:latin typeface="Calibri"/>
                <a:cs typeface="Arial" charset="0"/>
              </a:rPr>
              <a:t>www.regents.la.gov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4DCDB-6CAA-4079-9344-1C1477DFE3C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679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E2AD1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 userDrawn="1"/>
        </p:nvSpPr>
        <p:spPr bwMode="auto">
          <a:xfrm>
            <a:off x="1979" y="0"/>
            <a:ext cx="9144000" cy="3810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latin typeface="Calibri" pitchFamily="34" charset="0"/>
            </a:endParaRPr>
          </a:p>
        </p:txBody>
      </p:sp>
      <p:sp>
        <p:nvSpPr>
          <p:cNvPr id="10" name="TextBox 2"/>
          <p:cNvSpPr txBox="1">
            <a:spLocks noChangeArrowheads="1"/>
          </p:cNvSpPr>
          <p:nvPr userDrawn="1"/>
        </p:nvSpPr>
        <p:spPr bwMode="auto">
          <a:xfrm>
            <a:off x="1979" y="6489700"/>
            <a:ext cx="9144000" cy="3683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prstClr val="white"/>
                </a:solidFill>
                <a:latin typeface="Calibri"/>
                <a:cs typeface="Arial" charset="0"/>
              </a:rPr>
              <a:t>www.regents.la.gov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E661C-0D50-4227-A6D0-3036A79E260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679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E2AD1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 userDrawn="1"/>
        </p:nvSpPr>
        <p:spPr bwMode="auto">
          <a:xfrm>
            <a:off x="1979" y="0"/>
            <a:ext cx="9144000" cy="3810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latin typeface="Calibri" pitchFamily="34" charset="0"/>
            </a:endParaRPr>
          </a:p>
        </p:txBody>
      </p:sp>
      <p:sp>
        <p:nvSpPr>
          <p:cNvPr id="10" name="TextBox 2"/>
          <p:cNvSpPr txBox="1">
            <a:spLocks noChangeArrowheads="1"/>
          </p:cNvSpPr>
          <p:nvPr userDrawn="1"/>
        </p:nvSpPr>
        <p:spPr bwMode="auto">
          <a:xfrm>
            <a:off x="1979" y="6489700"/>
            <a:ext cx="9144000" cy="3683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prstClr val="white"/>
                </a:solidFill>
                <a:latin typeface="Calibri"/>
                <a:cs typeface="Arial" charset="0"/>
              </a:rPr>
              <a:t>www.regents.la.gov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F8F1-F788-4D78-9512-D554F6924AF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1979" y="0"/>
            <a:ext cx="9144000" cy="3810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latin typeface="Calibri" pitchFamily="34" charset="0"/>
            </a:endParaRPr>
          </a:p>
        </p:txBody>
      </p:sp>
      <p:sp>
        <p:nvSpPr>
          <p:cNvPr id="7" name="TextBox 2"/>
          <p:cNvSpPr txBox="1">
            <a:spLocks noChangeArrowheads="1"/>
          </p:cNvSpPr>
          <p:nvPr userDrawn="1"/>
        </p:nvSpPr>
        <p:spPr bwMode="auto">
          <a:xfrm>
            <a:off x="1979" y="6489700"/>
            <a:ext cx="9144000" cy="3683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prstClr val="white"/>
                </a:solidFill>
                <a:latin typeface="Calibri"/>
                <a:cs typeface="Arial" charset="0"/>
              </a:rPr>
              <a:t>www.regents.la.gov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E7509-9B72-4FE7-B0EF-B8687225EC6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679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E2AD1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 userDrawn="1"/>
        </p:nvSpPr>
        <p:spPr bwMode="auto">
          <a:xfrm>
            <a:off x="-1979" y="0"/>
            <a:ext cx="9144000" cy="3810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latin typeface="Calibri" pitchFamily="34" charset="0"/>
            </a:endParaRPr>
          </a:p>
        </p:txBody>
      </p:sp>
      <p:sp>
        <p:nvSpPr>
          <p:cNvPr id="10" name="TextBox 2"/>
          <p:cNvSpPr txBox="1">
            <a:spLocks noChangeArrowheads="1"/>
          </p:cNvSpPr>
          <p:nvPr userDrawn="1"/>
        </p:nvSpPr>
        <p:spPr bwMode="auto">
          <a:xfrm>
            <a:off x="1979" y="6489700"/>
            <a:ext cx="9144000" cy="3683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prstClr val="white"/>
                </a:solidFill>
                <a:latin typeface="Calibri"/>
                <a:cs typeface="Arial" charset="0"/>
              </a:rPr>
              <a:t>www.regents.la.gov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5EB8F-EE0C-41AA-9FE1-51BBD963EE1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 userDrawn="1"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679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E2AD1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 userDrawn="1"/>
        </p:nvSpPr>
        <p:spPr bwMode="auto">
          <a:xfrm>
            <a:off x="1979" y="0"/>
            <a:ext cx="9144000" cy="3810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latin typeface="Calibri" pitchFamily="34" charset="0"/>
            </a:endParaRPr>
          </a:p>
        </p:txBody>
      </p:sp>
      <p:sp>
        <p:nvSpPr>
          <p:cNvPr id="10" name="TextBox 2"/>
          <p:cNvSpPr txBox="1">
            <a:spLocks noChangeArrowheads="1"/>
          </p:cNvSpPr>
          <p:nvPr userDrawn="1"/>
        </p:nvSpPr>
        <p:spPr bwMode="auto">
          <a:xfrm>
            <a:off x="1979" y="6489700"/>
            <a:ext cx="9144000" cy="3683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prstClr val="white"/>
                </a:solidFill>
                <a:latin typeface="Calibri"/>
                <a:cs typeface="Arial" charset="0"/>
              </a:rPr>
              <a:t>www.regents.la.gov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6294A-18D2-4B82-A4FF-20A5F3E2E19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679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E2AD1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-1979" y="0"/>
            <a:ext cx="9144000" cy="3810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latin typeface="Calibri" pitchFamily="34" charset="0"/>
            </a:endParaRPr>
          </a:p>
        </p:txBody>
      </p:sp>
      <p:sp>
        <p:nvSpPr>
          <p:cNvPr id="11" name="TextBox 2"/>
          <p:cNvSpPr txBox="1">
            <a:spLocks noChangeArrowheads="1"/>
          </p:cNvSpPr>
          <p:nvPr userDrawn="1"/>
        </p:nvSpPr>
        <p:spPr bwMode="auto">
          <a:xfrm>
            <a:off x="1979" y="6489700"/>
            <a:ext cx="9144000" cy="3683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prstClr val="white"/>
                </a:solidFill>
                <a:latin typeface="Calibri"/>
                <a:cs typeface="Arial" charset="0"/>
              </a:rPr>
              <a:t>www.regents.la.gov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FC5-1CCD-4EC8-85AA-121A9223341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 userDrawn="1"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679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TextBox 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E2AD1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1979" y="0"/>
            <a:ext cx="9144000" cy="3810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latin typeface="Calibri" pitchFamily="34" charset="0"/>
            </a:endParaRPr>
          </a:p>
        </p:txBody>
      </p:sp>
      <p:sp>
        <p:nvSpPr>
          <p:cNvPr id="13" name="TextBox 2"/>
          <p:cNvSpPr txBox="1">
            <a:spLocks noChangeArrowheads="1"/>
          </p:cNvSpPr>
          <p:nvPr userDrawn="1"/>
        </p:nvSpPr>
        <p:spPr bwMode="auto">
          <a:xfrm>
            <a:off x="1979" y="6489700"/>
            <a:ext cx="9144000" cy="3683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prstClr val="white"/>
                </a:solidFill>
                <a:latin typeface="Calibri"/>
                <a:cs typeface="Arial" charset="0"/>
              </a:rPr>
              <a:t>www.regents.la.gov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81B8-7F90-4707-9E45-36484B036A7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679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extBox 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E2AD1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1979" y="0"/>
            <a:ext cx="9144000" cy="3810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latin typeface="Calibri" pitchFamily="34" charset="0"/>
            </a:endParaRPr>
          </a:p>
        </p:txBody>
      </p:sp>
      <p:sp>
        <p:nvSpPr>
          <p:cNvPr id="9" name="TextBox 2"/>
          <p:cNvSpPr txBox="1">
            <a:spLocks noChangeArrowheads="1"/>
          </p:cNvSpPr>
          <p:nvPr userDrawn="1"/>
        </p:nvSpPr>
        <p:spPr bwMode="auto">
          <a:xfrm>
            <a:off x="1979" y="6489700"/>
            <a:ext cx="9144000" cy="3683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prstClr val="white"/>
                </a:solidFill>
                <a:latin typeface="Calibri"/>
                <a:cs typeface="Arial" charset="0"/>
              </a:rPr>
              <a:t>www.regents.la.gov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F568A-5C8E-4D6A-9EE3-EED36BDD513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679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E2AD1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extBox 5"/>
          <p:cNvSpPr txBox="1">
            <a:spLocks noChangeArrowheads="1"/>
          </p:cNvSpPr>
          <p:nvPr userDrawn="1"/>
        </p:nvSpPr>
        <p:spPr bwMode="auto">
          <a:xfrm>
            <a:off x="1979" y="0"/>
            <a:ext cx="9144000" cy="3810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latin typeface="Calibri" pitchFamily="34" charset="0"/>
            </a:endParaRPr>
          </a:p>
        </p:txBody>
      </p:sp>
      <p:sp>
        <p:nvSpPr>
          <p:cNvPr id="8" name="TextBox 2"/>
          <p:cNvSpPr txBox="1">
            <a:spLocks noChangeArrowheads="1"/>
          </p:cNvSpPr>
          <p:nvPr userDrawn="1"/>
        </p:nvSpPr>
        <p:spPr bwMode="auto">
          <a:xfrm>
            <a:off x="1979" y="6489700"/>
            <a:ext cx="9144000" cy="3683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prstClr val="white"/>
                </a:solidFill>
                <a:latin typeface="Calibri"/>
                <a:cs typeface="Arial" charset="0"/>
              </a:rPr>
              <a:t>www.regents.la.gov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AE8D8-A4C5-4900-8B91-D4D28E061FE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679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E2AD1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 userDrawn="1"/>
        </p:nvSpPr>
        <p:spPr bwMode="auto">
          <a:xfrm>
            <a:off x="313899" y="6477000"/>
            <a:ext cx="9144000" cy="381000"/>
          </a:xfrm>
          <a:prstGeom prst="rect">
            <a:avLst/>
          </a:prstGeom>
          <a:solidFill>
            <a:srgbClr val="00679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TextBox 5"/>
          <p:cNvSpPr txBox="1">
            <a:spLocks noChangeArrowheads="1"/>
          </p:cNvSpPr>
          <p:nvPr userDrawn="1"/>
        </p:nvSpPr>
        <p:spPr bwMode="auto">
          <a:xfrm>
            <a:off x="313899" y="0"/>
            <a:ext cx="9144000" cy="381000"/>
          </a:xfrm>
          <a:prstGeom prst="rect">
            <a:avLst/>
          </a:prstGeom>
          <a:solidFill>
            <a:srgbClr val="E2AD1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1979" y="0"/>
            <a:ext cx="9144000" cy="3810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latin typeface="Calibri" pitchFamily="34" charset="0"/>
            </a:endParaRPr>
          </a:p>
        </p:txBody>
      </p:sp>
      <p:sp>
        <p:nvSpPr>
          <p:cNvPr id="17" name="TextBox 2"/>
          <p:cNvSpPr txBox="1">
            <a:spLocks noChangeArrowheads="1"/>
          </p:cNvSpPr>
          <p:nvPr userDrawn="1"/>
        </p:nvSpPr>
        <p:spPr bwMode="auto">
          <a:xfrm>
            <a:off x="1979" y="6489700"/>
            <a:ext cx="9144000" cy="3683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prstClr val="white"/>
                </a:solidFill>
                <a:latin typeface="Calibri"/>
                <a:cs typeface="Arial" charset="0"/>
              </a:rPr>
              <a:t>www.regents.la.gov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2548-1065-40EA-A6C7-902B85CA7A6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0" y="6477000"/>
            <a:ext cx="9144000" cy="381000"/>
          </a:xfrm>
          <a:prstGeom prst="rect">
            <a:avLst/>
          </a:prstGeom>
          <a:solidFill>
            <a:srgbClr val="00679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extBox 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rgbClr val="E2AD15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1979" y="0"/>
            <a:ext cx="9144000" cy="38100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latin typeface="Calibri" pitchFamily="34" charset="0"/>
            </a:endParaRPr>
          </a:p>
        </p:txBody>
      </p:sp>
      <p:sp>
        <p:nvSpPr>
          <p:cNvPr id="11" name="TextBox 2"/>
          <p:cNvSpPr txBox="1">
            <a:spLocks noChangeArrowheads="1"/>
          </p:cNvSpPr>
          <p:nvPr userDrawn="1"/>
        </p:nvSpPr>
        <p:spPr bwMode="auto">
          <a:xfrm>
            <a:off x="1979" y="6489700"/>
            <a:ext cx="9144000" cy="368300"/>
          </a:xfrm>
          <a:prstGeom prst="rect">
            <a:avLst/>
          </a:prstGeom>
          <a:solidFill>
            <a:srgbClr val="3366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prstClr val="white"/>
                </a:solidFill>
                <a:latin typeface="Calibri"/>
                <a:cs typeface="Arial" charset="0"/>
              </a:rPr>
              <a:t>www.regents.la.gov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BF8F1-F788-4D78-9512-D554F6924AF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5/14/2014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675" y="4964882"/>
            <a:ext cx="8263048" cy="144957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</a:rPr>
              <a:t>Uma Subramanian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</a:rPr>
              <a:t>Deputy Commissioner for Legal and External Affairs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chemeClr val="accent1">
                    <a:lumMod val="75000"/>
                  </a:schemeClr>
                </a:solidFill>
              </a:rPr>
              <a:t>Louisiana Board of Regents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97844" y="6506478"/>
            <a:ext cx="771099" cy="365125"/>
          </a:xfrm>
        </p:spPr>
        <p:txBody>
          <a:bodyPr/>
          <a:lstStyle/>
          <a:p>
            <a:fld id="{509CFE1D-EEBB-4971-B82A-104D97D84A14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42210" y="19660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PRESENTATION TO THE </a:t>
            </a:r>
            <a:b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MEDIFUND BOARD</a:t>
            </a:r>
            <a:b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MAY 14, 2014</a:t>
            </a:r>
            <a:b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/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OVERVIEW OF ACT 320 OF 2013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55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03819" y="381000"/>
            <a:ext cx="877529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  <a:t>Overview of act 320</a:t>
            </a:r>
            <a:endParaRPr lang="en-US" sz="3600" b="1" cap="all" dirty="0" smtClean="0">
              <a:solidFill>
                <a:srgbClr val="C00000"/>
              </a:solidFill>
            </a:endParaRPr>
          </a:p>
          <a:p>
            <a:pPr algn="ctr"/>
            <a:r>
              <a:rPr lang="en-US" sz="3600" b="1" cap="all" dirty="0" smtClean="0">
                <a:solidFill>
                  <a:srgbClr val="C00000"/>
                </a:solidFill>
              </a:rPr>
              <a:t>Purpose/goals of </a:t>
            </a:r>
            <a:r>
              <a:rPr lang="en-US" sz="3600" b="1" cap="all" dirty="0" err="1" smtClean="0">
                <a:solidFill>
                  <a:srgbClr val="C00000"/>
                </a:solidFill>
              </a:rPr>
              <a:t>medifund</a:t>
            </a:r>
            <a:r>
              <a:rPr lang="en-US" sz="3600" b="1" cap="all" dirty="0" smtClean="0">
                <a:solidFill>
                  <a:srgbClr val="C00000"/>
                </a:solidFill>
              </a:rPr>
              <a:t> board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6478" y="1788187"/>
            <a:ext cx="828046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5138" indent="-465138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Advancement of biosciences, biomedical and medical centers of excellence by coordinating and deploying public and private resources to make La. competitive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. Goals to include:</a:t>
            </a:r>
          </a:p>
          <a:p>
            <a:pPr marL="922338" lvl="1" indent="-465138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Create regional, national centers for excellence</a:t>
            </a:r>
          </a:p>
          <a:p>
            <a:pPr marL="922338" lvl="1" indent="-465138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Contribute to improvement of health outcomes</a:t>
            </a:r>
          </a:p>
          <a:p>
            <a:pPr marL="922338" lvl="1" indent="-465138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Support strategic research/clinical partnerships</a:t>
            </a:r>
          </a:p>
          <a:p>
            <a:pPr marL="922338" lvl="1" indent="-465138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Facilitate competitive, objective process for funding program proposals and projects with economic development potential</a:t>
            </a:r>
          </a:p>
          <a:p>
            <a:pPr marL="465138" indent="-465138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Act 320 sunsets on December 31, 2018</a:t>
            </a:r>
          </a:p>
          <a:p>
            <a:pPr lvl="1"/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922338" lvl="1" indent="-465138"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05959" y="6492875"/>
            <a:ext cx="574541" cy="365125"/>
          </a:xfrm>
        </p:spPr>
        <p:txBody>
          <a:bodyPr/>
          <a:lstStyle/>
          <a:p>
            <a:pPr>
              <a:defRPr/>
            </a:pPr>
            <a:fld id="{13F743C7-2023-4DC5-9399-07F4BD839EBA}" type="slidenum">
              <a:rPr lang="en-US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57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263" y="709684"/>
            <a:ext cx="8209128" cy="1021852"/>
          </a:xfrm>
        </p:spPr>
        <p:txBody>
          <a:bodyPr>
            <a:normAutofit fontScale="90000"/>
          </a:bodyPr>
          <a:lstStyle/>
          <a:p>
            <a: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  <a:t>Overview </a:t>
            </a:r>
            <a:r>
              <a:rPr lang="en-US" sz="3600" b="1" cap="all" dirty="0">
                <a:solidFill>
                  <a:schemeClr val="accent1">
                    <a:lumMod val="75000"/>
                  </a:schemeClr>
                </a:solidFill>
              </a:rPr>
              <a:t>of act 320</a:t>
            </a:r>
            <a:r>
              <a:rPr lang="en-US" sz="3600" b="1" cap="all" dirty="0">
                <a:solidFill>
                  <a:srgbClr val="C00000"/>
                </a:solidFill>
              </a:rPr>
              <a:t/>
            </a:r>
            <a:br>
              <a:rPr lang="en-US" sz="3600" b="1" cap="all" dirty="0">
                <a:solidFill>
                  <a:srgbClr val="C00000"/>
                </a:solidFill>
              </a:rPr>
            </a:br>
            <a:r>
              <a:rPr lang="en-US" sz="3600" b="1" cap="all" dirty="0" smtClean="0">
                <a:solidFill>
                  <a:srgbClr val="C00000"/>
                </a:solidFill>
              </a:rPr>
              <a:t>funding</a:t>
            </a:r>
            <a:r>
              <a:rPr lang="en-US" b="1" cap="all" dirty="0">
                <a:solidFill>
                  <a:srgbClr val="C00000"/>
                </a:solidFill>
              </a:rPr>
              <a:t/>
            </a:r>
            <a:br>
              <a:rPr lang="en-US" b="1" cap="all" dirty="0">
                <a:solidFill>
                  <a:srgbClr val="C0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7857"/>
            <a:ext cx="8229600" cy="433830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Appropriated to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MediFund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Board through Regents and used solely for purposes outlined in Act 320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Unexpended funds to remain at the end of fiscal year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Sources of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funding: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Appropriations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, including federal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funds;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public or private 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donations/ gifts/grants; venture capital; any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other monies as provided by law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Cap on funds: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in any </a:t>
            </a:r>
            <a:r>
              <a:rPr lang="en-US" sz="2800" smtClean="0">
                <a:solidFill>
                  <a:schemeClr val="accent1">
                    <a:lumMod val="75000"/>
                  </a:schemeClr>
                </a:solidFill>
              </a:rPr>
              <a:t>fiscal year not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to exceed 20% of increase in higher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ed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funding; not to exceed $25M, except for tax revenues enacted after June 30, 2013 or non-state funds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Administrative fee: lesser of of 3% of balance of fund or $600K, as approved by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MediFund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Board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48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263" y="709684"/>
            <a:ext cx="8209128" cy="1021852"/>
          </a:xfrm>
        </p:spPr>
        <p:txBody>
          <a:bodyPr>
            <a:normAutofit fontScale="90000"/>
          </a:bodyPr>
          <a:lstStyle/>
          <a:p>
            <a: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  <a:t>Overview </a:t>
            </a:r>
            <a:r>
              <a:rPr lang="en-US" sz="3600" b="1" cap="all" dirty="0">
                <a:solidFill>
                  <a:schemeClr val="accent1">
                    <a:lumMod val="75000"/>
                  </a:schemeClr>
                </a:solidFill>
              </a:rPr>
              <a:t>of act 320</a:t>
            </a:r>
            <a:r>
              <a:rPr lang="en-US" sz="3600" b="1" cap="all" dirty="0">
                <a:solidFill>
                  <a:srgbClr val="C00000"/>
                </a:solidFill>
              </a:rPr>
              <a:t/>
            </a:r>
            <a:br>
              <a:rPr lang="en-US" sz="3600" b="1" cap="all" dirty="0">
                <a:solidFill>
                  <a:srgbClr val="C00000"/>
                </a:solidFill>
              </a:rPr>
            </a:br>
            <a:r>
              <a:rPr lang="en-US" sz="3600" b="1" cap="all" dirty="0" smtClean="0">
                <a:solidFill>
                  <a:srgbClr val="C00000"/>
                </a:solidFill>
              </a:rPr>
              <a:t>restrictions on recipients</a:t>
            </a:r>
            <a:r>
              <a:rPr lang="en-US" b="1" cap="all" dirty="0">
                <a:solidFill>
                  <a:srgbClr val="C00000"/>
                </a:solidFill>
              </a:rPr>
              <a:t/>
            </a:r>
            <a:br>
              <a:rPr lang="en-US" b="1" cap="all" dirty="0">
                <a:solidFill>
                  <a:srgbClr val="C0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7857"/>
            <a:ext cx="8229600" cy="433830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Recipients may be public or non-profit institutions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Provided that the non-profit institutions has a public institution with a substantial role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Unless no public institution possesses necessary expertise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Provided that public institution have a non-profit institution partner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Unless no non-profit institution possesses necessary expertise</a:t>
            </a:r>
          </a:p>
          <a:p>
            <a:pPr marL="457200" lvl="1" indent="0">
              <a:buNone/>
            </a:pP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9978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263" y="709684"/>
            <a:ext cx="8209128" cy="1021852"/>
          </a:xfrm>
        </p:spPr>
        <p:txBody>
          <a:bodyPr>
            <a:normAutofit fontScale="90000"/>
          </a:bodyPr>
          <a:lstStyle/>
          <a:p>
            <a: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  <a:t>Overview </a:t>
            </a:r>
            <a:r>
              <a:rPr lang="en-US" sz="3600" b="1" cap="all" dirty="0">
                <a:solidFill>
                  <a:schemeClr val="accent1">
                    <a:lumMod val="75000"/>
                  </a:schemeClr>
                </a:solidFill>
              </a:rPr>
              <a:t>of act 320</a:t>
            </a:r>
            <a:r>
              <a:rPr lang="en-US" sz="3600" b="1" cap="all" dirty="0">
                <a:solidFill>
                  <a:srgbClr val="C00000"/>
                </a:solidFill>
              </a:rPr>
              <a:t/>
            </a:r>
            <a:br>
              <a:rPr lang="en-US" sz="3600" b="1" cap="all" dirty="0">
                <a:solidFill>
                  <a:srgbClr val="C00000"/>
                </a:solidFill>
              </a:rPr>
            </a:br>
            <a:r>
              <a:rPr lang="en-US" sz="3600" b="1" cap="all" dirty="0" err="1" smtClean="0">
                <a:solidFill>
                  <a:srgbClr val="C00000"/>
                </a:solidFill>
              </a:rPr>
              <a:t>medifund</a:t>
            </a:r>
            <a:r>
              <a:rPr lang="en-US" sz="3600" b="1" cap="all" dirty="0" smtClean="0">
                <a:solidFill>
                  <a:srgbClr val="C00000"/>
                </a:solidFill>
              </a:rPr>
              <a:t> board membership</a:t>
            </a:r>
            <a:r>
              <a:rPr lang="en-US" b="1" cap="all" dirty="0">
                <a:solidFill>
                  <a:srgbClr val="C00000"/>
                </a:solidFill>
              </a:rPr>
              <a:t/>
            </a:r>
            <a:br>
              <a:rPr lang="en-US" b="1" cap="all" dirty="0">
                <a:solidFill>
                  <a:srgbClr val="C0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7857"/>
            <a:ext cx="8229600" cy="433830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Board consists of 13 members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Member must have significant experience in biosciences, biomedical, translational or regenerative research or applications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Member may not be employed by an entity that is eligible to receive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MediFund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grants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Quorum consists of a simple majority (7 members)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Elections require 2/3 membership (9 members)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Board may adopt bylaws for self-governance</a:t>
            </a:r>
          </a:p>
          <a:p>
            <a:pPr marL="0" indent="0">
              <a:buNone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3525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263" y="709684"/>
            <a:ext cx="8209128" cy="1021852"/>
          </a:xfrm>
        </p:spPr>
        <p:txBody>
          <a:bodyPr>
            <a:normAutofit fontScale="90000"/>
          </a:bodyPr>
          <a:lstStyle/>
          <a:p>
            <a: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  <a:t>Overview </a:t>
            </a:r>
            <a:r>
              <a:rPr lang="en-US" sz="3600" b="1" cap="all" dirty="0">
                <a:solidFill>
                  <a:schemeClr val="accent1">
                    <a:lumMod val="75000"/>
                  </a:schemeClr>
                </a:solidFill>
              </a:rPr>
              <a:t>of act 320</a:t>
            </a:r>
            <a:r>
              <a:rPr lang="en-US" sz="3600" b="1" cap="all" dirty="0">
                <a:solidFill>
                  <a:srgbClr val="C00000"/>
                </a:solidFill>
              </a:rPr>
              <a:t/>
            </a:r>
            <a:br>
              <a:rPr lang="en-US" sz="3600" b="1" cap="all" dirty="0">
                <a:solidFill>
                  <a:srgbClr val="C00000"/>
                </a:solidFill>
              </a:rPr>
            </a:br>
            <a:r>
              <a:rPr lang="en-US" sz="3600" b="1" cap="all" dirty="0" err="1" smtClean="0">
                <a:solidFill>
                  <a:srgbClr val="C00000"/>
                </a:solidFill>
              </a:rPr>
              <a:t>medifund</a:t>
            </a:r>
            <a:r>
              <a:rPr lang="en-US" sz="3600" b="1" cap="all" dirty="0" smtClean="0">
                <a:solidFill>
                  <a:srgbClr val="C00000"/>
                </a:solidFill>
              </a:rPr>
              <a:t> board powers and authority</a:t>
            </a:r>
            <a:r>
              <a:rPr lang="en-US" b="1" cap="all" dirty="0" smtClean="0">
                <a:solidFill>
                  <a:srgbClr val="C00000"/>
                </a:solidFill>
              </a:rPr>
              <a:t/>
            </a:r>
            <a:br>
              <a:rPr lang="en-US" b="1" cap="all" dirty="0" smtClean="0">
                <a:solidFill>
                  <a:srgbClr val="C0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7857"/>
            <a:ext cx="8229600" cy="433830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Board has the authority to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Form a Research Advisory Council composed of representatives of designated entities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Form special committees to develop policy recommendations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Enter into contracts through Regents’ Sponsored Programs Unit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Promulgate rules under APA to carry out the programs and functions of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MediFund</a:t>
            </a: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Sue and be sued in its own name </a:t>
            </a:r>
          </a:p>
          <a:p>
            <a:pPr marL="457200" lvl="1" indent="0">
              <a:buNone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8024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263" y="709684"/>
            <a:ext cx="8209128" cy="1021852"/>
          </a:xfrm>
        </p:spPr>
        <p:txBody>
          <a:bodyPr>
            <a:normAutofit fontScale="90000"/>
          </a:bodyPr>
          <a:lstStyle/>
          <a:p>
            <a: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  <a:t>Overview </a:t>
            </a:r>
            <a:r>
              <a:rPr lang="en-US" sz="3600" b="1" cap="all" dirty="0">
                <a:solidFill>
                  <a:schemeClr val="accent1">
                    <a:lumMod val="75000"/>
                  </a:schemeClr>
                </a:solidFill>
              </a:rPr>
              <a:t>of act 320</a:t>
            </a:r>
            <a:r>
              <a:rPr lang="en-US" sz="3600" b="1" cap="all" dirty="0">
                <a:solidFill>
                  <a:srgbClr val="C00000"/>
                </a:solidFill>
              </a:rPr>
              <a:t/>
            </a:r>
            <a:br>
              <a:rPr lang="en-US" sz="3600" b="1" cap="all" dirty="0">
                <a:solidFill>
                  <a:srgbClr val="C00000"/>
                </a:solidFill>
              </a:rPr>
            </a:br>
            <a:r>
              <a:rPr lang="en-US" sz="3600" b="1" cap="all" dirty="0" smtClean="0">
                <a:solidFill>
                  <a:srgbClr val="C00000"/>
                </a:solidFill>
              </a:rPr>
              <a:t>administration and allocation of funds</a:t>
            </a:r>
            <a:r>
              <a:rPr lang="en-US" b="1" cap="all" dirty="0" smtClean="0">
                <a:solidFill>
                  <a:srgbClr val="C00000"/>
                </a:solidFill>
              </a:rPr>
              <a:t/>
            </a:r>
            <a:br>
              <a:rPr lang="en-US" b="1" cap="all" dirty="0" smtClean="0">
                <a:solidFill>
                  <a:srgbClr val="C0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7857"/>
            <a:ext cx="8229600" cy="433830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MediFund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Program to be administered by the Board of Regents through its Sponsored Programs Unit in accordance with policies adopted by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MediFund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Board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Dr. Kerry Davidson’s presentation will explain the process of review of grant proposals and administration of funds in detail</a:t>
            </a:r>
          </a:p>
          <a:p>
            <a:pPr marL="457200" lvl="1" indent="0">
              <a:buNone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6499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263" y="709684"/>
            <a:ext cx="8209128" cy="1021852"/>
          </a:xfrm>
        </p:spPr>
        <p:txBody>
          <a:bodyPr>
            <a:normAutofit fontScale="90000"/>
          </a:bodyPr>
          <a:lstStyle/>
          <a:p>
            <a: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600" b="1" cap="all" dirty="0" smtClean="0">
                <a:solidFill>
                  <a:schemeClr val="accent1">
                    <a:lumMod val="75000"/>
                  </a:schemeClr>
                </a:solidFill>
              </a:rPr>
              <a:t>Overview </a:t>
            </a:r>
            <a:r>
              <a:rPr lang="en-US" sz="3600" b="1" cap="all" dirty="0">
                <a:solidFill>
                  <a:schemeClr val="accent1">
                    <a:lumMod val="75000"/>
                  </a:schemeClr>
                </a:solidFill>
              </a:rPr>
              <a:t>of act 320</a:t>
            </a:r>
            <a:r>
              <a:rPr lang="en-US" sz="3600" b="1" cap="all" dirty="0">
                <a:solidFill>
                  <a:srgbClr val="C00000"/>
                </a:solidFill>
              </a:rPr>
              <a:t/>
            </a:r>
            <a:br>
              <a:rPr lang="en-US" sz="3600" b="1" cap="all" dirty="0">
                <a:solidFill>
                  <a:srgbClr val="C00000"/>
                </a:solidFill>
              </a:rPr>
            </a:br>
            <a:r>
              <a:rPr lang="en-US" sz="3600" b="1" cap="all" dirty="0" smtClean="0">
                <a:solidFill>
                  <a:srgbClr val="C00000"/>
                </a:solidFill>
              </a:rPr>
              <a:t>other state laws governing board</a:t>
            </a:r>
            <a:r>
              <a:rPr lang="en-US" b="1" cap="all" dirty="0" smtClean="0">
                <a:solidFill>
                  <a:srgbClr val="C00000"/>
                </a:solidFill>
              </a:rPr>
              <a:t/>
            </a:r>
            <a:br>
              <a:rPr lang="en-US" b="1" cap="all" dirty="0" smtClean="0">
                <a:solidFill>
                  <a:srgbClr val="C00000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7857"/>
            <a:ext cx="8229600" cy="433830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MediFund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Board is a state agency subject to state laws, including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Ethics Code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Open Meetings Laws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Public Records Laws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CFE1D-EEBB-4971-B82A-104D97D84A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947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13240</TotalTime>
  <Words>432</Words>
  <Application>Microsoft Office PowerPoint</Application>
  <PresentationFormat>On-screen Show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1_Office Theme</vt:lpstr>
      <vt:lpstr>PRESENTATION TO THE  MEDIFUND BOARD  MAY 14, 2014   OVERVIEW OF ACT 320 OF 2013</vt:lpstr>
      <vt:lpstr>PowerPoint Presentation</vt:lpstr>
      <vt:lpstr> Overview of act 320 funding </vt:lpstr>
      <vt:lpstr> Overview of act 320 restrictions on recipients </vt:lpstr>
      <vt:lpstr> Overview of act 320 medifund board membership </vt:lpstr>
      <vt:lpstr> Overview of act 320 medifund board powers and authority </vt:lpstr>
      <vt:lpstr> Overview of act 320 administration and allocation of funds </vt:lpstr>
      <vt:lpstr> Overview of act 320 other state laws governing board </vt:lpstr>
    </vt:vector>
  </TitlesOfParts>
  <Company>Louisiana Board of Regents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Jill.Holton</dc:creator>
  <cp:lastModifiedBy>gayla.sanchez</cp:lastModifiedBy>
  <cp:revision>1657</cp:revision>
  <cp:lastPrinted>2014-05-12T19:40:23Z</cp:lastPrinted>
  <dcterms:created xsi:type="dcterms:W3CDTF">2012-07-19T14:44:01Z</dcterms:created>
  <dcterms:modified xsi:type="dcterms:W3CDTF">2014-05-14T15:35:39Z</dcterms:modified>
</cp:coreProperties>
</file>