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handoutMasterIdLst>
    <p:handoutMasterId r:id="rId26"/>
  </p:handoutMasterIdLst>
  <p:sldIdLst>
    <p:sldId id="657" r:id="rId2"/>
    <p:sldId id="664" r:id="rId3"/>
    <p:sldId id="670" r:id="rId4"/>
    <p:sldId id="581" r:id="rId5"/>
    <p:sldId id="645" r:id="rId6"/>
    <p:sldId id="646" r:id="rId7"/>
    <p:sldId id="653" r:id="rId8"/>
    <p:sldId id="654" r:id="rId9"/>
    <p:sldId id="580" r:id="rId10"/>
    <p:sldId id="578" r:id="rId11"/>
    <p:sldId id="652" r:id="rId12"/>
    <p:sldId id="474" r:id="rId13"/>
    <p:sldId id="672" r:id="rId14"/>
    <p:sldId id="682" r:id="rId15"/>
    <p:sldId id="673" r:id="rId16"/>
    <p:sldId id="676" r:id="rId17"/>
    <p:sldId id="674" r:id="rId18"/>
    <p:sldId id="675" r:id="rId19"/>
    <p:sldId id="661" r:id="rId20"/>
    <p:sldId id="662" r:id="rId21"/>
    <p:sldId id="680" r:id="rId22"/>
    <p:sldId id="681" r:id="rId23"/>
    <p:sldId id="677" r:id="rId24"/>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000"/>
    <a:srgbClr val="009900"/>
    <a:srgbClr val="00C800"/>
    <a:srgbClr val="66FF33"/>
    <a:srgbClr val="FFFF99"/>
    <a:srgbClr val="AC8B00"/>
    <a:srgbClr val="9A3836"/>
    <a:srgbClr val="CCA500"/>
    <a:srgbClr val="FFCC00"/>
    <a:srgbClr val="F8F88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894" autoAdjust="0"/>
    <p:restoredTop sz="84017" autoAdjust="0"/>
  </p:normalViewPr>
  <p:slideViewPr>
    <p:cSldViewPr snapToGrid="0">
      <p:cViewPr>
        <p:scale>
          <a:sx n="70" d="100"/>
          <a:sy n="70" d="100"/>
        </p:scale>
        <p:origin x="-1278" y="-1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3238" cy="465138"/>
          </a:xfrm>
          <a:prstGeom prst="rect">
            <a:avLst/>
          </a:prstGeom>
        </p:spPr>
        <p:txBody>
          <a:bodyPr vert="horz" lIns="91321" tIns="45658" rIns="91321" bIns="45658" rtlCol="0"/>
          <a:lstStyle>
            <a:lvl1pPr algn="l">
              <a:defRPr sz="1200"/>
            </a:lvl1pPr>
          </a:lstStyle>
          <a:p>
            <a:endParaRPr lang="en-US"/>
          </a:p>
        </p:txBody>
      </p:sp>
      <p:sp>
        <p:nvSpPr>
          <p:cNvPr id="3" name="Date Placeholder 2"/>
          <p:cNvSpPr>
            <a:spLocks noGrp="1"/>
          </p:cNvSpPr>
          <p:nvPr>
            <p:ph type="dt" sz="quarter" idx="1"/>
          </p:nvPr>
        </p:nvSpPr>
        <p:spPr>
          <a:xfrm>
            <a:off x="3978276" y="0"/>
            <a:ext cx="3043238" cy="465138"/>
          </a:xfrm>
          <a:prstGeom prst="rect">
            <a:avLst/>
          </a:prstGeom>
        </p:spPr>
        <p:txBody>
          <a:bodyPr vert="horz" lIns="91321" tIns="45658" rIns="91321" bIns="45658" rtlCol="0"/>
          <a:lstStyle>
            <a:lvl1pPr algn="r">
              <a:defRPr sz="1200"/>
            </a:lvl1pPr>
          </a:lstStyle>
          <a:p>
            <a:fld id="{560AFDCD-1A38-41B9-816D-CB5B1BF4C384}" type="datetimeFigureOut">
              <a:rPr lang="en-US" smtClean="0"/>
              <a:t>5/13/2014</a:t>
            </a:fld>
            <a:endParaRPr lang="en-US"/>
          </a:p>
        </p:txBody>
      </p:sp>
      <p:sp>
        <p:nvSpPr>
          <p:cNvPr id="4" name="Footer Placeholder 3"/>
          <p:cNvSpPr>
            <a:spLocks noGrp="1"/>
          </p:cNvSpPr>
          <p:nvPr>
            <p:ph type="ftr" sz="quarter" idx="2"/>
          </p:nvPr>
        </p:nvSpPr>
        <p:spPr>
          <a:xfrm>
            <a:off x="1" y="8842375"/>
            <a:ext cx="3043238" cy="465138"/>
          </a:xfrm>
          <a:prstGeom prst="rect">
            <a:avLst/>
          </a:prstGeom>
        </p:spPr>
        <p:txBody>
          <a:bodyPr vert="horz" lIns="91321" tIns="45658" rIns="91321" bIns="45658" rtlCol="0" anchor="b"/>
          <a:lstStyle>
            <a:lvl1pPr algn="l">
              <a:defRPr sz="1200"/>
            </a:lvl1pPr>
          </a:lstStyle>
          <a:p>
            <a:endParaRPr lang="en-US"/>
          </a:p>
        </p:txBody>
      </p:sp>
      <p:sp>
        <p:nvSpPr>
          <p:cNvPr id="5" name="Slide Number Placeholder 4"/>
          <p:cNvSpPr>
            <a:spLocks noGrp="1"/>
          </p:cNvSpPr>
          <p:nvPr>
            <p:ph type="sldNum" sz="quarter" idx="3"/>
          </p:nvPr>
        </p:nvSpPr>
        <p:spPr>
          <a:xfrm>
            <a:off x="3978276" y="8842375"/>
            <a:ext cx="3043238" cy="465138"/>
          </a:xfrm>
          <a:prstGeom prst="rect">
            <a:avLst/>
          </a:prstGeom>
        </p:spPr>
        <p:txBody>
          <a:bodyPr vert="horz" lIns="91321" tIns="45658" rIns="91321" bIns="45658" rtlCol="0" anchor="b"/>
          <a:lstStyle>
            <a:lvl1pPr algn="r">
              <a:defRPr sz="1200"/>
            </a:lvl1pPr>
          </a:lstStyle>
          <a:p>
            <a:fld id="{3B24EAD5-1B2A-4CF1-B8EA-B025DFEFC616}" type="slidenum">
              <a:rPr lang="en-US" smtClean="0"/>
              <a:t>‹#›</a:t>
            </a:fld>
            <a:endParaRPr lang="en-US"/>
          </a:p>
        </p:txBody>
      </p:sp>
    </p:spTree>
    <p:extLst>
      <p:ext uri="{BB962C8B-B14F-4D97-AF65-F5344CB8AC3E}">
        <p14:creationId xmlns:p14="http://schemas.microsoft.com/office/powerpoint/2010/main" val="30898507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2"/>
            <a:ext cx="3043343" cy="465455"/>
          </a:xfrm>
          <a:prstGeom prst="rect">
            <a:avLst/>
          </a:prstGeom>
        </p:spPr>
        <p:txBody>
          <a:bodyPr vert="horz" lIns="93141" tIns="46570" rIns="93141" bIns="46570" rtlCol="0"/>
          <a:lstStyle>
            <a:lvl1pPr algn="l">
              <a:defRPr sz="1200"/>
            </a:lvl1pPr>
          </a:lstStyle>
          <a:p>
            <a:endParaRPr lang="en-US"/>
          </a:p>
        </p:txBody>
      </p:sp>
      <p:sp>
        <p:nvSpPr>
          <p:cNvPr id="3" name="Date Placeholder 2"/>
          <p:cNvSpPr>
            <a:spLocks noGrp="1"/>
          </p:cNvSpPr>
          <p:nvPr>
            <p:ph type="dt" idx="1"/>
          </p:nvPr>
        </p:nvSpPr>
        <p:spPr>
          <a:xfrm>
            <a:off x="3978136" y="12"/>
            <a:ext cx="3043343" cy="465455"/>
          </a:xfrm>
          <a:prstGeom prst="rect">
            <a:avLst/>
          </a:prstGeom>
        </p:spPr>
        <p:txBody>
          <a:bodyPr vert="horz" lIns="93141" tIns="46570" rIns="93141" bIns="46570" rtlCol="0"/>
          <a:lstStyle>
            <a:lvl1pPr algn="r">
              <a:defRPr sz="1200"/>
            </a:lvl1pPr>
          </a:lstStyle>
          <a:p>
            <a:fld id="{0802357B-8EE2-4B12-A85C-FFB0E169C788}" type="datetimeFigureOut">
              <a:rPr lang="en-US" smtClean="0"/>
              <a:pPr/>
              <a:t>5/13/2014</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141" tIns="46570" rIns="93141" bIns="46570" rtlCol="0" anchor="ctr"/>
          <a:lstStyle/>
          <a:p>
            <a:endParaRPr lang="en-US"/>
          </a:p>
        </p:txBody>
      </p:sp>
      <p:sp>
        <p:nvSpPr>
          <p:cNvPr id="5" name="Notes Placeholder 4"/>
          <p:cNvSpPr>
            <a:spLocks noGrp="1"/>
          </p:cNvSpPr>
          <p:nvPr>
            <p:ph type="body" sz="quarter" idx="3"/>
          </p:nvPr>
        </p:nvSpPr>
        <p:spPr>
          <a:xfrm>
            <a:off x="702311" y="4421824"/>
            <a:ext cx="5618480" cy="4189095"/>
          </a:xfrm>
          <a:prstGeom prst="rect">
            <a:avLst/>
          </a:prstGeom>
        </p:spPr>
        <p:txBody>
          <a:bodyPr vert="horz" lIns="93141" tIns="46570" rIns="93141" bIns="4657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42036"/>
            <a:ext cx="3043343" cy="465455"/>
          </a:xfrm>
          <a:prstGeom prst="rect">
            <a:avLst/>
          </a:prstGeom>
        </p:spPr>
        <p:txBody>
          <a:bodyPr vert="horz" lIns="93141" tIns="46570" rIns="93141" bIns="46570" rtlCol="0" anchor="b"/>
          <a:lstStyle>
            <a:lvl1pPr algn="l">
              <a:defRPr sz="1200"/>
            </a:lvl1pPr>
          </a:lstStyle>
          <a:p>
            <a:endParaRPr lang="en-US"/>
          </a:p>
        </p:txBody>
      </p:sp>
      <p:sp>
        <p:nvSpPr>
          <p:cNvPr id="7" name="Slide Number Placeholder 6"/>
          <p:cNvSpPr>
            <a:spLocks noGrp="1"/>
          </p:cNvSpPr>
          <p:nvPr>
            <p:ph type="sldNum" sz="quarter" idx="5"/>
          </p:nvPr>
        </p:nvSpPr>
        <p:spPr>
          <a:xfrm>
            <a:off x="3978136" y="8842036"/>
            <a:ext cx="3043343" cy="465455"/>
          </a:xfrm>
          <a:prstGeom prst="rect">
            <a:avLst/>
          </a:prstGeom>
        </p:spPr>
        <p:txBody>
          <a:bodyPr vert="horz" lIns="93141" tIns="46570" rIns="93141" bIns="46570" rtlCol="0" anchor="b"/>
          <a:lstStyle>
            <a:lvl1pPr algn="r">
              <a:defRPr sz="1200"/>
            </a:lvl1pPr>
          </a:lstStyle>
          <a:p>
            <a:fld id="{30F9317C-6FE9-4A00-BAED-7B1C2120E00F}" type="slidenum">
              <a:rPr lang="en-US" smtClean="0"/>
              <a:pPr/>
              <a:t>‹#›</a:t>
            </a:fld>
            <a:endParaRPr lang="en-US"/>
          </a:p>
        </p:txBody>
      </p:sp>
    </p:spTree>
    <p:extLst>
      <p:ext uri="{BB962C8B-B14F-4D97-AF65-F5344CB8AC3E}">
        <p14:creationId xmlns:p14="http://schemas.microsoft.com/office/powerpoint/2010/main" val="36444269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F9317C-6FE9-4A00-BAED-7B1C2120E00F}" type="slidenum">
              <a:rPr lang="en-US" smtClean="0"/>
              <a:pPr/>
              <a:t>5</a:t>
            </a:fld>
            <a:endParaRPr lang="en-US"/>
          </a:p>
        </p:txBody>
      </p:sp>
    </p:spTree>
    <p:extLst>
      <p:ext uri="{BB962C8B-B14F-4D97-AF65-F5344CB8AC3E}">
        <p14:creationId xmlns:p14="http://schemas.microsoft.com/office/powerpoint/2010/main" val="41849674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F9317C-6FE9-4A00-BAED-7B1C2120E00F}" type="slidenum">
              <a:rPr lang="en-US" smtClean="0"/>
              <a:pPr/>
              <a:t>6</a:t>
            </a:fld>
            <a:endParaRPr lang="en-US"/>
          </a:p>
        </p:txBody>
      </p:sp>
    </p:spTree>
    <p:extLst>
      <p:ext uri="{BB962C8B-B14F-4D97-AF65-F5344CB8AC3E}">
        <p14:creationId xmlns:p14="http://schemas.microsoft.com/office/powerpoint/2010/main" val="38298734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F9317C-6FE9-4A00-BAED-7B1C2120E00F}" type="slidenum">
              <a:rPr lang="en-US" smtClean="0"/>
              <a:pPr/>
              <a:t>7</a:t>
            </a:fld>
            <a:endParaRPr lang="en-US"/>
          </a:p>
        </p:txBody>
      </p:sp>
    </p:spTree>
    <p:extLst>
      <p:ext uri="{BB962C8B-B14F-4D97-AF65-F5344CB8AC3E}">
        <p14:creationId xmlns:p14="http://schemas.microsoft.com/office/powerpoint/2010/main" val="41849674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F9317C-6FE9-4A00-BAED-7B1C2120E00F}" type="slidenum">
              <a:rPr lang="en-US" smtClean="0"/>
              <a:pPr/>
              <a:t>11</a:t>
            </a:fld>
            <a:endParaRPr lang="en-US"/>
          </a:p>
        </p:txBody>
      </p:sp>
    </p:spTree>
    <p:extLst>
      <p:ext uri="{BB962C8B-B14F-4D97-AF65-F5344CB8AC3E}">
        <p14:creationId xmlns:p14="http://schemas.microsoft.com/office/powerpoint/2010/main" val="38298734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F9317C-6FE9-4A00-BAED-7B1C2120E00F}" type="slidenum">
              <a:rPr lang="en-US" smtClean="0"/>
              <a:pPr/>
              <a:t>12</a:t>
            </a:fld>
            <a:endParaRPr lang="en-US"/>
          </a:p>
        </p:txBody>
      </p:sp>
    </p:spTree>
    <p:extLst>
      <p:ext uri="{BB962C8B-B14F-4D97-AF65-F5344CB8AC3E}">
        <p14:creationId xmlns:p14="http://schemas.microsoft.com/office/powerpoint/2010/main" val="25191349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F9317C-6FE9-4A00-BAED-7B1C2120E00F}" type="slidenum">
              <a:rPr lang="en-US" smtClean="0"/>
              <a:pPr/>
              <a:t>14</a:t>
            </a:fld>
            <a:endParaRPr lang="en-US"/>
          </a:p>
        </p:txBody>
      </p:sp>
    </p:spTree>
    <p:extLst>
      <p:ext uri="{BB962C8B-B14F-4D97-AF65-F5344CB8AC3E}">
        <p14:creationId xmlns:p14="http://schemas.microsoft.com/office/powerpoint/2010/main" val="41849674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F9317C-6FE9-4A00-BAED-7B1C2120E00F}" type="slidenum">
              <a:rPr lang="en-US" smtClean="0"/>
              <a:pPr/>
              <a:t>15</a:t>
            </a:fld>
            <a:endParaRPr lang="en-US"/>
          </a:p>
        </p:txBody>
      </p:sp>
    </p:spTree>
    <p:extLst>
      <p:ext uri="{BB962C8B-B14F-4D97-AF65-F5344CB8AC3E}">
        <p14:creationId xmlns:p14="http://schemas.microsoft.com/office/powerpoint/2010/main" val="24844027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F9317C-6FE9-4A00-BAED-7B1C2120E00F}" type="slidenum">
              <a:rPr lang="en-US" smtClean="0"/>
              <a:pPr/>
              <a:t>16</a:t>
            </a:fld>
            <a:endParaRPr lang="en-US"/>
          </a:p>
        </p:txBody>
      </p:sp>
    </p:spTree>
    <p:extLst>
      <p:ext uri="{BB962C8B-B14F-4D97-AF65-F5344CB8AC3E}">
        <p14:creationId xmlns:p14="http://schemas.microsoft.com/office/powerpoint/2010/main" val="2824066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F9317C-6FE9-4A00-BAED-7B1C2120E00F}" type="slidenum">
              <a:rPr lang="en-US" smtClean="0"/>
              <a:pPr/>
              <a:t>17</a:t>
            </a:fld>
            <a:endParaRPr lang="en-US"/>
          </a:p>
        </p:txBody>
      </p:sp>
    </p:spTree>
    <p:extLst>
      <p:ext uri="{BB962C8B-B14F-4D97-AF65-F5344CB8AC3E}">
        <p14:creationId xmlns:p14="http://schemas.microsoft.com/office/powerpoint/2010/main" val="38298734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0F34DDE-3BCD-46DD-A6C9-A78813989346}" type="datetime1">
              <a:rPr lang="en-US" smtClean="0">
                <a:solidFill>
                  <a:prstClr val="black">
                    <a:tint val="75000"/>
                  </a:prstClr>
                </a:solidFill>
              </a:rPr>
              <a:pPr/>
              <a:t>5/13/2014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09CFE1D-EEBB-4971-B82A-104D97D84A14}" type="slidenum">
              <a:rPr lang="en-US" smtClean="0">
                <a:solidFill>
                  <a:prstClr val="black">
                    <a:tint val="75000"/>
                  </a:prstClr>
                </a:solidFill>
              </a:rPr>
              <a:pPr/>
              <a:t>‹#›</a:t>
            </a:fld>
            <a:endParaRPr lang="en-US">
              <a:solidFill>
                <a:prstClr val="black">
                  <a:tint val="75000"/>
                </a:prstClr>
              </a:solidFill>
            </a:endParaRPr>
          </a:p>
        </p:txBody>
      </p:sp>
      <p:sp>
        <p:nvSpPr>
          <p:cNvPr id="7" name="TextBox 6"/>
          <p:cNvSpPr txBox="1">
            <a:spLocks noChangeArrowheads="1"/>
          </p:cNvSpPr>
          <p:nvPr userDrawn="1"/>
        </p:nvSpPr>
        <p:spPr bwMode="auto">
          <a:xfrm>
            <a:off x="0" y="6477000"/>
            <a:ext cx="9144000" cy="381000"/>
          </a:xfrm>
          <a:prstGeom prst="rect">
            <a:avLst/>
          </a:prstGeom>
          <a:solidFill>
            <a:srgbClr val="006795"/>
          </a:solidFill>
          <a:ln w="9525">
            <a:noFill/>
            <a:miter lim="800000"/>
            <a:headEnd/>
            <a:tailEnd/>
          </a:ln>
        </p:spPr>
        <p:txBody>
          <a:bodyPr>
            <a:spAutoFit/>
          </a:bodyPr>
          <a:lstStyle/>
          <a:p>
            <a:endParaRPr lang="en-US">
              <a:solidFill>
                <a:prstClr val="black"/>
              </a:solidFill>
            </a:endParaRPr>
          </a:p>
        </p:txBody>
      </p:sp>
      <p:sp>
        <p:nvSpPr>
          <p:cNvPr id="8" name="TextBox 5"/>
          <p:cNvSpPr txBox="1">
            <a:spLocks noChangeArrowheads="1"/>
          </p:cNvSpPr>
          <p:nvPr userDrawn="1"/>
        </p:nvSpPr>
        <p:spPr bwMode="auto">
          <a:xfrm>
            <a:off x="0" y="0"/>
            <a:ext cx="9144000" cy="381000"/>
          </a:xfrm>
          <a:prstGeom prst="rect">
            <a:avLst/>
          </a:prstGeom>
          <a:solidFill>
            <a:srgbClr val="E2AD15"/>
          </a:solidFill>
          <a:ln w="9525">
            <a:noFill/>
            <a:miter lim="800000"/>
            <a:headEnd/>
            <a:tailEnd/>
          </a:ln>
        </p:spPr>
        <p:txBody>
          <a:bodyPr>
            <a:spAutoFit/>
          </a:bodyPr>
          <a:lstStyle/>
          <a:p>
            <a:endParaRPr lang="en-US">
              <a:solidFill>
                <a:prstClr val="black"/>
              </a:solidFill>
            </a:endParaRPr>
          </a:p>
        </p:txBody>
      </p:sp>
      <p:sp>
        <p:nvSpPr>
          <p:cNvPr id="9" name="TextBox 5"/>
          <p:cNvSpPr txBox="1">
            <a:spLocks noChangeArrowheads="1"/>
          </p:cNvSpPr>
          <p:nvPr userDrawn="1"/>
        </p:nvSpPr>
        <p:spPr bwMode="auto">
          <a:xfrm>
            <a:off x="-1979" y="0"/>
            <a:ext cx="9144000" cy="381000"/>
          </a:xfrm>
          <a:prstGeom prst="rect">
            <a:avLst/>
          </a:prstGeom>
          <a:solidFill>
            <a:schemeClr val="bg1">
              <a:lumMod val="65000"/>
            </a:schemeClr>
          </a:solidFill>
          <a:ln w="9525">
            <a:noFill/>
            <a:miter lim="800000"/>
            <a:headEnd/>
            <a:tailEnd/>
          </a:ln>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Calibri" pitchFamily="34" charset="0"/>
            </a:endParaRPr>
          </a:p>
        </p:txBody>
      </p:sp>
      <p:sp>
        <p:nvSpPr>
          <p:cNvPr id="10" name="TextBox 2"/>
          <p:cNvSpPr txBox="1">
            <a:spLocks noChangeArrowheads="1"/>
          </p:cNvSpPr>
          <p:nvPr userDrawn="1"/>
        </p:nvSpPr>
        <p:spPr bwMode="auto">
          <a:xfrm>
            <a:off x="1979" y="6489700"/>
            <a:ext cx="9144000" cy="368300"/>
          </a:xfrm>
          <a:prstGeom prst="rect">
            <a:avLst/>
          </a:prstGeom>
          <a:solidFill>
            <a:srgbClr val="3366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spcBef>
                <a:spcPct val="0"/>
              </a:spcBef>
              <a:buFontTx/>
              <a:buNone/>
            </a:pPr>
            <a:r>
              <a:rPr lang="en-US" altLang="en-US" sz="1800" dirty="0" smtClean="0">
                <a:solidFill>
                  <a:prstClr val="white"/>
                </a:solidFill>
                <a:latin typeface="Calibri"/>
                <a:cs typeface="Arial" charset="0"/>
              </a:rPr>
              <a:t>www.regents.la.gov</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144DCDB-6CAA-4079-9344-1C1477DFE3C5}" type="datetime1">
              <a:rPr lang="en-US" smtClean="0">
                <a:solidFill>
                  <a:prstClr val="black">
                    <a:tint val="75000"/>
                  </a:prstClr>
                </a:solidFill>
              </a:rPr>
              <a:pPr/>
              <a:t>5/13/2014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09CFE1D-EEBB-4971-B82A-104D97D84A14}" type="slidenum">
              <a:rPr lang="en-US" smtClean="0">
                <a:solidFill>
                  <a:prstClr val="black">
                    <a:tint val="75000"/>
                  </a:prstClr>
                </a:solidFill>
              </a:rPr>
              <a:pPr/>
              <a:t>‹#›</a:t>
            </a:fld>
            <a:endParaRPr lang="en-US">
              <a:solidFill>
                <a:prstClr val="black">
                  <a:tint val="75000"/>
                </a:prstClr>
              </a:solidFill>
            </a:endParaRPr>
          </a:p>
        </p:txBody>
      </p:sp>
      <p:sp>
        <p:nvSpPr>
          <p:cNvPr id="7" name="TextBox 6"/>
          <p:cNvSpPr txBox="1">
            <a:spLocks noChangeArrowheads="1"/>
          </p:cNvSpPr>
          <p:nvPr userDrawn="1"/>
        </p:nvSpPr>
        <p:spPr bwMode="auto">
          <a:xfrm>
            <a:off x="0" y="6477000"/>
            <a:ext cx="9144000" cy="381000"/>
          </a:xfrm>
          <a:prstGeom prst="rect">
            <a:avLst/>
          </a:prstGeom>
          <a:solidFill>
            <a:srgbClr val="006795"/>
          </a:solidFill>
          <a:ln w="9525">
            <a:noFill/>
            <a:miter lim="800000"/>
            <a:headEnd/>
            <a:tailEnd/>
          </a:ln>
        </p:spPr>
        <p:txBody>
          <a:bodyPr>
            <a:spAutoFit/>
          </a:bodyPr>
          <a:lstStyle/>
          <a:p>
            <a:endParaRPr lang="en-US">
              <a:solidFill>
                <a:prstClr val="black"/>
              </a:solidFill>
            </a:endParaRPr>
          </a:p>
        </p:txBody>
      </p:sp>
      <p:sp>
        <p:nvSpPr>
          <p:cNvPr id="8" name="TextBox 5"/>
          <p:cNvSpPr txBox="1">
            <a:spLocks noChangeArrowheads="1"/>
          </p:cNvSpPr>
          <p:nvPr userDrawn="1"/>
        </p:nvSpPr>
        <p:spPr bwMode="auto">
          <a:xfrm>
            <a:off x="0" y="0"/>
            <a:ext cx="9144000" cy="381000"/>
          </a:xfrm>
          <a:prstGeom prst="rect">
            <a:avLst/>
          </a:prstGeom>
          <a:solidFill>
            <a:srgbClr val="E2AD15"/>
          </a:solidFill>
          <a:ln w="9525">
            <a:noFill/>
            <a:miter lim="800000"/>
            <a:headEnd/>
            <a:tailEnd/>
          </a:ln>
        </p:spPr>
        <p:txBody>
          <a:bodyPr>
            <a:spAutoFit/>
          </a:bodyPr>
          <a:lstStyle/>
          <a:p>
            <a:endParaRPr lang="en-US">
              <a:solidFill>
                <a:prstClr val="black"/>
              </a:solidFill>
            </a:endParaRPr>
          </a:p>
        </p:txBody>
      </p:sp>
      <p:sp>
        <p:nvSpPr>
          <p:cNvPr id="9" name="TextBox 5"/>
          <p:cNvSpPr txBox="1">
            <a:spLocks noChangeArrowheads="1"/>
          </p:cNvSpPr>
          <p:nvPr userDrawn="1"/>
        </p:nvSpPr>
        <p:spPr bwMode="auto">
          <a:xfrm>
            <a:off x="1979" y="0"/>
            <a:ext cx="9144000" cy="381000"/>
          </a:xfrm>
          <a:prstGeom prst="rect">
            <a:avLst/>
          </a:prstGeom>
          <a:solidFill>
            <a:schemeClr val="bg1">
              <a:lumMod val="65000"/>
            </a:schemeClr>
          </a:solidFill>
          <a:ln w="9525">
            <a:noFill/>
            <a:miter lim="800000"/>
            <a:headEnd/>
            <a:tailEnd/>
          </a:ln>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Calibri" pitchFamily="34" charset="0"/>
            </a:endParaRPr>
          </a:p>
        </p:txBody>
      </p:sp>
      <p:sp>
        <p:nvSpPr>
          <p:cNvPr id="10" name="TextBox 2"/>
          <p:cNvSpPr txBox="1">
            <a:spLocks noChangeArrowheads="1"/>
          </p:cNvSpPr>
          <p:nvPr userDrawn="1"/>
        </p:nvSpPr>
        <p:spPr bwMode="auto">
          <a:xfrm>
            <a:off x="1979" y="6489700"/>
            <a:ext cx="9144000" cy="368300"/>
          </a:xfrm>
          <a:prstGeom prst="rect">
            <a:avLst/>
          </a:prstGeom>
          <a:solidFill>
            <a:srgbClr val="3366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spcBef>
                <a:spcPct val="0"/>
              </a:spcBef>
              <a:buFontTx/>
              <a:buNone/>
            </a:pPr>
            <a:r>
              <a:rPr lang="en-US" altLang="en-US" sz="1800" dirty="0" smtClean="0">
                <a:solidFill>
                  <a:prstClr val="white"/>
                </a:solidFill>
                <a:latin typeface="Calibri"/>
                <a:cs typeface="Arial" charset="0"/>
              </a:rPr>
              <a:t>www.regents.la.gov</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0E661C-0D50-4227-A6D0-3036A79E260B}" type="datetime1">
              <a:rPr lang="en-US" smtClean="0">
                <a:solidFill>
                  <a:prstClr val="black">
                    <a:tint val="75000"/>
                  </a:prstClr>
                </a:solidFill>
              </a:rPr>
              <a:pPr/>
              <a:t>5/13/2014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09CFE1D-EEBB-4971-B82A-104D97D84A14}" type="slidenum">
              <a:rPr lang="en-US" smtClean="0">
                <a:solidFill>
                  <a:prstClr val="black">
                    <a:tint val="75000"/>
                  </a:prstClr>
                </a:solidFill>
              </a:rPr>
              <a:pPr/>
              <a:t>‹#›</a:t>
            </a:fld>
            <a:endParaRPr lang="en-US">
              <a:solidFill>
                <a:prstClr val="black">
                  <a:tint val="75000"/>
                </a:prstClr>
              </a:solidFill>
            </a:endParaRPr>
          </a:p>
        </p:txBody>
      </p:sp>
      <p:sp>
        <p:nvSpPr>
          <p:cNvPr id="7" name="TextBox 6"/>
          <p:cNvSpPr txBox="1">
            <a:spLocks noChangeArrowheads="1"/>
          </p:cNvSpPr>
          <p:nvPr userDrawn="1"/>
        </p:nvSpPr>
        <p:spPr bwMode="auto">
          <a:xfrm>
            <a:off x="0" y="6477000"/>
            <a:ext cx="9144000" cy="381000"/>
          </a:xfrm>
          <a:prstGeom prst="rect">
            <a:avLst/>
          </a:prstGeom>
          <a:solidFill>
            <a:srgbClr val="006795"/>
          </a:solidFill>
          <a:ln w="9525">
            <a:noFill/>
            <a:miter lim="800000"/>
            <a:headEnd/>
            <a:tailEnd/>
          </a:ln>
        </p:spPr>
        <p:txBody>
          <a:bodyPr>
            <a:spAutoFit/>
          </a:bodyPr>
          <a:lstStyle/>
          <a:p>
            <a:endParaRPr lang="en-US">
              <a:solidFill>
                <a:prstClr val="black"/>
              </a:solidFill>
            </a:endParaRPr>
          </a:p>
        </p:txBody>
      </p:sp>
      <p:sp>
        <p:nvSpPr>
          <p:cNvPr id="8" name="TextBox 5"/>
          <p:cNvSpPr txBox="1">
            <a:spLocks noChangeArrowheads="1"/>
          </p:cNvSpPr>
          <p:nvPr userDrawn="1"/>
        </p:nvSpPr>
        <p:spPr bwMode="auto">
          <a:xfrm>
            <a:off x="0" y="0"/>
            <a:ext cx="9144000" cy="381000"/>
          </a:xfrm>
          <a:prstGeom prst="rect">
            <a:avLst/>
          </a:prstGeom>
          <a:solidFill>
            <a:srgbClr val="E2AD15"/>
          </a:solidFill>
          <a:ln w="9525">
            <a:noFill/>
            <a:miter lim="800000"/>
            <a:headEnd/>
            <a:tailEnd/>
          </a:ln>
        </p:spPr>
        <p:txBody>
          <a:bodyPr>
            <a:spAutoFit/>
          </a:bodyPr>
          <a:lstStyle/>
          <a:p>
            <a:endParaRPr lang="en-US">
              <a:solidFill>
                <a:prstClr val="black"/>
              </a:solidFill>
            </a:endParaRPr>
          </a:p>
        </p:txBody>
      </p:sp>
      <p:sp>
        <p:nvSpPr>
          <p:cNvPr id="9" name="TextBox 5"/>
          <p:cNvSpPr txBox="1">
            <a:spLocks noChangeArrowheads="1"/>
          </p:cNvSpPr>
          <p:nvPr userDrawn="1"/>
        </p:nvSpPr>
        <p:spPr bwMode="auto">
          <a:xfrm>
            <a:off x="1979" y="0"/>
            <a:ext cx="9144000" cy="381000"/>
          </a:xfrm>
          <a:prstGeom prst="rect">
            <a:avLst/>
          </a:prstGeom>
          <a:solidFill>
            <a:schemeClr val="bg1">
              <a:lumMod val="65000"/>
            </a:schemeClr>
          </a:solidFill>
          <a:ln w="9525">
            <a:noFill/>
            <a:miter lim="800000"/>
            <a:headEnd/>
            <a:tailEnd/>
          </a:ln>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Calibri" pitchFamily="34" charset="0"/>
            </a:endParaRPr>
          </a:p>
        </p:txBody>
      </p:sp>
      <p:sp>
        <p:nvSpPr>
          <p:cNvPr id="10" name="TextBox 2"/>
          <p:cNvSpPr txBox="1">
            <a:spLocks noChangeArrowheads="1"/>
          </p:cNvSpPr>
          <p:nvPr userDrawn="1"/>
        </p:nvSpPr>
        <p:spPr bwMode="auto">
          <a:xfrm>
            <a:off x="1979" y="6489700"/>
            <a:ext cx="9144000" cy="368300"/>
          </a:xfrm>
          <a:prstGeom prst="rect">
            <a:avLst/>
          </a:prstGeom>
          <a:solidFill>
            <a:srgbClr val="3366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spcBef>
                <a:spcPct val="0"/>
              </a:spcBef>
              <a:buFontTx/>
              <a:buNone/>
            </a:pPr>
            <a:r>
              <a:rPr lang="en-US" altLang="en-US" sz="1800" dirty="0" smtClean="0">
                <a:solidFill>
                  <a:prstClr val="white"/>
                </a:solidFill>
                <a:latin typeface="Calibri"/>
                <a:cs typeface="Arial" charset="0"/>
              </a:rPr>
              <a:t>www.regents.la.gov</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p:txBody>
          <a:bodyPr/>
          <a:lstStyle/>
          <a:p>
            <a:fld id="{395BF8F1-F788-4D78-9512-D554F6924AF8}" type="datetime1">
              <a:rPr lang="en-US" smtClean="0">
                <a:solidFill>
                  <a:prstClr val="black">
                    <a:tint val="75000"/>
                  </a:prstClr>
                </a:solidFill>
              </a:rPr>
              <a:pPr/>
              <a:t>5/13/2014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09CFE1D-EEBB-4971-B82A-104D97D84A14}" type="slidenum">
              <a:rPr lang="en-US" smtClean="0">
                <a:solidFill>
                  <a:prstClr val="black">
                    <a:tint val="75000"/>
                  </a:prstClr>
                </a:solidFill>
              </a:rPr>
              <a:pPr/>
              <a:t>‹#›</a:t>
            </a:fld>
            <a:endParaRPr lang="en-US">
              <a:solidFill>
                <a:prstClr val="black">
                  <a:tint val="75000"/>
                </a:prstClr>
              </a:solidFill>
            </a:endParaRPr>
          </a:p>
        </p:txBody>
      </p:sp>
      <p:sp>
        <p:nvSpPr>
          <p:cNvPr id="6" name="TextBox 5"/>
          <p:cNvSpPr txBox="1">
            <a:spLocks noChangeArrowheads="1"/>
          </p:cNvSpPr>
          <p:nvPr userDrawn="1"/>
        </p:nvSpPr>
        <p:spPr bwMode="auto">
          <a:xfrm>
            <a:off x="1979" y="0"/>
            <a:ext cx="9144000" cy="381000"/>
          </a:xfrm>
          <a:prstGeom prst="rect">
            <a:avLst/>
          </a:prstGeom>
          <a:solidFill>
            <a:schemeClr val="bg1">
              <a:lumMod val="65000"/>
            </a:schemeClr>
          </a:solidFill>
          <a:ln w="9525">
            <a:noFill/>
            <a:miter lim="800000"/>
            <a:headEnd/>
            <a:tailEnd/>
          </a:ln>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Calibri" pitchFamily="34" charset="0"/>
            </a:endParaRPr>
          </a:p>
        </p:txBody>
      </p:sp>
      <p:sp>
        <p:nvSpPr>
          <p:cNvPr id="7" name="TextBox 2"/>
          <p:cNvSpPr txBox="1">
            <a:spLocks noChangeArrowheads="1"/>
          </p:cNvSpPr>
          <p:nvPr userDrawn="1"/>
        </p:nvSpPr>
        <p:spPr bwMode="auto">
          <a:xfrm>
            <a:off x="1979" y="6489700"/>
            <a:ext cx="9144000" cy="368300"/>
          </a:xfrm>
          <a:prstGeom prst="rect">
            <a:avLst/>
          </a:prstGeom>
          <a:solidFill>
            <a:srgbClr val="3366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spcBef>
                <a:spcPct val="0"/>
              </a:spcBef>
              <a:buFontTx/>
              <a:buNone/>
            </a:pPr>
            <a:r>
              <a:rPr lang="en-US" altLang="en-US" sz="1800" dirty="0" smtClean="0">
                <a:solidFill>
                  <a:prstClr val="white"/>
                </a:solidFill>
                <a:latin typeface="Calibri"/>
                <a:cs typeface="Arial" charset="0"/>
              </a:rPr>
              <a:t>www.regents.la.gov</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E7509-9B72-4FE7-B0EF-B8687225EC65}" type="datetime1">
              <a:rPr lang="en-US" smtClean="0">
                <a:solidFill>
                  <a:prstClr val="black">
                    <a:tint val="75000"/>
                  </a:prstClr>
                </a:solidFill>
              </a:rPr>
              <a:pPr/>
              <a:t>5/13/2014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09CFE1D-EEBB-4971-B82A-104D97D84A14}" type="slidenum">
              <a:rPr lang="en-US" smtClean="0">
                <a:solidFill>
                  <a:prstClr val="black">
                    <a:tint val="75000"/>
                  </a:prstClr>
                </a:solidFill>
              </a:rPr>
              <a:pPr/>
              <a:t>‹#›</a:t>
            </a:fld>
            <a:endParaRPr lang="en-US">
              <a:solidFill>
                <a:prstClr val="black">
                  <a:tint val="75000"/>
                </a:prstClr>
              </a:solidFill>
            </a:endParaRPr>
          </a:p>
        </p:txBody>
      </p:sp>
      <p:sp>
        <p:nvSpPr>
          <p:cNvPr id="7" name="TextBox 6"/>
          <p:cNvSpPr txBox="1">
            <a:spLocks noChangeArrowheads="1"/>
          </p:cNvSpPr>
          <p:nvPr userDrawn="1"/>
        </p:nvSpPr>
        <p:spPr bwMode="auto">
          <a:xfrm>
            <a:off x="0" y="6477000"/>
            <a:ext cx="9144000" cy="381000"/>
          </a:xfrm>
          <a:prstGeom prst="rect">
            <a:avLst/>
          </a:prstGeom>
          <a:solidFill>
            <a:srgbClr val="006795"/>
          </a:solidFill>
          <a:ln w="9525">
            <a:noFill/>
            <a:miter lim="800000"/>
            <a:headEnd/>
            <a:tailEnd/>
          </a:ln>
        </p:spPr>
        <p:txBody>
          <a:bodyPr>
            <a:spAutoFit/>
          </a:bodyPr>
          <a:lstStyle/>
          <a:p>
            <a:endParaRPr lang="en-US">
              <a:solidFill>
                <a:prstClr val="black"/>
              </a:solidFill>
            </a:endParaRPr>
          </a:p>
        </p:txBody>
      </p:sp>
      <p:sp>
        <p:nvSpPr>
          <p:cNvPr id="8" name="TextBox 5"/>
          <p:cNvSpPr txBox="1">
            <a:spLocks noChangeArrowheads="1"/>
          </p:cNvSpPr>
          <p:nvPr userDrawn="1"/>
        </p:nvSpPr>
        <p:spPr bwMode="auto">
          <a:xfrm>
            <a:off x="0" y="0"/>
            <a:ext cx="9144000" cy="381000"/>
          </a:xfrm>
          <a:prstGeom prst="rect">
            <a:avLst/>
          </a:prstGeom>
          <a:solidFill>
            <a:srgbClr val="E2AD15"/>
          </a:solidFill>
          <a:ln w="9525">
            <a:noFill/>
            <a:miter lim="800000"/>
            <a:headEnd/>
            <a:tailEnd/>
          </a:ln>
        </p:spPr>
        <p:txBody>
          <a:bodyPr>
            <a:spAutoFit/>
          </a:bodyPr>
          <a:lstStyle/>
          <a:p>
            <a:endParaRPr lang="en-US">
              <a:solidFill>
                <a:prstClr val="black"/>
              </a:solidFill>
            </a:endParaRPr>
          </a:p>
        </p:txBody>
      </p:sp>
      <p:sp>
        <p:nvSpPr>
          <p:cNvPr id="9" name="TextBox 5"/>
          <p:cNvSpPr txBox="1">
            <a:spLocks noChangeArrowheads="1"/>
          </p:cNvSpPr>
          <p:nvPr userDrawn="1"/>
        </p:nvSpPr>
        <p:spPr bwMode="auto">
          <a:xfrm>
            <a:off x="-1979" y="0"/>
            <a:ext cx="9144000" cy="381000"/>
          </a:xfrm>
          <a:prstGeom prst="rect">
            <a:avLst/>
          </a:prstGeom>
          <a:solidFill>
            <a:schemeClr val="bg1">
              <a:lumMod val="65000"/>
            </a:schemeClr>
          </a:solidFill>
          <a:ln w="9525">
            <a:noFill/>
            <a:miter lim="800000"/>
            <a:headEnd/>
            <a:tailEnd/>
          </a:ln>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Calibri" pitchFamily="34" charset="0"/>
            </a:endParaRPr>
          </a:p>
        </p:txBody>
      </p:sp>
      <p:sp>
        <p:nvSpPr>
          <p:cNvPr id="10" name="TextBox 2"/>
          <p:cNvSpPr txBox="1">
            <a:spLocks noChangeArrowheads="1"/>
          </p:cNvSpPr>
          <p:nvPr userDrawn="1"/>
        </p:nvSpPr>
        <p:spPr bwMode="auto">
          <a:xfrm>
            <a:off x="1979" y="6489700"/>
            <a:ext cx="9144000" cy="368300"/>
          </a:xfrm>
          <a:prstGeom prst="rect">
            <a:avLst/>
          </a:prstGeom>
          <a:solidFill>
            <a:srgbClr val="3366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spcBef>
                <a:spcPct val="0"/>
              </a:spcBef>
              <a:buFontTx/>
              <a:buNone/>
            </a:pPr>
            <a:r>
              <a:rPr lang="en-US" altLang="en-US" sz="1800" dirty="0" smtClean="0">
                <a:solidFill>
                  <a:prstClr val="white"/>
                </a:solidFill>
                <a:latin typeface="Calibri"/>
                <a:cs typeface="Arial" charset="0"/>
              </a:rPr>
              <a:t>www.regents.la.gov</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AB5EB8F-EE0C-41AA-9FE1-51BBD963EE18}" type="datetime1">
              <a:rPr lang="en-US" smtClean="0">
                <a:solidFill>
                  <a:prstClr val="black">
                    <a:tint val="75000"/>
                  </a:prstClr>
                </a:solidFill>
              </a:rPr>
              <a:pPr/>
              <a:t>5/13/2014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09CFE1D-EEBB-4971-B82A-104D97D84A14}" type="slidenum">
              <a:rPr lang="en-US" smtClean="0">
                <a:solidFill>
                  <a:prstClr val="black">
                    <a:tint val="75000"/>
                  </a:prstClr>
                </a:solidFill>
              </a:rPr>
              <a:pPr/>
              <a:t>‹#›</a:t>
            </a:fld>
            <a:endParaRPr lang="en-US">
              <a:solidFill>
                <a:prstClr val="black">
                  <a:tint val="75000"/>
                </a:prstClr>
              </a:solidFill>
            </a:endParaRPr>
          </a:p>
        </p:txBody>
      </p:sp>
      <p:sp>
        <p:nvSpPr>
          <p:cNvPr id="7" name="TextBox 6"/>
          <p:cNvSpPr txBox="1">
            <a:spLocks noChangeArrowheads="1"/>
          </p:cNvSpPr>
          <p:nvPr userDrawn="1"/>
        </p:nvSpPr>
        <p:spPr bwMode="auto">
          <a:xfrm>
            <a:off x="0" y="6477000"/>
            <a:ext cx="9144000" cy="381000"/>
          </a:xfrm>
          <a:prstGeom prst="rect">
            <a:avLst/>
          </a:prstGeom>
          <a:solidFill>
            <a:srgbClr val="006795"/>
          </a:solidFill>
          <a:ln w="9525">
            <a:noFill/>
            <a:miter lim="800000"/>
            <a:headEnd/>
            <a:tailEnd/>
          </a:ln>
        </p:spPr>
        <p:txBody>
          <a:bodyPr>
            <a:spAutoFit/>
          </a:bodyPr>
          <a:lstStyle/>
          <a:p>
            <a:endParaRPr lang="en-US">
              <a:solidFill>
                <a:prstClr val="black"/>
              </a:solidFill>
            </a:endParaRPr>
          </a:p>
        </p:txBody>
      </p:sp>
      <p:sp>
        <p:nvSpPr>
          <p:cNvPr id="8" name="TextBox 5"/>
          <p:cNvSpPr txBox="1">
            <a:spLocks noChangeArrowheads="1"/>
          </p:cNvSpPr>
          <p:nvPr userDrawn="1"/>
        </p:nvSpPr>
        <p:spPr bwMode="auto">
          <a:xfrm>
            <a:off x="0" y="0"/>
            <a:ext cx="9144000" cy="381000"/>
          </a:xfrm>
          <a:prstGeom prst="rect">
            <a:avLst/>
          </a:prstGeom>
          <a:solidFill>
            <a:srgbClr val="E2AD15"/>
          </a:solidFill>
          <a:ln w="9525">
            <a:noFill/>
            <a:miter lim="800000"/>
            <a:headEnd/>
            <a:tailEnd/>
          </a:ln>
        </p:spPr>
        <p:txBody>
          <a:bodyPr>
            <a:spAutoFit/>
          </a:bodyPr>
          <a:lstStyle/>
          <a:p>
            <a:endParaRPr lang="en-US">
              <a:solidFill>
                <a:prstClr val="black"/>
              </a:solidFill>
            </a:endParaRPr>
          </a:p>
        </p:txBody>
      </p:sp>
      <p:sp>
        <p:nvSpPr>
          <p:cNvPr id="9" name="TextBox 5"/>
          <p:cNvSpPr txBox="1">
            <a:spLocks noChangeArrowheads="1"/>
          </p:cNvSpPr>
          <p:nvPr userDrawn="1"/>
        </p:nvSpPr>
        <p:spPr bwMode="auto">
          <a:xfrm>
            <a:off x="1979" y="0"/>
            <a:ext cx="9144000" cy="381000"/>
          </a:xfrm>
          <a:prstGeom prst="rect">
            <a:avLst/>
          </a:prstGeom>
          <a:solidFill>
            <a:schemeClr val="bg1">
              <a:lumMod val="65000"/>
            </a:schemeClr>
          </a:solidFill>
          <a:ln w="9525">
            <a:noFill/>
            <a:miter lim="800000"/>
            <a:headEnd/>
            <a:tailEnd/>
          </a:ln>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Calibri" pitchFamily="34" charset="0"/>
            </a:endParaRPr>
          </a:p>
        </p:txBody>
      </p:sp>
      <p:sp>
        <p:nvSpPr>
          <p:cNvPr id="10" name="TextBox 2"/>
          <p:cNvSpPr txBox="1">
            <a:spLocks noChangeArrowheads="1"/>
          </p:cNvSpPr>
          <p:nvPr userDrawn="1"/>
        </p:nvSpPr>
        <p:spPr bwMode="auto">
          <a:xfrm>
            <a:off x="1979" y="6489700"/>
            <a:ext cx="9144000" cy="368300"/>
          </a:xfrm>
          <a:prstGeom prst="rect">
            <a:avLst/>
          </a:prstGeom>
          <a:solidFill>
            <a:srgbClr val="3366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spcBef>
                <a:spcPct val="0"/>
              </a:spcBef>
              <a:buFontTx/>
              <a:buNone/>
            </a:pPr>
            <a:r>
              <a:rPr lang="en-US" altLang="en-US" sz="1800" dirty="0" smtClean="0">
                <a:solidFill>
                  <a:prstClr val="white"/>
                </a:solidFill>
                <a:latin typeface="Calibri"/>
                <a:cs typeface="Arial" charset="0"/>
              </a:rPr>
              <a:t>www.regents.la.gov</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EE6294A-18D2-4B82-A4FF-20A5F3E2E192}" type="datetime1">
              <a:rPr lang="en-US" smtClean="0">
                <a:solidFill>
                  <a:prstClr val="black">
                    <a:tint val="75000"/>
                  </a:prstClr>
                </a:solidFill>
              </a:rPr>
              <a:pPr/>
              <a:t>5/13/2014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09CFE1D-EEBB-4971-B82A-104D97D84A14}" type="slidenum">
              <a:rPr lang="en-US" smtClean="0">
                <a:solidFill>
                  <a:prstClr val="black">
                    <a:tint val="75000"/>
                  </a:prstClr>
                </a:solidFill>
              </a:rPr>
              <a:pPr/>
              <a:t>‹#›</a:t>
            </a:fld>
            <a:endParaRPr lang="en-US">
              <a:solidFill>
                <a:prstClr val="black">
                  <a:tint val="75000"/>
                </a:prstClr>
              </a:solidFill>
            </a:endParaRPr>
          </a:p>
        </p:txBody>
      </p:sp>
      <p:sp>
        <p:nvSpPr>
          <p:cNvPr id="8" name="TextBox 7"/>
          <p:cNvSpPr txBox="1">
            <a:spLocks noChangeArrowheads="1"/>
          </p:cNvSpPr>
          <p:nvPr userDrawn="1"/>
        </p:nvSpPr>
        <p:spPr bwMode="auto">
          <a:xfrm>
            <a:off x="0" y="6477000"/>
            <a:ext cx="9144000" cy="381000"/>
          </a:xfrm>
          <a:prstGeom prst="rect">
            <a:avLst/>
          </a:prstGeom>
          <a:solidFill>
            <a:srgbClr val="006795"/>
          </a:solidFill>
          <a:ln w="9525">
            <a:noFill/>
            <a:miter lim="800000"/>
            <a:headEnd/>
            <a:tailEnd/>
          </a:ln>
        </p:spPr>
        <p:txBody>
          <a:bodyPr>
            <a:spAutoFit/>
          </a:bodyPr>
          <a:lstStyle/>
          <a:p>
            <a:endParaRPr lang="en-US">
              <a:solidFill>
                <a:prstClr val="black"/>
              </a:solidFill>
            </a:endParaRPr>
          </a:p>
        </p:txBody>
      </p:sp>
      <p:sp>
        <p:nvSpPr>
          <p:cNvPr id="9" name="TextBox 5"/>
          <p:cNvSpPr txBox="1">
            <a:spLocks noChangeArrowheads="1"/>
          </p:cNvSpPr>
          <p:nvPr userDrawn="1"/>
        </p:nvSpPr>
        <p:spPr bwMode="auto">
          <a:xfrm>
            <a:off x="0" y="0"/>
            <a:ext cx="9144000" cy="381000"/>
          </a:xfrm>
          <a:prstGeom prst="rect">
            <a:avLst/>
          </a:prstGeom>
          <a:solidFill>
            <a:srgbClr val="E2AD15"/>
          </a:solidFill>
          <a:ln w="9525">
            <a:noFill/>
            <a:miter lim="800000"/>
            <a:headEnd/>
            <a:tailEnd/>
          </a:ln>
        </p:spPr>
        <p:txBody>
          <a:bodyPr>
            <a:spAutoFit/>
          </a:bodyPr>
          <a:lstStyle/>
          <a:p>
            <a:endParaRPr lang="en-US">
              <a:solidFill>
                <a:prstClr val="black"/>
              </a:solidFill>
            </a:endParaRPr>
          </a:p>
        </p:txBody>
      </p:sp>
      <p:sp>
        <p:nvSpPr>
          <p:cNvPr id="10" name="TextBox 5"/>
          <p:cNvSpPr txBox="1">
            <a:spLocks noChangeArrowheads="1"/>
          </p:cNvSpPr>
          <p:nvPr userDrawn="1"/>
        </p:nvSpPr>
        <p:spPr bwMode="auto">
          <a:xfrm>
            <a:off x="-1979" y="0"/>
            <a:ext cx="9144000" cy="381000"/>
          </a:xfrm>
          <a:prstGeom prst="rect">
            <a:avLst/>
          </a:prstGeom>
          <a:solidFill>
            <a:schemeClr val="bg1">
              <a:lumMod val="65000"/>
            </a:schemeClr>
          </a:solidFill>
          <a:ln w="9525">
            <a:noFill/>
            <a:miter lim="800000"/>
            <a:headEnd/>
            <a:tailEnd/>
          </a:ln>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Calibri" pitchFamily="34" charset="0"/>
            </a:endParaRPr>
          </a:p>
        </p:txBody>
      </p:sp>
      <p:sp>
        <p:nvSpPr>
          <p:cNvPr id="11" name="TextBox 2"/>
          <p:cNvSpPr txBox="1">
            <a:spLocks noChangeArrowheads="1"/>
          </p:cNvSpPr>
          <p:nvPr userDrawn="1"/>
        </p:nvSpPr>
        <p:spPr bwMode="auto">
          <a:xfrm>
            <a:off x="1979" y="6489700"/>
            <a:ext cx="9144000" cy="368300"/>
          </a:xfrm>
          <a:prstGeom prst="rect">
            <a:avLst/>
          </a:prstGeom>
          <a:solidFill>
            <a:srgbClr val="3366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spcBef>
                <a:spcPct val="0"/>
              </a:spcBef>
              <a:buFontTx/>
              <a:buNone/>
            </a:pPr>
            <a:r>
              <a:rPr lang="en-US" altLang="en-US" sz="1800" dirty="0" smtClean="0">
                <a:solidFill>
                  <a:prstClr val="white"/>
                </a:solidFill>
                <a:latin typeface="Calibri"/>
                <a:cs typeface="Arial" charset="0"/>
              </a:rPr>
              <a:t>www.regents.la.gov</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AE17FC5-1CCD-4EC8-85AA-121A9223341D}" type="datetime1">
              <a:rPr lang="en-US" smtClean="0">
                <a:solidFill>
                  <a:prstClr val="black">
                    <a:tint val="75000"/>
                  </a:prstClr>
                </a:solidFill>
              </a:rPr>
              <a:pPr/>
              <a:t>5/13/2014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09CFE1D-EEBB-4971-B82A-104D97D84A14}" type="slidenum">
              <a:rPr lang="en-US" smtClean="0">
                <a:solidFill>
                  <a:prstClr val="black">
                    <a:tint val="75000"/>
                  </a:prstClr>
                </a:solidFill>
              </a:rPr>
              <a:pPr/>
              <a:t>‹#›</a:t>
            </a:fld>
            <a:endParaRPr lang="en-US">
              <a:solidFill>
                <a:prstClr val="black">
                  <a:tint val="75000"/>
                </a:prstClr>
              </a:solidFill>
            </a:endParaRPr>
          </a:p>
        </p:txBody>
      </p:sp>
      <p:sp>
        <p:nvSpPr>
          <p:cNvPr id="10" name="TextBox 9"/>
          <p:cNvSpPr txBox="1">
            <a:spLocks noChangeArrowheads="1"/>
          </p:cNvSpPr>
          <p:nvPr userDrawn="1"/>
        </p:nvSpPr>
        <p:spPr bwMode="auto">
          <a:xfrm>
            <a:off x="0" y="6477000"/>
            <a:ext cx="9144000" cy="381000"/>
          </a:xfrm>
          <a:prstGeom prst="rect">
            <a:avLst/>
          </a:prstGeom>
          <a:solidFill>
            <a:srgbClr val="006795"/>
          </a:solidFill>
          <a:ln w="9525">
            <a:noFill/>
            <a:miter lim="800000"/>
            <a:headEnd/>
            <a:tailEnd/>
          </a:ln>
        </p:spPr>
        <p:txBody>
          <a:bodyPr>
            <a:spAutoFit/>
          </a:bodyPr>
          <a:lstStyle/>
          <a:p>
            <a:endParaRPr lang="en-US">
              <a:solidFill>
                <a:prstClr val="black"/>
              </a:solidFill>
            </a:endParaRPr>
          </a:p>
        </p:txBody>
      </p:sp>
      <p:sp>
        <p:nvSpPr>
          <p:cNvPr id="11" name="TextBox 5"/>
          <p:cNvSpPr txBox="1">
            <a:spLocks noChangeArrowheads="1"/>
          </p:cNvSpPr>
          <p:nvPr userDrawn="1"/>
        </p:nvSpPr>
        <p:spPr bwMode="auto">
          <a:xfrm>
            <a:off x="0" y="0"/>
            <a:ext cx="9144000" cy="381000"/>
          </a:xfrm>
          <a:prstGeom prst="rect">
            <a:avLst/>
          </a:prstGeom>
          <a:solidFill>
            <a:srgbClr val="E2AD15"/>
          </a:solidFill>
          <a:ln w="9525">
            <a:noFill/>
            <a:miter lim="800000"/>
            <a:headEnd/>
            <a:tailEnd/>
          </a:ln>
        </p:spPr>
        <p:txBody>
          <a:bodyPr>
            <a:spAutoFit/>
          </a:bodyPr>
          <a:lstStyle/>
          <a:p>
            <a:endParaRPr lang="en-US">
              <a:solidFill>
                <a:prstClr val="black"/>
              </a:solidFill>
            </a:endParaRPr>
          </a:p>
        </p:txBody>
      </p:sp>
      <p:sp>
        <p:nvSpPr>
          <p:cNvPr id="12" name="TextBox 5"/>
          <p:cNvSpPr txBox="1">
            <a:spLocks noChangeArrowheads="1"/>
          </p:cNvSpPr>
          <p:nvPr userDrawn="1"/>
        </p:nvSpPr>
        <p:spPr bwMode="auto">
          <a:xfrm>
            <a:off x="1979" y="0"/>
            <a:ext cx="9144000" cy="381000"/>
          </a:xfrm>
          <a:prstGeom prst="rect">
            <a:avLst/>
          </a:prstGeom>
          <a:solidFill>
            <a:schemeClr val="bg1">
              <a:lumMod val="65000"/>
            </a:schemeClr>
          </a:solidFill>
          <a:ln w="9525">
            <a:noFill/>
            <a:miter lim="800000"/>
            <a:headEnd/>
            <a:tailEnd/>
          </a:ln>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Calibri" pitchFamily="34" charset="0"/>
            </a:endParaRPr>
          </a:p>
        </p:txBody>
      </p:sp>
      <p:sp>
        <p:nvSpPr>
          <p:cNvPr id="13" name="TextBox 2"/>
          <p:cNvSpPr txBox="1">
            <a:spLocks noChangeArrowheads="1"/>
          </p:cNvSpPr>
          <p:nvPr userDrawn="1"/>
        </p:nvSpPr>
        <p:spPr bwMode="auto">
          <a:xfrm>
            <a:off x="1979" y="6489700"/>
            <a:ext cx="9144000" cy="368300"/>
          </a:xfrm>
          <a:prstGeom prst="rect">
            <a:avLst/>
          </a:prstGeom>
          <a:solidFill>
            <a:srgbClr val="3366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spcBef>
                <a:spcPct val="0"/>
              </a:spcBef>
              <a:buFontTx/>
              <a:buNone/>
            </a:pPr>
            <a:r>
              <a:rPr lang="en-US" altLang="en-US" sz="1800" dirty="0" smtClean="0">
                <a:solidFill>
                  <a:prstClr val="white"/>
                </a:solidFill>
                <a:latin typeface="Calibri"/>
                <a:cs typeface="Arial" charset="0"/>
              </a:rPr>
              <a:t>www.regents.la.gov</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75181B8-7F90-4707-9E45-36484B036A7D}" type="datetime1">
              <a:rPr lang="en-US" smtClean="0">
                <a:solidFill>
                  <a:prstClr val="black">
                    <a:tint val="75000"/>
                  </a:prstClr>
                </a:solidFill>
              </a:rPr>
              <a:pPr/>
              <a:t>5/13/2014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09CFE1D-EEBB-4971-B82A-104D97D84A14}" type="slidenum">
              <a:rPr lang="en-US" smtClean="0">
                <a:solidFill>
                  <a:prstClr val="black">
                    <a:tint val="75000"/>
                  </a:prstClr>
                </a:solidFill>
              </a:rPr>
              <a:pPr/>
              <a:t>‹#›</a:t>
            </a:fld>
            <a:endParaRPr lang="en-US">
              <a:solidFill>
                <a:prstClr val="black">
                  <a:tint val="75000"/>
                </a:prstClr>
              </a:solidFill>
            </a:endParaRPr>
          </a:p>
        </p:txBody>
      </p:sp>
      <p:sp>
        <p:nvSpPr>
          <p:cNvPr id="6" name="TextBox 5"/>
          <p:cNvSpPr txBox="1">
            <a:spLocks noChangeArrowheads="1"/>
          </p:cNvSpPr>
          <p:nvPr userDrawn="1"/>
        </p:nvSpPr>
        <p:spPr bwMode="auto">
          <a:xfrm>
            <a:off x="0" y="6477000"/>
            <a:ext cx="9144000" cy="381000"/>
          </a:xfrm>
          <a:prstGeom prst="rect">
            <a:avLst/>
          </a:prstGeom>
          <a:solidFill>
            <a:srgbClr val="006795"/>
          </a:solidFill>
          <a:ln w="9525">
            <a:noFill/>
            <a:miter lim="800000"/>
            <a:headEnd/>
            <a:tailEnd/>
          </a:ln>
        </p:spPr>
        <p:txBody>
          <a:bodyPr>
            <a:spAutoFit/>
          </a:bodyPr>
          <a:lstStyle/>
          <a:p>
            <a:endParaRPr lang="en-US">
              <a:solidFill>
                <a:prstClr val="black"/>
              </a:solidFill>
            </a:endParaRPr>
          </a:p>
        </p:txBody>
      </p:sp>
      <p:sp>
        <p:nvSpPr>
          <p:cNvPr id="7" name="TextBox 5"/>
          <p:cNvSpPr txBox="1">
            <a:spLocks noChangeArrowheads="1"/>
          </p:cNvSpPr>
          <p:nvPr userDrawn="1"/>
        </p:nvSpPr>
        <p:spPr bwMode="auto">
          <a:xfrm>
            <a:off x="0" y="0"/>
            <a:ext cx="9144000" cy="381000"/>
          </a:xfrm>
          <a:prstGeom prst="rect">
            <a:avLst/>
          </a:prstGeom>
          <a:solidFill>
            <a:srgbClr val="E2AD15"/>
          </a:solidFill>
          <a:ln w="9525">
            <a:noFill/>
            <a:miter lim="800000"/>
            <a:headEnd/>
            <a:tailEnd/>
          </a:ln>
        </p:spPr>
        <p:txBody>
          <a:bodyPr>
            <a:spAutoFit/>
          </a:bodyPr>
          <a:lstStyle/>
          <a:p>
            <a:endParaRPr lang="en-US">
              <a:solidFill>
                <a:prstClr val="black"/>
              </a:solidFill>
            </a:endParaRPr>
          </a:p>
        </p:txBody>
      </p:sp>
      <p:sp>
        <p:nvSpPr>
          <p:cNvPr id="8" name="TextBox 5"/>
          <p:cNvSpPr txBox="1">
            <a:spLocks noChangeArrowheads="1"/>
          </p:cNvSpPr>
          <p:nvPr userDrawn="1"/>
        </p:nvSpPr>
        <p:spPr bwMode="auto">
          <a:xfrm>
            <a:off x="1979" y="0"/>
            <a:ext cx="9144000" cy="381000"/>
          </a:xfrm>
          <a:prstGeom prst="rect">
            <a:avLst/>
          </a:prstGeom>
          <a:solidFill>
            <a:schemeClr val="bg1">
              <a:lumMod val="65000"/>
            </a:schemeClr>
          </a:solidFill>
          <a:ln w="9525">
            <a:noFill/>
            <a:miter lim="800000"/>
            <a:headEnd/>
            <a:tailEnd/>
          </a:ln>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Calibri" pitchFamily="34" charset="0"/>
            </a:endParaRPr>
          </a:p>
        </p:txBody>
      </p:sp>
      <p:sp>
        <p:nvSpPr>
          <p:cNvPr id="9" name="TextBox 2"/>
          <p:cNvSpPr txBox="1">
            <a:spLocks noChangeArrowheads="1"/>
          </p:cNvSpPr>
          <p:nvPr userDrawn="1"/>
        </p:nvSpPr>
        <p:spPr bwMode="auto">
          <a:xfrm>
            <a:off x="1979" y="6489700"/>
            <a:ext cx="9144000" cy="368300"/>
          </a:xfrm>
          <a:prstGeom prst="rect">
            <a:avLst/>
          </a:prstGeom>
          <a:solidFill>
            <a:srgbClr val="3366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spcBef>
                <a:spcPct val="0"/>
              </a:spcBef>
              <a:buFontTx/>
              <a:buNone/>
            </a:pPr>
            <a:r>
              <a:rPr lang="en-US" altLang="en-US" sz="1800" dirty="0" smtClean="0">
                <a:solidFill>
                  <a:prstClr val="white"/>
                </a:solidFill>
                <a:latin typeface="Calibri"/>
                <a:cs typeface="Arial" charset="0"/>
              </a:rPr>
              <a:t>www.regents.la.gov</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3F568A-5C8E-4D6A-9EE3-EED36BDD513B}" type="datetime1">
              <a:rPr lang="en-US" smtClean="0">
                <a:solidFill>
                  <a:prstClr val="black">
                    <a:tint val="75000"/>
                  </a:prstClr>
                </a:solidFill>
              </a:rPr>
              <a:pPr/>
              <a:t>5/13/2014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09CFE1D-EEBB-4971-B82A-104D97D84A14}" type="slidenum">
              <a:rPr lang="en-US" smtClean="0">
                <a:solidFill>
                  <a:prstClr val="black">
                    <a:tint val="75000"/>
                  </a:prstClr>
                </a:solidFill>
              </a:rPr>
              <a:pPr/>
              <a:t>‹#›</a:t>
            </a:fld>
            <a:endParaRPr lang="en-US">
              <a:solidFill>
                <a:prstClr val="black">
                  <a:tint val="75000"/>
                </a:prstClr>
              </a:solidFill>
            </a:endParaRPr>
          </a:p>
        </p:txBody>
      </p:sp>
      <p:sp>
        <p:nvSpPr>
          <p:cNvPr id="5" name="TextBox 4"/>
          <p:cNvSpPr txBox="1">
            <a:spLocks noChangeArrowheads="1"/>
          </p:cNvSpPr>
          <p:nvPr userDrawn="1"/>
        </p:nvSpPr>
        <p:spPr bwMode="auto">
          <a:xfrm>
            <a:off x="0" y="6477000"/>
            <a:ext cx="9144000" cy="381000"/>
          </a:xfrm>
          <a:prstGeom prst="rect">
            <a:avLst/>
          </a:prstGeom>
          <a:solidFill>
            <a:srgbClr val="006795"/>
          </a:solidFill>
          <a:ln w="9525">
            <a:noFill/>
            <a:miter lim="800000"/>
            <a:headEnd/>
            <a:tailEnd/>
          </a:ln>
        </p:spPr>
        <p:txBody>
          <a:bodyPr>
            <a:spAutoFit/>
          </a:bodyPr>
          <a:lstStyle/>
          <a:p>
            <a:endParaRPr lang="en-US">
              <a:solidFill>
                <a:prstClr val="black"/>
              </a:solidFill>
            </a:endParaRPr>
          </a:p>
        </p:txBody>
      </p:sp>
      <p:sp>
        <p:nvSpPr>
          <p:cNvPr id="6" name="TextBox 5"/>
          <p:cNvSpPr txBox="1">
            <a:spLocks noChangeArrowheads="1"/>
          </p:cNvSpPr>
          <p:nvPr userDrawn="1"/>
        </p:nvSpPr>
        <p:spPr bwMode="auto">
          <a:xfrm>
            <a:off x="0" y="0"/>
            <a:ext cx="9144000" cy="381000"/>
          </a:xfrm>
          <a:prstGeom prst="rect">
            <a:avLst/>
          </a:prstGeom>
          <a:solidFill>
            <a:srgbClr val="E2AD15"/>
          </a:solidFill>
          <a:ln w="9525">
            <a:noFill/>
            <a:miter lim="800000"/>
            <a:headEnd/>
            <a:tailEnd/>
          </a:ln>
        </p:spPr>
        <p:txBody>
          <a:bodyPr>
            <a:spAutoFit/>
          </a:bodyPr>
          <a:lstStyle/>
          <a:p>
            <a:endParaRPr lang="en-US">
              <a:solidFill>
                <a:prstClr val="black"/>
              </a:solidFill>
            </a:endParaRPr>
          </a:p>
        </p:txBody>
      </p:sp>
      <p:sp>
        <p:nvSpPr>
          <p:cNvPr id="7" name="TextBox 5"/>
          <p:cNvSpPr txBox="1">
            <a:spLocks noChangeArrowheads="1"/>
          </p:cNvSpPr>
          <p:nvPr userDrawn="1"/>
        </p:nvSpPr>
        <p:spPr bwMode="auto">
          <a:xfrm>
            <a:off x="1979" y="0"/>
            <a:ext cx="9144000" cy="381000"/>
          </a:xfrm>
          <a:prstGeom prst="rect">
            <a:avLst/>
          </a:prstGeom>
          <a:solidFill>
            <a:schemeClr val="bg1">
              <a:lumMod val="65000"/>
            </a:schemeClr>
          </a:solidFill>
          <a:ln w="9525">
            <a:noFill/>
            <a:miter lim="800000"/>
            <a:headEnd/>
            <a:tailEnd/>
          </a:ln>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Calibri" pitchFamily="34" charset="0"/>
            </a:endParaRPr>
          </a:p>
        </p:txBody>
      </p:sp>
      <p:sp>
        <p:nvSpPr>
          <p:cNvPr id="8" name="TextBox 2"/>
          <p:cNvSpPr txBox="1">
            <a:spLocks noChangeArrowheads="1"/>
          </p:cNvSpPr>
          <p:nvPr userDrawn="1"/>
        </p:nvSpPr>
        <p:spPr bwMode="auto">
          <a:xfrm>
            <a:off x="1979" y="6489700"/>
            <a:ext cx="9144000" cy="368300"/>
          </a:xfrm>
          <a:prstGeom prst="rect">
            <a:avLst/>
          </a:prstGeom>
          <a:solidFill>
            <a:srgbClr val="3366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spcBef>
                <a:spcPct val="0"/>
              </a:spcBef>
              <a:buFontTx/>
              <a:buNone/>
            </a:pPr>
            <a:r>
              <a:rPr lang="en-US" altLang="en-US" sz="1800" dirty="0" smtClean="0">
                <a:solidFill>
                  <a:prstClr val="white"/>
                </a:solidFill>
                <a:latin typeface="Calibri"/>
                <a:cs typeface="Arial" charset="0"/>
              </a:rPr>
              <a:t>www.regents.la.gov</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C8AE8D8-A4C5-4900-8B91-D4D28E061FE2}" type="datetime1">
              <a:rPr lang="en-US" smtClean="0">
                <a:solidFill>
                  <a:prstClr val="black">
                    <a:tint val="75000"/>
                  </a:prstClr>
                </a:solidFill>
              </a:rPr>
              <a:pPr/>
              <a:t>5/13/2014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09CFE1D-EEBB-4971-B82A-104D97D84A14}" type="slidenum">
              <a:rPr lang="en-US" smtClean="0">
                <a:solidFill>
                  <a:prstClr val="black">
                    <a:tint val="75000"/>
                  </a:prstClr>
                </a:solidFill>
              </a:rPr>
              <a:pPr/>
              <a:t>‹#›</a:t>
            </a:fld>
            <a:endParaRPr lang="en-US">
              <a:solidFill>
                <a:prstClr val="black">
                  <a:tint val="75000"/>
                </a:prstClr>
              </a:solidFill>
            </a:endParaRPr>
          </a:p>
        </p:txBody>
      </p:sp>
      <p:sp>
        <p:nvSpPr>
          <p:cNvPr id="8" name="TextBox 7"/>
          <p:cNvSpPr txBox="1">
            <a:spLocks noChangeArrowheads="1"/>
          </p:cNvSpPr>
          <p:nvPr userDrawn="1"/>
        </p:nvSpPr>
        <p:spPr bwMode="auto">
          <a:xfrm>
            <a:off x="0" y="6477000"/>
            <a:ext cx="9144000" cy="381000"/>
          </a:xfrm>
          <a:prstGeom prst="rect">
            <a:avLst/>
          </a:prstGeom>
          <a:solidFill>
            <a:srgbClr val="006795"/>
          </a:solidFill>
          <a:ln w="9525">
            <a:noFill/>
            <a:miter lim="800000"/>
            <a:headEnd/>
            <a:tailEnd/>
          </a:ln>
        </p:spPr>
        <p:txBody>
          <a:bodyPr>
            <a:spAutoFit/>
          </a:bodyPr>
          <a:lstStyle/>
          <a:p>
            <a:endParaRPr lang="en-US">
              <a:solidFill>
                <a:prstClr val="black"/>
              </a:solidFill>
            </a:endParaRPr>
          </a:p>
        </p:txBody>
      </p:sp>
      <p:sp>
        <p:nvSpPr>
          <p:cNvPr id="9" name="TextBox 5"/>
          <p:cNvSpPr txBox="1">
            <a:spLocks noChangeArrowheads="1"/>
          </p:cNvSpPr>
          <p:nvPr userDrawn="1"/>
        </p:nvSpPr>
        <p:spPr bwMode="auto">
          <a:xfrm>
            <a:off x="0" y="0"/>
            <a:ext cx="9144000" cy="381000"/>
          </a:xfrm>
          <a:prstGeom prst="rect">
            <a:avLst/>
          </a:prstGeom>
          <a:solidFill>
            <a:srgbClr val="E2AD15"/>
          </a:solidFill>
          <a:ln w="9525">
            <a:noFill/>
            <a:miter lim="800000"/>
            <a:headEnd/>
            <a:tailEnd/>
          </a:ln>
        </p:spPr>
        <p:txBody>
          <a:bodyPr>
            <a:spAutoFit/>
          </a:bodyPr>
          <a:lstStyle/>
          <a:p>
            <a:endParaRPr lang="en-US">
              <a:solidFill>
                <a:prstClr val="black"/>
              </a:solidFill>
            </a:endParaRPr>
          </a:p>
        </p:txBody>
      </p:sp>
      <p:sp>
        <p:nvSpPr>
          <p:cNvPr id="10" name="TextBox 9"/>
          <p:cNvSpPr txBox="1">
            <a:spLocks noChangeArrowheads="1"/>
          </p:cNvSpPr>
          <p:nvPr userDrawn="1"/>
        </p:nvSpPr>
        <p:spPr bwMode="auto">
          <a:xfrm>
            <a:off x="313899" y="6477000"/>
            <a:ext cx="9144000" cy="381000"/>
          </a:xfrm>
          <a:prstGeom prst="rect">
            <a:avLst/>
          </a:prstGeom>
          <a:solidFill>
            <a:srgbClr val="006795"/>
          </a:solidFill>
          <a:ln w="9525">
            <a:noFill/>
            <a:miter lim="800000"/>
            <a:headEnd/>
            <a:tailEnd/>
          </a:ln>
        </p:spPr>
        <p:txBody>
          <a:bodyPr>
            <a:spAutoFit/>
          </a:bodyPr>
          <a:lstStyle/>
          <a:p>
            <a:endParaRPr lang="en-US">
              <a:solidFill>
                <a:prstClr val="black"/>
              </a:solidFill>
            </a:endParaRPr>
          </a:p>
        </p:txBody>
      </p:sp>
      <p:sp>
        <p:nvSpPr>
          <p:cNvPr id="11" name="TextBox 5"/>
          <p:cNvSpPr txBox="1">
            <a:spLocks noChangeArrowheads="1"/>
          </p:cNvSpPr>
          <p:nvPr userDrawn="1"/>
        </p:nvSpPr>
        <p:spPr bwMode="auto">
          <a:xfrm>
            <a:off x="313899" y="0"/>
            <a:ext cx="9144000" cy="381000"/>
          </a:xfrm>
          <a:prstGeom prst="rect">
            <a:avLst/>
          </a:prstGeom>
          <a:solidFill>
            <a:srgbClr val="E2AD15"/>
          </a:solidFill>
          <a:ln w="9525">
            <a:noFill/>
            <a:miter lim="800000"/>
            <a:headEnd/>
            <a:tailEnd/>
          </a:ln>
        </p:spPr>
        <p:txBody>
          <a:bodyPr>
            <a:spAutoFit/>
          </a:bodyPr>
          <a:lstStyle/>
          <a:p>
            <a:endParaRPr lang="en-US">
              <a:solidFill>
                <a:prstClr val="black"/>
              </a:solidFill>
            </a:endParaRPr>
          </a:p>
        </p:txBody>
      </p:sp>
      <p:sp>
        <p:nvSpPr>
          <p:cNvPr id="16" name="TextBox 5"/>
          <p:cNvSpPr txBox="1">
            <a:spLocks noChangeArrowheads="1"/>
          </p:cNvSpPr>
          <p:nvPr userDrawn="1"/>
        </p:nvSpPr>
        <p:spPr bwMode="auto">
          <a:xfrm>
            <a:off x="1979" y="0"/>
            <a:ext cx="9144000" cy="381000"/>
          </a:xfrm>
          <a:prstGeom prst="rect">
            <a:avLst/>
          </a:prstGeom>
          <a:solidFill>
            <a:schemeClr val="bg1">
              <a:lumMod val="65000"/>
            </a:schemeClr>
          </a:solidFill>
          <a:ln w="9525">
            <a:noFill/>
            <a:miter lim="800000"/>
            <a:headEnd/>
            <a:tailEnd/>
          </a:ln>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Calibri" pitchFamily="34" charset="0"/>
            </a:endParaRPr>
          </a:p>
        </p:txBody>
      </p:sp>
      <p:sp>
        <p:nvSpPr>
          <p:cNvPr id="17" name="TextBox 2"/>
          <p:cNvSpPr txBox="1">
            <a:spLocks noChangeArrowheads="1"/>
          </p:cNvSpPr>
          <p:nvPr userDrawn="1"/>
        </p:nvSpPr>
        <p:spPr bwMode="auto">
          <a:xfrm>
            <a:off x="1979" y="6489700"/>
            <a:ext cx="9144000" cy="368300"/>
          </a:xfrm>
          <a:prstGeom prst="rect">
            <a:avLst/>
          </a:prstGeom>
          <a:solidFill>
            <a:srgbClr val="3366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spcBef>
                <a:spcPct val="0"/>
              </a:spcBef>
              <a:buFontTx/>
              <a:buNone/>
            </a:pPr>
            <a:r>
              <a:rPr lang="en-US" altLang="en-US" sz="1800" dirty="0" smtClean="0">
                <a:solidFill>
                  <a:prstClr val="white"/>
                </a:solidFill>
                <a:latin typeface="Calibri"/>
                <a:cs typeface="Arial" charset="0"/>
              </a:rPr>
              <a:t>www.regents.la.gov</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9DC2548-1065-40EA-A6C7-902B85CA7A69}" type="datetime1">
              <a:rPr lang="en-US" smtClean="0">
                <a:solidFill>
                  <a:prstClr val="black">
                    <a:tint val="75000"/>
                  </a:prstClr>
                </a:solidFill>
              </a:rPr>
              <a:pPr/>
              <a:t>5/13/2014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09CFE1D-EEBB-4971-B82A-104D97D84A14}" type="slidenum">
              <a:rPr lang="en-US" smtClean="0">
                <a:solidFill>
                  <a:prstClr val="black">
                    <a:tint val="75000"/>
                  </a:prstClr>
                </a:solidFill>
              </a:rPr>
              <a:pPr/>
              <a:t>‹#›</a:t>
            </a:fld>
            <a:endParaRPr lang="en-US">
              <a:solidFill>
                <a:prstClr val="black">
                  <a:tint val="75000"/>
                </a:prstClr>
              </a:solidFill>
            </a:endParaRPr>
          </a:p>
        </p:txBody>
      </p:sp>
      <p:sp>
        <p:nvSpPr>
          <p:cNvPr id="8" name="TextBox 7"/>
          <p:cNvSpPr txBox="1">
            <a:spLocks noChangeArrowheads="1"/>
          </p:cNvSpPr>
          <p:nvPr userDrawn="1"/>
        </p:nvSpPr>
        <p:spPr bwMode="auto">
          <a:xfrm>
            <a:off x="0" y="6477000"/>
            <a:ext cx="9144000" cy="381000"/>
          </a:xfrm>
          <a:prstGeom prst="rect">
            <a:avLst/>
          </a:prstGeom>
          <a:solidFill>
            <a:srgbClr val="006795"/>
          </a:solidFill>
          <a:ln w="9525">
            <a:noFill/>
            <a:miter lim="800000"/>
            <a:headEnd/>
            <a:tailEnd/>
          </a:ln>
        </p:spPr>
        <p:txBody>
          <a:bodyPr>
            <a:spAutoFit/>
          </a:bodyPr>
          <a:lstStyle/>
          <a:p>
            <a:endParaRPr lang="en-US">
              <a:solidFill>
                <a:prstClr val="black"/>
              </a:solidFill>
            </a:endParaRPr>
          </a:p>
        </p:txBody>
      </p:sp>
      <p:sp>
        <p:nvSpPr>
          <p:cNvPr id="9" name="TextBox 5"/>
          <p:cNvSpPr txBox="1">
            <a:spLocks noChangeArrowheads="1"/>
          </p:cNvSpPr>
          <p:nvPr userDrawn="1"/>
        </p:nvSpPr>
        <p:spPr bwMode="auto">
          <a:xfrm>
            <a:off x="0" y="0"/>
            <a:ext cx="9144000" cy="381000"/>
          </a:xfrm>
          <a:prstGeom prst="rect">
            <a:avLst/>
          </a:prstGeom>
          <a:solidFill>
            <a:srgbClr val="E2AD15"/>
          </a:solidFill>
          <a:ln w="9525">
            <a:noFill/>
            <a:miter lim="800000"/>
            <a:headEnd/>
            <a:tailEnd/>
          </a:ln>
        </p:spPr>
        <p:txBody>
          <a:bodyPr>
            <a:spAutoFit/>
          </a:bodyPr>
          <a:lstStyle/>
          <a:p>
            <a:endParaRPr lang="en-US">
              <a:solidFill>
                <a:prstClr val="black"/>
              </a:solidFill>
            </a:endParaRPr>
          </a:p>
        </p:txBody>
      </p:sp>
      <p:sp>
        <p:nvSpPr>
          <p:cNvPr id="10" name="TextBox 5"/>
          <p:cNvSpPr txBox="1">
            <a:spLocks noChangeArrowheads="1"/>
          </p:cNvSpPr>
          <p:nvPr userDrawn="1"/>
        </p:nvSpPr>
        <p:spPr bwMode="auto">
          <a:xfrm>
            <a:off x="1979" y="0"/>
            <a:ext cx="9144000" cy="381000"/>
          </a:xfrm>
          <a:prstGeom prst="rect">
            <a:avLst/>
          </a:prstGeom>
          <a:solidFill>
            <a:schemeClr val="bg1">
              <a:lumMod val="65000"/>
            </a:schemeClr>
          </a:solidFill>
          <a:ln w="9525">
            <a:noFill/>
            <a:miter lim="800000"/>
            <a:headEnd/>
            <a:tailEnd/>
          </a:ln>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Calibri" pitchFamily="34" charset="0"/>
            </a:endParaRPr>
          </a:p>
        </p:txBody>
      </p:sp>
      <p:sp>
        <p:nvSpPr>
          <p:cNvPr id="11" name="TextBox 2"/>
          <p:cNvSpPr txBox="1">
            <a:spLocks noChangeArrowheads="1"/>
          </p:cNvSpPr>
          <p:nvPr userDrawn="1"/>
        </p:nvSpPr>
        <p:spPr bwMode="auto">
          <a:xfrm>
            <a:off x="1979" y="6489700"/>
            <a:ext cx="9144000" cy="368300"/>
          </a:xfrm>
          <a:prstGeom prst="rect">
            <a:avLst/>
          </a:prstGeom>
          <a:solidFill>
            <a:srgbClr val="3366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spcBef>
                <a:spcPct val="0"/>
              </a:spcBef>
              <a:buFontTx/>
              <a:buNone/>
            </a:pPr>
            <a:r>
              <a:rPr lang="en-US" altLang="en-US" sz="1800" dirty="0" smtClean="0">
                <a:solidFill>
                  <a:prstClr val="white"/>
                </a:solidFill>
                <a:latin typeface="Calibri"/>
                <a:cs typeface="Arial" charset="0"/>
              </a:rPr>
              <a:t>www.regents.la.gov</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5BF8F1-F788-4D78-9512-D554F6924AF8}" type="datetime1">
              <a:rPr lang="en-US" smtClean="0">
                <a:solidFill>
                  <a:prstClr val="black">
                    <a:tint val="75000"/>
                  </a:prstClr>
                </a:solidFill>
              </a:rPr>
              <a:pPr/>
              <a:t>5/13/2014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9CFE1D-EEBB-4971-B82A-104D97D84A14}"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jpeg"/><Relationship Id="rId18" Type="http://schemas.openxmlformats.org/officeDocument/2006/relationships/image" Target="../media/image16.jpeg"/><Relationship Id="rId26" Type="http://schemas.openxmlformats.org/officeDocument/2006/relationships/image" Target="../media/image24.gif"/><Relationship Id="rId3" Type="http://schemas.openxmlformats.org/officeDocument/2006/relationships/image" Target="../media/image1.jpg"/><Relationship Id="rId21" Type="http://schemas.openxmlformats.org/officeDocument/2006/relationships/image" Target="../media/image19.jpeg"/><Relationship Id="rId34" Type="http://schemas.openxmlformats.org/officeDocument/2006/relationships/image" Target="../media/image32.jpeg"/><Relationship Id="rId7" Type="http://schemas.openxmlformats.org/officeDocument/2006/relationships/image" Target="../media/image5.png"/><Relationship Id="rId12" Type="http://schemas.openxmlformats.org/officeDocument/2006/relationships/image" Target="../media/image10.jpeg"/><Relationship Id="rId17" Type="http://schemas.openxmlformats.org/officeDocument/2006/relationships/image" Target="../media/image15.jpeg"/><Relationship Id="rId25" Type="http://schemas.openxmlformats.org/officeDocument/2006/relationships/image" Target="../media/image23.jpeg"/><Relationship Id="rId33" Type="http://schemas.openxmlformats.org/officeDocument/2006/relationships/image" Target="../media/image31.tiff"/><Relationship Id="rId2" Type="http://schemas.openxmlformats.org/officeDocument/2006/relationships/notesSlide" Target="../notesSlides/notesSlide1.xml"/><Relationship Id="rId16" Type="http://schemas.openxmlformats.org/officeDocument/2006/relationships/image" Target="../media/image14.jpeg"/><Relationship Id="rId20" Type="http://schemas.openxmlformats.org/officeDocument/2006/relationships/image" Target="../media/image18.gif"/><Relationship Id="rId29" Type="http://schemas.openxmlformats.org/officeDocument/2006/relationships/image" Target="../media/image27.jpeg"/><Relationship Id="rId1" Type="http://schemas.openxmlformats.org/officeDocument/2006/relationships/slideLayout" Target="../slideLayouts/slideLayout2.xml"/><Relationship Id="rId6" Type="http://schemas.openxmlformats.org/officeDocument/2006/relationships/image" Target="../media/image4.jpg"/><Relationship Id="rId11" Type="http://schemas.openxmlformats.org/officeDocument/2006/relationships/image" Target="../media/image9.jpeg"/><Relationship Id="rId24" Type="http://schemas.openxmlformats.org/officeDocument/2006/relationships/image" Target="../media/image22.jpeg"/><Relationship Id="rId32" Type="http://schemas.openxmlformats.org/officeDocument/2006/relationships/image" Target="../media/image30.jpeg"/><Relationship Id="rId5" Type="http://schemas.openxmlformats.org/officeDocument/2006/relationships/image" Target="../media/image3.jpg"/><Relationship Id="rId15" Type="http://schemas.openxmlformats.org/officeDocument/2006/relationships/image" Target="../media/image13.jpeg"/><Relationship Id="rId23" Type="http://schemas.openxmlformats.org/officeDocument/2006/relationships/image" Target="../media/image21.jpeg"/><Relationship Id="rId28" Type="http://schemas.openxmlformats.org/officeDocument/2006/relationships/image" Target="../media/image26.jpeg"/><Relationship Id="rId10" Type="http://schemas.openxmlformats.org/officeDocument/2006/relationships/image" Target="../media/image8.gif"/><Relationship Id="rId19" Type="http://schemas.openxmlformats.org/officeDocument/2006/relationships/image" Target="../media/image17.png"/><Relationship Id="rId31" Type="http://schemas.openxmlformats.org/officeDocument/2006/relationships/image" Target="../media/image29.jpeg"/><Relationship Id="rId4" Type="http://schemas.openxmlformats.org/officeDocument/2006/relationships/image" Target="../media/image2.jpg"/><Relationship Id="rId9" Type="http://schemas.openxmlformats.org/officeDocument/2006/relationships/image" Target="../media/image7.png"/><Relationship Id="rId14" Type="http://schemas.openxmlformats.org/officeDocument/2006/relationships/image" Target="../media/image12.jpeg"/><Relationship Id="rId22" Type="http://schemas.openxmlformats.org/officeDocument/2006/relationships/image" Target="../media/image20.jpeg"/><Relationship Id="rId27" Type="http://schemas.openxmlformats.org/officeDocument/2006/relationships/image" Target="../media/image25.png"/><Relationship Id="rId30" Type="http://schemas.openxmlformats.org/officeDocument/2006/relationships/image" Target="../media/image28.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4675" y="4964882"/>
            <a:ext cx="8263048" cy="1449570"/>
          </a:xfrm>
        </p:spPr>
        <p:txBody>
          <a:bodyPr>
            <a:normAutofit fontScale="77500" lnSpcReduction="20000"/>
          </a:bodyPr>
          <a:lstStyle/>
          <a:p>
            <a:pPr marL="0" indent="0" algn="ctr">
              <a:buNone/>
            </a:pPr>
            <a:r>
              <a:rPr lang="en-US" sz="4000" b="1" dirty="0" smtClean="0">
                <a:solidFill>
                  <a:schemeClr val="accent1">
                    <a:lumMod val="75000"/>
                  </a:schemeClr>
                </a:solidFill>
              </a:rPr>
              <a:t>Kerry Davidson</a:t>
            </a:r>
          </a:p>
          <a:p>
            <a:pPr marL="0" indent="0" algn="ctr">
              <a:buNone/>
            </a:pPr>
            <a:r>
              <a:rPr lang="en-US" sz="4000" b="1" dirty="0" smtClean="0">
                <a:solidFill>
                  <a:schemeClr val="accent1">
                    <a:lumMod val="75000"/>
                  </a:schemeClr>
                </a:solidFill>
              </a:rPr>
              <a:t>Deputy Commissioner for Sponsored Programs</a:t>
            </a:r>
          </a:p>
          <a:p>
            <a:pPr marL="0" indent="0" algn="ctr">
              <a:buNone/>
            </a:pPr>
            <a:r>
              <a:rPr lang="en-US" sz="4000" b="1" dirty="0" smtClean="0">
                <a:solidFill>
                  <a:schemeClr val="accent1">
                    <a:lumMod val="75000"/>
                  </a:schemeClr>
                </a:solidFill>
              </a:rPr>
              <a:t>Louisiana Board of Regents</a:t>
            </a:r>
          </a:p>
        </p:txBody>
      </p:sp>
      <p:sp>
        <p:nvSpPr>
          <p:cNvPr id="4" name="Slide Number Placeholder 3"/>
          <p:cNvSpPr>
            <a:spLocks noGrp="1"/>
          </p:cNvSpPr>
          <p:nvPr>
            <p:ph type="sldNum" sz="quarter" idx="12"/>
          </p:nvPr>
        </p:nvSpPr>
        <p:spPr>
          <a:xfrm>
            <a:off x="8297844" y="6506478"/>
            <a:ext cx="771099" cy="365125"/>
          </a:xfrm>
        </p:spPr>
        <p:txBody>
          <a:bodyPr/>
          <a:lstStyle/>
          <a:p>
            <a:fld id="{509CFE1D-EEBB-4971-B82A-104D97D84A14}" type="slidenum">
              <a:rPr lang="en-US" smtClean="0">
                <a:solidFill>
                  <a:schemeClr val="bg1"/>
                </a:solidFill>
              </a:rPr>
              <a:pPr/>
              <a:t>1</a:t>
            </a:fld>
            <a:endParaRPr lang="en-US">
              <a:solidFill>
                <a:schemeClr val="bg1"/>
              </a:solidFill>
            </a:endParaRPr>
          </a:p>
        </p:txBody>
      </p:sp>
      <p:sp>
        <p:nvSpPr>
          <p:cNvPr id="5" name="Title 1"/>
          <p:cNvSpPr>
            <a:spLocks noGrp="1"/>
          </p:cNvSpPr>
          <p:nvPr>
            <p:ph type="title"/>
          </p:nvPr>
        </p:nvSpPr>
        <p:spPr>
          <a:xfrm>
            <a:off x="442210" y="1966068"/>
            <a:ext cx="8229600" cy="1143000"/>
          </a:xfrm>
        </p:spPr>
        <p:txBody>
          <a:bodyPr>
            <a:normAutofit fontScale="90000"/>
          </a:bodyPr>
          <a:lstStyle/>
          <a:p>
            <a:r>
              <a:rPr lang="en-US" b="1" dirty="0" smtClean="0">
                <a:solidFill>
                  <a:schemeClr val="accent1">
                    <a:lumMod val="75000"/>
                  </a:schemeClr>
                </a:solidFill>
              </a:rPr>
              <a:t>PRESENTATION TO </a:t>
            </a:r>
            <a:r>
              <a:rPr lang="en-US" b="1" smtClean="0">
                <a:solidFill>
                  <a:schemeClr val="accent1">
                    <a:lumMod val="75000"/>
                  </a:schemeClr>
                </a:solidFill>
              </a:rPr>
              <a:t>THE </a:t>
            </a:r>
            <a:br>
              <a:rPr lang="en-US" b="1" smtClean="0">
                <a:solidFill>
                  <a:schemeClr val="accent1">
                    <a:lumMod val="75000"/>
                  </a:schemeClr>
                </a:solidFill>
              </a:rPr>
            </a:br>
            <a:r>
              <a:rPr lang="en-US" b="1" smtClean="0">
                <a:solidFill>
                  <a:schemeClr val="accent1">
                    <a:lumMod val="75000"/>
                  </a:schemeClr>
                </a:solidFill>
              </a:rPr>
              <a:t>MEDIFUND </a:t>
            </a:r>
            <a:r>
              <a:rPr lang="en-US" b="1" dirty="0" smtClean="0">
                <a:solidFill>
                  <a:schemeClr val="accent1">
                    <a:lumMod val="75000"/>
                  </a:schemeClr>
                </a:solidFill>
              </a:rPr>
              <a:t>BOARD</a:t>
            </a:r>
            <a:br>
              <a:rPr lang="en-US" b="1" dirty="0" smtClean="0">
                <a:solidFill>
                  <a:schemeClr val="accent1">
                    <a:lumMod val="75000"/>
                  </a:schemeClr>
                </a:solidFill>
              </a:rPr>
            </a:br>
            <a:r>
              <a:rPr lang="en-US" b="1" dirty="0">
                <a:solidFill>
                  <a:schemeClr val="accent1">
                    <a:lumMod val="75000"/>
                  </a:schemeClr>
                </a:solidFill>
              </a:rPr>
              <a:t/>
            </a:r>
            <a:br>
              <a:rPr lang="en-US" b="1" dirty="0">
                <a:solidFill>
                  <a:schemeClr val="accent1">
                    <a:lumMod val="75000"/>
                  </a:schemeClr>
                </a:solidFill>
              </a:rPr>
            </a:br>
            <a:r>
              <a:rPr lang="en-US" b="1" dirty="0" smtClean="0">
                <a:solidFill>
                  <a:schemeClr val="accent1">
                    <a:lumMod val="75000"/>
                  </a:schemeClr>
                </a:solidFill>
              </a:rPr>
              <a:t>MAY 14, 2014</a:t>
            </a:r>
            <a:br>
              <a:rPr lang="en-US" b="1" dirty="0" smtClean="0">
                <a:solidFill>
                  <a:schemeClr val="accent1">
                    <a:lumMod val="75000"/>
                  </a:schemeClr>
                </a:solidFill>
              </a:rPr>
            </a:br>
            <a:r>
              <a:rPr lang="en-US" b="1" dirty="0">
                <a:solidFill>
                  <a:schemeClr val="accent1">
                    <a:lumMod val="75000"/>
                  </a:schemeClr>
                </a:solidFill>
              </a:rPr>
              <a:t/>
            </a:r>
            <a:br>
              <a:rPr lang="en-US" b="1" dirty="0">
                <a:solidFill>
                  <a:schemeClr val="accent1">
                    <a:lumMod val="75000"/>
                  </a:schemeClr>
                </a:solidFill>
              </a:rPr>
            </a:br>
            <a:r>
              <a:rPr lang="en-US" b="1" dirty="0" smtClean="0">
                <a:solidFill>
                  <a:srgbClr val="C00000"/>
                </a:solidFill>
              </a:rPr>
              <a:t>SPONSORED PROGRAMS: COMPETITIVE REVIEW PROCESS</a:t>
            </a:r>
            <a:endParaRPr lang="en-US" b="1" dirty="0">
              <a:solidFill>
                <a:srgbClr val="C00000"/>
              </a:solidFill>
            </a:endParaRPr>
          </a:p>
        </p:txBody>
      </p:sp>
    </p:spTree>
    <p:extLst>
      <p:ext uri="{BB962C8B-B14F-4D97-AF65-F5344CB8AC3E}">
        <p14:creationId xmlns:p14="http://schemas.microsoft.com/office/powerpoint/2010/main" val="23835590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Rectangle 107"/>
          <p:cNvSpPr/>
          <p:nvPr/>
        </p:nvSpPr>
        <p:spPr>
          <a:xfrm>
            <a:off x="6458832" y="393225"/>
            <a:ext cx="2668811" cy="942436"/>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ln>
                <a:solidFill>
                  <a:prstClr val="black"/>
                </a:solidFill>
              </a:ln>
              <a:noFill/>
            </a:endParaRPr>
          </a:p>
        </p:txBody>
      </p:sp>
      <p:grpSp>
        <p:nvGrpSpPr>
          <p:cNvPr id="3" name="Group 113"/>
          <p:cNvGrpSpPr/>
          <p:nvPr/>
        </p:nvGrpSpPr>
        <p:grpSpPr>
          <a:xfrm>
            <a:off x="6585913" y="671911"/>
            <a:ext cx="2131676" cy="584775"/>
            <a:chOff x="6730319" y="83004"/>
            <a:chExt cx="2131676" cy="584775"/>
          </a:xfrm>
        </p:grpSpPr>
        <p:sp>
          <p:nvSpPr>
            <p:cNvPr id="109" name="Rectangle 108"/>
            <p:cNvSpPr/>
            <p:nvPr/>
          </p:nvSpPr>
          <p:spPr>
            <a:xfrm>
              <a:off x="6730319" y="204216"/>
              <a:ext cx="261502" cy="185071"/>
            </a:xfrm>
            <a:prstGeom prst="rect">
              <a:avLst/>
            </a:prstGeom>
            <a:solidFill>
              <a:srgbClr val="DED03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112" name="TextBox 111"/>
            <p:cNvSpPr txBox="1"/>
            <p:nvPr/>
          </p:nvSpPr>
          <p:spPr>
            <a:xfrm>
              <a:off x="7067721" y="83004"/>
              <a:ext cx="1794274" cy="584775"/>
            </a:xfrm>
            <a:prstGeom prst="rect">
              <a:avLst/>
            </a:prstGeom>
            <a:noFill/>
          </p:spPr>
          <p:txBody>
            <a:bodyPr wrap="none" rtlCol="0">
              <a:spAutoFit/>
            </a:bodyPr>
            <a:lstStyle/>
            <a:p>
              <a:pPr defTabSz="457200"/>
              <a:r>
                <a:rPr lang="en-US" sz="1600" dirty="0" smtClean="0">
                  <a:solidFill>
                    <a:prstClr val="black"/>
                  </a:solidFill>
                </a:rPr>
                <a:t>States/ Consultants</a:t>
              </a:r>
            </a:p>
            <a:p>
              <a:pPr defTabSz="457200"/>
              <a:r>
                <a:rPr lang="en-US" sz="1600" dirty="0" smtClean="0">
                  <a:solidFill>
                    <a:prstClr val="black"/>
                  </a:solidFill>
                </a:rPr>
                <a:t>Not Engaged</a:t>
              </a:r>
              <a:endParaRPr lang="en-US" sz="1600" dirty="0">
                <a:solidFill>
                  <a:prstClr val="black"/>
                </a:solidFill>
              </a:endParaRPr>
            </a:p>
          </p:txBody>
        </p:sp>
      </p:grpSp>
      <p:sp>
        <p:nvSpPr>
          <p:cNvPr id="7" name="Rectangle 6"/>
          <p:cNvSpPr/>
          <p:nvPr/>
        </p:nvSpPr>
        <p:spPr>
          <a:xfrm>
            <a:off x="0" y="5100274"/>
            <a:ext cx="646331" cy="338554"/>
          </a:xfrm>
          <a:prstGeom prst="rect">
            <a:avLst/>
          </a:prstGeom>
          <a:noFill/>
        </p:spPr>
        <p:txBody>
          <a:bodyPr wrap="none" lIns="91440" tIns="45720" rIns="91440" bIns="45720">
            <a:spAutoFit/>
          </a:bodyPr>
          <a:lstStyle/>
          <a:p>
            <a:pPr algn="ctr" defTabSz="457200"/>
            <a:r>
              <a:rPr lang="en-US" sz="1600" b="1" dirty="0" smtClean="0">
                <a:ln w="12700">
                  <a:noFill/>
                  <a:prstDash val="solid"/>
                </a:ln>
                <a:solidFill>
                  <a:srgbClr val="FF0000"/>
                </a:solidFill>
                <a:effectLst>
                  <a:outerShdw blurRad="41275" dist="20320" dir="1800000" algn="tl" rotWithShape="0">
                    <a:srgbClr val="000000">
                      <a:alpha val="40000"/>
                    </a:srgbClr>
                  </a:outerShdw>
                </a:effectLst>
              </a:rPr>
              <a:t>UCLA</a:t>
            </a:r>
            <a:endParaRPr lang="en-US" sz="1600" b="1" dirty="0">
              <a:ln w="12700">
                <a:noFill/>
                <a:prstDash val="solid"/>
              </a:ln>
              <a:solidFill>
                <a:srgbClr val="FF0000"/>
              </a:solidFill>
              <a:effectLst>
                <a:outerShdw blurRad="41275" dist="20320" dir="1800000" algn="tl" rotWithShape="0">
                  <a:srgbClr val="000000">
                    <a:alpha val="40000"/>
                  </a:srgbClr>
                </a:outerShdw>
              </a:effectLst>
            </a:endParaRPr>
          </a:p>
        </p:txBody>
      </p:sp>
      <p:sp>
        <p:nvSpPr>
          <p:cNvPr id="9" name="Rectangle 8"/>
          <p:cNvSpPr/>
          <p:nvPr/>
        </p:nvSpPr>
        <p:spPr>
          <a:xfrm>
            <a:off x="7544854" y="6007493"/>
            <a:ext cx="1005212" cy="338554"/>
          </a:xfrm>
          <a:prstGeom prst="rect">
            <a:avLst/>
          </a:prstGeom>
          <a:noFill/>
        </p:spPr>
        <p:txBody>
          <a:bodyPr wrap="none" lIns="91440" tIns="45720" rIns="91440" bIns="45720">
            <a:spAutoFit/>
          </a:bodyPr>
          <a:lstStyle/>
          <a:p>
            <a:pPr algn="ctr" defTabSz="457200"/>
            <a:r>
              <a:rPr lang="en-US" sz="1600" b="1" dirty="0" smtClean="0">
                <a:ln w="12700">
                  <a:noFill/>
                  <a:prstDash val="solid"/>
                </a:ln>
                <a:solidFill>
                  <a:srgbClr val="FF0000"/>
                </a:solidFill>
                <a:effectLst>
                  <a:outerShdw blurRad="41275" dist="20320" dir="1800000" algn="tl" rotWithShape="0">
                    <a:srgbClr val="000000">
                      <a:alpha val="40000"/>
                    </a:srgbClr>
                  </a:outerShdw>
                </a:effectLst>
              </a:rPr>
              <a:t>Princeton</a:t>
            </a:r>
            <a:endParaRPr lang="en-US" sz="1600" b="1" dirty="0">
              <a:ln w="12700">
                <a:noFill/>
                <a:prstDash val="solid"/>
              </a:ln>
              <a:solidFill>
                <a:srgbClr val="FF0000"/>
              </a:solidFill>
              <a:effectLst>
                <a:outerShdw blurRad="41275" dist="20320" dir="1800000" algn="tl" rotWithShape="0">
                  <a:srgbClr val="000000">
                    <a:alpha val="40000"/>
                  </a:srgbClr>
                </a:outerShdw>
              </a:effectLst>
            </a:endParaRPr>
          </a:p>
        </p:txBody>
      </p:sp>
      <p:sp>
        <p:nvSpPr>
          <p:cNvPr id="10" name="Rectangle 9"/>
          <p:cNvSpPr/>
          <p:nvPr/>
        </p:nvSpPr>
        <p:spPr>
          <a:xfrm>
            <a:off x="5391285" y="5987116"/>
            <a:ext cx="1176223" cy="338554"/>
          </a:xfrm>
          <a:prstGeom prst="rect">
            <a:avLst/>
          </a:prstGeom>
          <a:noFill/>
        </p:spPr>
        <p:txBody>
          <a:bodyPr wrap="none" lIns="91440" tIns="45720" rIns="91440" bIns="45720">
            <a:spAutoFit/>
          </a:bodyPr>
          <a:lstStyle/>
          <a:p>
            <a:pPr algn="ctr" defTabSz="457200"/>
            <a:r>
              <a:rPr lang="en-US" sz="1600" b="1" dirty="0" smtClean="0">
                <a:ln w="12700">
                  <a:noFill/>
                  <a:prstDash val="solid"/>
                </a:ln>
                <a:solidFill>
                  <a:srgbClr val="FF0000"/>
                </a:solidFill>
                <a:effectLst>
                  <a:outerShdw blurRad="41275" dist="20320" dir="1800000" algn="tl" rotWithShape="0">
                    <a:srgbClr val="000000">
                      <a:alpha val="40000"/>
                    </a:srgbClr>
                  </a:outerShdw>
                </a:effectLst>
              </a:rPr>
              <a:t>U of Florida</a:t>
            </a:r>
            <a:endParaRPr lang="en-US" sz="1600" b="1" dirty="0">
              <a:ln w="12700">
                <a:noFill/>
                <a:prstDash val="solid"/>
              </a:ln>
              <a:solidFill>
                <a:srgbClr val="FF0000"/>
              </a:solidFill>
              <a:effectLst>
                <a:outerShdw blurRad="41275" dist="20320" dir="1800000" algn="tl" rotWithShape="0">
                  <a:srgbClr val="000000">
                    <a:alpha val="40000"/>
                  </a:srgbClr>
                </a:outerShdw>
              </a:effectLst>
            </a:endParaRPr>
          </a:p>
        </p:txBody>
      </p:sp>
      <p:sp>
        <p:nvSpPr>
          <p:cNvPr id="23" name="Rectangle 22"/>
          <p:cNvSpPr/>
          <p:nvPr/>
        </p:nvSpPr>
        <p:spPr>
          <a:xfrm>
            <a:off x="2518058" y="5992154"/>
            <a:ext cx="1560143" cy="338554"/>
          </a:xfrm>
          <a:prstGeom prst="rect">
            <a:avLst/>
          </a:prstGeom>
          <a:noFill/>
        </p:spPr>
        <p:txBody>
          <a:bodyPr wrap="none" lIns="91440" tIns="45720" rIns="91440" bIns="45720">
            <a:spAutoFit/>
          </a:bodyPr>
          <a:lstStyle/>
          <a:p>
            <a:pPr algn="ctr" defTabSz="457200"/>
            <a:r>
              <a:rPr lang="en-US" sz="1600" b="1" dirty="0" smtClean="0">
                <a:ln w="12700">
                  <a:noFill/>
                  <a:prstDash val="solid"/>
                </a:ln>
                <a:solidFill>
                  <a:srgbClr val="FF0000"/>
                </a:solidFill>
                <a:effectLst>
                  <a:outerShdw blurRad="41275" dist="20320" dir="1800000" algn="tl" rotWithShape="0">
                    <a:srgbClr val="000000">
                      <a:alpha val="40000"/>
                    </a:srgbClr>
                  </a:outerShdw>
                </a:effectLst>
              </a:rPr>
              <a:t>Northwestern U</a:t>
            </a:r>
            <a:endParaRPr lang="en-US" sz="1600" b="1" dirty="0">
              <a:ln w="12700">
                <a:noFill/>
                <a:prstDash val="solid"/>
              </a:ln>
              <a:solidFill>
                <a:srgbClr val="FF0000"/>
              </a:solidFill>
              <a:effectLst>
                <a:outerShdw blurRad="41275" dist="20320" dir="1800000" algn="tl" rotWithShape="0">
                  <a:srgbClr val="000000">
                    <a:alpha val="40000"/>
                  </a:srgbClr>
                </a:outerShdw>
              </a:effectLst>
            </a:endParaRPr>
          </a:p>
        </p:txBody>
      </p:sp>
      <p:sp>
        <p:nvSpPr>
          <p:cNvPr id="25" name="Rectangle 24"/>
          <p:cNvSpPr/>
          <p:nvPr/>
        </p:nvSpPr>
        <p:spPr>
          <a:xfrm>
            <a:off x="2518058" y="6217396"/>
            <a:ext cx="800419" cy="338554"/>
          </a:xfrm>
          <a:prstGeom prst="rect">
            <a:avLst/>
          </a:prstGeom>
          <a:noFill/>
        </p:spPr>
        <p:txBody>
          <a:bodyPr wrap="none" lIns="91440" tIns="45720" rIns="91440" bIns="45720">
            <a:spAutoFit/>
          </a:bodyPr>
          <a:lstStyle/>
          <a:p>
            <a:pPr algn="ctr" defTabSz="457200"/>
            <a:r>
              <a:rPr lang="en-US" sz="1600" b="1" dirty="0" smtClean="0">
                <a:ln w="12700">
                  <a:noFill/>
                  <a:prstDash val="solid"/>
                </a:ln>
                <a:solidFill>
                  <a:srgbClr val="FF0000"/>
                </a:solidFill>
                <a:effectLst>
                  <a:outerShdw blurRad="41275" dist="20320" dir="1800000" algn="tl" rotWithShape="0">
                    <a:srgbClr val="000000">
                      <a:alpha val="40000"/>
                    </a:srgbClr>
                  </a:outerShdw>
                </a:effectLst>
              </a:rPr>
              <a:t>Purdue</a:t>
            </a:r>
            <a:endParaRPr lang="en-US" sz="1600" b="1" dirty="0">
              <a:ln w="12700">
                <a:noFill/>
                <a:prstDash val="solid"/>
              </a:ln>
              <a:solidFill>
                <a:srgbClr val="FF0000"/>
              </a:solidFill>
              <a:effectLst>
                <a:outerShdw blurRad="41275" dist="20320" dir="1800000" algn="tl" rotWithShape="0">
                  <a:srgbClr val="000000">
                    <a:alpha val="40000"/>
                  </a:srgbClr>
                </a:outerShdw>
              </a:effectLst>
            </a:endParaRPr>
          </a:p>
        </p:txBody>
      </p:sp>
      <p:sp>
        <p:nvSpPr>
          <p:cNvPr id="29" name="Rectangle 28"/>
          <p:cNvSpPr/>
          <p:nvPr/>
        </p:nvSpPr>
        <p:spPr>
          <a:xfrm>
            <a:off x="7520832" y="6203192"/>
            <a:ext cx="869749" cy="338554"/>
          </a:xfrm>
          <a:prstGeom prst="rect">
            <a:avLst/>
          </a:prstGeom>
          <a:noFill/>
        </p:spPr>
        <p:txBody>
          <a:bodyPr wrap="none" lIns="91440" tIns="45720" rIns="91440" bIns="45720">
            <a:spAutoFit/>
          </a:bodyPr>
          <a:lstStyle/>
          <a:p>
            <a:pPr algn="ctr" defTabSz="457200"/>
            <a:r>
              <a:rPr lang="en-US" sz="1600" b="1" dirty="0" smtClean="0">
                <a:ln w="12700">
                  <a:noFill/>
                  <a:prstDash val="solid"/>
                </a:ln>
                <a:solidFill>
                  <a:srgbClr val="FF0000"/>
                </a:solidFill>
                <a:effectLst>
                  <a:outerShdw blurRad="41275" dist="20320" dir="1800000" algn="tl" rotWithShape="0">
                    <a:srgbClr val="000000">
                      <a:alpha val="40000"/>
                    </a:srgbClr>
                  </a:outerShdw>
                </a:effectLst>
              </a:rPr>
              <a:t>Harvard</a:t>
            </a:r>
            <a:endParaRPr lang="en-US" sz="1600" b="1" dirty="0">
              <a:ln w="12700">
                <a:noFill/>
                <a:prstDash val="solid"/>
              </a:ln>
              <a:solidFill>
                <a:srgbClr val="FF0000"/>
              </a:solidFill>
              <a:effectLst>
                <a:outerShdw blurRad="41275" dist="20320" dir="1800000" algn="tl" rotWithShape="0">
                  <a:srgbClr val="000000">
                    <a:alpha val="40000"/>
                  </a:srgbClr>
                </a:outerShdw>
              </a:effectLst>
            </a:endParaRPr>
          </a:p>
        </p:txBody>
      </p:sp>
      <p:sp>
        <p:nvSpPr>
          <p:cNvPr id="41" name="Rectangle 40"/>
          <p:cNvSpPr/>
          <p:nvPr/>
        </p:nvSpPr>
        <p:spPr>
          <a:xfrm>
            <a:off x="7513096" y="5584756"/>
            <a:ext cx="836788" cy="338554"/>
          </a:xfrm>
          <a:prstGeom prst="rect">
            <a:avLst/>
          </a:prstGeom>
          <a:noFill/>
        </p:spPr>
        <p:txBody>
          <a:bodyPr wrap="none" lIns="91440" tIns="45720" rIns="91440" bIns="45720">
            <a:spAutoFit/>
          </a:bodyPr>
          <a:lstStyle/>
          <a:p>
            <a:pPr algn="ctr" defTabSz="457200"/>
            <a:r>
              <a:rPr lang="en-US" sz="1600" b="1" dirty="0" smtClean="0">
                <a:ln w="12700">
                  <a:noFill/>
                  <a:prstDash val="solid"/>
                </a:ln>
                <a:solidFill>
                  <a:srgbClr val="FF0000"/>
                </a:solidFill>
                <a:effectLst>
                  <a:outerShdw blurRad="41275" dist="20320" dir="1800000" algn="tl" rotWithShape="0">
                    <a:srgbClr val="000000">
                      <a:alpha val="40000"/>
                    </a:srgbClr>
                  </a:outerShdw>
                </a:effectLst>
              </a:rPr>
              <a:t>Rutgers</a:t>
            </a:r>
            <a:endParaRPr lang="en-US" sz="1600" b="1" dirty="0">
              <a:ln w="12700">
                <a:noFill/>
                <a:prstDash val="solid"/>
              </a:ln>
              <a:solidFill>
                <a:srgbClr val="FF0000"/>
              </a:solidFill>
              <a:effectLst>
                <a:outerShdw blurRad="41275" dist="20320" dir="1800000" algn="tl" rotWithShape="0">
                  <a:srgbClr val="000000">
                    <a:alpha val="40000"/>
                  </a:srgbClr>
                </a:outerShdw>
              </a:effectLst>
            </a:endParaRPr>
          </a:p>
        </p:txBody>
      </p:sp>
      <p:sp>
        <p:nvSpPr>
          <p:cNvPr id="42" name="Rectangle 41"/>
          <p:cNvSpPr/>
          <p:nvPr/>
        </p:nvSpPr>
        <p:spPr>
          <a:xfrm>
            <a:off x="7520832" y="5797765"/>
            <a:ext cx="560370" cy="338554"/>
          </a:xfrm>
          <a:prstGeom prst="rect">
            <a:avLst/>
          </a:prstGeom>
          <a:noFill/>
        </p:spPr>
        <p:txBody>
          <a:bodyPr wrap="none" lIns="91440" tIns="45720" rIns="91440" bIns="45720">
            <a:spAutoFit/>
          </a:bodyPr>
          <a:lstStyle/>
          <a:p>
            <a:pPr algn="ctr" defTabSz="457200"/>
            <a:r>
              <a:rPr lang="en-US" sz="1600" b="1" dirty="0" smtClean="0">
                <a:ln w="12700">
                  <a:noFill/>
                  <a:prstDash val="solid"/>
                </a:ln>
                <a:solidFill>
                  <a:srgbClr val="FF0000"/>
                </a:solidFill>
                <a:effectLst>
                  <a:outerShdw blurRad="41275" dist="20320" dir="1800000" algn="tl" rotWithShape="0">
                    <a:srgbClr val="000000">
                      <a:alpha val="40000"/>
                    </a:srgbClr>
                  </a:outerShdw>
                </a:effectLst>
              </a:rPr>
              <a:t>NYU</a:t>
            </a:r>
            <a:endParaRPr lang="en-US" sz="1600" b="1" dirty="0">
              <a:ln w="12700">
                <a:noFill/>
                <a:prstDash val="solid"/>
              </a:ln>
              <a:solidFill>
                <a:srgbClr val="FF0000"/>
              </a:solidFill>
              <a:effectLst>
                <a:outerShdw blurRad="41275" dist="20320" dir="1800000" algn="tl" rotWithShape="0">
                  <a:srgbClr val="000000">
                    <a:alpha val="40000"/>
                  </a:srgbClr>
                </a:outerShdw>
              </a:effectLst>
            </a:endParaRPr>
          </a:p>
        </p:txBody>
      </p:sp>
      <p:sp>
        <p:nvSpPr>
          <p:cNvPr id="43" name="Rectangle 42"/>
          <p:cNvSpPr/>
          <p:nvPr/>
        </p:nvSpPr>
        <p:spPr>
          <a:xfrm>
            <a:off x="7472806" y="4949338"/>
            <a:ext cx="1519567" cy="338554"/>
          </a:xfrm>
          <a:prstGeom prst="rect">
            <a:avLst/>
          </a:prstGeom>
          <a:noFill/>
        </p:spPr>
        <p:txBody>
          <a:bodyPr wrap="none" lIns="91440" tIns="45720" rIns="91440" bIns="45720">
            <a:spAutoFit/>
          </a:bodyPr>
          <a:lstStyle/>
          <a:p>
            <a:pPr algn="ctr" defTabSz="457200"/>
            <a:r>
              <a:rPr lang="en-US" sz="1600" b="1" dirty="0" smtClean="0">
                <a:ln w="12700">
                  <a:noFill/>
                  <a:prstDash val="solid"/>
                </a:ln>
                <a:solidFill>
                  <a:srgbClr val="FF0000"/>
                </a:solidFill>
                <a:effectLst>
                  <a:outerShdw blurRad="41275" dist="20320" dir="1800000" algn="tl" rotWithShape="0">
                    <a:srgbClr val="000000">
                      <a:alpha val="40000"/>
                    </a:srgbClr>
                  </a:outerShdw>
                </a:effectLst>
              </a:rPr>
              <a:t>UNC Chapel Hill</a:t>
            </a:r>
            <a:endParaRPr lang="en-US" sz="1600" b="1" dirty="0">
              <a:ln w="12700">
                <a:noFill/>
                <a:prstDash val="solid"/>
              </a:ln>
              <a:solidFill>
                <a:srgbClr val="FF0000"/>
              </a:solidFill>
              <a:effectLst>
                <a:outerShdw blurRad="41275" dist="20320" dir="1800000" algn="tl" rotWithShape="0">
                  <a:srgbClr val="000000">
                    <a:alpha val="40000"/>
                  </a:srgbClr>
                </a:outerShdw>
              </a:effectLst>
            </a:endParaRPr>
          </a:p>
        </p:txBody>
      </p:sp>
      <p:sp>
        <p:nvSpPr>
          <p:cNvPr id="44" name="Rectangle 43"/>
          <p:cNvSpPr/>
          <p:nvPr/>
        </p:nvSpPr>
        <p:spPr>
          <a:xfrm>
            <a:off x="7513096" y="5152671"/>
            <a:ext cx="625892" cy="338554"/>
          </a:xfrm>
          <a:prstGeom prst="rect">
            <a:avLst/>
          </a:prstGeom>
          <a:noFill/>
        </p:spPr>
        <p:txBody>
          <a:bodyPr wrap="none" lIns="91440" tIns="45720" rIns="91440" bIns="45720">
            <a:spAutoFit/>
          </a:bodyPr>
          <a:lstStyle/>
          <a:p>
            <a:pPr algn="ctr" defTabSz="457200"/>
            <a:r>
              <a:rPr lang="en-US" sz="1600" b="1" dirty="0" smtClean="0">
                <a:ln w="12700">
                  <a:noFill/>
                  <a:prstDash val="solid"/>
                </a:ln>
                <a:solidFill>
                  <a:srgbClr val="FF0000"/>
                </a:solidFill>
                <a:effectLst>
                  <a:outerShdw blurRad="41275" dist="20320" dir="1800000" algn="tl" rotWithShape="0">
                    <a:srgbClr val="000000">
                      <a:alpha val="40000"/>
                    </a:srgbClr>
                  </a:outerShdw>
                </a:effectLst>
              </a:rPr>
              <a:t>Duke</a:t>
            </a:r>
            <a:endParaRPr lang="en-US" sz="1600" b="1" dirty="0">
              <a:ln w="12700">
                <a:noFill/>
                <a:prstDash val="solid"/>
              </a:ln>
              <a:solidFill>
                <a:srgbClr val="FF0000"/>
              </a:solidFill>
              <a:effectLst>
                <a:outerShdw blurRad="41275" dist="20320" dir="1800000" algn="tl" rotWithShape="0">
                  <a:srgbClr val="000000">
                    <a:alpha val="40000"/>
                  </a:srgbClr>
                </a:outerShdw>
              </a:effectLst>
            </a:endParaRPr>
          </a:p>
        </p:txBody>
      </p:sp>
      <p:sp>
        <p:nvSpPr>
          <p:cNvPr id="46" name="Rectangle 45"/>
          <p:cNvSpPr/>
          <p:nvPr/>
        </p:nvSpPr>
        <p:spPr>
          <a:xfrm>
            <a:off x="5373362" y="5316613"/>
            <a:ext cx="1256178" cy="338554"/>
          </a:xfrm>
          <a:prstGeom prst="rect">
            <a:avLst/>
          </a:prstGeom>
          <a:noFill/>
        </p:spPr>
        <p:txBody>
          <a:bodyPr wrap="none" lIns="91440" tIns="45720" rIns="91440" bIns="45720">
            <a:spAutoFit/>
          </a:bodyPr>
          <a:lstStyle/>
          <a:p>
            <a:pPr algn="ctr" defTabSz="457200"/>
            <a:r>
              <a:rPr lang="en-US" sz="1600" b="1" dirty="0" smtClean="0">
                <a:ln w="12700">
                  <a:noFill/>
                  <a:prstDash val="solid"/>
                </a:ln>
                <a:solidFill>
                  <a:srgbClr val="FF0000"/>
                </a:solidFill>
                <a:effectLst>
                  <a:outerShdw blurRad="41275" dist="20320" dir="1800000" algn="tl" rotWithShape="0">
                    <a:srgbClr val="000000">
                      <a:alpha val="40000"/>
                    </a:srgbClr>
                  </a:outerShdw>
                </a:effectLst>
              </a:rPr>
              <a:t>U. of Dayton</a:t>
            </a:r>
            <a:endParaRPr lang="en-US" sz="1600" b="1" dirty="0">
              <a:ln w="12700">
                <a:noFill/>
                <a:prstDash val="solid"/>
              </a:ln>
              <a:solidFill>
                <a:srgbClr val="FF0000"/>
              </a:solidFill>
              <a:effectLst>
                <a:outerShdw blurRad="41275" dist="20320" dir="1800000" algn="tl" rotWithShape="0">
                  <a:srgbClr val="000000">
                    <a:alpha val="40000"/>
                  </a:srgbClr>
                </a:outerShdw>
              </a:effectLst>
            </a:endParaRPr>
          </a:p>
        </p:txBody>
      </p:sp>
      <p:sp>
        <p:nvSpPr>
          <p:cNvPr id="57" name="Rectangle 56"/>
          <p:cNvSpPr/>
          <p:nvPr/>
        </p:nvSpPr>
        <p:spPr>
          <a:xfrm>
            <a:off x="-2159" y="4864778"/>
            <a:ext cx="1685398" cy="338554"/>
          </a:xfrm>
          <a:prstGeom prst="rect">
            <a:avLst/>
          </a:prstGeom>
          <a:noFill/>
        </p:spPr>
        <p:txBody>
          <a:bodyPr wrap="none" lIns="91440" tIns="45720" rIns="91440" bIns="45720">
            <a:spAutoFit/>
          </a:bodyPr>
          <a:lstStyle/>
          <a:p>
            <a:pPr algn="ctr" defTabSz="457200"/>
            <a:r>
              <a:rPr lang="en-US" sz="1600" b="1" dirty="0" smtClean="0">
                <a:ln w="12700">
                  <a:noFill/>
                  <a:prstDash val="solid"/>
                </a:ln>
                <a:solidFill>
                  <a:srgbClr val="FF0000"/>
                </a:solidFill>
                <a:effectLst>
                  <a:outerShdw blurRad="41275" dist="20320" dir="1800000" algn="tl" rotWithShape="0">
                    <a:srgbClr val="000000">
                      <a:alpha val="40000"/>
                    </a:srgbClr>
                  </a:outerShdw>
                </a:effectLst>
              </a:rPr>
              <a:t>Washington State</a:t>
            </a:r>
            <a:endParaRPr lang="en-US" sz="1600" b="1" dirty="0">
              <a:ln w="12700">
                <a:noFill/>
                <a:prstDash val="solid"/>
              </a:ln>
              <a:solidFill>
                <a:srgbClr val="FF0000"/>
              </a:solidFill>
              <a:effectLst>
                <a:outerShdw blurRad="41275" dist="20320" dir="1800000" algn="tl" rotWithShape="0">
                  <a:srgbClr val="000000">
                    <a:alpha val="40000"/>
                  </a:srgbClr>
                </a:outerShdw>
              </a:effectLst>
            </a:endParaRPr>
          </a:p>
        </p:txBody>
      </p:sp>
      <p:sp>
        <p:nvSpPr>
          <p:cNvPr id="58" name="Rectangle 57"/>
          <p:cNvSpPr/>
          <p:nvPr/>
        </p:nvSpPr>
        <p:spPr>
          <a:xfrm>
            <a:off x="0" y="6204025"/>
            <a:ext cx="1013118" cy="338554"/>
          </a:xfrm>
          <a:prstGeom prst="rect">
            <a:avLst/>
          </a:prstGeom>
          <a:noFill/>
        </p:spPr>
        <p:txBody>
          <a:bodyPr wrap="none" lIns="91440" tIns="45720" rIns="91440" bIns="45720">
            <a:spAutoFit/>
          </a:bodyPr>
          <a:lstStyle/>
          <a:p>
            <a:pPr algn="ctr" defTabSz="457200"/>
            <a:r>
              <a:rPr lang="en-US" sz="1600" b="1" dirty="0" smtClean="0">
                <a:ln w="12700">
                  <a:noFill/>
                  <a:prstDash val="solid"/>
                </a:ln>
                <a:solidFill>
                  <a:srgbClr val="FF0000"/>
                </a:solidFill>
                <a:effectLst>
                  <a:outerShdw blurRad="41275" dist="20320" dir="1800000" algn="tl" rotWithShape="0">
                    <a:srgbClr val="000000">
                      <a:alpha val="40000"/>
                    </a:srgbClr>
                  </a:outerShdw>
                </a:effectLst>
              </a:rPr>
              <a:t>UT Austin</a:t>
            </a:r>
            <a:endParaRPr lang="en-US" sz="1600" b="1" dirty="0">
              <a:ln w="12700">
                <a:noFill/>
                <a:prstDash val="solid"/>
              </a:ln>
              <a:solidFill>
                <a:srgbClr val="FF0000"/>
              </a:solidFill>
              <a:effectLst>
                <a:outerShdw blurRad="41275" dist="20320" dir="1800000" algn="tl" rotWithShape="0">
                  <a:srgbClr val="000000">
                    <a:alpha val="40000"/>
                  </a:srgbClr>
                </a:outerShdw>
              </a:effectLst>
            </a:endParaRPr>
          </a:p>
        </p:txBody>
      </p:sp>
      <p:sp>
        <p:nvSpPr>
          <p:cNvPr id="59" name="Rectangle 58"/>
          <p:cNvSpPr/>
          <p:nvPr/>
        </p:nvSpPr>
        <p:spPr>
          <a:xfrm>
            <a:off x="33818" y="5974692"/>
            <a:ext cx="946669" cy="338554"/>
          </a:xfrm>
          <a:prstGeom prst="rect">
            <a:avLst/>
          </a:prstGeom>
          <a:noFill/>
        </p:spPr>
        <p:txBody>
          <a:bodyPr wrap="none" lIns="91440" tIns="45720" rIns="91440" bIns="45720">
            <a:spAutoFit/>
          </a:bodyPr>
          <a:lstStyle/>
          <a:p>
            <a:pPr algn="ctr" defTabSz="457200"/>
            <a:r>
              <a:rPr lang="en-US" sz="1600" b="1" dirty="0" smtClean="0">
                <a:ln w="12700">
                  <a:noFill/>
                  <a:prstDash val="solid"/>
                </a:ln>
                <a:solidFill>
                  <a:srgbClr val="FF0000"/>
                </a:solidFill>
                <a:effectLst>
                  <a:outerShdw blurRad="41275" dist="20320" dir="1800000" algn="tl" rotWithShape="0">
                    <a:srgbClr val="000000">
                      <a:alpha val="40000"/>
                    </a:srgbClr>
                  </a:outerShdw>
                </a:effectLst>
              </a:rPr>
              <a:t>Lamar U.</a:t>
            </a:r>
            <a:endParaRPr lang="en-US" sz="1600" b="1" dirty="0">
              <a:ln w="12700">
                <a:noFill/>
                <a:prstDash val="solid"/>
              </a:ln>
              <a:solidFill>
                <a:srgbClr val="FF0000"/>
              </a:solidFill>
              <a:effectLst>
                <a:outerShdw blurRad="41275" dist="20320" dir="1800000" algn="tl" rotWithShape="0">
                  <a:srgbClr val="000000">
                    <a:alpha val="40000"/>
                  </a:srgbClr>
                </a:outerShdw>
              </a:effectLst>
            </a:endParaRPr>
          </a:p>
        </p:txBody>
      </p:sp>
      <p:sp>
        <p:nvSpPr>
          <p:cNvPr id="73" name="Rectangle 72"/>
          <p:cNvSpPr/>
          <p:nvPr/>
        </p:nvSpPr>
        <p:spPr>
          <a:xfrm>
            <a:off x="5361938" y="5557274"/>
            <a:ext cx="1098578" cy="338554"/>
          </a:xfrm>
          <a:prstGeom prst="rect">
            <a:avLst/>
          </a:prstGeom>
          <a:noFill/>
        </p:spPr>
        <p:txBody>
          <a:bodyPr wrap="none" lIns="91440" tIns="45720" rIns="91440" bIns="45720">
            <a:spAutoFit/>
          </a:bodyPr>
          <a:lstStyle/>
          <a:p>
            <a:pPr algn="ctr" defTabSz="457200"/>
            <a:r>
              <a:rPr lang="en-US" sz="1600" b="1" dirty="0" smtClean="0">
                <a:ln w="12700">
                  <a:noFill/>
                  <a:prstDash val="solid"/>
                </a:ln>
                <a:solidFill>
                  <a:srgbClr val="FF0000"/>
                </a:solidFill>
                <a:effectLst>
                  <a:outerShdw blurRad="41275" dist="20320" dir="1800000" algn="tl" rotWithShape="0">
                    <a:srgbClr val="000000">
                      <a:alpha val="40000"/>
                    </a:srgbClr>
                  </a:outerShdw>
                </a:effectLst>
              </a:rPr>
              <a:t>Vanderbilt</a:t>
            </a:r>
            <a:endParaRPr lang="en-US" sz="1600" b="1" dirty="0">
              <a:ln w="12700">
                <a:noFill/>
                <a:prstDash val="solid"/>
              </a:ln>
              <a:solidFill>
                <a:srgbClr val="FF0000"/>
              </a:solidFill>
              <a:effectLst>
                <a:outerShdw blurRad="41275" dist="20320" dir="1800000" algn="tl" rotWithShape="0">
                  <a:srgbClr val="000000">
                    <a:alpha val="40000"/>
                  </a:srgbClr>
                </a:outerShdw>
              </a:effectLst>
            </a:endParaRPr>
          </a:p>
        </p:txBody>
      </p:sp>
      <p:sp>
        <p:nvSpPr>
          <p:cNvPr id="77" name="Rectangle 76"/>
          <p:cNvSpPr/>
          <p:nvPr/>
        </p:nvSpPr>
        <p:spPr>
          <a:xfrm>
            <a:off x="7491376" y="4709112"/>
            <a:ext cx="1162882" cy="338554"/>
          </a:xfrm>
          <a:prstGeom prst="rect">
            <a:avLst/>
          </a:prstGeom>
          <a:noFill/>
        </p:spPr>
        <p:txBody>
          <a:bodyPr wrap="none" lIns="91440" tIns="45720" rIns="91440" bIns="45720">
            <a:spAutoFit/>
          </a:bodyPr>
          <a:lstStyle/>
          <a:p>
            <a:pPr algn="ctr" defTabSz="457200"/>
            <a:r>
              <a:rPr lang="en-US" sz="1600" b="1" dirty="0" smtClean="0">
                <a:ln w="12700">
                  <a:noFill/>
                  <a:prstDash val="solid"/>
                </a:ln>
                <a:solidFill>
                  <a:srgbClr val="FF0000"/>
                </a:solidFill>
                <a:effectLst>
                  <a:outerShdw blurRad="41275" dist="20320" dir="1800000" algn="tl" rotWithShape="0">
                    <a:srgbClr val="000000">
                      <a:alpha val="40000"/>
                    </a:srgbClr>
                  </a:outerShdw>
                </a:effectLst>
              </a:rPr>
              <a:t>Hampton U</a:t>
            </a:r>
            <a:endParaRPr lang="en-US" sz="1600" b="1" dirty="0">
              <a:ln w="12700">
                <a:noFill/>
                <a:prstDash val="solid"/>
              </a:ln>
              <a:solidFill>
                <a:srgbClr val="FF0000"/>
              </a:solidFill>
              <a:effectLst>
                <a:outerShdw blurRad="41275" dist="20320" dir="1800000" algn="tl" rotWithShape="0">
                  <a:srgbClr val="000000">
                    <a:alpha val="40000"/>
                  </a:srgbClr>
                </a:outerShdw>
              </a:effectLst>
            </a:endParaRPr>
          </a:p>
        </p:txBody>
      </p:sp>
      <p:sp>
        <p:nvSpPr>
          <p:cNvPr id="81" name="Rectangle 80"/>
          <p:cNvSpPr/>
          <p:nvPr/>
        </p:nvSpPr>
        <p:spPr>
          <a:xfrm>
            <a:off x="-23566" y="4644971"/>
            <a:ext cx="1615146" cy="338554"/>
          </a:xfrm>
          <a:prstGeom prst="rect">
            <a:avLst/>
          </a:prstGeom>
          <a:noFill/>
        </p:spPr>
        <p:txBody>
          <a:bodyPr wrap="none" lIns="91440" tIns="45720" rIns="91440" bIns="45720">
            <a:spAutoFit/>
          </a:bodyPr>
          <a:lstStyle/>
          <a:p>
            <a:pPr algn="ctr" defTabSz="457200"/>
            <a:r>
              <a:rPr lang="en-US" sz="1600" b="1" dirty="0" smtClean="0">
                <a:ln w="12700">
                  <a:noFill/>
                  <a:prstDash val="solid"/>
                </a:ln>
                <a:solidFill>
                  <a:srgbClr val="FF0000"/>
                </a:solidFill>
                <a:effectLst>
                  <a:outerShdw blurRad="41275" dist="20320" dir="1800000" algn="tl" rotWithShape="0">
                    <a:srgbClr val="000000">
                      <a:alpha val="40000"/>
                    </a:srgbClr>
                  </a:outerShdw>
                </a:effectLst>
              </a:rPr>
              <a:t>U of Washington</a:t>
            </a:r>
            <a:endParaRPr lang="en-US" sz="1600" b="1" dirty="0">
              <a:ln w="12700">
                <a:noFill/>
                <a:prstDash val="solid"/>
              </a:ln>
              <a:solidFill>
                <a:srgbClr val="FF0000"/>
              </a:solidFill>
              <a:effectLst>
                <a:outerShdw blurRad="41275" dist="20320" dir="1800000" algn="tl" rotWithShape="0">
                  <a:srgbClr val="000000">
                    <a:alpha val="40000"/>
                  </a:srgbClr>
                </a:outerShdw>
              </a:effectLst>
            </a:endParaRPr>
          </a:p>
        </p:txBody>
      </p:sp>
      <p:sp>
        <p:nvSpPr>
          <p:cNvPr id="83" name="Rectangle 82"/>
          <p:cNvSpPr/>
          <p:nvPr/>
        </p:nvSpPr>
        <p:spPr>
          <a:xfrm>
            <a:off x="7513096" y="5378825"/>
            <a:ext cx="1246956" cy="338554"/>
          </a:xfrm>
          <a:prstGeom prst="rect">
            <a:avLst/>
          </a:prstGeom>
          <a:noFill/>
        </p:spPr>
        <p:txBody>
          <a:bodyPr wrap="none" lIns="91440" tIns="45720" rIns="91440" bIns="45720">
            <a:spAutoFit/>
          </a:bodyPr>
          <a:lstStyle/>
          <a:p>
            <a:pPr algn="ctr" defTabSz="457200"/>
            <a:r>
              <a:rPr lang="en-US" sz="1600" b="1" dirty="0" smtClean="0">
                <a:ln w="12700">
                  <a:noFill/>
                  <a:prstDash val="solid"/>
                </a:ln>
                <a:solidFill>
                  <a:srgbClr val="FF0000"/>
                </a:solidFill>
                <a:effectLst>
                  <a:outerShdw blurRad="41275" dist="20320" dir="1800000" algn="tl" rotWithShape="0">
                    <a:srgbClr val="000000">
                      <a:alpha val="40000"/>
                    </a:srgbClr>
                  </a:outerShdw>
                </a:effectLst>
              </a:rPr>
              <a:t>Georgetown</a:t>
            </a:r>
            <a:endParaRPr lang="en-US" sz="1600" b="1" dirty="0">
              <a:ln w="12700">
                <a:noFill/>
                <a:prstDash val="solid"/>
              </a:ln>
              <a:solidFill>
                <a:srgbClr val="FF0000"/>
              </a:solidFill>
              <a:effectLst>
                <a:outerShdw blurRad="41275" dist="20320" dir="1800000" algn="tl" rotWithShape="0">
                  <a:srgbClr val="000000">
                    <a:alpha val="40000"/>
                  </a:srgbClr>
                </a:outerShdw>
              </a:effectLst>
            </a:endParaRPr>
          </a:p>
        </p:txBody>
      </p:sp>
      <p:sp>
        <p:nvSpPr>
          <p:cNvPr id="91" name="Rectangle 90"/>
          <p:cNvSpPr/>
          <p:nvPr/>
        </p:nvSpPr>
        <p:spPr>
          <a:xfrm>
            <a:off x="5706" y="5320410"/>
            <a:ext cx="1316066" cy="338554"/>
          </a:xfrm>
          <a:prstGeom prst="rect">
            <a:avLst/>
          </a:prstGeom>
          <a:noFill/>
        </p:spPr>
        <p:txBody>
          <a:bodyPr wrap="none" lIns="91440" tIns="45720" rIns="91440" bIns="45720">
            <a:spAutoFit/>
          </a:bodyPr>
          <a:lstStyle/>
          <a:p>
            <a:pPr algn="ctr" defTabSz="457200"/>
            <a:r>
              <a:rPr lang="en-US" sz="1600" b="1" dirty="0" smtClean="0">
                <a:ln w="12700">
                  <a:noFill/>
                  <a:prstDash val="solid"/>
                </a:ln>
                <a:solidFill>
                  <a:srgbClr val="FF0000"/>
                </a:solidFill>
                <a:effectLst>
                  <a:outerShdw blurRad="41275" dist="20320" dir="1800000" algn="tl" rotWithShape="0">
                    <a:srgbClr val="000000">
                      <a:alpha val="40000"/>
                    </a:srgbClr>
                  </a:outerShdw>
                </a:effectLst>
              </a:rPr>
              <a:t>Arizona State</a:t>
            </a:r>
            <a:endParaRPr lang="en-US" sz="1600" b="1" dirty="0">
              <a:ln w="12700">
                <a:noFill/>
                <a:prstDash val="solid"/>
              </a:ln>
              <a:solidFill>
                <a:srgbClr val="FF0000"/>
              </a:solidFill>
              <a:effectLst>
                <a:outerShdw blurRad="41275" dist="20320" dir="1800000" algn="tl" rotWithShape="0">
                  <a:srgbClr val="000000">
                    <a:alpha val="40000"/>
                  </a:srgbClr>
                </a:outerShdw>
              </a:effectLst>
            </a:endParaRPr>
          </a:p>
        </p:txBody>
      </p:sp>
      <p:sp>
        <p:nvSpPr>
          <p:cNvPr id="92" name="Rectangle 91"/>
          <p:cNvSpPr/>
          <p:nvPr/>
        </p:nvSpPr>
        <p:spPr>
          <a:xfrm>
            <a:off x="26256" y="5537957"/>
            <a:ext cx="1127232" cy="338554"/>
          </a:xfrm>
          <a:prstGeom prst="rect">
            <a:avLst/>
          </a:prstGeom>
          <a:noFill/>
        </p:spPr>
        <p:txBody>
          <a:bodyPr wrap="none" lIns="91440" tIns="45720" rIns="91440" bIns="45720">
            <a:spAutoFit/>
          </a:bodyPr>
          <a:lstStyle/>
          <a:p>
            <a:pPr algn="ctr" defTabSz="457200"/>
            <a:r>
              <a:rPr lang="en-US" sz="1600" b="1" dirty="0" smtClean="0">
                <a:ln w="12700">
                  <a:noFill/>
                  <a:prstDash val="solid"/>
                </a:ln>
                <a:solidFill>
                  <a:srgbClr val="FF0000"/>
                </a:solidFill>
                <a:effectLst>
                  <a:outerShdw blurRad="41275" dist="20320" dir="1800000" algn="tl" rotWithShape="0">
                    <a:srgbClr val="000000">
                      <a:alpha val="40000"/>
                    </a:srgbClr>
                  </a:outerShdw>
                </a:effectLst>
              </a:rPr>
              <a:t>Boise State</a:t>
            </a:r>
            <a:endParaRPr lang="en-US" sz="1600" b="1" dirty="0">
              <a:ln w="12700">
                <a:noFill/>
                <a:prstDash val="solid"/>
              </a:ln>
              <a:solidFill>
                <a:srgbClr val="FF0000"/>
              </a:solidFill>
              <a:effectLst>
                <a:outerShdw blurRad="41275" dist="20320" dir="1800000" algn="tl" rotWithShape="0">
                  <a:srgbClr val="000000">
                    <a:alpha val="40000"/>
                  </a:srgbClr>
                </a:outerShdw>
              </a:effectLst>
            </a:endParaRPr>
          </a:p>
        </p:txBody>
      </p:sp>
      <p:sp>
        <p:nvSpPr>
          <p:cNvPr id="94" name="Rectangle 93"/>
          <p:cNvSpPr/>
          <p:nvPr/>
        </p:nvSpPr>
        <p:spPr>
          <a:xfrm>
            <a:off x="28137" y="5762474"/>
            <a:ext cx="1438535" cy="338554"/>
          </a:xfrm>
          <a:prstGeom prst="rect">
            <a:avLst/>
          </a:prstGeom>
          <a:noFill/>
        </p:spPr>
        <p:txBody>
          <a:bodyPr wrap="none" lIns="91440" tIns="45720" rIns="91440" bIns="45720">
            <a:spAutoFit/>
          </a:bodyPr>
          <a:lstStyle/>
          <a:p>
            <a:pPr algn="ctr" defTabSz="457200"/>
            <a:r>
              <a:rPr lang="en-US" sz="1600" b="1" dirty="0" smtClean="0">
                <a:ln w="12700">
                  <a:noFill/>
                  <a:prstDash val="solid"/>
                </a:ln>
                <a:solidFill>
                  <a:srgbClr val="FF0000"/>
                </a:solidFill>
                <a:effectLst>
                  <a:outerShdw blurRad="41275" dist="20320" dir="1800000" algn="tl" rotWithShape="0">
                    <a:srgbClr val="000000">
                      <a:alpha val="40000"/>
                    </a:srgbClr>
                  </a:outerShdw>
                </a:effectLst>
              </a:rPr>
              <a:t>Colorado State</a:t>
            </a:r>
            <a:endParaRPr lang="en-US" sz="1600" b="1" dirty="0">
              <a:ln w="12700">
                <a:noFill/>
                <a:prstDash val="solid"/>
              </a:ln>
              <a:solidFill>
                <a:srgbClr val="FF0000"/>
              </a:solidFill>
              <a:effectLst>
                <a:outerShdw blurRad="41275" dist="20320" dir="1800000" algn="tl" rotWithShape="0">
                  <a:srgbClr val="000000">
                    <a:alpha val="40000"/>
                  </a:srgbClr>
                </a:outerShdw>
              </a:effectLst>
            </a:endParaRPr>
          </a:p>
        </p:txBody>
      </p:sp>
      <p:sp>
        <p:nvSpPr>
          <p:cNvPr id="102" name="Rectangle 101"/>
          <p:cNvSpPr/>
          <p:nvPr/>
        </p:nvSpPr>
        <p:spPr>
          <a:xfrm>
            <a:off x="2537636" y="5552947"/>
            <a:ext cx="1174296" cy="338554"/>
          </a:xfrm>
          <a:prstGeom prst="rect">
            <a:avLst/>
          </a:prstGeom>
          <a:noFill/>
        </p:spPr>
        <p:txBody>
          <a:bodyPr wrap="none" lIns="91440" tIns="45720" rIns="91440" bIns="45720">
            <a:spAutoFit/>
          </a:bodyPr>
          <a:lstStyle/>
          <a:p>
            <a:pPr algn="ctr" defTabSz="457200"/>
            <a:r>
              <a:rPr lang="en-US" sz="1600" b="1" dirty="0" smtClean="0">
                <a:ln w="12700">
                  <a:noFill/>
                  <a:prstDash val="solid"/>
                </a:ln>
                <a:solidFill>
                  <a:srgbClr val="FF0000"/>
                </a:solidFill>
                <a:effectLst>
                  <a:outerShdw blurRad="41275" dist="20320" dir="1800000" algn="tl" rotWithShape="0">
                    <a:srgbClr val="000000">
                      <a:alpha val="40000"/>
                    </a:srgbClr>
                  </a:outerShdw>
                </a:effectLst>
              </a:rPr>
              <a:t>U of Kansas</a:t>
            </a:r>
            <a:endParaRPr lang="en-US" sz="1600" b="1" dirty="0">
              <a:ln w="12700">
                <a:noFill/>
                <a:prstDash val="solid"/>
              </a:ln>
              <a:solidFill>
                <a:srgbClr val="FF0000"/>
              </a:solidFill>
              <a:effectLst>
                <a:outerShdw blurRad="41275" dist="20320" dir="1800000" algn="tl" rotWithShape="0">
                  <a:srgbClr val="000000">
                    <a:alpha val="40000"/>
                  </a:srgbClr>
                </a:outerShdw>
              </a:effectLst>
            </a:endParaRPr>
          </a:p>
        </p:txBody>
      </p:sp>
      <p:sp>
        <p:nvSpPr>
          <p:cNvPr id="103" name="Rectangle 102"/>
          <p:cNvSpPr/>
          <p:nvPr/>
        </p:nvSpPr>
        <p:spPr>
          <a:xfrm>
            <a:off x="5391285" y="6179192"/>
            <a:ext cx="1287933" cy="338554"/>
          </a:xfrm>
          <a:prstGeom prst="rect">
            <a:avLst/>
          </a:prstGeom>
          <a:noFill/>
        </p:spPr>
        <p:txBody>
          <a:bodyPr wrap="none" lIns="91440" tIns="45720" rIns="91440" bIns="45720">
            <a:spAutoFit/>
          </a:bodyPr>
          <a:lstStyle/>
          <a:p>
            <a:pPr algn="ctr" defTabSz="457200"/>
            <a:r>
              <a:rPr lang="en-US" sz="1600" b="1" dirty="0" smtClean="0">
                <a:ln w="12700">
                  <a:noFill/>
                  <a:prstDash val="solid"/>
                </a:ln>
                <a:solidFill>
                  <a:srgbClr val="FF0000"/>
                </a:solidFill>
                <a:effectLst>
                  <a:outerShdw blurRad="41275" dist="20320" dir="1800000" algn="tl" rotWithShape="0">
                    <a:srgbClr val="000000">
                      <a:alpha val="40000"/>
                    </a:srgbClr>
                  </a:outerShdw>
                </a:effectLst>
              </a:rPr>
              <a:t>Penn State U</a:t>
            </a:r>
            <a:endParaRPr lang="en-US" sz="1600" b="1" dirty="0">
              <a:ln w="12700">
                <a:noFill/>
                <a:prstDash val="solid"/>
              </a:ln>
              <a:solidFill>
                <a:srgbClr val="FF0000"/>
              </a:solidFill>
              <a:effectLst>
                <a:outerShdw blurRad="41275" dist="20320" dir="1800000" algn="tl" rotWithShape="0">
                  <a:srgbClr val="000000">
                    <a:alpha val="40000"/>
                  </a:srgbClr>
                </a:outerShdw>
              </a:effectLst>
            </a:endParaRPr>
          </a:p>
        </p:txBody>
      </p:sp>
      <p:sp>
        <p:nvSpPr>
          <p:cNvPr id="104" name="Rectangle 103"/>
          <p:cNvSpPr/>
          <p:nvPr/>
        </p:nvSpPr>
        <p:spPr>
          <a:xfrm>
            <a:off x="2518058" y="5777464"/>
            <a:ext cx="2454518" cy="338554"/>
          </a:xfrm>
          <a:prstGeom prst="rect">
            <a:avLst/>
          </a:prstGeom>
          <a:noFill/>
        </p:spPr>
        <p:txBody>
          <a:bodyPr wrap="none" lIns="91440" tIns="45720" rIns="91440" bIns="45720">
            <a:spAutoFit/>
          </a:bodyPr>
          <a:lstStyle/>
          <a:p>
            <a:pPr algn="ctr" defTabSz="457200"/>
            <a:r>
              <a:rPr lang="en-US" sz="1600" b="1" dirty="0" smtClean="0">
                <a:ln w="12700">
                  <a:noFill/>
                  <a:prstDash val="solid"/>
                </a:ln>
                <a:solidFill>
                  <a:srgbClr val="FF0000"/>
                </a:solidFill>
                <a:effectLst>
                  <a:outerShdw blurRad="41275" dist="20320" dir="1800000" algn="tl" rotWithShape="0">
                    <a:srgbClr val="000000">
                      <a:alpha val="40000"/>
                    </a:srgbClr>
                  </a:outerShdw>
                </a:effectLst>
              </a:rPr>
              <a:t>U of Wisconsin Milwaukee</a:t>
            </a:r>
            <a:endParaRPr lang="en-US" sz="1600" b="1" dirty="0">
              <a:ln w="12700">
                <a:noFill/>
                <a:prstDash val="solid"/>
              </a:ln>
              <a:solidFill>
                <a:srgbClr val="FF0000"/>
              </a:solidFill>
              <a:effectLst>
                <a:outerShdw blurRad="41275" dist="20320" dir="1800000" algn="tl" rotWithShape="0">
                  <a:srgbClr val="000000">
                    <a:alpha val="40000"/>
                  </a:srgbClr>
                </a:outerShdw>
              </a:effectLst>
            </a:endParaRPr>
          </a:p>
        </p:txBody>
      </p:sp>
      <p:sp>
        <p:nvSpPr>
          <p:cNvPr id="106" name="Rectangle 105"/>
          <p:cNvSpPr/>
          <p:nvPr/>
        </p:nvSpPr>
        <p:spPr>
          <a:xfrm>
            <a:off x="114057" y="393224"/>
            <a:ext cx="5234253" cy="630942"/>
          </a:xfrm>
          <a:prstGeom prst="rect">
            <a:avLst/>
          </a:prstGeom>
          <a:noFill/>
        </p:spPr>
        <p:txBody>
          <a:bodyPr wrap="none" lIns="91440" tIns="45720" rIns="91440" bIns="45720">
            <a:spAutoFit/>
          </a:bodyPr>
          <a:lstStyle/>
          <a:p>
            <a:pPr defTabSz="457200"/>
            <a:r>
              <a:rPr lang="en-US" sz="3500" b="1" dirty="0" smtClean="0">
                <a:solidFill>
                  <a:schemeClr val="accent1">
                    <a:lumMod val="75000"/>
                  </a:schemeClr>
                </a:solidFill>
              </a:rPr>
              <a:t>FY 2013-14 CONSULTANTS: </a:t>
            </a:r>
          </a:p>
        </p:txBody>
      </p:sp>
      <p:sp>
        <p:nvSpPr>
          <p:cNvPr id="107" name="Rectangle 106"/>
          <p:cNvSpPr/>
          <p:nvPr/>
        </p:nvSpPr>
        <p:spPr>
          <a:xfrm>
            <a:off x="401900" y="839187"/>
            <a:ext cx="6533503" cy="630942"/>
          </a:xfrm>
          <a:prstGeom prst="rect">
            <a:avLst/>
          </a:prstGeom>
        </p:spPr>
        <p:txBody>
          <a:bodyPr wrap="square">
            <a:spAutoFit/>
          </a:bodyPr>
          <a:lstStyle/>
          <a:p>
            <a:pPr defTabSz="457200"/>
            <a:r>
              <a:rPr lang="en-US" sz="3500" b="1" dirty="0">
                <a:solidFill>
                  <a:schemeClr val="accent1">
                    <a:lumMod val="75000"/>
                  </a:schemeClr>
                </a:solidFill>
              </a:rPr>
              <a:t>STATES &amp; </a:t>
            </a:r>
            <a:r>
              <a:rPr lang="en-US" sz="3500" b="1" dirty="0" smtClean="0">
                <a:solidFill>
                  <a:schemeClr val="accent1">
                    <a:lumMod val="75000"/>
                  </a:schemeClr>
                </a:solidFill>
              </a:rPr>
              <a:t>CAMPUSES OF ORIGIN</a:t>
            </a:r>
            <a:endParaRPr lang="en-US" sz="3500" b="1" dirty="0">
              <a:solidFill>
                <a:schemeClr val="accent1">
                  <a:lumMod val="75000"/>
                </a:schemeClr>
              </a:solidFill>
            </a:endParaRPr>
          </a:p>
        </p:txBody>
      </p:sp>
      <p:grpSp>
        <p:nvGrpSpPr>
          <p:cNvPr id="2" name="Group 112"/>
          <p:cNvGrpSpPr/>
          <p:nvPr/>
        </p:nvGrpSpPr>
        <p:grpSpPr>
          <a:xfrm>
            <a:off x="6585913" y="434459"/>
            <a:ext cx="2604296" cy="338554"/>
            <a:chOff x="6734881" y="471654"/>
            <a:chExt cx="2604296" cy="338554"/>
          </a:xfrm>
        </p:grpSpPr>
        <p:sp>
          <p:nvSpPr>
            <p:cNvPr id="110" name="Rectangle 109"/>
            <p:cNvSpPr/>
            <p:nvPr/>
          </p:nvSpPr>
          <p:spPr>
            <a:xfrm>
              <a:off x="6734881" y="541687"/>
              <a:ext cx="261502" cy="185071"/>
            </a:xfrm>
            <a:prstGeom prst="rect">
              <a:avLst/>
            </a:prstGeom>
            <a:solidFill>
              <a:srgbClr val="1D2BA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111" name="TextBox 110"/>
            <p:cNvSpPr txBox="1"/>
            <p:nvPr/>
          </p:nvSpPr>
          <p:spPr>
            <a:xfrm>
              <a:off x="7067721" y="471654"/>
              <a:ext cx="2271456" cy="338554"/>
            </a:xfrm>
            <a:prstGeom prst="rect">
              <a:avLst/>
            </a:prstGeom>
            <a:noFill/>
          </p:spPr>
          <p:txBody>
            <a:bodyPr wrap="none" rtlCol="0">
              <a:spAutoFit/>
            </a:bodyPr>
            <a:lstStyle/>
            <a:p>
              <a:pPr defTabSz="457200"/>
              <a:r>
                <a:rPr lang="en-US" sz="1600" dirty="0">
                  <a:solidFill>
                    <a:prstClr val="black"/>
                  </a:solidFill>
                </a:rPr>
                <a:t>2</a:t>
              </a:r>
              <a:r>
                <a:rPr lang="en-US" sz="1600" dirty="0" smtClean="0">
                  <a:solidFill>
                    <a:prstClr val="black"/>
                  </a:solidFill>
                </a:rPr>
                <a:t>94 Consultants </a:t>
              </a:r>
              <a:r>
                <a:rPr lang="en-US" sz="1600" dirty="0">
                  <a:solidFill>
                    <a:prstClr val="black"/>
                  </a:solidFill>
                </a:rPr>
                <a:t>E</a:t>
              </a:r>
              <a:r>
                <a:rPr lang="en-US" sz="1600" dirty="0" smtClean="0">
                  <a:solidFill>
                    <a:prstClr val="black"/>
                  </a:solidFill>
                </a:rPr>
                <a:t>ngaged</a:t>
              </a:r>
              <a:endParaRPr lang="en-US" sz="1600" dirty="0">
                <a:solidFill>
                  <a:prstClr val="black"/>
                </a:solidFill>
              </a:endParaRPr>
            </a:p>
          </p:txBody>
        </p:sp>
      </p:grpSp>
      <p:sp>
        <p:nvSpPr>
          <p:cNvPr id="38" name="Rectangle 37"/>
          <p:cNvSpPr/>
          <p:nvPr/>
        </p:nvSpPr>
        <p:spPr>
          <a:xfrm>
            <a:off x="7483308" y="4501752"/>
            <a:ext cx="1363900" cy="338554"/>
          </a:xfrm>
          <a:prstGeom prst="rect">
            <a:avLst/>
          </a:prstGeom>
          <a:noFill/>
        </p:spPr>
        <p:txBody>
          <a:bodyPr wrap="none" lIns="91440" tIns="45720" rIns="91440" bIns="45720">
            <a:spAutoFit/>
          </a:bodyPr>
          <a:lstStyle/>
          <a:p>
            <a:pPr algn="ctr" defTabSz="457200"/>
            <a:r>
              <a:rPr lang="en-US" sz="1600" b="1" dirty="0" smtClean="0">
                <a:ln w="12700">
                  <a:noFill/>
                  <a:prstDash val="solid"/>
                </a:ln>
                <a:solidFill>
                  <a:srgbClr val="FF0000"/>
                </a:solidFill>
                <a:effectLst>
                  <a:outerShdw blurRad="41275" dist="20320" dir="1800000" algn="tl" rotWithShape="0">
                    <a:srgbClr val="000000">
                      <a:alpha val="40000"/>
                    </a:srgbClr>
                  </a:outerShdw>
                </a:effectLst>
              </a:rPr>
              <a:t>Fisher College</a:t>
            </a:r>
            <a:endParaRPr lang="en-US" sz="1600" b="1" dirty="0">
              <a:ln w="12700">
                <a:noFill/>
                <a:prstDash val="solid"/>
              </a:ln>
              <a:solidFill>
                <a:srgbClr val="FF0000"/>
              </a:solidFill>
              <a:effectLst>
                <a:outerShdw blurRad="41275" dist="20320" dir="1800000" algn="tl" rotWithShape="0">
                  <a:srgbClr val="000000">
                    <a:alpha val="40000"/>
                  </a:srgbClr>
                </a:outerShdw>
              </a:effectLst>
            </a:endParaRPr>
          </a:p>
        </p:txBody>
      </p:sp>
      <p:sp>
        <p:nvSpPr>
          <p:cNvPr id="40" name="Rectangle 39"/>
          <p:cNvSpPr/>
          <p:nvPr/>
        </p:nvSpPr>
        <p:spPr>
          <a:xfrm>
            <a:off x="5378670" y="5777464"/>
            <a:ext cx="1739515" cy="338554"/>
          </a:xfrm>
          <a:prstGeom prst="rect">
            <a:avLst/>
          </a:prstGeom>
          <a:noFill/>
        </p:spPr>
        <p:txBody>
          <a:bodyPr wrap="none" lIns="91440" tIns="45720" rIns="91440" bIns="45720">
            <a:spAutoFit/>
          </a:bodyPr>
          <a:lstStyle/>
          <a:p>
            <a:pPr algn="ctr" defTabSz="457200"/>
            <a:r>
              <a:rPr lang="en-US" sz="1600" b="1" dirty="0" smtClean="0">
                <a:ln w="12700">
                  <a:noFill/>
                  <a:prstDash val="solid"/>
                </a:ln>
                <a:solidFill>
                  <a:srgbClr val="FF0000"/>
                </a:solidFill>
                <a:effectLst>
                  <a:outerShdw blurRad="41275" dist="20320" dir="1800000" algn="tl" rotWithShape="0">
                    <a:srgbClr val="000000">
                      <a:alpha val="40000"/>
                    </a:srgbClr>
                  </a:outerShdw>
                </a:effectLst>
              </a:rPr>
              <a:t>Georgia Perimeter</a:t>
            </a:r>
            <a:endParaRPr lang="en-US" sz="1600" b="1" dirty="0">
              <a:ln w="12700">
                <a:noFill/>
                <a:prstDash val="solid"/>
              </a:ln>
              <a:solidFill>
                <a:srgbClr val="FF0000"/>
              </a:solidFill>
              <a:effectLst>
                <a:outerShdw blurRad="41275" dist="20320" dir="1800000" algn="tl" rotWithShape="0">
                  <a:srgbClr val="000000">
                    <a:alpha val="40000"/>
                  </a:srgbClr>
                </a:outerShdw>
              </a:effectLst>
            </a:endParaRPr>
          </a:p>
        </p:txBody>
      </p:sp>
      <p:pic>
        <p:nvPicPr>
          <p:cNvPr id="1026" name="Picture 2" descr="C:\Users\carrie.robison\Desktop\BORSF_Reviewers201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5146" y="1374673"/>
            <a:ext cx="7177443" cy="4418114"/>
          </a:xfrm>
          <a:prstGeom prst="rect">
            <a:avLst/>
          </a:prstGeom>
          <a:noFill/>
          <a:extLst>
            <a:ext uri="{909E8E84-426E-40DD-AFC4-6F175D3DCCD1}">
              <a14:hiddenFill xmlns:a14="http://schemas.microsoft.com/office/drawing/2010/main">
                <a:solidFill>
                  <a:srgbClr val="FFFFFF"/>
                </a:solidFill>
              </a14:hiddenFill>
            </a:ext>
          </a:extLst>
        </p:spPr>
      </p:pic>
      <p:sp>
        <p:nvSpPr>
          <p:cNvPr id="39" name="Slide Number Placeholder 6"/>
          <p:cNvSpPr txBox="1">
            <a:spLocks/>
          </p:cNvSpPr>
          <p:nvPr/>
        </p:nvSpPr>
        <p:spPr>
          <a:xfrm>
            <a:off x="8729816" y="6492875"/>
            <a:ext cx="36871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13F743C7-2023-4DC5-9399-07F4BD839EBA}" type="slidenum">
              <a:rPr lang="en-US" smtClean="0">
                <a:solidFill>
                  <a:schemeClr val="bg1"/>
                </a:solidFill>
              </a:rPr>
              <a:pPr>
                <a:defRPr/>
              </a:pPr>
              <a:t>10</a:t>
            </a:fld>
            <a:endParaRPr lang="en-US" dirty="0">
              <a:solidFill>
                <a:schemeClr val="bg1"/>
              </a:solidFill>
            </a:endParaRPr>
          </a:p>
        </p:txBody>
      </p:sp>
      <p:cxnSp>
        <p:nvCxnSpPr>
          <p:cNvPr id="45" name="Straight Arrow Connector 44"/>
          <p:cNvCxnSpPr/>
          <p:nvPr/>
        </p:nvCxnSpPr>
        <p:spPr>
          <a:xfrm>
            <a:off x="114057" y="4032353"/>
            <a:ext cx="309803" cy="574329"/>
          </a:xfrm>
          <a:prstGeom prst="straightConnector1">
            <a:avLst/>
          </a:prstGeom>
          <a:ln w="34925">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flipH="1">
            <a:off x="8503682" y="3927423"/>
            <a:ext cx="411718" cy="574329"/>
          </a:xfrm>
          <a:prstGeom prst="straightConnector1">
            <a:avLst/>
          </a:prstGeom>
          <a:ln w="34925">
            <a:tailEnd type="arrow"/>
          </a:ln>
        </p:spPr>
        <p:style>
          <a:lnRef idx="1">
            <a:schemeClr val="accent1"/>
          </a:lnRef>
          <a:fillRef idx="0">
            <a:schemeClr val="accent1"/>
          </a:fillRef>
          <a:effectRef idx="0">
            <a:schemeClr val="accent1"/>
          </a:effectRef>
          <a:fontRef idx="minor">
            <a:schemeClr val="tx1"/>
          </a:fontRef>
        </p:style>
      </p:cxnSp>
      <p:pic>
        <p:nvPicPr>
          <p:cNvPr id="48" name="Picture 47" descr="Map_pin2.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642677" y="1374673"/>
            <a:ext cx="535239" cy="672964"/>
          </a:xfrm>
          <a:prstGeom prst="rect">
            <a:avLst/>
          </a:prstGeom>
        </p:spPr>
      </p:pic>
      <p:pic>
        <p:nvPicPr>
          <p:cNvPr id="49" name="Picture 48" descr="Map_pin2.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989947" y="1931803"/>
            <a:ext cx="535239" cy="672964"/>
          </a:xfrm>
          <a:prstGeom prst="rect">
            <a:avLst/>
          </a:prstGeom>
        </p:spPr>
      </p:pic>
      <p:pic>
        <p:nvPicPr>
          <p:cNvPr id="50" name="Picture 49" descr="Map_pin2.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153007" y="3178473"/>
            <a:ext cx="535239" cy="672964"/>
          </a:xfrm>
          <a:prstGeom prst="rect">
            <a:avLst/>
          </a:prstGeom>
        </p:spPr>
      </p:pic>
      <p:pic>
        <p:nvPicPr>
          <p:cNvPr id="51" name="Picture 50" descr="Map_pin2.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2039917" y="3900493"/>
            <a:ext cx="535239" cy="672964"/>
          </a:xfrm>
          <a:prstGeom prst="rect">
            <a:avLst/>
          </a:prstGeom>
        </p:spPr>
      </p:pic>
      <p:pic>
        <p:nvPicPr>
          <p:cNvPr id="52" name="Picture 51" descr="Map_pin2.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3061737" y="3902993"/>
            <a:ext cx="535239" cy="672964"/>
          </a:xfrm>
          <a:prstGeom prst="rect">
            <a:avLst/>
          </a:prstGeom>
        </p:spPr>
      </p:pic>
      <p:pic>
        <p:nvPicPr>
          <p:cNvPr id="53" name="Picture 52" descr="Map_pin2.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3933657" y="4430143"/>
            <a:ext cx="535239" cy="672964"/>
          </a:xfrm>
          <a:prstGeom prst="rect">
            <a:avLst/>
          </a:prstGeom>
        </p:spPr>
      </p:pic>
      <p:pic>
        <p:nvPicPr>
          <p:cNvPr id="54" name="Picture 53" descr="Map_pin2.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2393413" y="2940503"/>
            <a:ext cx="535239" cy="672964"/>
          </a:xfrm>
          <a:prstGeom prst="rect">
            <a:avLst/>
          </a:prstGeom>
        </p:spPr>
      </p:pic>
      <p:pic>
        <p:nvPicPr>
          <p:cNvPr id="55" name="Picture 54" descr="Map_pin2.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3145413" y="3092903"/>
            <a:ext cx="535239" cy="672964"/>
          </a:xfrm>
          <a:prstGeom prst="rect">
            <a:avLst/>
          </a:prstGeom>
        </p:spPr>
      </p:pic>
      <p:pic>
        <p:nvPicPr>
          <p:cNvPr id="56" name="Picture 55" descr="Map_pin2.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2890583" y="2343403"/>
            <a:ext cx="535239" cy="672964"/>
          </a:xfrm>
          <a:prstGeom prst="rect">
            <a:avLst/>
          </a:prstGeom>
        </p:spPr>
      </p:pic>
      <p:pic>
        <p:nvPicPr>
          <p:cNvPr id="60" name="Picture 59" descr="Map_pin2.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3747513" y="1596403"/>
            <a:ext cx="535239" cy="672964"/>
          </a:xfrm>
          <a:prstGeom prst="rect">
            <a:avLst/>
          </a:prstGeom>
        </p:spPr>
      </p:pic>
      <p:pic>
        <p:nvPicPr>
          <p:cNvPr id="61" name="Picture 60" descr="Map_pin2.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3914903" y="2123553"/>
            <a:ext cx="535239" cy="672964"/>
          </a:xfrm>
          <a:prstGeom prst="rect">
            <a:avLst/>
          </a:prstGeom>
        </p:spPr>
      </p:pic>
      <p:pic>
        <p:nvPicPr>
          <p:cNvPr id="62" name="Picture 61" descr="Map_pin2.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4067303" y="2620723"/>
            <a:ext cx="535239" cy="672964"/>
          </a:xfrm>
          <a:prstGeom prst="rect">
            <a:avLst/>
          </a:prstGeom>
        </p:spPr>
      </p:pic>
      <p:pic>
        <p:nvPicPr>
          <p:cNvPr id="63" name="Picture 62" descr="Map_pin2.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3964873" y="3117893"/>
            <a:ext cx="535239" cy="672964"/>
          </a:xfrm>
          <a:prstGeom prst="rect">
            <a:avLst/>
          </a:prstGeom>
        </p:spPr>
      </p:pic>
      <p:pic>
        <p:nvPicPr>
          <p:cNvPr id="64" name="Picture 63" descr="Map_pin2.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4354613" y="3627553"/>
            <a:ext cx="535239" cy="672964"/>
          </a:xfrm>
          <a:prstGeom prst="rect">
            <a:avLst/>
          </a:prstGeom>
        </p:spPr>
      </p:pic>
      <p:pic>
        <p:nvPicPr>
          <p:cNvPr id="65" name="Picture 64" descr="Map_pin2.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4896753" y="3779953"/>
            <a:ext cx="535239" cy="672964"/>
          </a:xfrm>
          <a:prstGeom prst="rect">
            <a:avLst/>
          </a:prstGeom>
        </p:spPr>
      </p:pic>
      <p:pic>
        <p:nvPicPr>
          <p:cNvPr id="66" name="Picture 65" descr="Map_pin2.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363943" y="4067263"/>
            <a:ext cx="535239" cy="672964"/>
          </a:xfrm>
          <a:prstGeom prst="rect">
            <a:avLst/>
          </a:prstGeom>
        </p:spPr>
      </p:pic>
      <p:pic>
        <p:nvPicPr>
          <p:cNvPr id="67" name="Picture 66" descr="Map_pin2.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831133" y="4039783"/>
            <a:ext cx="535239" cy="672964"/>
          </a:xfrm>
          <a:prstGeom prst="rect">
            <a:avLst/>
          </a:prstGeom>
        </p:spPr>
      </p:pic>
      <p:pic>
        <p:nvPicPr>
          <p:cNvPr id="68" name="Picture 67" descr="Map_pin2.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6807983" y="4626893"/>
            <a:ext cx="535239" cy="672964"/>
          </a:xfrm>
          <a:prstGeom prst="rect">
            <a:avLst/>
          </a:prstGeom>
        </p:spPr>
      </p:pic>
      <p:pic>
        <p:nvPicPr>
          <p:cNvPr id="69" name="Picture 68" descr="Map_pin2.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6315813" y="3924863"/>
            <a:ext cx="535239" cy="672964"/>
          </a:xfrm>
          <a:prstGeom prst="rect">
            <a:avLst/>
          </a:prstGeom>
        </p:spPr>
      </p:pic>
      <p:pic>
        <p:nvPicPr>
          <p:cNvPr id="70" name="Picture 69" descr="Map_pin2.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6723043" y="3597583"/>
            <a:ext cx="535239" cy="672964"/>
          </a:xfrm>
          <a:prstGeom prst="rect">
            <a:avLst/>
          </a:prstGeom>
        </p:spPr>
      </p:pic>
      <p:pic>
        <p:nvPicPr>
          <p:cNvPr id="71" name="Picture 70" descr="Map_pin2.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6935403" y="3285293"/>
            <a:ext cx="535239" cy="672964"/>
          </a:xfrm>
          <a:prstGeom prst="rect">
            <a:avLst/>
          </a:prstGeom>
        </p:spPr>
      </p:pic>
      <p:pic>
        <p:nvPicPr>
          <p:cNvPr id="72" name="Picture 71" descr="Map_pin2.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6937903" y="2853083"/>
            <a:ext cx="535239" cy="672964"/>
          </a:xfrm>
          <a:prstGeom prst="rect">
            <a:avLst/>
          </a:prstGeom>
        </p:spPr>
      </p:pic>
      <p:pic>
        <p:nvPicPr>
          <p:cNvPr id="75" name="Picture 74" descr="Map_pin2.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4542003" y="1911213"/>
            <a:ext cx="535239" cy="672964"/>
          </a:xfrm>
          <a:prstGeom prst="rect">
            <a:avLst/>
          </a:prstGeom>
        </p:spPr>
      </p:pic>
      <p:pic>
        <p:nvPicPr>
          <p:cNvPr id="76" name="Picture 75" descr="Map_pin2.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4694403" y="2498323"/>
            <a:ext cx="535239" cy="672964"/>
          </a:xfrm>
          <a:prstGeom prst="rect">
            <a:avLst/>
          </a:prstGeom>
        </p:spPr>
      </p:pic>
      <p:pic>
        <p:nvPicPr>
          <p:cNvPr id="78" name="Picture 77" descr="Map_pin2.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4844303" y="3127903"/>
            <a:ext cx="535239" cy="672964"/>
          </a:xfrm>
          <a:prstGeom prst="rect">
            <a:avLst/>
          </a:prstGeom>
        </p:spPr>
      </p:pic>
      <p:pic>
        <p:nvPicPr>
          <p:cNvPr id="79" name="Picture 78" descr="Map_pin2.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176583" y="2066113"/>
            <a:ext cx="535239" cy="672964"/>
          </a:xfrm>
          <a:prstGeom prst="rect">
            <a:avLst/>
          </a:prstGeom>
        </p:spPr>
      </p:pic>
      <p:pic>
        <p:nvPicPr>
          <p:cNvPr id="80" name="Picture 79" descr="Map_pin2.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808663" y="2143563"/>
            <a:ext cx="535239" cy="672964"/>
          </a:xfrm>
          <a:prstGeom prst="rect">
            <a:avLst/>
          </a:prstGeom>
        </p:spPr>
      </p:pic>
      <p:pic>
        <p:nvPicPr>
          <p:cNvPr id="82" name="Picture 81" descr="Map_pin2.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6125953" y="2580773"/>
            <a:ext cx="535239" cy="672964"/>
          </a:xfrm>
          <a:prstGeom prst="rect">
            <a:avLst/>
          </a:prstGeom>
        </p:spPr>
      </p:pic>
      <p:pic>
        <p:nvPicPr>
          <p:cNvPr id="84" name="Picture 83" descr="Map_pin2.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663763" y="2733173"/>
            <a:ext cx="535239" cy="672964"/>
          </a:xfrm>
          <a:prstGeom prst="rect">
            <a:avLst/>
          </a:prstGeom>
        </p:spPr>
      </p:pic>
      <p:pic>
        <p:nvPicPr>
          <p:cNvPr id="85" name="Picture 84" descr="Map_pin2.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336483" y="2885573"/>
            <a:ext cx="535239" cy="672964"/>
          </a:xfrm>
          <a:prstGeom prst="rect">
            <a:avLst/>
          </a:prstGeom>
        </p:spPr>
      </p:pic>
      <p:pic>
        <p:nvPicPr>
          <p:cNvPr id="86" name="Picture 85" descr="Map_pin2.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923593" y="3037973"/>
            <a:ext cx="535239" cy="672964"/>
          </a:xfrm>
          <a:prstGeom prst="rect">
            <a:avLst/>
          </a:prstGeom>
        </p:spPr>
      </p:pic>
      <p:pic>
        <p:nvPicPr>
          <p:cNvPr id="87" name="Picture 86" descr="Map_pin2.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776193" y="3400233"/>
            <a:ext cx="535239" cy="672964"/>
          </a:xfrm>
          <a:prstGeom prst="rect">
            <a:avLst/>
          </a:prstGeom>
        </p:spPr>
      </p:pic>
      <p:pic>
        <p:nvPicPr>
          <p:cNvPr id="88" name="Picture 87" descr="Map_pin2.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6468233" y="2818123"/>
            <a:ext cx="535239" cy="672964"/>
          </a:xfrm>
          <a:prstGeom prst="rect">
            <a:avLst/>
          </a:prstGeom>
        </p:spPr>
      </p:pic>
      <p:pic>
        <p:nvPicPr>
          <p:cNvPr id="89" name="Picture 88" descr="Map_pin2.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6970383" y="1791293"/>
            <a:ext cx="535239" cy="672964"/>
          </a:xfrm>
          <a:prstGeom prst="rect">
            <a:avLst/>
          </a:prstGeom>
        </p:spPr>
      </p:pic>
      <p:pic>
        <p:nvPicPr>
          <p:cNvPr id="90" name="Picture 89" descr="Map_pin2.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7212723" y="1568943"/>
            <a:ext cx="535239" cy="672964"/>
          </a:xfrm>
          <a:prstGeom prst="rect">
            <a:avLst/>
          </a:prstGeom>
        </p:spPr>
      </p:pic>
      <p:pic>
        <p:nvPicPr>
          <p:cNvPr id="93" name="Picture 92" descr="Map_pin2.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7470053" y="1826273"/>
            <a:ext cx="535239" cy="672964"/>
          </a:xfrm>
          <a:prstGeom prst="rect">
            <a:avLst/>
          </a:prstGeom>
        </p:spPr>
      </p:pic>
      <p:pic>
        <p:nvPicPr>
          <p:cNvPr id="95" name="Picture 94" descr="Map_pin2.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7337643" y="1978673"/>
            <a:ext cx="535239" cy="672964"/>
          </a:xfrm>
          <a:prstGeom prst="rect">
            <a:avLst/>
          </a:prstGeom>
        </p:spPr>
      </p:pic>
      <p:pic>
        <p:nvPicPr>
          <p:cNvPr id="96" name="Picture 95" descr="Map_pin2.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6830483" y="2250993"/>
            <a:ext cx="535239" cy="672964"/>
          </a:xfrm>
          <a:prstGeom prst="rect">
            <a:avLst/>
          </a:prstGeom>
        </p:spPr>
      </p:pic>
      <p:pic>
        <p:nvPicPr>
          <p:cNvPr id="97" name="Picture 96" descr="Map_pin2.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7192743" y="2388403"/>
            <a:ext cx="535239" cy="672964"/>
          </a:xfrm>
          <a:prstGeom prst="rect">
            <a:avLst/>
          </a:prstGeom>
        </p:spPr>
      </p:pic>
      <p:sp>
        <p:nvSpPr>
          <p:cNvPr id="4" name="Right Arrow 3"/>
          <p:cNvSpPr/>
          <p:nvPr/>
        </p:nvSpPr>
        <p:spPr>
          <a:xfrm rot="1165876">
            <a:off x="5553244" y="284763"/>
            <a:ext cx="919669" cy="38818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68908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5"/>
                                        </p:tgtEl>
                                        <p:attrNameLst>
                                          <p:attrName>style.visibility</p:attrName>
                                        </p:attrNameLst>
                                      </p:cBhvr>
                                      <p:to>
                                        <p:strVal val="visible"/>
                                      </p:to>
                                    </p:set>
                                    <p:animEffect transition="in" filter="fade">
                                      <p:cBhvr>
                                        <p:cTn id="12" dur="500"/>
                                        <p:tgtEl>
                                          <p:spTgt spid="45"/>
                                        </p:tgtEl>
                                      </p:cBhvr>
                                    </p:animEffect>
                                  </p:childTnLst>
                                </p:cTn>
                              </p:par>
                              <p:par>
                                <p:cTn id="13" presetID="10" presetClass="entr" presetSubtype="0" fill="hold" nodeType="withEffect">
                                  <p:stCondLst>
                                    <p:cond delay="0"/>
                                  </p:stCondLst>
                                  <p:childTnLst>
                                    <p:set>
                                      <p:cBhvr>
                                        <p:cTn id="14" dur="1" fill="hold">
                                          <p:stCondLst>
                                            <p:cond delay="0"/>
                                          </p:stCondLst>
                                        </p:cTn>
                                        <p:tgtEl>
                                          <p:spTgt spid="47"/>
                                        </p:tgtEl>
                                        <p:attrNameLst>
                                          <p:attrName>style.visibility</p:attrName>
                                        </p:attrNameLst>
                                      </p:cBhvr>
                                      <p:to>
                                        <p:strVal val="visible"/>
                                      </p:to>
                                    </p:set>
                                    <p:animEffect transition="in" filter="fade">
                                      <p:cBhvr>
                                        <p:cTn id="15" dur="500"/>
                                        <p:tgtEl>
                                          <p:spTgt spid="4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0"/>
                                        </p:tgtEl>
                                        <p:attrNameLst>
                                          <p:attrName>style.visibility</p:attrName>
                                        </p:attrNameLst>
                                      </p:cBhvr>
                                      <p:to>
                                        <p:strVal val="visible"/>
                                      </p:to>
                                    </p:set>
                                    <p:animEffect transition="in" filter="fade">
                                      <p:cBhvr>
                                        <p:cTn id="20" dur="500"/>
                                        <p:tgtEl>
                                          <p:spTgt spid="50"/>
                                        </p:tgtEl>
                                      </p:cBhvr>
                                    </p:animEffect>
                                  </p:childTnLst>
                                </p:cTn>
                              </p:par>
                              <p:par>
                                <p:cTn id="21" presetID="10" presetClass="entr" presetSubtype="0" fill="hold" nodeType="with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500"/>
                                        <p:tgtEl>
                                          <p:spTgt spid="63"/>
                                        </p:tgtEl>
                                      </p:cBhvr>
                                    </p:animEffect>
                                  </p:childTnLst>
                                </p:cTn>
                              </p:par>
                              <p:par>
                                <p:cTn id="24" presetID="10" presetClass="entr" presetSubtype="0" fill="hold" nodeType="with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fade">
                                      <p:cBhvr>
                                        <p:cTn id="26" dur="500"/>
                                        <p:tgtEl>
                                          <p:spTgt spid="48"/>
                                        </p:tgtEl>
                                      </p:cBhvr>
                                    </p:animEffect>
                                  </p:childTnLst>
                                </p:cTn>
                              </p:par>
                              <p:par>
                                <p:cTn id="27" presetID="10" presetClass="entr" presetSubtype="0" fill="hold" nodeType="withEffect">
                                  <p:stCondLst>
                                    <p:cond delay="0"/>
                                  </p:stCondLst>
                                  <p:childTnLst>
                                    <p:set>
                                      <p:cBhvr>
                                        <p:cTn id="28" dur="1" fill="hold">
                                          <p:stCondLst>
                                            <p:cond delay="0"/>
                                          </p:stCondLst>
                                        </p:cTn>
                                        <p:tgtEl>
                                          <p:spTgt spid="49"/>
                                        </p:tgtEl>
                                        <p:attrNameLst>
                                          <p:attrName>style.visibility</p:attrName>
                                        </p:attrNameLst>
                                      </p:cBhvr>
                                      <p:to>
                                        <p:strVal val="visible"/>
                                      </p:to>
                                    </p:set>
                                    <p:animEffect transition="in" filter="fade">
                                      <p:cBhvr>
                                        <p:cTn id="29" dur="500"/>
                                        <p:tgtEl>
                                          <p:spTgt spid="49"/>
                                        </p:tgtEl>
                                      </p:cBhvr>
                                    </p:animEffect>
                                  </p:childTnLst>
                                </p:cTn>
                              </p:par>
                              <p:par>
                                <p:cTn id="30" presetID="10" presetClass="entr" presetSubtype="0" fill="hold" nodeType="withEffect">
                                  <p:stCondLst>
                                    <p:cond delay="0"/>
                                  </p:stCondLst>
                                  <p:childTnLst>
                                    <p:set>
                                      <p:cBhvr>
                                        <p:cTn id="31" dur="1" fill="hold">
                                          <p:stCondLst>
                                            <p:cond delay="0"/>
                                          </p:stCondLst>
                                        </p:cTn>
                                        <p:tgtEl>
                                          <p:spTgt spid="54"/>
                                        </p:tgtEl>
                                        <p:attrNameLst>
                                          <p:attrName>style.visibility</p:attrName>
                                        </p:attrNameLst>
                                      </p:cBhvr>
                                      <p:to>
                                        <p:strVal val="visible"/>
                                      </p:to>
                                    </p:set>
                                    <p:animEffect transition="in" filter="fade">
                                      <p:cBhvr>
                                        <p:cTn id="32" dur="500"/>
                                        <p:tgtEl>
                                          <p:spTgt spid="54"/>
                                        </p:tgtEl>
                                      </p:cBhvr>
                                    </p:animEffect>
                                  </p:childTnLst>
                                </p:cTn>
                              </p:par>
                              <p:par>
                                <p:cTn id="33" presetID="10" presetClass="entr" presetSubtype="0" fill="hold" nodeType="withEffect">
                                  <p:stCondLst>
                                    <p:cond delay="0"/>
                                  </p:stCondLst>
                                  <p:childTnLst>
                                    <p:set>
                                      <p:cBhvr>
                                        <p:cTn id="34" dur="1" fill="hold">
                                          <p:stCondLst>
                                            <p:cond delay="0"/>
                                          </p:stCondLst>
                                        </p:cTn>
                                        <p:tgtEl>
                                          <p:spTgt spid="51"/>
                                        </p:tgtEl>
                                        <p:attrNameLst>
                                          <p:attrName>style.visibility</p:attrName>
                                        </p:attrNameLst>
                                      </p:cBhvr>
                                      <p:to>
                                        <p:strVal val="visible"/>
                                      </p:to>
                                    </p:set>
                                    <p:animEffect transition="in" filter="fade">
                                      <p:cBhvr>
                                        <p:cTn id="35" dur="500"/>
                                        <p:tgtEl>
                                          <p:spTgt spid="51"/>
                                        </p:tgtEl>
                                      </p:cBhvr>
                                    </p:animEffect>
                                  </p:childTnLst>
                                </p:cTn>
                              </p:par>
                              <p:par>
                                <p:cTn id="36" presetID="10" presetClass="entr" presetSubtype="0" fill="hold" nodeType="with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fade">
                                      <p:cBhvr>
                                        <p:cTn id="38" dur="500"/>
                                        <p:tgtEl>
                                          <p:spTgt spid="52"/>
                                        </p:tgtEl>
                                      </p:cBhvr>
                                    </p:animEffect>
                                  </p:childTnLst>
                                </p:cTn>
                              </p:par>
                              <p:par>
                                <p:cTn id="39" presetID="10" presetClass="entr" presetSubtype="0" fill="hold" nodeType="with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500"/>
                                        <p:tgtEl>
                                          <p:spTgt spid="56"/>
                                        </p:tgtEl>
                                      </p:cBhvr>
                                    </p:animEffect>
                                  </p:childTnLst>
                                </p:cTn>
                              </p:par>
                              <p:par>
                                <p:cTn id="42" presetID="10" presetClass="entr" presetSubtype="0" fill="hold" nodeType="withEffect">
                                  <p:stCondLst>
                                    <p:cond delay="0"/>
                                  </p:stCondLst>
                                  <p:childTnLst>
                                    <p:set>
                                      <p:cBhvr>
                                        <p:cTn id="43" dur="1" fill="hold">
                                          <p:stCondLst>
                                            <p:cond delay="0"/>
                                          </p:stCondLst>
                                        </p:cTn>
                                        <p:tgtEl>
                                          <p:spTgt spid="55"/>
                                        </p:tgtEl>
                                        <p:attrNameLst>
                                          <p:attrName>style.visibility</p:attrName>
                                        </p:attrNameLst>
                                      </p:cBhvr>
                                      <p:to>
                                        <p:strVal val="visible"/>
                                      </p:to>
                                    </p:set>
                                    <p:animEffect transition="in" filter="fade">
                                      <p:cBhvr>
                                        <p:cTn id="44" dur="500"/>
                                        <p:tgtEl>
                                          <p:spTgt spid="55"/>
                                        </p:tgtEl>
                                      </p:cBhvr>
                                    </p:animEffect>
                                  </p:childTnLst>
                                </p:cTn>
                              </p:par>
                              <p:par>
                                <p:cTn id="45" presetID="10" presetClass="entr" presetSubtype="0" fill="hold" nodeType="withEffect">
                                  <p:stCondLst>
                                    <p:cond delay="0"/>
                                  </p:stCondLst>
                                  <p:childTnLst>
                                    <p:set>
                                      <p:cBhvr>
                                        <p:cTn id="46" dur="1" fill="hold">
                                          <p:stCondLst>
                                            <p:cond delay="0"/>
                                          </p:stCondLst>
                                        </p:cTn>
                                        <p:tgtEl>
                                          <p:spTgt spid="60"/>
                                        </p:tgtEl>
                                        <p:attrNameLst>
                                          <p:attrName>style.visibility</p:attrName>
                                        </p:attrNameLst>
                                      </p:cBhvr>
                                      <p:to>
                                        <p:strVal val="visible"/>
                                      </p:to>
                                    </p:set>
                                    <p:animEffect transition="in" filter="fade">
                                      <p:cBhvr>
                                        <p:cTn id="47" dur="500"/>
                                        <p:tgtEl>
                                          <p:spTgt spid="60"/>
                                        </p:tgtEl>
                                      </p:cBhvr>
                                    </p:animEffect>
                                  </p:childTnLst>
                                </p:cTn>
                              </p:par>
                              <p:par>
                                <p:cTn id="48" presetID="10" presetClass="entr" presetSubtype="0" fill="hold" nodeType="withEffect">
                                  <p:stCondLst>
                                    <p:cond delay="0"/>
                                  </p:stCondLst>
                                  <p:childTnLst>
                                    <p:set>
                                      <p:cBhvr>
                                        <p:cTn id="49" dur="1" fill="hold">
                                          <p:stCondLst>
                                            <p:cond delay="0"/>
                                          </p:stCondLst>
                                        </p:cTn>
                                        <p:tgtEl>
                                          <p:spTgt spid="61"/>
                                        </p:tgtEl>
                                        <p:attrNameLst>
                                          <p:attrName>style.visibility</p:attrName>
                                        </p:attrNameLst>
                                      </p:cBhvr>
                                      <p:to>
                                        <p:strVal val="visible"/>
                                      </p:to>
                                    </p:set>
                                    <p:animEffect transition="in" filter="fade">
                                      <p:cBhvr>
                                        <p:cTn id="50" dur="500"/>
                                        <p:tgtEl>
                                          <p:spTgt spid="61"/>
                                        </p:tgtEl>
                                      </p:cBhvr>
                                    </p:animEffect>
                                  </p:childTnLst>
                                </p:cTn>
                              </p:par>
                              <p:par>
                                <p:cTn id="51" presetID="10" presetClass="entr" presetSubtype="0" fill="hold"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500"/>
                                        <p:tgtEl>
                                          <p:spTgt spid="62"/>
                                        </p:tgtEl>
                                      </p:cBhvr>
                                    </p:animEffect>
                                  </p:childTnLst>
                                </p:cTn>
                              </p:par>
                              <p:par>
                                <p:cTn id="54" presetID="10" presetClass="entr" presetSubtype="0" fill="hold" nodeType="withEffect">
                                  <p:stCondLst>
                                    <p:cond delay="0"/>
                                  </p:stCondLst>
                                  <p:childTnLst>
                                    <p:set>
                                      <p:cBhvr>
                                        <p:cTn id="55" dur="1" fill="hold">
                                          <p:stCondLst>
                                            <p:cond delay="0"/>
                                          </p:stCondLst>
                                        </p:cTn>
                                        <p:tgtEl>
                                          <p:spTgt spid="64"/>
                                        </p:tgtEl>
                                        <p:attrNameLst>
                                          <p:attrName>style.visibility</p:attrName>
                                        </p:attrNameLst>
                                      </p:cBhvr>
                                      <p:to>
                                        <p:strVal val="visible"/>
                                      </p:to>
                                    </p:set>
                                    <p:animEffect transition="in" filter="fade">
                                      <p:cBhvr>
                                        <p:cTn id="56" dur="500"/>
                                        <p:tgtEl>
                                          <p:spTgt spid="64"/>
                                        </p:tgtEl>
                                      </p:cBhvr>
                                    </p:animEffect>
                                  </p:childTnLst>
                                </p:cTn>
                              </p:par>
                              <p:par>
                                <p:cTn id="57" presetID="10" presetClass="entr" presetSubtype="0" fill="hold" nodeType="withEffect">
                                  <p:stCondLst>
                                    <p:cond delay="0"/>
                                  </p:stCondLst>
                                  <p:childTnLst>
                                    <p:set>
                                      <p:cBhvr>
                                        <p:cTn id="58" dur="1" fill="hold">
                                          <p:stCondLst>
                                            <p:cond delay="0"/>
                                          </p:stCondLst>
                                        </p:cTn>
                                        <p:tgtEl>
                                          <p:spTgt spid="53"/>
                                        </p:tgtEl>
                                        <p:attrNameLst>
                                          <p:attrName>style.visibility</p:attrName>
                                        </p:attrNameLst>
                                      </p:cBhvr>
                                      <p:to>
                                        <p:strVal val="visible"/>
                                      </p:to>
                                    </p:set>
                                    <p:animEffect transition="in" filter="fade">
                                      <p:cBhvr>
                                        <p:cTn id="59" dur="500"/>
                                        <p:tgtEl>
                                          <p:spTgt spid="53"/>
                                        </p:tgtEl>
                                      </p:cBhvr>
                                    </p:animEffect>
                                  </p:childTnLst>
                                </p:cTn>
                              </p:par>
                              <p:par>
                                <p:cTn id="60" presetID="10" presetClass="entr" presetSubtype="0" fill="hold" nodeType="withEffect">
                                  <p:stCondLst>
                                    <p:cond delay="0"/>
                                  </p:stCondLst>
                                  <p:childTnLst>
                                    <p:set>
                                      <p:cBhvr>
                                        <p:cTn id="61" dur="1" fill="hold">
                                          <p:stCondLst>
                                            <p:cond delay="0"/>
                                          </p:stCondLst>
                                        </p:cTn>
                                        <p:tgtEl>
                                          <p:spTgt spid="65"/>
                                        </p:tgtEl>
                                        <p:attrNameLst>
                                          <p:attrName>style.visibility</p:attrName>
                                        </p:attrNameLst>
                                      </p:cBhvr>
                                      <p:to>
                                        <p:strVal val="visible"/>
                                      </p:to>
                                    </p:set>
                                    <p:animEffect transition="in" filter="fade">
                                      <p:cBhvr>
                                        <p:cTn id="62" dur="500"/>
                                        <p:tgtEl>
                                          <p:spTgt spid="65"/>
                                        </p:tgtEl>
                                      </p:cBhvr>
                                    </p:animEffect>
                                  </p:childTnLst>
                                </p:cTn>
                              </p:par>
                              <p:par>
                                <p:cTn id="63" presetID="10" presetClass="entr" presetSubtype="0" fill="hold" nodeType="withEffect">
                                  <p:stCondLst>
                                    <p:cond delay="0"/>
                                  </p:stCondLst>
                                  <p:childTnLst>
                                    <p:set>
                                      <p:cBhvr>
                                        <p:cTn id="64" dur="1" fill="hold">
                                          <p:stCondLst>
                                            <p:cond delay="0"/>
                                          </p:stCondLst>
                                        </p:cTn>
                                        <p:tgtEl>
                                          <p:spTgt spid="76"/>
                                        </p:tgtEl>
                                        <p:attrNameLst>
                                          <p:attrName>style.visibility</p:attrName>
                                        </p:attrNameLst>
                                      </p:cBhvr>
                                      <p:to>
                                        <p:strVal val="visible"/>
                                      </p:to>
                                    </p:set>
                                    <p:animEffect transition="in" filter="fade">
                                      <p:cBhvr>
                                        <p:cTn id="65" dur="500"/>
                                        <p:tgtEl>
                                          <p:spTgt spid="76"/>
                                        </p:tgtEl>
                                      </p:cBhvr>
                                    </p:animEffect>
                                  </p:childTnLst>
                                </p:cTn>
                              </p:par>
                              <p:par>
                                <p:cTn id="66" presetID="10" presetClass="entr" presetSubtype="0" fill="hold" nodeType="withEffect">
                                  <p:stCondLst>
                                    <p:cond delay="0"/>
                                  </p:stCondLst>
                                  <p:childTnLst>
                                    <p:set>
                                      <p:cBhvr>
                                        <p:cTn id="67" dur="1" fill="hold">
                                          <p:stCondLst>
                                            <p:cond delay="0"/>
                                          </p:stCondLst>
                                        </p:cTn>
                                        <p:tgtEl>
                                          <p:spTgt spid="75"/>
                                        </p:tgtEl>
                                        <p:attrNameLst>
                                          <p:attrName>style.visibility</p:attrName>
                                        </p:attrNameLst>
                                      </p:cBhvr>
                                      <p:to>
                                        <p:strVal val="visible"/>
                                      </p:to>
                                    </p:set>
                                    <p:animEffect transition="in" filter="fade">
                                      <p:cBhvr>
                                        <p:cTn id="68" dur="500"/>
                                        <p:tgtEl>
                                          <p:spTgt spid="75"/>
                                        </p:tgtEl>
                                      </p:cBhvr>
                                    </p:animEffect>
                                  </p:childTnLst>
                                </p:cTn>
                              </p:par>
                              <p:par>
                                <p:cTn id="69" presetID="10" presetClass="entr" presetSubtype="0" fill="hold" nodeType="with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500"/>
                                        <p:tgtEl>
                                          <p:spTgt spid="79"/>
                                        </p:tgtEl>
                                      </p:cBhvr>
                                    </p:animEffect>
                                  </p:childTnLst>
                                </p:cTn>
                              </p:par>
                              <p:par>
                                <p:cTn id="72" presetID="10" presetClass="entr" presetSubtype="0"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Effect transition="in" filter="fade">
                                      <p:cBhvr>
                                        <p:cTn id="74" dur="500"/>
                                        <p:tgtEl>
                                          <p:spTgt spid="85"/>
                                        </p:tgtEl>
                                      </p:cBhvr>
                                    </p:animEffect>
                                  </p:childTnLst>
                                </p:cTn>
                              </p:par>
                              <p:par>
                                <p:cTn id="75" presetID="10" presetClass="entr" presetSubtype="0" fill="hold" nodeType="withEffect">
                                  <p:stCondLst>
                                    <p:cond delay="0"/>
                                  </p:stCondLst>
                                  <p:childTnLst>
                                    <p:set>
                                      <p:cBhvr>
                                        <p:cTn id="76" dur="1" fill="hold">
                                          <p:stCondLst>
                                            <p:cond delay="0"/>
                                          </p:stCondLst>
                                        </p:cTn>
                                        <p:tgtEl>
                                          <p:spTgt spid="66"/>
                                        </p:tgtEl>
                                        <p:attrNameLst>
                                          <p:attrName>style.visibility</p:attrName>
                                        </p:attrNameLst>
                                      </p:cBhvr>
                                      <p:to>
                                        <p:strVal val="visible"/>
                                      </p:to>
                                    </p:set>
                                    <p:animEffect transition="in" filter="fade">
                                      <p:cBhvr>
                                        <p:cTn id="77" dur="500"/>
                                        <p:tgtEl>
                                          <p:spTgt spid="66"/>
                                        </p:tgtEl>
                                      </p:cBhvr>
                                    </p:animEffect>
                                  </p:childTnLst>
                                </p:cTn>
                              </p:par>
                              <p:par>
                                <p:cTn id="78" presetID="10" presetClass="entr" presetSubtype="0" fill="hold" nodeType="withEffect">
                                  <p:stCondLst>
                                    <p:cond delay="0"/>
                                  </p:stCondLst>
                                  <p:childTnLst>
                                    <p:set>
                                      <p:cBhvr>
                                        <p:cTn id="79" dur="1" fill="hold">
                                          <p:stCondLst>
                                            <p:cond delay="0"/>
                                          </p:stCondLst>
                                        </p:cTn>
                                        <p:tgtEl>
                                          <p:spTgt spid="67"/>
                                        </p:tgtEl>
                                        <p:attrNameLst>
                                          <p:attrName>style.visibility</p:attrName>
                                        </p:attrNameLst>
                                      </p:cBhvr>
                                      <p:to>
                                        <p:strVal val="visible"/>
                                      </p:to>
                                    </p:set>
                                    <p:animEffect transition="in" filter="fade">
                                      <p:cBhvr>
                                        <p:cTn id="80" dur="500"/>
                                        <p:tgtEl>
                                          <p:spTgt spid="67"/>
                                        </p:tgtEl>
                                      </p:cBhvr>
                                    </p:animEffect>
                                  </p:childTnLst>
                                </p:cTn>
                              </p:par>
                              <p:par>
                                <p:cTn id="81" presetID="10" presetClass="entr" presetSubtype="0" fill="hold" nodeType="withEffect">
                                  <p:stCondLst>
                                    <p:cond delay="0"/>
                                  </p:stCondLst>
                                  <p:childTnLst>
                                    <p:set>
                                      <p:cBhvr>
                                        <p:cTn id="82" dur="1" fill="hold">
                                          <p:stCondLst>
                                            <p:cond delay="0"/>
                                          </p:stCondLst>
                                        </p:cTn>
                                        <p:tgtEl>
                                          <p:spTgt spid="68"/>
                                        </p:tgtEl>
                                        <p:attrNameLst>
                                          <p:attrName>style.visibility</p:attrName>
                                        </p:attrNameLst>
                                      </p:cBhvr>
                                      <p:to>
                                        <p:strVal val="visible"/>
                                      </p:to>
                                    </p:set>
                                    <p:animEffect transition="in" filter="fade">
                                      <p:cBhvr>
                                        <p:cTn id="83" dur="500"/>
                                        <p:tgtEl>
                                          <p:spTgt spid="68"/>
                                        </p:tgtEl>
                                      </p:cBhvr>
                                    </p:animEffect>
                                  </p:childTnLst>
                                </p:cTn>
                              </p:par>
                              <p:par>
                                <p:cTn id="84" presetID="10" presetClass="entr" presetSubtype="0" fill="hold" nodeType="withEffect">
                                  <p:stCondLst>
                                    <p:cond delay="0"/>
                                  </p:stCondLst>
                                  <p:childTnLst>
                                    <p:set>
                                      <p:cBhvr>
                                        <p:cTn id="85" dur="1" fill="hold">
                                          <p:stCondLst>
                                            <p:cond delay="0"/>
                                          </p:stCondLst>
                                        </p:cTn>
                                        <p:tgtEl>
                                          <p:spTgt spid="69"/>
                                        </p:tgtEl>
                                        <p:attrNameLst>
                                          <p:attrName>style.visibility</p:attrName>
                                        </p:attrNameLst>
                                      </p:cBhvr>
                                      <p:to>
                                        <p:strVal val="visible"/>
                                      </p:to>
                                    </p:set>
                                    <p:animEffect transition="in" filter="fade">
                                      <p:cBhvr>
                                        <p:cTn id="86" dur="500"/>
                                        <p:tgtEl>
                                          <p:spTgt spid="69"/>
                                        </p:tgtEl>
                                      </p:cBhvr>
                                    </p:animEffect>
                                  </p:childTnLst>
                                </p:cTn>
                              </p:par>
                              <p:par>
                                <p:cTn id="87" presetID="10" presetClass="entr" presetSubtype="0" fill="hold" nodeType="withEffect">
                                  <p:stCondLst>
                                    <p:cond delay="0"/>
                                  </p:stCondLst>
                                  <p:childTnLst>
                                    <p:set>
                                      <p:cBhvr>
                                        <p:cTn id="88" dur="1" fill="hold">
                                          <p:stCondLst>
                                            <p:cond delay="0"/>
                                          </p:stCondLst>
                                        </p:cTn>
                                        <p:tgtEl>
                                          <p:spTgt spid="70"/>
                                        </p:tgtEl>
                                        <p:attrNameLst>
                                          <p:attrName>style.visibility</p:attrName>
                                        </p:attrNameLst>
                                      </p:cBhvr>
                                      <p:to>
                                        <p:strVal val="visible"/>
                                      </p:to>
                                    </p:set>
                                    <p:animEffect transition="in" filter="fade">
                                      <p:cBhvr>
                                        <p:cTn id="89" dur="500"/>
                                        <p:tgtEl>
                                          <p:spTgt spid="70"/>
                                        </p:tgtEl>
                                      </p:cBhvr>
                                    </p:animEffect>
                                  </p:childTnLst>
                                </p:cTn>
                              </p:par>
                              <p:par>
                                <p:cTn id="90" presetID="10" presetClass="entr" presetSubtype="0" fill="hold" nodeType="withEffect">
                                  <p:stCondLst>
                                    <p:cond delay="0"/>
                                  </p:stCondLst>
                                  <p:childTnLst>
                                    <p:set>
                                      <p:cBhvr>
                                        <p:cTn id="91" dur="1" fill="hold">
                                          <p:stCondLst>
                                            <p:cond delay="0"/>
                                          </p:stCondLst>
                                        </p:cTn>
                                        <p:tgtEl>
                                          <p:spTgt spid="72"/>
                                        </p:tgtEl>
                                        <p:attrNameLst>
                                          <p:attrName>style.visibility</p:attrName>
                                        </p:attrNameLst>
                                      </p:cBhvr>
                                      <p:to>
                                        <p:strVal val="visible"/>
                                      </p:to>
                                    </p:set>
                                    <p:animEffect transition="in" filter="fade">
                                      <p:cBhvr>
                                        <p:cTn id="92" dur="500"/>
                                        <p:tgtEl>
                                          <p:spTgt spid="72"/>
                                        </p:tgtEl>
                                      </p:cBhvr>
                                    </p:animEffect>
                                  </p:childTnLst>
                                </p:cTn>
                              </p:par>
                              <p:par>
                                <p:cTn id="93" presetID="10" presetClass="entr" presetSubtype="0" fill="hold" nodeType="with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fade">
                                      <p:cBhvr>
                                        <p:cTn id="95" dur="500"/>
                                        <p:tgtEl>
                                          <p:spTgt spid="97"/>
                                        </p:tgtEl>
                                      </p:cBhvr>
                                    </p:animEffect>
                                  </p:childTnLst>
                                </p:cTn>
                              </p:par>
                              <p:par>
                                <p:cTn id="96" presetID="10" presetClass="entr" presetSubtype="0" fill="hold" nodeType="with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fade">
                                      <p:cBhvr>
                                        <p:cTn id="98" dur="500"/>
                                        <p:tgtEl>
                                          <p:spTgt spid="95"/>
                                        </p:tgtEl>
                                      </p:cBhvr>
                                    </p:animEffect>
                                  </p:childTnLst>
                                </p:cTn>
                              </p:par>
                              <p:par>
                                <p:cTn id="99" presetID="10" presetClass="entr" presetSubtype="0" fill="hold" nodeType="withEffect">
                                  <p:stCondLst>
                                    <p:cond delay="0"/>
                                  </p:stCondLst>
                                  <p:childTnLst>
                                    <p:set>
                                      <p:cBhvr>
                                        <p:cTn id="100" dur="1" fill="hold">
                                          <p:stCondLst>
                                            <p:cond delay="0"/>
                                          </p:stCondLst>
                                        </p:cTn>
                                        <p:tgtEl>
                                          <p:spTgt spid="89"/>
                                        </p:tgtEl>
                                        <p:attrNameLst>
                                          <p:attrName>style.visibility</p:attrName>
                                        </p:attrNameLst>
                                      </p:cBhvr>
                                      <p:to>
                                        <p:strVal val="visible"/>
                                      </p:to>
                                    </p:set>
                                    <p:animEffect transition="in" filter="fade">
                                      <p:cBhvr>
                                        <p:cTn id="101" dur="500"/>
                                        <p:tgtEl>
                                          <p:spTgt spid="89"/>
                                        </p:tgtEl>
                                      </p:cBhvr>
                                    </p:animEffect>
                                  </p:childTnLst>
                                </p:cTn>
                              </p:par>
                              <p:par>
                                <p:cTn id="102" presetID="10" presetClass="entr" presetSubtype="0" fill="hold" nodeType="withEffect">
                                  <p:stCondLst>
                                    <p:cond delay="0"/>
                                  </p:stCondLst>
                                  <p:childTnLst>
                                    <p:set>
                                      <p:cBhvr>
                                        <p:cTn id="103" dur="1" fill="hold">
                                          <p:stCondLst>
                                            <p:cond delay="0"/>
                                          </p:stCondLst>
                                        </p:cTn>
                                        <p:tgtEl>
                                          <p:spTgt spid="88"/>
                                        </p:tgtEl>
                                        <p:attrNameLst>
                                          <p:attrName>style.visibility</p:attrName>
                                        </p:attrNameLst>
                                      </p:cBhvr>
                                      <p:to>
                                        <p:strVal val="visible"/>
                                      </p:to>
                                    </p:set>
                                    <p:animEffect transition="in" filter="fade">
                                      <p:cBhvr>
                                        <p:cTn id="104" dur="500"/>
                                        <p:tgtEl>
                                          <p:spTgt spid="88"/>
                                        </p:tgtEl>
                                      </p:cBhvr>
                                    </p:animEffect>
                                  </p:childTnLst>
                                </p:cTn>
                              </p:par>
                              <p:par>
                                <p:cTn id="105" presetID="10" presetClass="entr" presetSubtype="0" fill="hold" nodeType="withEffect">
                                  <p:stCondLst>
                                    <p:cond delay="0"/>
                                  </p:stCondLst>
                                  <p:childTnLst>
                                    <p:set>
                                      <p:cBhvr>
                                        <p:cTn id="106" dur="1" fill="hold">
                                          <p:stCondLst>
                                            <p:cond delay="0"/>
                                          </p:stCondLst>
                                        </p:cTn>
                                        <p:tgtEl>
                                          <p:spTgt spid="82"/>
                                        </p:tgtEl>
                                        <p:attrNameLst>
                                          <p:attrName>style.visibility</p:attrName>
                                        </p:attrNameLst>
                                      </p:cBhvr>
                                      <p:to>
                                        <p:strVal val="visible"/>
                                      </p:to>
                                    </p:set>
                                    <p:animEffect transition="in" filter="fade">
                                      <p:cBhvr>
                                        <p:cTn id="107" dur="500"/>
                                        <p:tgtEl>
                                          <p:spTgt spid="82"/>
                                        </p:tgtEl>
                                      </p:cBhvr>
                                    </p:animEffect>
                                  </p:childTnLst>
                                </p:cTn>
                              </p:par>
                              <p:par>
                                <p:cTn id="108" presetID="10" presetClass="entr" presetSubtype="0" fill="hold" nodeType="withEffect">
                                  <p:stCondLst>
                                    <p:cond delay="0"/>
                                  </p:stCondLst>
                                  <p:childTnLst>
                                    <p:set>
                                      <p:cBhvr>
                                        <p:cTn id="109" dur="1" fill="hold">
                                          <p:stCondLst>
                                            <p:cond delay="0"/>
                                          </p:stCondLst>
                                        </p:cTn>
                                        <p:tgtEl>
                                          <p:spTgt spid="80"/>
                                        </p:tgtEl>
                                        <p:attrNameLst>
                                          <p:attrName>style.visibility</p:attrName>
                                        </p:attrNameLst>
                                      </p:cBhvr>
                                      <p:to>
                                        <p:strVal val="visible"/>
                                      </p:to>
                                    </p:set>
                                    <p:animEffect transition="in" filter="fade">
                                      <p:cBhvr>
                                        <p:cTn id="110" dur="500"/>
                                        <p:tgtEl>
                                          <p:spTgt spid="80"/>
                                        </p:tgtEl>
                                      </p:cBhvr>
                                    </p:animEffect>
                                  </p:childTnLst>
                                </p:cTn>
                              </p:par>
                              <p:par>
                                <p:cTn id="111" presetID="10" presetClass="entr" presetSubtype="0" fill="hold" nodeType="withEffect">
                                  <p:stCondLst>
                                    <p:cond delay="0"/>
                                  </p:stCondLst>
                                  <p:childTnLst>
                                    <p:set>
                                      <p:cBhvr>
                                        <p:cTn id="112" dur="1" fill="hold">
                                          <p:stCondLst>
                                            <p:cond delay="0"/>
                                          </p:stCondLst>
                                        </p:cTn>
                                        <p:tgtEl>
                                          <p:spTgt spid="87"/>
                                        </p:tgtEl>
                                        <p:attrNameLst>
                                          <p:attrName>style.visibility</p:attrName>
                                        </p:attrNameLst>
                                      </p:cBhvr>
                                      <p:to>
                                        <p:strVal val="visible"/>
                                      </p:to>
                                    </p:set>
                                    <p:animEffect transition="in" filter="fade">
                                      <p:cBhvr>
                                        <p:cTn id="113" dur="500"/>
                                        <p:tgtEl>
                                          <p:spTgt spid="87"/>
                                        </p:tgtEl>
                                      </p:cBhvr>
                                    </p:animEffect>
                                  </p:childTnLst>
                                </p:cTn>
                              </p:par>
                              <p:par>
                                <p:cTn id="114" presetID="10" presetClass="entr" presetSubtype="0" fill="hold" nodeType="with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fade">
                                      <p:cBhvr>
                                        <p:cTn id="116" dur="500"/>
                                        <p:tgtEl>
                                          <p:spTgt spid="90"/>
                                        </p:tgtEl>
                                      </p:cBhvr>
                                    </p:animEffect>
                                  </p:childTnLst>
                                </p:cTn>
                              </p:par>
                              <p:par>
                                <p:cTn id="117" presetID="10" presetClass="entr" presetSubtype="0" fill="hold" nodeType="with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500"/>
                                        <p:tgtEl>
                                          <p:spTgt spid="78"/>
                                        </p:tgtEl>
                                      </p:cBhvr>
                                    </p:animEffect>
                                  </p:childTnLst>
                                </p:cTn>
                              </p:par>
                              <p:par>
                                <p:cTn id="120" presetID="10" presetClass="entr" presetSubtype="0" fill="hold" nodeType="withEffect">
                                  <p:stCondLst>
                                    <p:cond delay="0"/>
                                  </p:stCondLst>
                                  <p:childTnLst>
                                    <p:set>
                                      <p:cBhvr>
                                        <p:cTn id="121" dur="1" fill="hold">
                                          <p:stCondLst>
                                            <p:cond delay="0"/>
                                          </p:stCondLst>
                                        </p:cTn>
                                        <p:tgtEl>
                                          <p:spTgt spid="71"/>
                                        </p:tgtEl>
                                        <p:attrNameLst>
                                          <p:attrName>style.visibility</p:attrName>
                                        </p:attrNameLst>
                                      </p:cBhvr>
                                      <p:to>
                                        <p:strVal val="visible"/>
                                      </p:to>
                                    </p:set>
                                    <p:animEffect transition="in" filter="fade">
                                      <p:cBhvr>
                                        <p:cTn id="122" dur="500"/>
                                        <p:tgtEl>
                                          <p:spTgt spid="71"/>
                                        </p:tgtEl>
                                      </p:cBhvr>
                                    </p:animEffect>
                                  </p:childTnLst>
                                </p:cTn>
                              </p:par>
                              <p:par>
                                <p:cTn id="123" presetID="10" presetClass="entr" presetSubtype="0" fill="hold" nodeType="withEffect">
                                  <p:stCondLst>
                                    <p:cond delay="0"/>
                                  </p:stCondLst>
                                  <p:childTnLst>
                                    <p:set>
                                      <p:cBhvr>
                                        <p:cTn id="124" dur="1" fill="hold">
                                          <p:stCondLst>
                                            <p:cond delay="0"/>
                                          </p:stCondLst>
                                        </p:cTn>
                                        <p:tgtEl>
                                          <p:spTgt spid="86"/>
                                        </p:tgtEl>
                                        <p:attrNameLst>
                                          <p:attrName>style.visibility</p:attrName>
                                        </p:attrNameLst>
                                      </p:cBhvr>
                                      <p:to>
                                        <p:strVal val="visible"/>
                                      </p:to>
                                    </p:set>
                                    <p:animEffect transition="in" filter="fade">
                                      <p:cBhvr>
                                        <p:cTn id="125" dur="500"/>
                                        <p:tgtEl>
                                          <p:spTgt spid="86"/>
                                        </p:tgtEl>
                                      </p:cBhvr>
                                    </p:animEffect>
                                  </p:childTnLst>
                                </p:cTn>
                              </p:par>
                              <p:par>
                                <p:cTn id="126" presetID="10" presetClass="entr" presetSubtype="0" fill="hold" nodeType="withEffect">
                                  <p:stCondLst>
                                    <p:cond delay="0"/>
                                  </p:stCondLst>
                                  <p:childTnLst>
                                    <p:set>
                                      <p:cBhvr>
                                        <p:cTn id="127" dur="1" fill="hold">
                                          <p:stCondLst>
                                            <p:cond delay="0"/>
                                          </p:stCondLst>
                                        </p:cTn>
                                        <p:tgtEl>
                                          <p:spTgt spid="93"/>
                                        </p:tgtEl>
                                        <p:attrNameLst>
                                          <p:attrName>style.visibility</p:attrName>
                                        </p:attrNameLst>
                                      </p:cBhvr>
                                      <p:to>
                                        <p:strVal val="visible"/>
                                      </p:to>
                                    </p:set>
                                    <p:animEffect transition="in" filter="fade">
                                      <p:cBhvr>
                                        <p:cTn id="128" dur="500"/>
                                        <p:tgtEl>
                                          <p:spTgt spid="93"/>
                                        </p:tgtEl>
                                      </p:cBhvr>
                                    </p:animEffect>
                                  </p:childTnLst>
                                </p:cTn>
                              </p:par>
                              <p:par>
                                <p:cTn id="129" presetID="10" presetClass="entr" presetSubtype="0" fill="hold" nodeType="withEffect">
                                  <p:stCondLst>
                                    <p:cond delay="0"/>
                                  </p:stCondLst>
                                  <p:childTnLst>
                                    <p:set>
                                      <p:cBhvr>
                                        <p:cTn id="130" dur="1" fill="hold">
                                          <p:stCondLst>
                                            <p:cond delay="0"/>
                                          </p:stCondLst>
                                        </p:cTn>
                                        <p:tgtEl>
                                          <p:spTgt spid="84"/>
                                        </p:tgtEl>
                                        <p:attrNameLst>
                                          <p:attrName>style.visibility</p:attrName>
                                        </p:attrNameLst>
                                      </p:cBhvr>
                                      <p:to>
                                        <p:strVal val="visible"/>
                                      </p:to>
                                    </p:set>
                                    <p:animEffect transition="in" filter="fade">
                                      <p:cBhvr>
                                        <p:cTn id="131" dur="500"/>
                                        <p:tgtEl>
                                          <p:spTgt spid="84"/>
                                        </p:tgtEl>
                                      </p:cBhvr>
                                    </p:animEffect>
                                  </p:childTnLst>
                                </p:cTn>
                              </p:par>
                              <p:par>
                                <p:cTn id="132" presetID="10" presetClass="entr" presetSubtype="0" fill="hold" nodeType="withEffect">
                                  <p:stCondLst>
                                    <p:cond delay="0"/>
                                  </p:stCondLst>
                                  <p:childTnLst>
                                    <p:set>
                                      <p:cBhvr>
                                        <p:cTn id="133" dur="1" fill="hold">
                                          <p:stCondLst>
                                            <p:cond delay="0"/>
                                          </p:stCondLst>
                                        </p:cTn>
                                        <p:tgtEl>
                                          <p:spTgt spid="96"/>
                                        </p:tgtEl>
                                        <p:attrNameLst>
                                          <p:attrName>style.visibility</p:attrName>
                                        </p:attrNameLst>
                                      </p:cBhvr>
                                      <p:to>
                                        <p:strVal val="visible"/>
                                      </p:to>
                                    </p:set>
                                    <p:animEffect transition="in" filter="fade">
                                      <p:cBhvr>
                                        <p:cTn id="134"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6"/>
          <p:cNvSpPr>
            <a:spLocks noGrp="1"/>
          </p:cNvSpPr>
          <p:nvPr>
            <p:ph type="sldNum" sz="quarter" idx="12"/>
          </p:nvPr>
        </p:nvSpPr>
        <p:spPr>
          <a:xfrm>
            <a:off x="8729816" y="6492875"/>
            <a:ext cx="368710" cy="365125"/>
          </a:xfrm>
        </p:spPr>
        <p:txBody>
          <a:bodyPr/>
          <a:lstStyle/>
          <a:p>
            <a:pPr>
              <a:defRPr/>
            </a:pPr>
            <a:fld id="{13F743C7-2023-4DC5-9399-07F4BD839EBA}" type="slidenum">
              <a:rPr lang="en-US" smtClean="0">
                <a:solidFill>
                  <a:schemeClr val="bg1"/>
                </a:solidFill>
              </a:rPr>
              <a:pPr>
                <a:defRPr/>
              </a:pPr>
              <a:t>11</a:t>
            </a:fld>
            <a:endParaRPr lang="en-US" dirty="0">
              <a:solidFill>
                <a:schemeClr val="bg1"/>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3474404388"/>
              </p:ext>
            </p:extLst>
          </p:nvPr>
        </p:nvGraphicFramePr>
        <p:xfrm>
          <a:off x="74950" y="2324962"/>
          <a:ext cx="8964117" cy="1475543"/>
        </p:xfrm>
        <a:graphic>
          <a:graphicData uri="http://schemas.openxmlformats.org/drawingml/2006/table">
            <a:tbl>
              <a:tblPr firstRow="1" bandRow="1">
                <a:tableStyleId>{5C22544A-7EE6-4342-B048-85BDC9FD1C3A}</a:tableStyleId>
              </a:tblPr>
              <a:tblGrid>
                <a:gridCol w="2115631"/>
                <a:gridCol w="2406093"/>
                <a:gridCol w="2816160"/>
                <a:gridCol w="1626233"/>
              </a:tblGrid>
              <a:tr h="987863">
                <a:tc>
                  <a:txBody>
                    <a:bodyPr/>
                    <a:lstStyle/>
                    <a:p>
                      <a:pPr algn="ctr"/>
                      <a:r>
                        <a:rPr lang="en-US" sz="2600" dirty="0" smtClean="0">
                          <a:solidFill>
                            <a:schemeClr val="accent1">
                              <a:lumMod val="75000"/>
                            </a:schemeClr>
                          </a:solidFill>
                        </a:rPr>
                        <a:t>PROPOSALS</a:t>
                      </a:r>
                      <a:r>
                        <a:rPr lang="en-US" sz="2600" baseline="0" dirty="0" smtClean="0">
                          <a:solidFill>
                            <a:schemeClr val="accent1">
                              <a:lumMod val="75000"/>
                            </a:schemeClr>
                          </a:solidFill>
                        </a:rPr>
                        <a:t> SUBMITTED</a:t>
                      </a:r>
                    </a:p>
                  </a:txBody>
                  <a:tcPr>
                    <a:noFill/>
                  </a:tcPr>
                </a:tc>
                <a:tc>
                  <a:txBody>
                    <a:bodyPr/>
                    <a:lstStyle/>
                    <a:p>
                      <a:pPr algn="ctr"/>
                      <a:r>
                        <a:rPr lang="en-US" sz="2600" baseline="0" dirty="0" smtClean="0">
                          <a:solidFill>
                            <a:schemeClr val="accent1">
                              <a:lumMod val="75000"/>
                            </a:schemeClr>
                          </a:solidFill>
                        </a:rPr>
                        <a:t>TOTAL FUNDS REQUESTED </a:t>
                      </a:r>
                    </a:p>
                  </a:txBody>
                  <a:tcPr>
                    <a:noFill/>
                  </a:tcPr>
                </a:tc>
                <a:tc>
                  <a:txBody>
                    <a:bodyPr/>
                    <a:lstStyle/>
                    <a:p>
                      <a:pPr algn="ctr"/>
                      <a:r>
                        <a:rPr lang="en-US" sz="2600" baseline="0" dirty="0" smtClean="0">
                          <a:solidFill>
                            <a:srgbClr val="009900"/>
                          </a:solidFill>
                        </a:rPr>
                        <a:t>PROPOSALS</a:t>
                      </a:r>
                    </a:p>
                    <a:p>
                      <a:pPr algn="ctr"/>
                      <a:r>
                        <a:rPr lang="en-US" sz="2600" baseline="0" dirty="0" smtClean="0">
                          <a:solidFill>
                            <a:srgbClr val="009900"/>
                          </a:solidFill>
                        </a:rPr>
                        <a:t>AWARDED</a:t>
                      </a:r>
                    </a:p>
                  </a:txBody>
                  <a:tcPr>
                    <a:noFill/>
                  </a:tcPr>
                </a:tc>
                <a:tc>
                  <a:txBody>
                    <a:bodyPr/>
                    <a:lstStyle/>
                    <a:p>
                      <a:pPr algn="ctr"/>
                      <a:r>
                        <a:rPr lang="en-US" sz="2600" baseline="0" dirty="0" smtClean="0">
                          <a:solidFill>
                            <a:schemeClr val="accent1">
                              <a:lumMod val="75000"/>
                            </a:schemeClr>
                          </a:solidFill>
                        </a:rPr>
                        <a:t>SUCCESS RATE</a:t>
                      </a:r>
                    </a:p>
                  </a:txBody>
                  <a:tcPr>
                    <a:noFill/>
                  </a:tcPr>
                </a:tc>
              </a:tr>
              <a:tr h="138995">
                <a:tc>
                  <a:txBody>
                    <a:bodyPr/>
                    <a:lstStyle/>
                    <a:p>
                      <a:pPr algn="ctr"/>
                      <a:r>
                        <a:rPr lang="en-US" sz="2600" b="1" dirty="0" smtClean="0">
                          <a:solidFill>
                            <a:schemeClr val="accent1">
                              <a:lumMod val="75000"/>
                            </a:schemeClr>
                          </a:solidFill>
                        </a:rPr>
                        <a:t>401</a:t>
                      </a:r>
                      <a:endParaRPr lang="en-US" sz="2600" b="1" dirty="0">
                        <a:solidFill>
                          <a:schemeClr val="accent1">
                            <a:lumMod val="75000"/>
                          </a:schemeClr>
                        </a:solidFill>
                      </a:endParaRPr>
                    </a:p>
                  </a:txBody>
                  <a:tcPr>
                    <a:noFill/>
                  </a:tcPr>
                </a:tc>
                <a:tc>
                  <a:txBody>
                    <a:bodyPr/>
                    <a:lstStyle/>
                    <a:p>
                      <a:pPr algn="ctr"/>
                      <a:r>
                        <a:rPr lang="en-US" sz="2600" b="1" dirty="0" smtClean="0">
                          <a:solidFill>
                            <a:schemeClr val="accent1">
                              <a:lumMod val="75000"/>
                            </a:schemeClr>
                          </a:solidFill>
                        </a:rPr>
                        <a:t>$57,064,285</a:t>
                      </a:r>
                      <a:endParaRPr lang="en-US" sz="2600" b="1" dirty="0">
                        <a:solidFill>
                          <a:schemeClr val="accent1">
                            <a:lumMod val="75000"/>
                          </a:schemeClr>
                        </a:solidFill>
                      </a:endParaRPr>
                    </a:p>
                  </a:txBody>
                  <a:tcPr>
                    <a:noFill/>
                  </a:tcPr>
                </a:tc>
                <a:tc>
                  <a:txBody>
                    <a:bodyPr/>
                    <a:lstStyle/>
                    <a:p>
                      <a:pPr algn="ctr"/>
                      <a:r>
                        <a:rPr lang="en-US" sz="2600" b="1" dirty="0" smtClean="0">
                          <a:solidFill>
                            <a:srgbClr val="009900"/>
                          </a:solidFill>
                        </a:rPr>
                        <a:t>114</a:t>
                      </a:r>
                      <a:endParaRPr lang="en-US" sz="2600" b="1" dirty="0">
                        <a:solidFill>
                          <a:srgbClr val="009900"/>
                        </a:solidFill>
                      </a:endParaRPr>
                    </a:p>
                  </a:txBody>
                  <a:tcPr>
                    <a:noFill/>
                  </a:tcPr>
                </a:tc>
                <a:tc>
                  <a:txBody>
                    <a:bodyPr/>
                    <a:lstStyle/>
                    <a:p>
                      <a:pPr algn="ctr"/>
                      <a:r>
                        <a:rPr lang="en-US" sz="2600" b="1" dirty="0" smtClean="0">
                          <a:solidFill>
                            <a:schemeClr val="accent1">
                              <a:lumMod val="75000"/>
                            </a:schemeClr>
                          </a:solidFill>
                        </a:rPr>
                        <a:t>28%</a:t>
                      </a:r>
                      <a:endParaRPr lang="en-US" sz="2600" b="1" dirty="0">
                        <a:solidFill>
                          <a:schemeClr val="accent1">
                            <a:lumMod val="75000"/>
                          </a:schemeClr>
                        </a:solidFill>
                      </a:endParaRPr>
                    </a:p>
                  </a:txBody>
                  <a:tcPr>
                    <a:noFill/>
                  </a:tcPr>
                </a:tc>
              </a:tr>
            </a:tbl>
          </a:graphicData>
        </a:graphic>
      </p:graphicFrame>
      <p:sp>
        <p:nvSpPr>
          <p:cNvPr id="2" name="Title 1"/>
          <p:cNvSpPr>
            <a:spLocks noGrp="1"/>
          </p:cNvSpPr>
          <p:nvPr>
            <p:ph type="title"/>
          </p:nvPr>
        </p:nvSpPr>
        <p:spPr>
          <a:xfrm>
            <a:off x="0" y="667786"/>
            <a:ext cx="9144000" cy="934730"/>
          </a:xfrm>
        </p:spPr>
        <p:txBody>
          <a:bodyPr>
            <a:noAutofit/>
          </a:bodyPr>
          <a:lstStyle/>
          <a:p>
            <a:pPr>
              <a:spcBef>
                <a:spcPts val="300"/>
              </a:spcBef>
              <a:spcAft>
                <a:spcPts val="300"/>
              </a:spcAft>
            </a:pPr>
            <a:r>
              <a:rPr lang="en-US" sz="3600" b="1" cap="all" dirty="0" smtClean="0">
                <a:solidFill>
                  <a:schemeClr val="accent1">
                    <a:lumMod val="75000"/>
                  </a:schemeClr>
                </a:solidFill>
              </a:rPr>
              <a:t>The competitive and merit-based process</a:t>
            </a:r>
            <a:r>
              <a:rPr lang="en-US" sz="3600" b="1" cap="all" dirty="0">
                <a:solidFill>
                  <a:schemeClr val="accent1">
                    <a:lumMod val="75000"/>
                  </a:schemeClr>
                </a:solidFill>
              </a:rPr>
              <a:t/>
            </a:r>
            <a:br>
              <a:rPr lang="en-US" sz="3600" b="1" cap="all" dirty="0">
                <a:solidFill>
                  <a:schemeClr val="accent1">
                    <a:lumMod val="75000"/>
                  </a:schemeClr>
                </a:solidFill>
              </a:rPr>
            </a:br>
            <a:r>
              <a:rPr lang="en-US" sz="3600" b="1" cap="all" dirty="0" smtClean="0">
                <a:solidFill>
                  <a:srgbClr val="C00000"/>
                </a:solidFill>
              </a:rPr>
              <a:t>ELEVEN COMPETITIVE SUBPROGRAMS</a:t>
            </a:r>
            <a:br>
              <a:rPr lang="en-US" sz="3600" b="1" cap="all" dirty="0" smtClean="0">
                <a:solidFill>
                  <a:srgbClr val="C00000"/>
                </a:solidFill>
              </a:rPr>
            </a:br>
            <a:r>
              <a:rPr lang="en-US" sz="3600" b="1" cap="all" dirty="0" smtClean="0">
                <a:solidFill>
                  <a:srgbClr val="C00000"/>
                </a:solidFill>
              </a:rPr>
              <a:t>FY 2013-14</a:t>
            </a:r>
            <a:endParaRPr lang="en-US" sz="3600" b="1" cap="all" dirty="0">
              <a:solidFill>
                <a:srgbClr val="C00000"/>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368469790"/>
              </p:ext>
            </p:extLst>
          </p:nvPr>
        </p:nvGraphicFramePr>
        <p:xfrm>
          <a:off x="194874" y="4898034"/>
          <a:ext cx="8604354" cy="1091030"/>
        </p:xfrm>
        <a:graphic>
          <a:graphicData uri="http://schemas.openxmlformats.org/drawingml/2006/table">
            <a:tbl>
              <a:tblPr firstRow="1" bandRow="1">
                <a:tableStyleId>{5C22544A-7EE6-4342-B048-85BDC9FD1C3A}</a:tableStyleId>
              </a:tblPr>
              <a:tblGrid>
                <a:gridCol w="8604354"/>
              </a:tblGrid>
              <a:tr h="603350">
                <a:tc>
                  <a:txBody>
                    <a:bodyPr/>
                    <a:lstStyle/>
                    <a:p>
                      <a:pPr algn="ctr"/>
                      <a:r>
                        <a:rPr lang="en-US" sz="2600" dirty="0" smtClean="0">
                          <a:solidFill>
                            <a:srgbClr val="009900"/>
                          </a:solidFill>
                        </a:rPr>
                        <a:t>FIRST-YEAR</a:t>
                      </a:r>
                      <a:r>
                        <a:rPr lang="en-US" sz="2600" baseline="0" dirty="0" smtClean="0">
                          <a:solidFill>
                            <a:srgbClr val="009900"/>
                          </a:solidFill>
                        </a:rPr>
                        <a:t>/MULTI-YEAR FUNDS AWARDED</a:t>
                      </a:r>
                      <a:endParaRPr lang="en-US" sz="2600" dirty="0">
                        <a:solidFill>
                          <a:srgbClr val="009900"/>
                        </a:solidFill>
                      </a:endParaRPr>
                    </a:p>
                  </a:txBody>
                  <a:tcPr>
                    <a:noFill/>
                  </a:tcPr>
                </a:tc>
              </a:tr>
              <a:tr h="13899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600" b="1" dirty="0" smtClean="0">
                          <a:solidFill>
                            <a:srgbClr val="009900"/>
                          </a:solidFill>
                        </a:rPr>
                        <a:t>$12,916,087</a:t>
                      </a:r>
                    </a:p>
                  </a:txBody>
                  <a:tcPr>
                    <a:noFill/>
                  </a:tcPr>
                </a:tc>
              </a:tr>
            </a:tbl>
          </a:graphicData>
        </a:graphic>
      </p:graphicFrame>
      <p:cxnSp>
        <p:nvCxnSpPr>
          <p:cNvPr id="7" name="Straight Arrow Connector 6"/>
          <p:cNvCxnSpPr/>
          <p:nvPr/>
        </p:nvCxnSpPr>
        <p:spPr>
          <a:xfrm flipH="1">
            <a:off x="5385729" y="5336491"/>
            <a:ext cx="910141" cy="454407"/>
          </a:xfrm>
          <a:prstGeom prst="straightConnector1">
            <a:avLst/>
          </a:prstGeom>
          <a:ln w="34925">
            <a:solidFill>
              <a:srgbClr val="0099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flipV="1">
            <a:off x="4317259" y="3625775"/>
            <a:ext cx="910140" cy="447797"/>
          </a:xfrm>
          <a:prstGeom prst="straightConnector1">
            <a:avLst/>
          </a:prstGeom>
          <a:ln w="34925">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6332111" y="2978039"/>
            <a:ext cx="910141" cy="454407"/>
          </a:xfrm>
          <a:prstGeom prst="straightConnector1">
            <a:avLst/>
          </a:prstGeom>
          <a:ln w="34925">
            <a:solidFill>
              <a:srgbClr val="0099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1386599" y="3095295"/>
            <a:ext cx="910141" cy="454407"/>
          </a:xfrm>
          <a:prstGeom prst="straightConnector1">
            <a:avLst/>
          </a:prstGeom>
          <a:ln w="34925">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2234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6"/>
          <p:cNvSpPr>
            <a:spLocks noGrp="1"/>
          </p:cNvSpPr>
          <p:nvPr>
            <p:ph type="sldNum" sz="quarter" idx="12"/>
          </p:nvPr>
        </p:nvSpPr>
        <p:spPr>
          <a:xfrm>
            <a:off x="8729816" y="6492875"/>
            <a:ext cx="368710" cy="365125"/>
          </a:xfrm>
        </p:spPr>
        <p:txBody>
          <a:bodyPr/>
          <a:lstStyle/>
          <a:p>
            <a:pPr>
              <a:defRPr/>
            </a:pPr>
            <a:fld id="{13F743C7-2023-4DC5-9399-07F4BD839EBA}" type="slidenum">
              <a:rPr lang="en-US">
                <a:solidFill>
                  <a:schemeClr val="bg1"/>
                </a:solidFill>
              </a:rPr>
              <a:pPr>
                <a:defRPr/>
              </a:pPr>
              <a:t>12</a:t>
            </a:fld>
            <a:endParaRPr lang="en-US" dirty="0">
              <a:solidFill>
                <a:schemeClr val="bg1"/>
              </a:solidFill>
            </a:endParaRPr>
          </a:p>
        </p:txBody>
      </p:sp>
      <p:sp>
        <p:nvSpPr>
          <p:cNvPr id="3" name="TextBox 2"/>
          <p:cNvSpPr txBox="1"/>
          <p:nvPr/>
        </p:nvSpPr>
        <p:spPr>
          <a:xfrm>
            <a:off x="266700" y="1643124"/>
            <a:ext cx="4216400" cy="369332"/>
          </a:xfrm>
          <a:prstGeom prst="rect">
            <a:avLst/>
          </a:prstGeom>
          <a:noFill/>
        </p:spPr>
        <p:txBody>
          <a:bodyPr wrap="square" rtlCol="0">
            <a:spAutoFit/>
          </a:bodyPr>
          <a:lstStyle/>
          <a:p>
            <a:r>
              <a:rPr lang="en-US" b="1" cap="small" dirty="0"/>
              <a:t>Endowed Chairs for Eminent Scholars</a:t>
            </a:r>
          </a:p>
        </p:txBody>
      </p:sp>
      <p:sp>
        <p:nvSpPr>
          <p:cNvPr id="8" name="TextBox 7"/>
          <p:cNvSpPr txBox="1"/>
          <p:nvPr/>
        </p:nvSpPr>
        <p:spPr>
          <a:xfrm>
            <a:off x="266700" y="2194600"/>
            <a:ext cx="4216400" cy="369332"/>
          </a:xfrm>
          <a:prstGeom prst="rect">
            <a:avLst/>
          </a:prstGeom>
          <a:noFill/>
        </p:spPr>
        <p:txBody>
          <a:bodyPr wrap="square" rtlCol="0">
            <a:spAutoFit/>
          </a:bodyPr>
          <a:lstStyle/>
          <a:p>
            <a:r>
              <a:rPr lang="en-US" b="1" cap="small" dirty="0" smtClean="0"/>
              <a:t>Enhancement</a:t>
            </a:r>
            <a:endParaRPr lang="en-US" b="1" cap="small" dirty="0"/>
          </a:p>
        </p:txBody>
      </p:sp>
      <p:sp>
        <p:nvSpPr>
          <p:cNvPr id="9" name="TextBox 8"/>
          <p:cNvSpPr txBox="1"/>
          <p:nvPr/>
        </p:nvSpPr>
        <p:spPr>
          <a:xfrm>
            <a:off x="279400" y="4404400"/>
            <a:ext cx="4216400" cy="369332"/>
          </a:xfrm>
          <a:prstGeom prst="rect">
            <a:avLst/>
          </a:prstGeom>
          <a:noFill/>
        </p:spPr>
        <p:txBody>
          <a:bodyPr wrap="square" rtlCol="0">
            <a:spAutoFit/>
          </a:bodyPr>
          <a:lstStyle/>
          <a:p>
            <a:r>
              <a:rPr lang="en-US" b="1" cap="small" dirty="0" smtClean="0"/>
              <a:t>Research &amp; Development</a:t>
            </a:r>
            <a:endParaRPr lang="en-US" b="1" cap="small" dirty="0"/>
          </a:p>
        </p:txBody>
      </p:sp>
      <p:sp>
        <p:nvSpPr>
          <p:cNvPr id="10" name="TextBox 9"/>
          <p:cNvSpPr txBox="1"/>
          <p:nvPr/>
        </p:nvSpPr>
        <p:spPr>
          <a:xfrm>
            <a:off x="284752" y="5482564"/>
            <a:ext cx="4216400" cy="369332"/>
          </a:xfrm>
          <a:prstGeom prst="rect">
            <a:avLst/>
          </a:prstGeom>
          <a:noFill/>
        </p:spPr>
        <p:txBody>
          <a:bodyPr wrap="square" rtlCol="0">
            <a:spAutoFit/>
          </a:bodyPr>
          <a:lstStyle/>
          <a:p>
            <a:r>
              <a:rPr lang="en-US" b="1" cap="small" dirty="0" smtClean="0"/>
              <a:t>Recruitment of Superior Graduate Fellows </a:t>
            </a:r>
            <a:endParaRPr lang="en-US" b="1" cap="small" dirty="0"/>
          </a:p>
        </p:txBody>
      </p:sp>
      <p:sp>
        <p:nvSpPr>
          <p:cNvPr id="5" name="TextBox 4"/>
          <p:cNvSpPr txBox="1"/>
          <p:nvPr/>
        </p:nvSpPr>
        <p:spPr>
          <a:xfrm>
            <a:off x="520700" y="1936256"/>
            <a:ext cx="4521200" cy="338554"/>
          </a:xfrm>
          <a:prstGeom prst="rect">
            <a:avLst/>
          </a:prstGeom>
          <a:noFill/>
        </p:spPr>
        <p:txBody>
          <a:bodyPr wrap="square" rtlCol="0">
            <a:spAutoFit/>
          </a:bodyPr>
          <a:lstStyle/>
          <a:p>
            <a:pPr marL="509588" indent="-350838"/>
            <a:r>
              <a:rPr lang="en-US" sz="1600" dirty="0" smtClean="0"/>
              <a:t>1. 	Endowed Chairs (1986-87)</a:t>
            </a:r>
            <a:endParaRPr lang="en-US" sz="1600" dirty="0"/>
          </a:p>
        </p:txBody>
      </p:sp>
      <p:sp>
        <p:nvSpPr>
          <p:cNvPr id="12" name="TextBox 11"/>
          <p:cNvSpPr txBox="1"/>
          <p:nvPr/>
        </p:nvSpPr>
        <p:spPr>
          <a:xfrm>
            <a:off x="520700" y="2462332"/>
            <a:ext cx="4521200" cy="584775"/>
          </a:xfrm>
          <a:prstGeom prst="rect">
            <a:avLst/>
          </a:prstGeom>
          <a:noFill/>
        </p:spPr>
        <p:txBody>
          <a:bodyPr wrap="square" rtlCol="0">
            <a:spAutoFit/>
          </a:bodyPr>
          <a:lstStyle/>
          <a:p>
            <a:pPr marL="519112" indent="-342900">
              <a:buFont typeface="+mj-lt"/>
              <a:buAutoNum type="arabicPeriod" startAt="2"/>
            </a:pPr>
            <a:r>
              <a:rPr lang="en-US" sz="1600" dirty="0"/>
              <a:t>Traditional Enhancement (</a:t>
            </a:r>
            <a:r>
              <a:rPr lang="en-US" sz="1600" dirty="0" smtClean="0"/>
              <a:t>1986-87)</a:t>
            </a:r>
            <a:endParaRPr lang="en-US" sz="1600" dirty="0"/>
          </a:p>
          <a:p>
            <a:pPr marL="519112" indent="-342900">
              <a:buFont typeface="+mj-lt"/>
              <a:buAutoNum type="arabicPeriod" startAt="2"/>
            </a:pPr>
            <a:r>
              <a:rPr lang="en-US" sz="1600" dirty="0"/>
              <a:t>Federal Matching (</a:t>
            </a:r>
            <a:r>
              <a:rPr lang="en-US" sz="1600" dirty="0" smtClean="0"/>
              <a:t>1986-87)</a:t>
            </a:r>
            <a:endParaRPr lang="en-US" sz="1600" dirty="0"/>
          </a:p>
        </p:txBody>
      </p:sp>
      <p:sp>
        <p:nvSpPr>
          <p:cNvPr id="13" name="TextBox 12"/>
          <p:cNvSpPr txBox="1"/>
          <p:nvPr/>
        </p:nvSpPr>
        <p:spPr>
          <a:xfrm>
            <a:off x="520700" y="2919532"/>
            <a:ext cx="4521200" cy="1569660"/>
          </a:xfrm>
          <a:prstGeom prst="rect">
            <a:avLst/>
          </a:prstGeom>
          <a:noFill/>
        </p:spPr>
        <p:txBody>
          <a:bodyPr wrap="square" rtlCol="0">
            <a:spAutoFit/>
          </a:bodyPr>
          <a:lstStyle/>
          <a:p>
            <a:pPr marL="519112" indent="-342900">
              <a:buFont typeface="+mj-lt"/>
              <a:buAutoNum type="arabicPeriod" startAt="4"/>
            </a:pPr>
            <a:r>
              <a:rPr lang="en-US" sz="1600" dirty="0"/>
              <a:t>Undergraduate Enhancement (1990-91)</a:t>
            </a:r>
          </a:p>
          <a:p>
            <a:pPr marL="519112" indent="-342900">
              <a:buFont typeface="+mj-lt"/>
              <a:buAutoNum type="arabicPeriod" startAt="4"/>
            </a:pPr>
            <a:r>
              <a:rPr lang="en-US" sz="1600" dirty="0" smtClean="0"/>
              <a:t>Enhancement </a:t>
            </a:r>
            <a:r>
              <a:rPr lang="en-US" sz="1600" dirty="0"/>
              <a:t>Program for Two-Year Institutions (2001-02)</a:t>
            </a:r>
          </a:p>
          <a:p>
            <a:pPr marL="519112" indent="-342900">
              <a:buFont typeface="+mj-lt"/>
              <a:buAutoNum type="arabicPeriod" startAt="4"/>
            </a:pPr>
            <a:r>
              <a:rPr lang="en-US" sz="1600" dirty="0"/>
              <a:t>Endowed Professorships (1990-91)</a:t>
            </a:r>
          </a:p>
          <a:p>
            <a:pPr marL="519112" indent="-342900">
              <a:buFont typeface="+mj-lt"/>
              <a:buAutoNum type="arabicPeriod" startAt="4"/>
            </a:pPr>
            <a:r>
              <a:rPr lang="en-US" sz="1600" dirty="0" smtClean="0"/>
              <a:t>Endowed </a:t>
            </a:r>
            <a:r>
              <a:rPr lang="en-US" sz="1600" dirty="0"/>
              <a:t>First-Generation Undergraduate Scholarships (2007-08) </a:t>
            </a:r>
          </a:p>
        </p:txBody>
      </p:sp>
      <p:sp>
        <p:nvSpPr>
          <p:cNvPr id="14" name="TextBox 13"/>
          <p:cNvSpPr txBox="1"/>
          <p:nvPr/>
        </p:nvSpPr>
        <p:spPr>
          <a:xfrm>
            <a:off x="520700" y="4672132"/>
            <a:ext cx="5308600" cy="584775"/>
          </a:xfrm>
          <a:prstGeom prst="rect">
            <a:avLst/>
          </a:prstGeom>
          <a:noFill/>
        </p:spPr>
        <p:txBody>
          <a:bodyPr wrap="square" rtlCol="0">
            <a:spAutoFit/>
          </a:bodyPr>
          <a:lstStyle/>
          <a:p>
            <a:pPr marL="519113" indent="-342900">
              <a:buFont typeface="+mj-lt"/>
              <a:buAutoNum type="arabicPeriod" startAt="8"/>
            </a:pPr>
            <a:r>
              <a:rPr lang="en-US" sz="1600" dirty="0">
                <a:solidFill>
                  <a:srgbClr val="C00000"/>
                </a:solidFill>
              </a:rPr>
              <a:t>Research Competitiveness Subprogram (RCS) (</a:t>
            </a:r>
            <a:r>
              <a:rPr lang="en-US" sz="1600" dirty="0" smtClean="0">
                <a:solidFill>
                  <a:srgbClr val="C00000"/>
                </a:solidFill>
              </a:rPr>
              <a:t>1986-87)</a:t>
            </a:r>
            <a:endParaRPr lang="en-US" sz="1600" dirty="0">
              <a:solidFill>
                <a:srgbClr val="C00000"/>
              </a:solidFill>
            </a:endParaRPr>
          </a:p>
          <a:p>
            <a:pPr marL="519113" indent="-342900">
              <a:buFont typeface="+mj-lt"/>
              <a:buAutoNum type="arabicPeriod" startAt="8"/>
            </a:pPr>
            <a:r>
              <a:rPr lang="en-US" sz="1600" dirty="0"/>
              <a:t>Industrial Ties Research Subprogram (ITRS) (</a:t>
            </a:r>
            <a:r>
              <a:rPr lang="en-US" sz="1600" dirty="0" smtClean="0"/>
              <a:t>1986-87)</a:t>
            </a:r>
            <a:endParaRPr lang="en-US" sz="1600" dirty="0"/>
          </a:p>
        </p:txBody>
      </p:sp>
      <p:sp>
        <p:nvSpPr>
          <p:cNvPr id="16" name="TextBox 15"/>
          <p:cNvSpPr txBox="1"/>
          <p:nvPr/>
        </p:nvSpPr>
        <p:spPr>
          <a:xfrm>
            <a:off x="520700" y="5142032"/>
            <a:ext cx="6781800" cy="338554"/>
          </a:xfrm>
          <a:prstGeom prst="rect">
            <a:avLst/>
          </a:prstGeom>
          <a:noFill/>
        </p:spPr>
        <p:txBody>
          <a:bodyPr wrap="square" rtlCol="0">
            <a:spAutoFit/>
          </a:bodyPr>
          <a:lstStyle/>
          <a:p>
            <a:pPr marL="519113" indent="-342900">
              <a:buFont typeface="+mj-lt"/>
              <a:buAutoNum type="arabicPeriod" startAt="10"/>
            </a:pPr>
            <a:r>
              <a:rPr lang="en-US" sz="1600" dirty="0"/>
              <a:t>Awards to Louisiana Artists and Scholars Subprogram (ATLAS) (2004-05)</a:t>
            </a:r>
          </a:p>
        </p:txBody>
      </p:sp>
      <p:sp>
        <p:nvSpPr>
          <p:cNvPr id="17" name="TextBox 16"/>
          <p:cNvSpPr txBox="1"/>
          <p:nvPr/>
        </p:nvSpPr>
        <p:spPr>
          <a:xfrm>
            <a:off x="520700" y="5726232"/>
            <a:ext cx="4521200" cy="338554"/>
          </a:xfrm>
          <a:prstGeom prst="rect">
            <a:avLst/>
          </a:prstGeom>
          <a:noFill/>
        </p:spPr>
        <p:txBody>
          <a:bodyPr wrap="square" rtlCol="0">
            <a:spAutoFit/>
          </a:bodyPr>
          <a:lstStyle/>
          <a:p>
            <a:pPr marL="519112" indent="-342900">
              <a:buFont typeface="+mj-lt"/>
              <a:buAutoNum type="arabicPeriod" startAt="11"/>
            </a:pPr>
            <a:r>
              <a:rPr lang="en-US" sz="1600" dirty="0"/>
              <a:t>Traditional </a:t>
            </a:r>
            <a:r>
              <a:rPr lang="en-US" sz="1600" dirty="0" smtClean="0"/>
              <a:t>Graduate Fellows (1986-87)</a:t>
            </a:r>
            <a:endParaRPr lang="en-US" sz="1600" dirty="0"/>
          </a:p>
        </p:txBody>
      </p:sp>
      <p:sp>
        <p:nvSpPr>
          <p:cNvPr id="18" name="TextBox 17"/>
          <p:cNvSpPr txBox="1"/>
          <p:nvPr/>
        </p:nvSpPr>
        <p:spPr>
          <a:xfrm>
            <a:off x="520700" y="5963186"/>
            <a:ext cx="6781800" cy="584775"/>
          </a:xfrm>
          <a:prstGeom prst="rect">
            <a:avLst/>
          </a:prstGeom>
          <a:noFill/>
        </p:spPr>
        <p:txBody>
          <a:bodyPr wrap="square" rtlCol="0">
            <a:spAutoFit/>
          </a:bodyPr>
          <a:lstStyle/>
          <a:p>
            <a:pPr marL="519113" indent="-342900">
              <a:buFont typeface="+mj-lt"/>
              <a:buAutoNum type="arabicPeriod" startAt="12"/>
            </a:pPr>
            <a:r>
              <a:rPr lang="en-US" sz="1600" dirty="0"/>
              <a:t>Graduate Fellowships for Teachers (1993-94)</a:t>
            </a:r>
          </a:p>
          <a:p>
            <a:pPr marL="519113" indent="-342900">
              <a:buFont typeface="+mj-lt"/>
              <a:buAutoNum type="arabicPeriod" startAt="12"/>
            </a:pPr>
            <a:r>
              <a:rPr lang="en-US" sz="1600" dirty="0" err="1"/>
              <a:t>BoR</a:t>
            </a:r>
            <a:r>
              <a:rPr lang="en-US" sz="1600" dirty="0"/>
              <a:t>/SREB Graduate Fellowships to Promote Diversity (2007-08</a:t>
            </a:r>
            <a:r>
              <a:rPr lang="en-US" sz="1600" dirty="0" smtClean="0"/>
              <a:t>)</a:t>
            </a:r>
            <a:endParaRPr lang="en-US" sz="1600" dirty="0"/>
          </a:p>
        </p:txBody>
      </p:sp>
      <p:sp>
        <p:nvSpPr>
          <p:cNvPr id="28" name="Title 1"/>
          <p:cNvSpPr txBox="1">
            <a:spLocks/>
          </p:cNvSpPr>
          <p:nvPr/>
        </p:nvSpPr>
        <p:spPr>
          <a:xfrm>
            <a:off x="228600" y="528400"/>
            <a:ext cx="8686800" cy="93473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ts val="3500"/>
              </a:lnSpc>
            </a:pPr>
            <a:r>
              <a:rPr lang="en-US" sz="3200" b="1" cap="all" dirty="0" smtClean="0">
                <a:solidFill>
                  <a:schemeClr val="accent1">
                    <a:lumMod val="75000"/>
                  </a:schemeClr>
                </a:solidFill>
              </a:rPr>
              <a:t>Board of Regents Support Fund Programs</a:t>
            </a:r>
            <a:br>
              <a:rPr lang="en-US" sz="3200" b="1" cap="all" dirty="0" smtClean="0">
                <a:solidFill>
                  <a:schemeClr val="accent1">
                    <a:lumMod val="75000"/>
                  </a:schemeClr>
                </a:solidFill>
              </a:rPr>
            </a:br>
            <a:r>
              <a:rPr lang="en-US" sz="3200" b="1" cap="all" dirty="0" smtClean="0">
                <a:solidFill>
                  <a:schemeClr val="accent1">
                    <a:lumMod val="75000"/>
                  </a:schemeClr>
                </a:solidFill>
              </a:rPr>
              <a:t>13 CURRENT SUBPROGRAMS</a:t>
            </a:r>
            <a:endParaRPr lang="en-US" sz="3200" b="1" cap="all" dirty="0">
              <a:solidFill>
                <a:schemeClr val="accent1">
                  <a:lumMod val="75000"/>
                </a:schemeClr>
              </a:solidFill>
            </a:endParaRPr>
          </a:p>
        </p:txBody>
      </p:sp>
      <p:sp>
        <p:nvSpPr>
          <p:cNvPr id="2" name="Left Arrow 1"/>
          <p:cNvSpPr/>
          <p:nvPr/>
        </p:nvSpPr>
        <p:spPr>
          <a:xfrm>
            <a:off x="5829300" y="4653812"/>
            <a:ext cx="2295369" cy="3683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37790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157168" y="2191050"/>
            <a:ext cx="7011972" cy="477054"/>
          </a:xfrm>
          <a:prstGeom prst="rect">
            <a:avLst/>
          </a:prstGeom>
          <a:noFill/>
        </p:spPr>
        <p:txBody>
          <a:bodyPr wrap="square" rtlCol="0">
            <a:spAutoFit/>
          </a:bodyPr>
          <a:lstStyle/>
          <a:p>
            <a:pPr algn="ctr"/>
            <a:r>
              <a:rPr lang="en-US" sz="2500" b="1" dirty="0" smtClean="0">
                <a:solidFill>
                  <a:schemeClr val="accent1">
                    <a:lumMod val="75000"/>
                  </a:schemeClr>
                </a:solidFill>
              </a:rPr>
              <a:t>Some </a:t>
            </a:r>
            <a:r>
              <a:rPr lang="en-US" sz="2500" b="1" dirty="0">
                <a:solidFill>
                  <a:schemeClr val="accent1">
                    <a:lumMod val="75000"/>
                  </a:schemeClr>
                </a:solidFill>
              </a:rPr>
              <a:t>on a Two-Years-On, Two-Years-Off Cycle</a:t>
            </a:r>
            <a:endParaRPr lang="en-US" sz="25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962377191"/>
              </p:ext>
            </p:extLst>
          </p:nvPr>
        </p:nvGraphicFramePr>
        <p:xfrm>
          <a:off x="314792" y="3153485"/>
          <a:ext cx="8682270" cy="2865120"/>
        </p:xfrm>
        <a:graphic>
          <a:graphicData uri="http://schemas.openxmlformats.org/drawingml/2006/table">
            <a:tbl>
              <a:tblPr firstRow="1" bandRow="1">
                <a:tableStyleId>{5C22544A-7EE6-4342-B048-85BDC9FD1C3A}</a:tableStyleId>
              </a:tblPr>
              <a:tblGrid>
                <a:gridCol w="2833142"/>
                <a:gridCol w="2893102"/>
                <a:gridCol w="2956026"/>
              </a:tblGrid>
              <a:tr h="370840">
                <a:tc>
                  <a:txBody>
                    <a:bodyPr/>
                    <a:lstStyle/>
                    <a:p>
                      <a:pPr marL="0" indent="0">
                        <a:buNone/>
                      </a:pPr>
                      <a:r>
                        <a:rPr lang="en-US" sz="2200" dirty="0" smtClean="0"/>
                        <a:t>Eligible Every Year</a:t>
                      </a:r>
                    </a:p>
                  </a:txBody>
                  <a:tcPr>
                    <a:solidFill>
                      <a:schemeClr val="accent2">
                        <a:lumMod val="75000"/>
                      </a:schemeClr>
                    </a:solidFill>
                  </a:tcPr>
                </a:tc>
                <a:tc>
                  <a:txBody>
                    <a:bodyPr/>
                    <a:lstStyle/>
                    <a:p>
                      <a:r>
                        <a:rPr lang="en-US" sz="2200" dirty="0" smtClean="0"/>
                        <a:t>Eligible in FY 2013-14, 2016-17, 2017-18, etc. </a:t>
                      </a:r>
                      <a:endParaRPr lang="en-US" sz="2200" dirty="0"/>
                    </a:p>
                  </a:txBody>
                  <a:tcPr/>
                </a:tc>
                <a:tc>
                  <a:txBody>
                    <a:bodyPr/>
                    <a:lstStyle/>
                    <a:p>
                      <a:r>
                        <a:rPr lang="en-US" sz="2200" dirty="0" smtClean="0"/>
                        <a:t>Eligible in FY</a:t>
                      </a:r>
                      <a:r>
                        <a:rPr lang="en-US" sz="2200" baseline="0" dirty="0" smtClean="0"/>
                        <a:t> 2014-15, 2015-16, 2018-19, etc. </a:t>
                      </a:r>
                      <a:endParaRPr lang="en-US" sz="2200" dirty="0"/>
                    </a:p>
                  </a:txBody>
                  <a:tcPr/>
                </a:tc>
              </a:tr>
              <a:tr h="370840">
                <a:tc>
                  <a:txBody>
                    <a:bodyPr/>
                    <a:lstStyle/>
                    <a:p>
                      <a:pPr marL="120650" indent="-120650">
                        <a:buFont typeface="Arial" panose="020B0604020202020204" pitchFamily="34" charset="0"/>
                        <a:buChar char="•"/>
                      </a:pPr>
                      <a:r>
                        <a:rPr lang="en-US" sz="2200" dirty="0" smtClean="0">
                          <a:solidFill>
                            <a:schemeClr val="accent1">
                              <a:lumMod val="50000"/>
                            </a:schemeClr>
                          </a:solidFill>
                        </a:rPr>
                        <a:t>Biological Sciences</a:t>
                      </a:r>
                    </a:p>
                    <a:p>
                      <a:pPr marL="120650" indent="-120650">
                        <a:buFont typeface="Arial" panose="020B0604020202020204" pitchFamily="34" charset="0"/>
                        <a:buChar char="•"/>
                      </a:pPr>
                      <a:r>
                        <a:rPr lang="en-US" sz="2200" dirty="0" smtClean="0">
                          <a:solidFill>
                            <a:schemeClr val="accent1">
                              <a:lumMod val="50000"/>
                            </a:schemeClr>
                          </a:solidFill>
                        </a:rPr>
                        <a:t>Computer &amp; Information</a:t>
                      </a:r>
                      <a:r>
                        <a:rPr lang="en-US" sz="2200" baseline="0" dirty="0" smtClean="0">
                          <a:solidFill>
                            <a:schemeClr val="accent1">
                              <a:lumMod val="50000"/>
                            </a:schemeClr>
                          </a:solidFill>
                        </a:rPr>
                        <a:t> Sciences</a:t>
                      </a:r>
                    </a:p>
                    <a:p>
                      <a:pPr marL="120650" indent="-120650">
                        <a:buFont typeface="Arial" panose="020B0604020202020204" pitchFamily="34" charset="0"/>
                        <a:buChar char="•"/>
                      </a:pPr>
                      <a:r>
                        <a:rPr lang="en-US" sz="2200" baseline="0" dirty="0" smtClean="0">
                          <a:solidFill>
                            <a:schemeClr val="accent1">
                              <a:lumMod val="50000"/>
                            </a:schemeClr>
                          </a:solidFill>
                        </a:rPr>
                        <a:t>Earth &amp; Environmental Sciences</a:t>
                      </a:r>
                      <a:endParaRPr lang="en-US" sz="2200" dirty="0">
                        <a:solidFill>
                          <a:schemeClr val="accent1">
                            <a:lumMod val="50000"/>
                          </a:schemeClr>
                        </a:solidFill>
                      </a:endParaRPr>
                    </a:p>
                  </a:txBody>
                  <a:tcPr>
                    <a:solidFill>
                      <a:schemeClr val="accent2">
                        <a:lumMod val="40000"/>
                        <a:lumOff val="60000"/>
                      </a:schemeClr>
                    </a:solidFill>
                  </a:tcPr>
                </a:tc>
                <a:tc>
                  <a:txBody>
                    <a:bodyPr/>
                    <a:lstStyle/>
                    <a:p>
                      <a:pPr marL="120650" indent="-120650">
                        <a:buFont typeface="Arial" panose="020B0604020202020204" pitchFamily="34" charset="0"/>
                        <a:buChar char="•"/>
                      </a:pPr>
                      <a:r>
                        <a:rPr lang="en-US" sz="2200" baseline="0" dirty="0" smtClean="0">
                          <a:solidFill>
                            <a:schemeClr val="accent1">
                              <a:lumMod val="50000"/>
                            </a:schemeClr>
                          </a:solidFill>
                        </a:rPr>
                        <a:t>Chemistry</a:t>
                      </a:r>
                      <a:endParaRPr lang="en-US" sz="2200" dirty="0" smtClean="0">
                        <a:solidFill>
                          <a:schemeClr val="accent1">
                            <a:lumMod val="50000"/>
                          </a:schemeClr>
                        </a:solidFill>
                      </a:endParaRPr>
                    </a:p>
                    <a:p>
                      <a:pPr marL="120650" indent="-120650">
                        <a:buFont typeface="Arial" panose="020B0604020202020204" pitchFamily="34" charset="0"/>
                        <a:buChar char="•"/>
                      </a:pPr>
                      <a:r>
                        <a:rPr lang="en-US" sz="2200" dirty="0" smtClean="0">
                          <a:solidFill>
                            <a:schemeClr val="accent1">
                              <a:lumMod val="50000"/>
                            </a:schemeClr>
                          </a:solidFill>
                        </a:rPr>
                        <a:t>Engineering B</a:t>
                      </a:r>
                    </a:p>
                    <a:p>
                      <a:pPr marL="120650" indent="-120650">
                        <a:buFont typeface="Arial" panose="020B0604020202020204" pitchFamily="34" charset="0"/>
                        <a:buChar char="•"/>
                      </a:pPr>
                      <a:r>
                        <a:rPr lang="en-US" sz="2200" dirty="0" smtClean="0">
                          <a:solidFill>
                            <a:schemeClr val="accent1">
                              <a:lumMod val="50000"/>
                            </a:schemeClr>
                          </a:solidFill>
                        </a:rPr>
                        <a:t>Health</a:t>
                      </a:r>
                      <a:r>
                        <a:rPr lang="en-US" sz="2200" baseline="0" dirty="0" smtClean="0">
                          <a:solidFill>
                            <a:schemeClr val="accent1">
                              <a:lumMod val="50000"/>
                            </a:schemeClr>
                          </a:solidFill>
                        </a:rPr>
                        <a:t> &amp; Medical Sciences </a:t>
                      </a:r>
                    </a:p>
                  </a:txBody>
                  <a:tcPr/>
                </a:tc>
                <a:tc>
                  <a:txBody>
                    <a:bodyPr/>
                    <a:lstStyle/>
                    <a:p>
                      <a:pPr marL="120650" indent="-120650">
                        <a:buFont typeface="Arial" panose="020B0604020202020204" pitchFamily="34" charset="0"/>
                        <a:buChar char="•"/>
                      </a:pPr>
                      <a:r>
                        <a:rPr lang="en-US" sz="2200" dirty="0" smtClean="0">
                          <a:solidFill>
                            <a:schemeClr val="accent1">
                              <a:lumMod val="50000"/>
                            </a:schemeClr>
                          </a:solidFill>
                        </a:rPr>
                        <a:t>Agricultural</a:t>
                      </a:r>
                      <a:r>
                        <a:rPr lang="en-US" sz="2200" baseline="0" dirty="0" smtClean="0">
                          <a:solidFill>
                            <a:schemeClr val="accent1">
                              <a:lumMod val="50000"/>
                            </a:schemeClr>
                          </a:solidFill>
                        </a:rPr>
                        <a:t> Sciences</a:t>
                      </a:r>
                    </a:p>
                    <a:p>
                      <a:pPr marL="120650" indent="-120650">
                        <a:buFont typeface="Arial" panose="020B0604020202020204" pitchFamily="34" charset="0"/>
                        <a:buChar char="•"/>
                      </a:pPr>
                      <a:r>
                        <a:rPr lang="en-US" sz="2200" dirty="0" smtClean="0">
                          <a:solidFill>
                            <a:schemeClr val="accent1">
                              <a:lumMod val="50000"/>
                            </a:schemeClr>
                          </a:solidFill>
                        </a:rPr>
                        <a:t>Engineering A</a:t>
                      </a:r>
                    </a:p>
                    <a:p>
                      <a:pPr marL="120650" indent="-120650">
                        <a:buFont typeface="Arial" panose="020B0604020202020204" pitchFamily="34" charset="0"/>
                        <a:buChar char="•"/>
                      </a:pPr>
                      <a:r>
                        <a:rPr lang="en-US" sz="2200" baseline="0" dirty="0" smtClean="0">
                          <a:solidFill>
                            <a:schemeClr val="accent1">
                              <a:lumMod val="50000"/>
                            </a:schemeClr>
                          </a:solidFill>
                        </a:rPr>
                        <a:t>Mathematics</a:t>
                      </a:r>
                    </a:p>
                    <a:p>
                      <a:pPr marL="120650" indent="-120650">
                        <a:buFont typeface="Arial" panose="020B0604020202020204" pitchFamily="34" charset="0"/>
                        <a:buChar char="•"/>
                      </a:pPr>
                      <a:r>
                        <a:rPr lang="en-US" sz="2200" baseline="0" dirty="0" smtClean="0">
                          <a:solidFill>
                            <a:schemeClr val="accent1">
                              <a:lumMod val="50000"/>
                            </a:schemeClr>
                          </a:solidFill>
                        </a:rPr>
                        <a:t>Physics &amp; Astronomy</a:t>
                      </a:r>
                    </a:p>
                    <a:p>
                      <a:pPr marL="120650" indent="-120650">
                        <a:buFont typeface="Arial" panose="020B0604020202020204" pitchFamily="34" charset="0"/>
                        <a:buChar char="•"/>
                      </a:pPr>
                      <a:r>
                        <a:rPr lang="en-US" sz="2200" baseline="0" dirty="0" smtClean="0">
                          <a:solidFill>
                            <a:schemeClr val="accent1">
                              <a:lumMod val="50000"/>
                            </a:schemeClr>
                          </a:solidFill>
                        </a:rPr>
                        <a:t>Social Sciences</a:t>
                      </a:r>
                      <a:endParaRPr lang="en-US" sz="2200" dirty="0">
                        <a:solidFill>
                          <a:schemeClr val="accent1">
                            <a:lumMod val="50000"/>
                          </a:schemeClr>
                        </a:solidFill>
                      </a:endParaRPr>
                    </a:p>
                  </a:txBody>
                  <a:tcPr/>
                </a:tc>
              </a:tr>
            </a:tbl>
          </a:graphicData>
        </a:graphic>
      </p:graphicFrame>
      <p:sp>
        <p:nvSpPr>
          <p:cNvPr id="4" name="Slide Number Placeholder 3"/>
          <p:cNvSpPr>
            <a:spLocks noGrp="1"/>
          </p:cNvSpPr>
          <p:nvPr>
            <p:ph type="sldNum" sz="quarter" idx="12"/>
          </p:nvPr>
        </p:nvSpPr>
        <p:spPr>
          <a:xfrm>
            <a:off x="6959600" y="6492875"/>
            <a:ext cx="2133600" cy="365125"/>
          </a:xfrm>
        </p:spPr>
        <p:txBody>
          <a:bodyPr/>
          <a:lstStyle/>
          <a:p>
            <a:fld id="{509CFE1D-EEBB-4971-B82A-104D97D84A14}" type="slidenum">
              <a:rPr lang="en-US" smtClean="0">
                <a:solidFill>
                  <a:schemeClr val="bg1"/>
                </a:solidFill>
              </a:rPr>
              <a:pPr/>
              <a:t>13</a:t>
            </a:fld>
            <a:endParaRPr lang="en-US">
              <a:solidFill>
                <a:schemeClr val="bg1"/>
              </a:solidFill>
            </a:endParaRPr>
          </a:p>
        </p:txBody>
      </p:sp>
      <p:sp>
        <p:nvSpPr>
          <p:cNvPr id="3" name="Right Arrow 2"/>
          <p:cNvSpPr/>
          <p:nvPr/>
        </p:nvSpPr>
        <p:spPr>
          <a:xfrm>
            <a:off x="2788920" y="1900250"/>
            <a:ext cx="822960" cy="182880"/>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a:off x="724632" y="2341640"/>
            <a:ext cx="822960" cy="212679"/>
          </a:xfrm>
          <a:prstGeom prst="rightArrow">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a:off x="1828800" y="1433971"/>
            <a:ext cx="822960" cy="182880"/>
          </a:xfrm>
          <a:prstGeom prst="rightArrow">
            <a:avLst/>
          </a:prstGeom>
          <a:solidFill>
            <a:srgbClr val="008040"/>
          </a:solidFill>
          <a:ln>
            <a:solidFill>
              <a:srgbClr val="008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24632" y="431217"/>
            <a:ext cx="8419367" cy="584775"/>
          </a:xfrm>
          <a:prstGeom prst="rect">
            <a:avLst/>
          </a:prstGeom>
          <a:noFill/>
        </p:spPr>
        <p:txBody>
          <a:bodyPr wrap="square" rtlCol="0">
            <a:spAutoFit/>
          </a:bodyPr>
          <a:lstStyle/>
          <a:p>
            <a:pPr algn="ctr"/>
            <a:r>
              <a:rPr lang="en-US" sz="3200" b="1" cap="all" dirty="0">
                <a:solidFill>
                  <a:srgbClr val="C00000"/>
                </a:solidFill>
              </a:rPr>
              <a:t>Research Competitiveness </a:t>
            </a:r>
            <a:r>
              <a:rPr lang="en-US" sz="3200" b="1" cap="all" dirty="0" smtClean="0">
                <a:solidFill>
                  <a:srgbClr val="C00000"/>
                </a:solidFill>
              </a:rPr>
              <a:t>Subprogram</a:t>
            </a:r>
            <a:endParaRPr lang="en-US" sz="3200" cap="all" dirty="0"/>
          </a:p>
        </p:txBody>
      </p:sp>
      <p:sp>
        <p:nvSpPr>
          <p:cNvPr id="11" name="TextBox 10"/>
          <p:cNvSpPr txBox="1"/>
          <p:nvPr/>
        </p:nvSpPr>
        <p:spPr>
          <a:xfrm>
            <a:off x="2668253" y="1269081"/>
            <a:ext cx="7435122" cy="477054"/>
          </a:xfrm>
          <a:prstGeom prst="rect">
            <a:avLst/>
          </a:prstGeom>
          <a:noFill/>
        </p:spPr>
        <p:txBody>
          <a:bodyPr wrap="square" rtlCol="0">
            <a:spAutoFit/>
          </a:bodyPr>
          <a:lstStyle/>
          <a:p>
            <a:r>
              <a:rPr lang="en-US" sz="2500" b="1" u="sng" dirty="0">
                <a:solidFill>
                  <a:srgbClr val="00B050"/>
                </a:solidFill>
              </a:rPr>
              <a:t>Only</a:t>
            </a:r>
            <a:r>
              <a:rPr lang="en-US" sz="2500" b="1" dirty="0">
                <a:solidFill>
                  <a:srgbClr val="00B050"/>
                </a:solidFill>
              </a:rPr>
              <a:t> STEM Disciplines </a:t>
            </a:r>
            <a:r>
              <a:rPr lang="en-US" sz="2500" b="1" dirty="0" smtClean="0">
                <a:solidFill>
                  <a:srgbClr val="00B050"/>
                </a:solidFill>
              </a:rPr>
              <a:t>Eligible</a:t>
            </a:r>
            <a:endParaRPr lang="en-US" sz="2500" dirty="0"/>
          </a:p>
        </p:txBody>
      </p:sp>
      <p:sp>
        <p:nvSpPr>
          <p:cNvPr id="12" name="TextBox 11"/>
          <p:cNvSpPr txBox="1"/>
          <p:nvPr/>
        </p:nvSpPr>
        <p:spPr>
          <a:xfrm>
            <a:off x="3687583" y="1746135"/>
            <a:ext cx="3792511" cy="477054"/>
          </a:xfrm>
          <a:prstGeom prst="rect">
            <a:avLst/>
          </a:prstGeom>
          <a:noFill/>
        </p:spPr>
        <p:txBody>
          <a:bodyPr wrap="square" rtlCol="0">
            <a:spAutoFit/>
          </a:bodyPr>
          <a:lstStyle/>
          <a:p>
            <a:r>
              <a:rPr lang="en-US" sz="2500" b="1" dirty="0">
                <a:solidFill>
                  <a:srgbClr val="C00000"/>
                </a:solidFill>
              </a:rPr>
              <a:t>Some </a:t>
            </a:r>
            <a:r>
              <a:rPr lang="en-US" sz="2500" b="1" dirty="0" smtClean="0">
                <a:solidFill>
                  <a:srgbClr val="C00000"/>
                </a:solidFill>
              </a:rPr>
              <a:t>Annually</a:t>
            </a:r>
            <a:endParaRPr lang="en-US" sz="2500" b="1" dirty="0">
              <a:solidFill>
                <a:srgbClr val="C00000"/>
              </a:solidFill>
            </a:endParaRPr>
          </a:p>
        </p:txBody>
      </p:sp>
    </p:spTree>
    <p:extLst>
      <p:ext uri="{BB962C8B-B14F-4D97-AF65-F5344CB8AC3E}">
        <p14:creationId xmlns:p14="http://schemas.microsoft.com/office/powerpoint/2010/main" val="235569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Oval 34"/>
          <p:cNvSpPr/>
          <p:nvPr/>
        </p:nvSpPr>
        <p:spPr>
          <a:xfrm>
            <a:off x="5329443" y="3219908"/>
            <a:ext cx="3098041" cy="1037229"/>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3398283" y="4356790"/>
            <a:ext cx="5704774" cy="2091286"/>
          </a:xfrm>
          <a:prstGeom prst="rect">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6439471" y="4385973"/>
            <a:ext cx="2768208" cy="2062103"/>
          </a:xfrm>
          <a:prstGeom prst="rect">
            <a:avLst/>
          </a:prstGeom>
          <a:noFill/>
          <a:ln w="28575">
            <a:noFill/>
          </a:ln>
        </p:spPr>
        <p:txBody>
          <a:bodyPr wrap="square" rtlCol="0">
            <a:spAutoFit/>
          </a:bodyPr>
          <a:lstStyle/>
          <a:p>
            <a:pPr marL="457200" indent="-457200">
              <a:buFont typeface="Wingdings" panose="05000000000000000000" pitchFamily="2" charset="2"/>
              <a:buChar char="v"/>
            </a:pPr>
            <a:r>
              <a:rPr lang="en-US" sz="1600" dirty="0" smtClean="0">
                <a:solidFill>
                  <a:schemeClr val="accent1">
                    <a:lumMod val="75000"/>
                  </a:schemeClr>
                </a:solidFill>
              </a:rPr>
              <a:t>Medical Sciences</a:t>
            </a:r>
          </a:p>
          <a:p>
            <a:pPr marL="457200" indent="-457200">
              <a:buFont typeface="Wingdings" panose="05000000000000000000" pitchFamily="2" charset="2"/>
              <a:buChar char="v"/>
            </a:pPr>
            <a:r>
              <a:rPr lang="en-US" sz="1600" dirty="0" smtClean="0">
                <a:solidFill>
                  <a:schemeClr val="accent1">
                    <a:lumMod val="75000"/>
                  </a:schemeClr>
                </a:solidFill>
              </a:rPr>
              <a:t>Nursing</a:t>
            </a:r>
          </a:p>
          <a:p>
            <a:pPr marL="457200" indent="-457200">
              <a:buFont typeface="Wingdings" panose="05000000000000000000" pitchFamily="2" charset="2"/>
              <a:buChar char="v"/>
            </a:pPr>
            <a:r>
              <a:rPr lang="en-US" sz="1600" dirty="0" smtClean="0">
                <a:solidFill>
                  <a:schemeClr val="accent1">
                    <a:lumMod val="75000"/>
                  </a:schemeClr>
                </a:solidFill>
              </a:rPr>
              <a:t>Optometry</a:t>
            </a:r>
          </a:p>
          <a:p>
            <a:pPr marL="457200" indent="-457200">
              <a:buFont typeface="Wingdings" panose="05000000000000000000" pitchFamily="2" charset="2"/>
              <a:buChar char="v"/>
            </a:pPr>
            <a:r>
              <a:rPr lang="en-US" sz="1600" dirty="0" smtClean="0">
                <a:solidFill>
                  <a:schemeClr val="accent1">
                    <a:lumMod val="75000"/>
                  </a:schemeClr>
                </a:solidFill>
              </a:rPr>
              <a:t>Osteopathic Medicine</a:t>
            </a:r>
          </a:p>
          <a:p>
            <a:pPr marL="457200" indent="-457200">
              <a:buFont typeface="Wingdings" panose="05000000000000000000" pitchFamily="2" charset="2"/>
              <a:buChar char="v"/>
            </a:pPr>
            <a:r>
              <a:rPr lang="en-US" sz="1600" dirty="0" smtClean="0">
                <a:solidFill>
                  <a:schemeClr val="accent1">
                    <a:lumMod val="75000"/>
                  </a:schemeClr>
                </a:solidFill>
              </a:rPr>
              <a:t>Pharmaceutical Sciences</a:t>
            </a:r>
          </a:p>
          <a:p>
            <a:pPr marL="457200" indent="-457200">
              <a:buFont typeface="Wingdings" panose="05000000000000000000" pitchFamily="2" charset="2"/>
              <a:buChar char="v"/>
            </a:pPr>
            <a:r>
              <a:rPr lang="en-US" sz="1600" dirty="0" smtClean="0">
                <a:solidFill>
                  <a:schemeClr val="accent1">
                    <a:lumMod val="75000"/>
                  </a:schemeClr>
                </a:solidFill>
              </a:rPr>
              <a:t>Podiatry</a:t>
            </a:r>
          </a:p>
          <a:p>
            <a:pPr marL="457200" indent="-457200">
              <a:buFont typeface="Wingdings" panose="05000000000000000000" pitchFamily="2" charset="2"/>
              <a:buChar char="v"/>
            </a:pPr>
            <a:r>
              <a:rPr lang="en-US" sz="1600" dirty="0" smtClean="0">
                <a:solidFill>
                  <a:schemeClr val="accent1">
                    <a:lumMod val="75000"/>
                  </a:schemeClr>
                </a:solidFill>
              </a:rPr>
              <a:t>Public Health</a:t>
            </a:r>
          </a:p>
          <a:p>
            <a:pPr marL="457200" indent="-457200">
              <a:buFont typeface="Wingdings" panose="05000000000000000000" pitchFamily="2" charset="2"/>
              <a:buChar char="v"/>
            </a:pPr>
            <a:r>
              <a:rPr lang="en-US" sz="1600" dirty="0" smtClean="0">
                <a:solidFill>
                  <a:schemeClr val="accent1">
                    <a:lumMod val="75000"/>
                  </a:schemeClr>
                </a:solidFill>
              </a:rPr>
              <a:t>Veterinary Science</a:t>
            </a:r>
          </a:p>
        </p:txBody>
      </p:sp>
      <p:sp>
        <p:nvSpPr>
          <p:cNvPr id="34" name="Rectangle 33"/>
          <p:cNvSpPr/>
          <p:nvPr/>
        </p:nvSpPr>
        <p:spPr>
          <a:xfrm>
            <a:off x="6005016" y="986669"/>
            <a:ext cx="2579444" cy="799412"/>
          </a:xfrm>
          <a:prstGeom prst="rect">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3944168" y="2026161"/>
            <a:ext cx="4121642" cy="1125505"/>
          </a:xfrm>
          <a:prstGeom prst="rect">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11850" y="986669"/>
            <a:ext cx="3275463" cy="830997"/>
          </a:xfrm>
          <a:prstGeom prst="rect">
            <a:avLst/>
          </a:prstGeom>
          <a:noFill/>
          <a:ln w="28575">
            <a:noFill/>
          </a:ln>
        </p:spPr>
        <p:txBody>
          <a:bodyPr wrap="square" rtlCol="0">
            <a:spAutoFit/>
          </a:bodyPr>
          <a:lstStyle/>
          <a:p>
            <a:pPr marL="457200" indent="-457200">
              <a:buFont typeface="Wingdings" panose="05000000000000000000" pitchFamily="2" charset="2"/>
              <a:buChar char="v"/>
            </a:pPr>
            <a:r>
              <a:rPr lang="en-US" sz="1600" dirty="0" smtClean="0">
                <a:solidFill>
                  <a:schemeClr val="accent1">
                    <a:lumMod val="75000"/>
                  </a:schemeClr>
                </a:solidFill>
              </a:rPr>
              <a:t>Cell/Molecular Biology</a:t>
            </a:r>
          </a:p>
          <a:p>
            <a:pPr marL="457200" indent="-457200">
              <a:buFont typeface="Wingdings" panose="05000000000000000000" pitchFamily="2" charset="2"/>
              <a:buChar char="v"/>
            </a:pPr>
            <a:r>
              <a:rPr lang="en-US" sz="1600" dirty="0" smtClean="0">
                <a:solidFill>
                  <a:schemeClr val="accent1">
                    <a:lumMod val="75000"/>
                  </a:schemeClr>
                </a:solidFill>
              </a:rPr>
              <a:t>Biochemistry </a:t>
            </a:r>
          </a:p>
          <a:p>
            <a:pPr marL="457200" indent="-457200">
              <a:buFont typeface="Wingdings" panose="05000000000000000000" pitchFamily="2" charset="2"/>
              <a:buChar char="v"/>
            </a:pPr>
            <a:r>
              <a:rPr lang="en-US" sz="1600" dirty="0" smtClean="0">
                <a:solidFill>
                  <a:schemeClr val="accent1">
                    <a:lumMod val="75000"/>
                  </a:schemeClr>
                </a:solidFill>
              </a:rPr>
              <a:t>Microbiology</a:t>
            </a:r>
          </a:p>
        </p:txBody>
      </p:sp>
      <p:sp>
        <p:nvSpPr>
          <p:cNvPr id="3" name="Slide Number Placeholder 2"/>
          <p:cNvSpPr>
            <a:spLocks noGrp="1"/>
          </p:cNvSpPr>
          <p:nvPr>
            <p:ph type="sldNum" sz="quarter" idx="12"/>
          </p:nvPr>
        </p:nvSpPr>
        <p:spPr>
          <a:xfrm>
            <a:off x="6946900" y="6496050"/>
            <a:ext cx="2133600" cy="365125"/>
          </a:xfrm>
        </p:spPr>
        <p:txBody>
          <a:bodyPr/>
          <a:lstStyle/>
          <a:p>
            <a:fld id="{509CFE1D-EEBB-4971-B82A-104D97D84A14}" type="slidenum">
              <a:rPr lang="en-US" smtClean="0">
                <a:solidFill>
                  <a:schemeClr val="bg1"/>
                </a:solidFill>
              </a:rPr>
              <a:pPr/>
              <a:t>14</a:t>
            </a:fld>
            <a:endParaRPr lang="en-US">
              <a:solidFill>
                <a:schemeClr val="bg1"/>
              </a:solidFill>
            </a:endParaRPr>
          </a:p>
        </p:txBody>
      </p:sp>
      <p:sp>
        <p:nvSpPr>
          <p:cNvPr id="52" name="Title 1"/>
          <p:cNvSpPr>
            <a:spLocks noGrp="1"/>
          </p:cNvSpPr>
          <p:nvPr>
            <p:ph type="title"/>
          </p:nvPr>
        </p:nvSpPr>
        <p:spPr>
          <a:xfrm>
            <a:off x="0" y="516276"/>
            <a:ext cx="9144000" cy="647817"/>
          </a:xfrm>
        </p:spPr>
        <p:txBody>
          <a:bodyPr>
            <a:noAutofit/>
          </a:bodyPr>
          <a:lstStyle/>
          <a:p>
            <a:r>
              <a:rPr lang="en-US" sz="3300" b="1" cap="all" dirty="0" smtClean="0">
                <a:solidFill>
                  <a:schemeClr val="accent1">
                    <a:lumMod val="75000"/>
                  </a:schemeClr>
                </a:solidFill>
              </a:rPr>
              <a:t>7 RCS ELIGIBLE DISCIPLINES</a:t>
            </a:r>
            <a:br>
              <a:rPr lang="en-US" sz="3300" b="1" cap="all" dirty="0" smtClean="0">
                <a:solidFill>
                  <a:schemeClr val="accent1">
                    <a:lumMod val="75000"/>
                  </a:schemeClr>
                </a:solidFill>
              </a:rPr>
            </a:br>
            <a:r>
              <a:rPr lang="en-US" sz="3300" b="1" cap="all" dirty="0" smtClean="0">
                <a:solidFill>
                  <a:schemeClr val="accent1">
                    <a:lumMod val="75000"/>
                  </a:schemeClr>
                </a:solidFill>
              </a:rPr>
              <a:t>FY 2013-14</a:t>
            </a:r>
            <a:endParaRPr lang="en-US" sz="3300" b="1" dirty="0">
              <a:solidFill>
                <a:srgbClr val="009900"/>
              </a:solidFill>
            </a:endParaRPr>
          </a:p>
        </p:txBody>
      </p:sp>
      <p:sp>
        <p:nvSpPr>
          <p:cNvPr id="2" name="TextBox 1"/>
          <p:cNvSpPr txBox="1"/>
          <p:nvPr/>
        </p:nvSpPr>
        <p:spPr>
          <a:xfrm>
            <a:off x="104932" y="1933294"/>
            <a:ext cx="5067569" cy="2785378"/>
          </a:xfrm>
          <a:prstGeom prst="rect">
            <a:avLst/>
          </a:prstGeom>
          <a:noFill/>
        </p:spPr>
        <p:txBody>
          <a:bodyPr wrap="square" rtlCol="0">
            <a:spAutoFit/>
          </a:bodyPr>
          <a:lstStyle/>
          <a:p>
            <a:pPr marL="457200" indent="-457200">
              <a:buFont typeface="Wingdings" panose="05000000000000000000" pitchFamily="2" charset="2"/>
              <a:buChar char="v"/>
            </a:pPr>
            <a:r>
              <a:rPr lang="en-US" sz="2500" dirty="0" smtClean="0"/>
              <a:t>Biological Sciences I</a:t>
            </a:r>
          </a:p>
          <a:p>
            <a:pPr marL="457200" indent="-457200">
              <a:buFont typeface="Wingdings" panose="05000000000000000000" pitchFamily="2" charset="2"/>
              <a:buChar char="v"/>
            </a:pPr>
            <a:r>
              <a:rPr lang="en-US" sz="2500" dirty="0" smtClean="0"/>
              <a:t>Biological Sciences II</a:t>
            </a:r>
          </a:p>
          <a:p>
            <a:pPr marL="457200" indent="-457200">
              <a:buFont typeface="Wingdings" panose="05000000000000000000" pitchFamily="2" charset="2"/>
              <a:buChar char="v"/>
            </a:pPr>
            <a:r>
              <a:rPr lang="en-US" sz="2500" dirty="0" smtClean="0"/>
              <a:t>Chemistry</a:t>
            </a:r>
          </a:p>
          <a:p>
            <a:pPr marL="457200" indent="-457200">
              <a:buFont typeface="Wingdings" panose="05000000000000000000" pitchFamily="2" charset="2"/>
              <a:buChar char="v"/>
            </a:pPr>
            <a:r>
              <a:rPr lang="en-US" sz="2500" dirty="0" smtClean="0"/>
              <a:t>Computer &amp; Information Sciences</a:t>
            </a:r>
          </a:p>
          <a:p>
            <a:pPr marL="457200" indent="-457200">
              <a:buFont typeface="Wingdings" panose="05000000000000000000" pitchFamily="2" charset="2"/>
              <a:buChar char="v"/>
            </a:pPr>
            <a:r>
              <a:rPr lang="en-US" sz="2500" dirty="0" smtClean="0"/>
              <a:t>Earth &amp; Environmental Sciences</a:t>
            </a:r>
          </a:p>
          <a:p>
            <a:pPr marL="457200" indent="-457200">
              <a:buFont typeface="Wingdings" panose="05000000000000000000" pitchFamily="2" charset="2"/>
              <a:buChar char="v"/>
            </a:pPr>
            <a:r>
              <a:rPr lang="en-US" sz="2500" dirty="0" smtClean="0"/>
              <a:t>Engineering B</a:t>
            </a:r>
          </a:p>
          <a:p>
            <a:pPr marL="457200" indent="-457200">
              <a:buFont typeface="Wingdings" panose="05000000000000000000" pitchFamily="2" charset="2"/>
              <a:buChar char="v"/>
            </a:pPr>
            <a:r>
              <a:rPr lang="en-US" sz="2500" dirty="0" smtClean="0"/>
              <a:t>Health &amp; Medical </a:t>
            </a:r>
          </a:p>
        </p:txBody>
      </p:sp>
      <p:sp>
        <p:nvSpPr>
          <p:cNvPr id="12" name="TextBox 11"/>
          <p:cNvSpPr txBox="1"/>
          <p:nvPr/>
        </p:nvSpPr>
        <p:spPr>
          <a:xfrm>
            <a:off x="3980551" y="2047153"/>
            <a:ext cx="3156663" cy="1077218"/>
          </a:xfrm>
          <a:prstGeom prst="rect">
            <a:avLst/>
          </a:prstGeom>
          <a:noFill/>
          <a:ln w="28575">
            <a:noFill/>
          </a:ln>
        </p:spPr>
        <p:txBody>
          <a:bodyPr wrap="square" rtlCol="0">
            <a:spAutoFit/>
          </a:bodyPr>
          <a:lstStyle/>
          <a:p>
            <a:pPr marL="457200" indent="-457200">
              <a:buFont typeface="Wingdings" panose="05000000000000000000" pitchFamily="2" charset="2"/>
              <a:buChar char="v"/>
            </a:pPr>
            <a:r>
              <a:rPr lang="en-US" sz="1600" dirty="0" smtClean="0">
                <a:solidFill>
                  <a:schemeClr val="accent1">
                    <a:lumMod val="75000"/>
                  </a:schemeClr>
                </a:solidFill>
              </a:rPr>
              <a:t>Ecology</a:t>
            </a:r>
          </a:p>
          <a:p>
            <a:pPr marL="457200" indent="-457200">
              <a:buFont typeface="Wingdings" panose="05000000000000000000" pitchFamily="2" charset="2"/>
              <a:buChar char="v"/>
            </a:pPr>
            <a:r>
              <a:rPr lang="en-US" sz="1600" dirty="0" smtClean="0">
                <a:solidFill>
                  <a:schemeClr val="accent1">
                    <a:lumMod val="75000"/>
                  </a:schemeClr>
                </a:solidFill>
              </a:rPr>
              <a:t>Nutrition</a:t>
            </a:r>
          </a:p>
          <a:p>
            <a:pPr marL="457200" indent="-457200">
              <a:buFont typeface="Wingdings" panose="05000000000000000000" pitchFamily="2" charset="2"/>
              <a:buChar char="v"/>
            </a:pPr>
            <a:r>
              <a:rPr lang="en-US" sz="1600" dirty="0" smtClean="0">
                <a:solidFill>
                  <a:schemeClr val="accent1">
                    <a:lumMod val="75000"/>
                  </a:schemeClr>
                </a:solidFill>
              </a:rPr>
              <a:t>Natural Biology</a:t>
            </a:r>
          </a:p>
          <a:p>
            <a:pPr marL="457200" indent="-457200">
              <a:buFont typeface="Wingdings" panose="05000000000000000000" pitchFamily="2" charset="2"/>
              <a:buChar char="v"/>
            </a:pPr>
            <a:r>
              <a:rPr lang="en-US" sz="1600" dirty="0" smtClean="0">
                <a:solidFill>
                  <a:schemeClr val="accent1">
                    <a:lumMod val="75000"/>
                  </a:schemeClr>
                </a:solidFill>
              </a:rPr>
              <a:t>Toxicology</a:t>
            </a:r>
          </a:p>
        </p:txBody>
      </p:sp>
      <p:cxnSp>
        <p:nvCxnSpPr>
          <p:cNvPr id="13" name="Straight Arrow Connector 12"/>
          <p:cNvCxnSpPr/>
          <p:nvPr/>
        </p:nvCxnSpPr>
        <p:spPr>
          <a:xfrm flipV="1">
            <a:off x="3302758" y="1331783"/>
            <a:ext cx="2702258" cy="824562"/>
          </a:xfrm>
          <a:prstGeom prst="straightConnector1">
            <a:avLst/>
          </a:prstGeom>
          <a:ln w="34925">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3302758" y="2565779"/>
            <a:ext cx="641410" cy="19983"/>
          </a:xfrm>
          <a:prstGeom prst="straightConnector1">
            <a:avLst/>
          </a:prstGeom>
          <a:ln w="34925">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5315795" y="3219907"/>
            <a:ext cx="3098041" cy="103723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smtClean="0">
                <a:solidFill>
                  <a:schemeClr val="accent1">
                    <a:lumMod val="75000"/>
                  </a:schemeClr>
                </a:solidFill>
              </a:rPr>
              <a:t>“BIOSCIENCES”</a:t>
            </a:r>
            <a:endParaRPr lang="en-US" sz="2500" b="1" dirty="0">
              <a:solidFill>
                <a:schemeClr val="accent1">
                  <a:lumMod val="75000"/>
                </a:schemeClr>
              </a:solidFill>
            </a:endParaRPr>
          </a:p>
        </p:txBody>
      </p:sp>
      <p:sp>
        <p:nvSpPr>
          <p:cNvPr id="21" name="TextBox 20"/>
          <p:cNvSpPr txBox="1"/>
          <p:nvPr/>
        </p:nvSpPr>
        <p:spPr>
          <a:xfrm>
            <a:off x="3421011" y="4373439"/>
            <a:ext cx="3275463" cy="2308324"/>
          </a:xfrm>
          <a:prstGeom prst="rect">
            <a:avLst/>
          </a:prstGeom>
          <a:noFill/>
          <a:ln w="28575">
            <a:noFill/>
          </a:ln>
        </p:spPr>
        <p:txBody>
          <a:bodyPr wrap="square" rtlCol="0">
            <a:spAutoFit/>
          </a:bodyPr>
          <a:lstStyle/>
          <a:p>
            <a:pPr marL="457200" indent="-457200">
              <a:buFont typeface="Wingdings" panose="05000000000000000000" pitchFamily="2" charset="2"/>
              <a:buChar char="v"/>
            </a:pPr>
            <a:r>
              <a:rPr lang="en-US" sz="1600" dirty="0" smtClean="0">
                <a:solidFill>
                  <a:schemeClr val="accent1">
                    <a:lumMod val="75000"/>
                  </a:schemeClr>
                </a:solidFill>
              </a:rPr>
              <a:t>Allied Health</a:t>
            </a:r>
          </a:p>
          <a:p>
            <a:pPr marL="457200" indent="-457200">
              <a:buFont typeface="Wingdings" panose="05000000000000000000" pitchFamily="2" charset="2"/>
              <a:buChar char="v"/>
            </a:pPr>
            <a:r>
              <a:rPr lang="en-US" sz="1600" dirty="0" smtClean="0">
                <a:solidFill>
                  <a:schemeClr val="accent1">
                    <a:lumMod val="75000"/>
                  </a:schemeClr>
                </a:solidFill>
              </a:rPr>
              <a:t>Audiology</a:t>
            </a:r>
          </a:p>
          <a:p>
            <a:pPr marL="457200" indent="-457200">
              <a:buFont typeface="Wingdings" panose="05000000000000000000" pitchFamily="2" charset="2"/>
              <a:buChar char="v"/>
            </a:pPr>
            <a:r>
              <a:rPr lang="en-US" sz="1600" dirty="0" smtClean="0">
                <a:solidFill>
                  <a:schemeClr val="accent1">
                    <a:lumMod val="75000"/>
                  </a:schemeClr>
                </a:solidFill>
              </a:rPr>
              <a:t>Chiropractic</a:t>
            </a:r>
          </a:p>
          <a:p>
            <a:pPr marL="457200" indent="-457200">
              <a:buFont typeface="Wingdings" panose="05000000000000000000" pitchFamily="2" charset="2"/>
              <a:buChar char="v"/>
            </a:pPr>
            <a:r>
              <a:rPr lang="en-US" sz="1600" dirty="0" smtClean="0">
                <a:solidFill>
                  <a:schemeClr val="accent1">
                    <a:lumMod val="75000"/>
                  </a:schemeClr>
                </a:solidFill>
              </a:rPr>
              <a:t>Dental Sciences</a:t>
            </a:r>
          </a:p>
          <a:p>
            <a:pPr marL="457200" indent="-457200">
              <a:buFont typeface="Wingdings" panose="05000000000000000000" pitchFamily="2" charset="2"/>
              <a:buChar char="v"/>
            </a:pPr>
            <a:r>
              <a:rPr lang="en-US" sz="1600" dirty="0" smtClean="0">
                <a:solidFill>
                  <a:schemeClr val="accent1">
                    <a:lumMod val="75000"/>
                  </a:schemeClr>
                </a:solidFill>
              </a:rPr>
              <a:t>Environmental Health</a:t>
            </a:r>
          </a:p>
          <a:p>
            <a:pPr marL="457200" indent="-457200">
              <a:buFont typeface="Wingdings" panose="05000000000000000000" pitchFamily="2" charset="2"/>
              <a:buChar char="v"/>
            </a:pPr>
            <a:r>
              <a:rPr lang="en-US" sz="1600" dirty="0" smtClean="0">
                <a:solidFill>
                  <a:schemeClr val="accent1">
                    <a:lumMod val="75000"/>
                  </a:schemeClr>
                </a:solidFill>
              </a:rPr>
              <a:t>Epidemiology</a:t>
            </a:r>
          </a:p>
          <a:p>
            <a:pPr marL="457200" indent="-457200">
              <a:buFont typeface="Wingdings" panose="05000000000000000000" pitchFamily="2" charset="2"/>
              <a:buChar char="v"/>
            </a:pPr>
            <a:r>
              <a:rPr lang="en-US" sz="1600" dirty="0" smtClean="0">
                <a:solidFill>
                  <a:schemeClr val="accent1">
                    <a:lumMod val="75000"/>
                  </a:schemeClr>
                </a:solidFill>
              </a:rPr>
              <a:t>Health Science Administration</a:t>
            </a:r>
          </a:p>
          <a:p>
            <a:pPr marL="457200" indent="-457200">
              <a:buFont typeface="Wingdings" panose="05000000000000000000" pitchFamily="2" charset="2"/>
              <a:buChar char="v"/>
            </a:pPr>
            <a:r>
              <a:rPr lang="en-US" sz="1600" dirty="0">
                <a:solidFill>
                  <a:schemeClr val="accent1">
                    <a:lumMod val="75000"/>
                  </a:schemeClr>
                </a:solidFill>
              </a:rPr>
              <a:t>Immunology</a:t>
            </a:r>
          </a:p>
          <a:p>
            <a:pPr marL="457200" indent="-457200">
              <a:buFont typeface="Wingdings" panose="05000000000000000000" pitchFamily="2" charset="2"/>
              <a:buChar char="v"/>
            </a:pPr>
            <a:endParaRPr lang="en-US" sz="1600" dirty="0" smtClean="0">
              <a:solidFill>
                <a:schemeClr val="accent1">
                  <a:lumMod val="75000"/>
                </a:schemeClr>
              </a:solidFill>
            </a:endParaRPr>
          </a:p>
        </p:txBody>
      </p:sp>
      <p:sp>
        <p:nvSpPr>
          <p:cNvPr id="17" name="TextBox 16"/>
          <p:cNvSpPr txBox="1"/>
          <p:nvPr/>
        </p:nvSpPr>
        <p:spPr>
          <a:xfrm>
            <a:off x="6136910" y="2050583"/>
            <a:ext cx="2156352" cy="1323439"/>
          </a:xfrm>
          <a:prstGeom prst="rect">
            <a:avLst/>
          </a:prstGeom>
          <a:noFill/>
        </p:spPr>
        <p:txBody>
          <a:bodyPr wrap="square" rtlCol="0">
            <a:spAutoFit/>
          </a:bodyPr>
          <a:lstStyle/>
          <a:p>
            <a:pPr marL="457200" indent="-457200">
              <a:buFont typeface="Wingdings" panose="05000000000000000000" pitchFamily="2" charset="2"/>
              <a:buChar char="v"/>
            </a:pPr>
            <a:r>
              <a:rPr lang="en-US" sz="1600" dirty="0">
                <a:solidFill>
                  <a:schemeClr val="accent1">
                    <a:lumMod val="75000"/>
                  </a:schemeClr>
                </a:solidFill>
              </a:rPr>
              <a:t>Pharmacology</a:t>
            </a:r>
          </a:p>
          <a:p>
            <a:pPr marL="457200" indent="-457200">
              <a:buFont typeface="Wingdings" panose="05000000000000000000" pitchFamily="2" charset="2"/>
              <a:buChar char="v"/>
            </a:pPr>
            <a:r>
              <a:rPr lang="en-US" sz="1600" dirty="0">
                <a:solidFill>
                  <a:schemeClr val="accent1">
                    <a:lumMod val="75000"/>
                  </a:schemeClr>
                </a:solidFill>
              </a:rPr>
              <a:t>Neurosciences</a:t>
            </a:r>
          </a:p>
          <a:p>
            <a:pPr marL="457200" indent="-457200">
              <a:buFont typeface="Wingdings" panose="05000000000000000000" pitchFamily="2" charset="2"/>
              <a:buChar char="v"/>
            </a:pPr>
            <a:r>
              <a:rPr lang="en-US" sz="1600" dirty="0">
                <a:solidFill>
                  <a:schemeClr val="accent1">
                    <a:lumMod val="75000"/>
                  </a:schemeClr>
                </a:solidFill>
              </a:rPr>
              <a:t>Anatomy</a:t>
            </a:r>
          </a:p>
          <a:p>
            <a:pPr marL="457200" indent="-457200">
              <a:buFont typeface="Wingdings" panose="05000000000000000000" pitchFamily="2" charset="2"/>
              <a:buChar char="v"/>
            </a:pPr>
            <a:r>
              <a:rPr lang="en-US" sz="1600" dirty="0">
                <a:solidFill>
                  <a:schemeClr val="accent1">
                    <a:lumMod val="75000"/>
                  </a:schemeClr>
                </a:solidFill>
              </a:rPr>
              <a:t>Genetics</a:t>
            </a:r>
          </a:p>
          <a:p>
            <a:endParaRPr lang="en-US" sz="1600" dirty="0">
              <a:solidFill>
                <a:schemeClr val="accent1">
                  <a:lumMod val="75000"/>
                </a:schemeClr>
              </a:solidFill>
            </a:endParaRPr>
          </a:p>
        </p:txBody>
      </p:sp>
      <p:sp>
        <p:nvSpPr>
          <p:cNvPr id="22" name="Rectangle 21"/>
          <p:cNvSpPr/>
          <p:nvPr/>
        </p:nvSpPr>
        <p:spPr>
          <a:xfrm>
            <a:off x="6032312" y="973021"/>
            <a:ext cx="2579444" cy="83099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3944168" y="2026162"/>
            <a:ext cx="4135290" cy="112550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3411924" y="4345330"/>
            <a:ext cx="5677485" cy="210274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Arrow Connector 30"/>
          <p:cNvCxnSpPr/>
          <p:nvPr/>
        </p:nvCxnSpPr>
        <p:spPr>
          <a:xfrm>
            <a:off x="1667301" y="4599296"/>
            <a:ext cx="1635457" cy="627797"/>
          </a:xfrm>
          <a:prstGeom prst="straightConnector1">
            <a:avLst/>
          </a:prstGeom>
          <a:ln w="34925">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flipV="1">
            <a:off x="8441132" y="1817666"/>
            <a:ext cx="1" cy="1920857"/>
          </a:xfrm>
          <a:prstGeom prst="straightConnector1">
            <a:avLst/>
          </a:prstGeom>
          <a:ln w="34925">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flipH="1" flipV="1">
            <a:off x="8106754" y="3110723"/>
            <a:ext cx="334378" cy="627799"/>
          </a:xfrm>
          <a:prstGeom prst="straightConnector1">
            <a:avLst/>
          </a:prstGeom>
          <a:ln w="34925">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flipH="1">
            <a:off x="8065811" y="3738522"/>
            <a:ext cx="375321" cy="618268"/>
          </a:xfrm>
          <a:prstGeom prst="straightConnector1">
            <a:avLst/>
          </a:prstGeom>
          <a:ln w="34925">
            <a:solidFill>
              <a:schemeClr val="accent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05047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500"/>
                                        <p:tgtEl>
                                          <p:spTgt spid="3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fade">
                                      <p:cBhvr>
                                        <p:cTn id="22" dur="500"/>
                                        <p:tgtEl>
                                          <p:spTgt spid="3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fade">
                                      <p:cBhvr>
                                        <p:cTn id="25" dur="500"/>
                                        <p:tgtEl>
                                          <p:spTgt spid="3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fade">
                                      <p:cBhvr>
                                        <p:cTn id="28" dur="500"/>
                                        <p:tgtEl>
                                          <p:spTgt spid="3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500"/>
                                        <p:tgtEl>
                                          <p:spTgt spid="35"/>
                                        </p:tgtEl>
                                      </p:cBhvr>
                                    </p:animEffect>
                                  </p:childTnLst>
                                </p:cTn>
                              </p:par>
                              <p:par>
                                <p:cTn id="32" presetID="10" presetClass="entr" presetSubtype="0" fill="hold" nodeType="withEffect">
                                  <p:stCondLst>
                                    <p:cond delay="0"/>
                                  </p:stCondLst>
                                  <p:childTnLst>
                                    <p:set>
                                      <p:cBhvr>
                                        <p:cTn id="33" dur="1" fill="hold">
                                          <p:stCondLst>
                                            <p:cond delay="0"/>
                                          </p:stCondLst>
                                        </p:cTn>
                                        <p:tgtEl>
                                          <p:spTgt spid="54"/>
                                        </p:tgtEl>
                                        <p:attrNameLst>
                                          <p:attrName>style.visibility</p:attrName>
                                        </p:attrNameLst>
                                      </p:cBhvr>
                                      <p:to>
                                        <p:strVal val="visible"/>
                                      </p:to>
                                    </p:set>
                                    <p:animEffect transition="in" filter="fade">
                                      <p:cBhvr>
                                        <p:cTn id="34" dur="500"/>
                                        <p:tgtEl>
                                          <p:spTgt spid="54"/>
                                        </p:tgtEl>
                                      </p:cBhvr>
                                    </p:animEffect>
                                  </p:childTnLst>
                                </p:cTn>
                              </p:par>
                              <p:par>
                                <p:cTn id="35" presetID="10" presetClass="entr" presetSubtype="0" fill="hold"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par>
                                <p:cTn id="38" presetID="10" presetClass="entr" presetSubtype="0" fill="hold" nodeType="withEffect">
                                  <p:stCondLst>
                                    <p:cond delay="0"/>
                                  </p:stCondLst>
                                  <p:childTnLst>
                                    <p:set>
                                      <p:cBhvr>
                                        <p:cTn id="39" dur="1" fill="hold">
                                          <p:stCondLst>
                                            <p:cond delay="0"/>
                                          </p:stCondLst>
                                        </p:cTn>
                                        <p:tgtEl>
                                          <p:spTgt spid="66"/>
                                        </p:tgtEl>
                                        <p:attrNameLst>
                                          <p:attrName>style.visibility</p:attrName>
                                        </p:attrNameLst>
                                      </p:cBhvr>
                                      <p:to>
                                        <p:strVal val="visible"/>
                                      </p:to>
                                    </p:set>
                                    <p:animEffect transition="in" filter="fade">
                                      <p:cBhvr>
                                        <p:cTn id="40" dur="500"/>
                                        <p:tgtEl>
                                          <p:spTgt spid="66"/>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8" grpId="0" animBg="1"/>
      <p:bldP spid="34" grpId="0" animBg="1"/>
      <p:bldP spid="37" grpId="0" animBg="1"/>
      <p:bldP spid="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191728" y="381000"/>
            <a:ext cx="8775291" cy="1569660"/>
          </a:xfrm>
          <a:prstGeom prst="rect">
            <a:avLst/>
          </a:prstGeom>
          <a:noFill/>
          <a:ln w="9525">
            <a:noFill/>
            <a:miter lim="800000"/>
            <a:headEnd/>
            <a:tailEnd/>
          </a:ln>
        </p:spPr>
        <p:txBody>
          <a:bodyPr wrap="square">
            <a:spAutoFit/>
          </a:bodyPr>
          <a:lstStyle/>
          <a:p>
            <a:pPr algn="ctr"/>
            <a:r>
              <a:rPr lang="en-US" sz="3200" b="1" cap="all" dirty="0" smtClean="0">
                <a:solidFill>
                  <a:schemeClr val="accent1">
                    <a:lumMod val="75000"/>
                  </a:schemeClr>
                </a:solidFill>
              </a:rPr>
              <a:t>RESEARCH COMPETITIVENESS SUBPROGRAM</a:t>
            </a:r>
          </a:p>
          <a:p>
            <a:pPr algn="ctr"/>
            <a:r>
              <a:rPr lang="en-US" sz="3200" b="1" cap="all" dirty="0" smtClean="0">
                <a:solidFill>
                  <a:srgbClr val="C00000"/>
                </a:solidFill>
              </a:rPr>
              <a:t>THREE-STAGE 2013-14 REVIEW PROCESS: STRUCTURE/CONSULTANTS/COSTS</a:t>
            </a:r>
          </a:p>
        </p:txBody>
      </p:sp>
      <p:sp>
        <p:nvSpPr>
          <p:cNvPr id="6" name="TextBox 5"/>
          <p:cNvSpPr txBox="1"/>
          <p:nvPr/>
        </p:nvSpPr>
        <p:spPr>
          <a:xfrm>
            <a:off x="-95538" y="2120957"/>
            <a:ext cx="8750429" cy="1200329"/>
          </a:xfrm>
          <a:prstGeom prst="rect">
            <a:avLst/>
          </a:prstGeom>
          <a:noFill/>
        </p:spPr>
        <p:txBody>
          <a:bodyPr wrap="square" rtlCol="0">
            <a:spAutoFit/>
          </a:bodyPr>
          <a:lstStyle/>
          <a:p>
            <a:pPr marL="342900" indent="-342900">
              <a:buFont typeface="Wingdings" pitchFamily="2" charset="2"/>
              <a:buChar char="v"/>
            </a:pPr>
            <a:r>
              <a:rPr lang="en-US" b="1" dirty="0" smtClean="0"/>
              <a:t>Stage I: Electronic Mail Review</a:t>
            </a:r>
          </a:p>
          <a:p>
            <a:pPr marL="800100" lvl="1" indent="-342900">
              <a:buFont typeface="Courier New" panose="02070309020205020404" pitchFamily="49" charset="0"/>
              <a:buChar char="o"/>
            </a:pPr>
            <a:r>
              <a:rPr lang="en-US" u="sng" dirty="0" smtClean="0">
                <a:solidFill>
                  <a:srgbClr val="663300"/>
                </a:solidFill>
              </a:rPr>
              <a:t>Specialists</a:t>
            </a:r>
            <a:r>
              <a:rPr lang="en-US" dirty="0" smtClean="0">
                <a:solidFill>
                  <a:srgbClr val="663300"/>
                </a:solidFill>
              </a:rPr>
              <a:t>: Applicants </a:t>
            </a:r>
            <a:r>
              <a:rPr lang="en-US" dirty="0">
                <a:solidFill>
                  <a:srgbClr val="663300"/>
                </a:solidFill>
              </a:rPr>
              <a:t>N</a:t>
            </a:r>
            <a:r>
              <a:rPr lang="en-US" dirty="0" smtClean="0">
                <a:solidFill>
                  <a:srgbClr val="663300"/>
                </a:solidFill>
              </a:rPr>
              <a:t>ominate Six or More Potential Reviewers </a:t>
            </a:r>
            <a:r>
              <a:rPr lang="en-US" dirty="0">
                <a:solidFill>
                  <a:srgbClr val="663300"/>
                </a:solidFill>
              </a:rPr>
              <a:t>with </a:t>
            </a:r>
            <a:r>
              <a:rPr lang="en-US" dirty="0" smtClean="0">
                <a:solidFill>
                  <a:srgbClr val="663300"/>
                </a:solidFill>
              </a:rPr>
              <a:t>Appropriate Expertise and “Without Conflicts of Interest”</a:t>
            </a:r>
            <a:endParaRPr lang="en-US" dirty="0">
              <a:solidFill>
                <a:srgbClr val="663300"/>
              </a:solidFill>
            </a:endParaRPr>
          </a:p>
          <a:p>
            <a:pPr marL="800100" lvl="1" indent="-342900">
              <a:buFont typeface="Courier New" panose="02070309020205020404" pitchFamily="49" charset="0"/>
              <a:buChar char="o"/>
            </a:pPr>
            <a:r>
              <a:rPr lang="en-US" dirty="0" smtClean="0">
                <a:solidFill>
                  <a:srgbClr val="663300"/>
                </a:solidFill>
              </a:rPr>
              <a:t>Staff Select Two Out-of-State </a:t>
            </a:r>
            <a:r>
              <a:rPr lang="en-US" dirty="0">
                <a:solidFill>
                  <a:srgbClr val="663300"/>
                </a:solidFill>
              </a:rPr>
              <a:t>R</a:t>
            </a:r>
            <a:r>
              <a:rPr lang="en-US" dirty="0" smtClean="0">
                <a:solidFill>
                  <a:srgbClr val="663300"/>
                </a:solidFill>
              </a:rPr>
              <a:t>eviewers per Proposal</a:t>
            </a:r>
          </a:p>
        </p:txBody>
      </p:sp>
      <p:sp>
        <p:nvSpPr>
          <p:cNvPr id="7" name="Slide Number Placeholder 6"/>
          <p:cNvSpPr>
            <a:spLocks noGrp="1"/>
          </p:cNvSpPr>
          <p:nvPr>
            <p:ph type="sldNum" sz="quarter" idx="12"/>
          </p:nvPr>
        </p:nvSpPr>
        <p:spPr>
          <a:xfrm>
            <a:off x="8505959" y="6492875"/>
            <a:ext cx="574541" cy="365125"/>
          </a:xfrm>
        </p:spPr>
        <p:txBody>
          <a:bodyPr/>
          <a:lstStyle/>
          <a:p>
            <a:pPr>
              <a:defRPr/>
            </a:pPr>
            <a:fld id="{13F743C7-2023-4DC5-9399-07F4BD839EBA}" type="slidenum">
              <a:rPr lang="en-US">
                <a:solidFill>
                  <a:schemeClr val="bg1"/>
                </a:solidFill>
              </a:rPr>
              <a:pPr>
                <a:defRPr/>
              </a:pPr>
              <a:t>15</a:t>
            </a:fld>
            <a:endParaRPr lang="en-US" dirty="0">
              <a:solidFill>
                <a:schemeClr val="bg1"/>
              </a:solidFill>
            </a:endParaRPr>
          </a:p>
        </p:txBody>
      </p:sp>
      <p:sp>
        <p:nvSpPr>
          <p:cNvPr id="2" name="TextBox 1"/>
          <p:cNvSpPr txBox="1"/>
          <p:nvPr/>
        </p:nvSpPr>
        <p:spPr>
          <a:xfrm>
            <a:off x="1" y="4916201"/>
            <a:ext cx="7390705" cy="1477328"/>
          </a:xfrm>
          <a:prstGeom prst="rect">
            <a:avLst/>
          </a:prstGeom>
          <a:noFill/>
        </p:spPr>
        <p:txBody>
          <a:bodyPr wrap="square" rtlCol="0">
            <a:spAutoFit/>
          </a:bodyPr>
          <a:lstStyle/>
          <a:p>
            <a:pPr marL="342900" indent="-342900">
              <a:buFont typeface="Wingdings" pitchFamily="2" charset="2"/>
              <a:buChar char="v"/>
            </a:pPr>
            <a:r>
              <a:rPr lang="en-US" b="1" dirty="0" smtClean="0"/>
              <a:t>Stage III: Three-Member Final Panel Visits the State </a:t>
            </a:r>
          </a:p>
          <a:p>
            <a:pPr marL="800100" lvl="1" indent="-342900">
              <a:buFont typeface="Courier New" panose="02070309020205020404" pitchFamily="49" charset="0"/>
              <a:buChar char="o"/>
            </a:pPr>
            <a:r>
              <a:rPr lang="en-US" u="sng" dirty="0" smtClean="0">
                <a:solidFill>
                  <a:srgbClr val="663300"/>
                </a:solidFill>
              </a:rPr>
              <a:t>Specialists/Administrators</a:t>
            </a:r>
            <a:r>
              <a:rPr lang="en-US" dirty="0" smtClean="0">
                <a:solidFill>
                  <a:srgbClr val="663300"/>
                </a:solidFill>
              </a:rPr>
              <a:t>: Review original proposals and “Priority I Prospects” Identified by the 7 Stage II Disciplinary Teams</a:t>
            </a:r>
          </a:p>
          <a:p>
            <a:pPr marL="800100" lvl="1" indent="-342900">
              <a:buFont typeface="Courier New" panose="02070309020205020404" pitchFamily="49" charset="0"/>
              <a:buChar char="o"/>
            </a:pPr>
            <a:r>
              <a:rPr lang="en-US" dirty="0" smtClean="0">
                <a:solidFill>
                  <a:srgbClr val="663300"/>
                </a:solidFill>
              </a:rPr>
              <a:t>Recommends Most Meritorious of “Priority I Prospects” Identified by the Disciplinary Teams</a:t>
            </a:r>
          </a:p>
        </p:txBody>
      </p:sp>
      <p:sp>
        <p:nvSpPr>
          <p:cNvPr id="4" name="TextBox 3"/>
          <p:cNvSpPr txBox="1"/>
          <p:nvPr/>
        </p:nvSpPr>
        <p:spPr>
          <a:xfrm>
            <a:off x="-95536" y="3537309"/>
            <a:ext cx="7390705" cy="1477328"/>
          </a:xfrm>
          <a:prstGeom prst="rect">
            <a:avLst/>
          </a:prstGeom>
          <a:noFill/>
        </p:spPr>
        <p:txBody>
          <a:bodyPr wrap="square" rtlCol="0">
            <a:spAutoFit/>
          </a:bodyPr>
          <a:lstStyle/>
          <a:p>
            <a:pPr marL="285750" indent="-285750">
              <a:buFont typeface="Wingdings" panose="05000000000000000000" pitchFamily="2" charset="2"/>
              <a:buChar char="v"/>
            </a:pPr>
            <a:r>
              <a:rPr lang="en-US" b="1" dirty="0" smtClean="0"/>
              <a:t>Stage II: Electronic Disciplinary Review </a:t>
            </a:r>
          </a:p>
          <a:p>
            <a:pPr marL="800100" lvl="1" indent="-342900">
              <a:buFont typeface="Courier New" panose="02070309020205020404" pitchFamily="49" charset="0"/>
              <a:buChar char="o"/>
            </a:pPr>
            <a:r>
              <a:rPr lang="en-US" dirty="0" smtClean="0">
                <a:solidFill>
                  <a:srgbClr val="663300"/>
                </a:solidFill>
              </a:rPr>
              <a:t>A Review Panel for Each Eligible Discipline</a:t>
            </a:r>
          </a:p>
          <a:p>
            <a:pPr marL="800100" lvl="1" indent="-342900">
              <a:buFont typeface="Courier New" panose="02070309020205020404" pitchFamily="49" charset="0"/>
              <a:buChar char="o"/>
            </a:pPr>
            <a:r>
              <a:rPr lang="en-US" dirty="0" smtClean="0">
                <a:solidFill>
                  <a:srgbClr val="663300"/>
                </a:solidFill>
              </a:rPr>
              <a:t>Each Panel Identifies “Priority I Prospects” Based on Both Examination of Proposals and Stage I Mail Reviews</a:t>
            </a:r>
          </a:p>
          <a:p>
            <a:endParaRPr lang="en-US" dirty="0"/>
          </a:p>
        </p:txBody>
      </p:sp>
      <p:sp>
        <p:nvSpPr>
          <p:cNvPr id="13" name="Right Arrow 12"/>
          <p:cNvSpPr/>
          <p:nvPr/>
        </p:nvSpPr>
        <p:spPr>
          <a:xfrm rot="10800000">
            <a:off x="8529626" y="2073492"/>
            <a:ext cx="587078" cy="5029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4"/>
          <p:cNvSpPr/>
          <p:nvPr/>
        </p:nvSpPr>
        <p:spPr>
          <a:xfrm rot="10800000">
            <a:off x="7822167" y="4894498"/>
            <a:ext cx="1292129" cy="5029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p:cNvCxnSpPr/>
          <p:nvPr/>
        </p:nvCxnSpPr>
        <p:spPr>
          <a:xfrm>
            <a:off x="3299185" y="2318584"/>
            <a:ext cx="558154" cy="0"/>
          </a:xfrm>
          <a:prstGeom prst="straightConnector1">
            <a:avLst/>
          </a:prstGeom>
          <a:ln w="34925">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798037" y="2128084"/>
            <a:ext cx="1495559" cy="369332"/>
          </a:xfrm>
          <a:prstGeom prst="rect">
            <a:avLst/>
          </a:prstGeom>
          <a:noFill/>
        </p:spPr>
        <p:txBody>
          <a:bodyPr wrap="square" rtlCol="0">
            <a:spAutoFit/>
          </a:bodyPr>
          <a:lstStyle/>
          <a:p>
            <a:pPr marL="0" lvl="1"/>
            <a:r>
              <a:rPr lang="en-US" dirty="0" smtClean="0">
                <a:solidFill>
                  <a:srgbClr val="C00000"/>
                </a:solidFill>
              </a:rPr>
              <a:t>112 Proposals</a:t>
            </a:r>
            <a:endParaRPr lang="en-US" dirty="0"/>
          </a:p>
        </p:txBody>
      </p:sp>
      <p:cxnSp>
        <p:nvCxnSpPr>
          <p:cNvPr id="19" name="Straight Arrow Connector 18"/>
          <p:cNvCxnSpPr/>
          <p:nvPr/>
        </p:nvCxnSpPr>
        <p:spPr>
          <a:xfrm>
            <a:off x="3965935" y="3730421"/>
            <a:ext cx="258951" cy="0"/>
          </a:xfrm>
          <a:prstGeom prst="straightConnector1">
            <a:avLst/>
          </a:prstGeom>
          <a:ln w="34925">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314772" y="3539921"/>
            <a:ext cx="2502119" cy="369332"/>
          </a:xfrm>
          <a:prstGeom prst="rect">
            <a:avLst/>
          </a:prstGeom>
          <a:noFill/>
        </p:spPr>
        <p:txBody>
          <a:bodyPr wrap="square" rtlCol="0">
            <a:spAutoFit/>
          </a:bodyPr>
          <a:lstStyle/>
          <a:p>
            <a:pPr marL="0" lvl="1"/>
            <a:r>
              <a:rPr lang="en-US" dirty="0" smtClean="0">
                <a:solidFill>
                  <a:srgbClr val="C00000"/>
                </a:solidFill>
              </a:rPr>
              <a:t>19</a:t>
            </a:r>
            <a:r>
              <a:rPr lang="en-US" dirty="0" smtClean="0">
                <a:solidFill>
                  <a:srgbClr val="663300"/>
                </a:solidFill>
              </a:rPr>
              <a:t> </a:t>
            </a:r>
            <a:r>
              <a:rPr lang="en-US" dirty="0">
                <a:solidFill>
                  <a:srgbClr val="663300"/>
                </a:solidFill>
              </a:rPr>
              <a:t>consultants - </a:t>
            </a:r>
            <a:r>
              <a:rPr lang="en-US" dirty="0" smtClean="0">
                <a:solidFill>
                  <a:srgbClr val="C00000"/>
                </a:solidFill>
              </a:rPr>
              <a:t>$45,050</a:t>
            </a:r>
            <a:endParaRPr lang="en-US" dirty="0"/>
          </a:p>
        </p:txBody>
      </p:sp>
      <p:sp>
        <p:nvSpPr>
          <p:cNvPr id="23" name="TextBox 22"/>
          <p:cNvSpPr txBox="1"/>
          <p:nvPr/>
        </p:nvSpPr>
        <p:spPr>
          <a:xfrm>
            <a:off x="5890074" y="4942809"/>
            <a:ext cx="1186939" cy="369332"/>
          </a:xfrm>
          <a:prstGeom prst="rect">
            <a:avLst/>
          </a:prstGeom>
          <a:noFill/>
        </p:spPr>
        <p:txBody>
          <a:bodyPr wrap="square" rtlCol="0">
            <a:spAutoFit/>
          </a:bodyPr>
          <a:lstStyle/>
          <a:p>
            <a:pPr marL="0" lvl="1"/>
            <a:r>
              <a:rPr lang="en-US" dirty="0" smtClean="0">
                <a:solidFill>
                  <a:srgbClr val="C00000"/>
                </a:solidFill>
              </a:rPr>
              <a:t>$16,814</a:t>
            </a:r>
            <a:endParaRPr lang="en-US" dirty="0"/>
          </a:p>
        </p:txBody>
      </p:sp>
      <p:cxnSp>
        <p:nvCxnSpPr>
          <p:cNvPr id="25" name="Straight Arrow Connector 24"/>
          <p:cNvCxnSpPr/>
          <p:nvPr/>
        </p:nvCxnSpPr>
        <p:spPr>
          <a:xfrm flipV="1">
            <a:off x="5324609" y="5119793"/>
            <a:ext cx="622677" cy="5834"/>
          </a:xfrm>
          <a:prstGeom prst="straightConnector1">
            <a:avLst/>
          </a:prstGeom>
          <a:ln w="34925">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5801830" y="2131287"/>
            <a:ext cx="3069210" cy="646331"/>
          </a:xfrm>
          <a:prstGeom prst="rect">
            <a:avLst/>
          </a:prstGeom>
          <a:noFill/>
        </p:spPr>
        <p:txBody>
          <a:bodyPr wrap="square" rtlCol="0">
            <a:spAutoFit/>
          </a:bodyPr>
          <a:lstStyle/>
          <a:p>
            <a:pPr marL="0" lvl="1"/>
            <a:r>
              <a:rPr lang="en-US" dirty="0">
                <a:solidFill>
                  <a:srgbClr val="C00000"/>
                </a:solidFill>
              </a:rPr>
              <a:t>224</a:t>
            </a:r>
            <a:r>
              <a:rPr lang="en-US" dirty="0">
                <a:solidFill>
                  <a:srgbClr val="663300"/>
                </a:solidFill>
              </a:rPr>
              <a:t> consultants - </a:t>
            </a:r>
            <a:r>
              <a:rPr lang="en-US" dirty="0">
                <a:solidFill>
                  <a:srgbClr val="C00000"/>
                </a:solidFill>
              </a:rPr>
              <a:t>$11,200</a:t>
            </a:r>
            <a:endParaRPr lang="en-US" dirty="0"/>
          </a:p>
          <a:p>
            <a:endParaRPr lang="en-US" dirty="0"/>
          </a:p>
        </p:txBody>
      </p:sp>
      <p:cxnSp>
        <p:nvCxnSpPr>
          <p:cNvPr id="21" name="Straight Arrow Connector 20"/>
          <p:cNvCxnSpPr/>
          <p:nvPr/>
        </p:nvCxnSpPr>
        <p:spPr>
          <a:xfrm>
            <a:off x="5293596" y="2318584"/>
            <a:ext cx="558154" cy="0"/>
          </a:xfrm>
          <a:prstGeom prst="straightConnector1">
            <a:avLst/>
          </a:prstGeom>
          <a:ln w="34925">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4141509" y="3549748"/>
            <a:ext cx="2477649" cy="369332"/>
          </a:xfrm>
          <a:prstGeom prst="rect">
            <a:avLst/>
          </a:prstGeom>
          <a:noFill/>
        </p:spPr>
        <p:txBody>
          <a:bodyPr wrap="square" rtlCol="0">
            <a:spAutoFit/>
          </a:bodyPr>
          <a:lstStyle/>
          <a:p>
            <a:pPr marL="0" lvl="1"/>
            <a:r>
              <a:rPr lang="en-US" dirty="0" smtClean="0">
                <a:solidFill>
                  <a:srgbClr val="C00000"/>
                </a:solidFill>
              </a:rPr>
              <a:t>7 Disciplinary Panels</a:t>
            </a:r>
            <a:endParaRPr lang="en-US" dirty="0"/>
          </a:p>
        </p:txBody>
      </p:sp>
      <p:cxnSp>
        <p:nvCxnSpPr>
          <p:cNvPr id="24" name="Straight Arrow Connector 23"/>
          <p:cNvCxnSpPr/>
          <p:nvPr/>
        </p:nvCxnSpPr>
        <p:spPr>
          <a:xfrm>
            <a:off x="6151887" y="3732693"/>
            <a:ext cx="258951" cy="0"/>
          </a:xfrm>
          <a:prstGeom prst="straightConnector1">
            <a:avLst/>
          </a:prstGeom>
          <a:ln w="34925">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26" name="Right Arrow 25"/>
          <p:cNvSpPr/>
          <p:nvPr/>
        </p:nvSpPr>
        <p:spPr>
          <a:xfrm rot="10800000">
            <a:off x="8752415" y="3486775"/>
            <a:ext cx="364289" cy="5029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51417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subTnLst>
                                    <p:set>
                                      <p:cBhvr override="childStyle">
                                        <p:cTn dur="1" fill="hold" display="0" masterRel="nextClick" afterEffect="1"/>
                                        <p:tgtEl>
                                          <p:spTgt spid="13"/>
                                        </p:tgtEl>
                                        <p:attrNameLst>
                                          <p:attrName>style.visibility</p:attrName>
                                        </p:attrNameLst>
                                      </p:cBhvr>
                                      <p:to>
                                        <p:strVal val="hidden"/>
                                      </p:to>
                                    </p:set>
                                  </p:sub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par>
                                <p:cTn id="20" presetID="10" presetClass="entr" presetSubtype="0" fill="hold"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500"/>
                                        <p:tgtEl>
                                          <p:spTgt spid="22"/>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500"/>
                                        <p:tgtEl>
                                          <p:spTgt spid="4"/>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500"/>
                                        <p:tgtEl>
                                          <p:spTgt spid="20"/>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childTnLst>
                                  <p:subTnLst>
                                    <p:set>
                                      <p:cBhvr override="childStyle">
                                        <p:cTn dur="1" fill="hold" display="0" masterRel="nextClick" afterEffect="1"/>
                                        <p:tgtEl>
                                          <p:spTgt spid="26"/>
                                        </p:tgtEl>
                                        <p:attrNameLst>
                                          <p:attrName>style.visibility</p:attrName>
                                        </p:attrNameLst>
                                      </p:cBhvr>
                                      <p:to>
                                        <p:strVal val="hidden"/>
                                      </p:to>
                                    </p:set>
                                  </p:subTnLst>
                                </p:cTn>
                              </p:par>
                              <p:par>
                                <p:cTn id="37" presetID="10" presetClass="entr" presetSubtype="0" fill="hold" nodeType="with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500"/>
                                        <p:tgtEl>
                                          <p:spTgt spid="19"/>
                                        </p:tgtEl>
                                      </p:cBhvr>
                                    </p:animEffect>
                                  </p:childTnLst>
                                </p:cTn>
                              </p:par>
                              <p:par>
                                <p:cTn id="40" presetID="10" presetClass="entr" presetSubtype="0" fill="hold" nodeType="with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500"/>
                                        <p:tgtEl>
                                          <p:spTgt spid="24"/>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500"/>
                                        <p:tgtEl>
                                          <p:spTgt spid="15"/>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fade">
                                      <p:cBhvr>
                                        <p:cTn id="50" dur="500"/>
                                        <p:tgtEl>
                                          <p:spTgt spid="2"/>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fade">
                                      <p:cBhvr>
                                        <p:cTn id="53" dur="500"/>
                                        <p:tgtEl>
                                          <p:spTgt spid="23"/>
                                        </p:tgtEl>
                                      </p:cBhvr>
                                    </p:animEffect>
                                  </p:childTnLst>
                                </p:cTn>
                              </p:par>
                              <p:par>
                                <p:cTn id="54" presetID="10" presetClass="entr" presetSubtype="0" fill="hold" nodeType="withEffect">
                                  <p:stCondLst>
                                    <p:cond delay="0"/>
                                  </p:stCondLst>
                                  <p:childTnLst>
                                    <p:set>
                                      <p:cBhvr>
                                        <p:cTn id="55" dur="1" fill="hold">
                                          <p:stCondLst>
                                            <p:cond delay="0"/>
                                          </p:stCondLst>
                                        </p:cTn>
                                        <p:tgtEl>
                                          <p:spTgt spid="25"/>
                                        </p:tgtEl>
                                        <p:attrNameLst>
                                          <p:attrName>style.visibility</p:attrName>
                                        </p:attrNameLst>
                                      </p:cBhvr>
                                      <p:to>
                                        <p:strVal val="visible"/>
                                      </p:to>
                                    </p:set>
                                    <p:animEffect transition="in" filter="fade">
                                      <p:cBhvr>
                                        <p:cTn id="56"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P spid="4" grpId="0"/>
      <p:bldP spid="13" grpId="0" animBg="1"/>
      <p:bldP spid="15" grpId="0" animBg="1"/>
      <p:bldP spid="10" grpId="0"/>
      <p:bldP spid="20" grpId="0"/>
      <p:bldP spid="23" grpId="0"/>
      <p:bldP spid="3" grpId="0"/>
      <p:bldP spid="22" grpId="0"/>
      <p:bldP spid="2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39328"/>
            <a:ext cx="8229600" cy="1143000"/>
          </a:xfrm>
        </p:spPr>
        <p:txBody>
          <a:bodyPr>
            <a:noAutofit/>
          </a:bodyPr>
          <a:lstStyle/>
          <a:p>
            <a:r>
              <a:rPr lang="en-US" sz="3200" b="1" cap="all" dirty="0">
                <a:solidFill>
                  <a:schemeClr val="accent1">
                    <a:lumMod val="75000"/>
                  </a:schemeClr>
                </a:solidFill>
              </a:rPr>
              <a:t>RESEARCH COMPETITIVENESS SUBPROGRAM</a:t>
            </a:r>
            <a:br>
              <a:rPr lang="en-US" sz="3200" b="1" cap="all" dirty="0">
                <a:solidFill>
                  <a:schemeClr val="accent1">
                    <a:lumMod val="75000"/>
                  </a:schemeClr>
                </a:solidFill>
              </a:rPr>
            </a:br>
            <a:r>
              <a:rPr lang="en-US" sz="3200" b="1" cap="all" dirty="0" smtClean="0">
                <a:solidFill>
                  <a:srgbClr val="C00000"/>
                </a:solidFill>
              </a:rPr>
              <a:t>THREE-STAGE 2013-14 </a:t>
            </a:r>
            <a:r>
              <a:rPr lang="en-US" sz="3200" b="1" cap="all" dirty="0">
                <a:solidFill>
                  <a:srgbClr val="C00000"/>
                </a:solidFill>
              </a:rPr>
              <a:t>REVIEW </a:t>
            </a:r>
            <a:r>
              <a:rPr lang="en-US" sz="3200" b="1" cap="all" dirty="0" smtClean="0">
                <a:solidFill>
                  <a:srgbClr val="C00000"/>
                </a:solidFill>
              </a:rPr>
              <a:t>PROCESS: PROCESS and Outcomes</a:t>
            </a:r>
            <a:r>
              <a:rPr lang="en-US" sz="3200" b="1" cap="all" dirty="0">
                <a:solidFill>
                  <a:srgbClr val="C00000"/>
                </a:solidFill>
              </a:rPr>
              <a:t/>
            </a:r>
            <a:br>
              <a:rPr lang="en-US" sz="3200" b="1" cap="all" dirty="0">
                <a:solidFill>
                  <a:srgbClr val="C00000"/>
                </a:solidFill>
              </a:rPr>
            </a:br>
            <a:endParaRPr lang="en-US" sz="3200" dirty="0"/>
          </a:p>
        </p:txBody>
      </p:sp>
      <p:sp>
        <p:nvSpPr>
          <p:cNvPr id="4" name="Slide Number Placeholder 3"/>
          <p:cNvSpPr>
            <a:spLocks noGrp="1"/>
          </p:cNvSpPr>
          <p:nvPr>
            <p:ph type="sldNum" sz="quarter" idx="12"/>
          </p:nvPr>
        </p:nvSpPr>
        <p:spPr>
          <a:xfrm>
            <a:off x="6972920" y="6491260"/>
            <a:ext cx="2133600" cy="365125"/>
          </a:xfrm>
        </p:spPr>
        <p:txBody>
          <a:bodyPr/>
          <a:lstStyle/>
          <a:p>
            <a:fld id="{509CFE1D-EEBB-4971-B82A-104D97D84A14}" type="slidenum">
              <a:rPr lang="en-US" smtClean="0">
                <a:solidFill>
                  <a:schemeClr val="bg1"/>
                </a:solidFill>
              </a:rPr>
              <a:pPr/>
              <a:t>16</a:t>
            </a:fld>
            <a:endParaRPr lang="en-US">
              <a:solidFill>
                <a:schemeClr val="bg1"/>
              </a:solidFill>
            </a:endParaRPr>
          </a:p>
        </p:txBody>
      </p:sp>
      <p:sp>
        <p:nvSpPr>
          <p:cNvPr id="5" name="TextBox 4"/>
          <p:cNvSpPr txBox="1"/>
          <p:nvPr/>
        </p:nvSpPr>
        <p:spPr>
          <a:xfrm>
            <a:off x="284808" y="2368457"/>
            <a:ext cx="4467071" cy="2339102"/>
          </a:xfrm>
          <a:prstGeom prst="rect">
            <a:avLst/>
          </a:prstGeom>
          <a:noFill/>
          <a:ln>
            <a:solidFill>
              <a:schemeClr val="accent1">
                <a:lumMod val="50000"/>
              </a:schemeClr>
            </a:solidFill>
          </a:ln>
        </p:spPr>
        <p:txBody>
          <a:bodyPr wrap="square" rtlCol="0">
            <a:spAutoFit/>
          </a:bodyPr>
          <a:lstStyle/>
          <a:p>
            <a:r>
              <a:rPr lang="en-US" b="1" dirty="0" smtClean="0">
                <a:solidFill>
                  <a:schemeClr val="accent1">
                    <a:lumMod val="75000"/>
                  </a:schemeClr>
                </a:solidFill>
              </a:rPr>
              <a:t>7 Eligible Disciplines   Proposals Mail Reviews</a:t>
            </a:r>
          </a:p>
          <a:p>
            <a:r>
              <a:rPr lang="en-US" sz="1600" dirty="0" smtClean="0">
                <a:solidFill>
                  <a:schemeClr val="accent1">
                    <a:lumMod val="75000"/>
                  </a:schemeClr>
                </a:solidFill>
              </a:rPr>
              <a:t>Biological I: 	          13                       26</a:t>
            </a:r>
          </a:p>
          <a:p>
            <a:r>
              <a:rPr lang="en-US" sz="1600" dirty="0" smtClean="0">
                <a:solidFill>
                  <a:schemeClr val="accent1">
                    <a:lumMod val="75000"/>
                  </a:schemeClr>
                </a:solidFill>
              </a:rPr>
              <a:t>Biological II: 	          24                       48</a:t>
            </a:r>
          </a:p>
          <a:p>
            <a:r>
              <a:rPr lang="en-US" sz="1600" dirty="0" smtClean="0">
                <a:solidFill>
                  <a:schemeClr val="accent1">
                    <a:lumMod val="75000"/>
                  </a:schemeClr>
                </a:solidFill>
              </a:rPr>
              <a:t>Chemistry: 	          18                       36</a:t>
            </a:r>
          </a:p>
          <a:p>
            <a:pPr>
              <a:tabLst>
                <a:tab pos="2293938" algn="l"/>
              </a:tabLst>
            </a:pPr>
            <a:r>
              <a:rPr lang="en-US" sz="1600" dirty="0" smtClean="0">
                <a:solidFill>
                  <a:schemeClr val="accent1">
                    <a:lumMod val="75000"/>
                  </a:schemeClr>
                </a:solidFill>
              </a:rPr>
              <a:t>Computer &amp; Information: 	13                       26</a:t>
            </a:r>
          </a:p>
          <a:p>
            <a:pPr>
              <a:tabLst>
                <a:tab pos="2293938" algn="l"/>
              </a:tabLst>
            </a:pPr>
            <a:r>
              <a:rPr lang="en-US" sz="1600" dirty="0" smtClean="0">
                <a:solidFill>
                  <a:schemeClr val="accent1">
                    <a:lumMod val="75000"/>
                  </a:schemeClr>
                </a:solidFill>
              </a:rPr>
              <a:t>Earth &amp; Environmental: 	10                       20</a:t>
            </a:r>
          </a:p>
          <a:p>
            <a:r>
              <a:rPr lang="en-US" sz="1600" dirty="0" smtClean="0">
                <a:solidFill>
                  <a:schemeClr val="accent1">
                    <a:lumMod val="75000"/>
                  </a:schemeClr>
                </a:solidFill>
              </a:rPr>
              <a:t>Engineering B: 	          16                       32</a:t>
            </a:r>
          </a:p>
          <a:p>
            <a:r>
              <a:rPr lang="en-US" sz="1600" dirty="0" smtClean="0">
                <a:solidFill>
                  <a:schemeClr val="accent1">
                    <a:lumMod val="75000"/>
                  </a:schemeClr>
                </a:solidFill>
              </a:rPr>
              <a:t>Health &amp; Medical: 	          </a:t>
            </a:r>
            <a:r>
              <a:rPr lang="en-US" sz="1600" u="sng" dirty="0" smtClean="0">
                <a:solidFill>
                  <a:schemeClr val="accent1">
                    <a:lumMod val="75000"/>
                  </a:schemeClr>
                </a:solidFill>
              </a:rPr>
              <a:t>18</a:t>
            </a:r>
            <a:r>
              <a:rPr lang="en-US" sz="1600" dirty="0" smtClean="0">
                <a:solidFill>
                  <a:schemeClr val="accent1">
                    <a:lumMod val="75000"/>
                  </a:schemeClr>
                </a:solidFill>
              </a:rPr>
              <a:t>                       </a:t>
            </a:r>
            <a:r>
              <a:rPr lang="en-US" sz="1600" u="sng" dirty="0" smtClean="0">
                <a:solidFill>
                  <a:schemeClr val="accent1">
                    <a:lumMod val="75000"/>
                  </a:schemeClr>
                </a:solidFill>
              </a:rPr>
              <a:t>36</a:t>
            </a:r>
          </a:p>
          <a:p>
            <a:r>
              <a:rPr lang="en-US" sz="1600" b="1" dirty="0" smtClean="0">
                <a:solidFill>
                  <a:srgbClr val="C00000"/>
                </a:solidFill>
              </a:rPr>
              <a:t>TOTALS: 		        112                     224</a:t>
            </a:r>
          </a:p>
        </p:txBody>
      </p:sp>
      <p:sp>
        <p:nvSpPr>
          <p:cNvPr id="11" name="TextBox 10"/>
          <p:cNvSpPr txBox="1"/>
          <p:nvPr/>
        </p:nvSpPr>
        <p:spPr>
          <a:xfrm>
            <a:off x="6131149" y="2383447"/>
            <a:ext cx="2758020" cy="2339102"/>
          </a:xfrm>
          <a:prstGeom prst="rect">
            <a:avLst/>
          </a:prstGeom>
          <a:noFill/>
          <a:ln>
            <a:solidFill>
              <a:schemeClr val="accent1">
                <a:lumMod val="50000"/>
              </a:schemeClr>
            </a:solidFill>
          </a:ln>
        </p:spPr>
        <p:txBody>
          <a:bodyPr wrap="square" rtlCol="0">
            <a:spAutoFit/>
          </a:bodyPr>
          <a:lstStyle/>
          <a:p>
            <a:r>
              <a:rPr lang="en-US" b="1" dirty="0" smtClean="0">
                <a:solidFill>
                  <a:schemeClr val="accent1">
                    <a:lumMod val="75000"/>
                  </a:schemeClr>
                </a:solidFill>
              </a:rPr>
              <a:t>“Priority I Prospects”</a:t>
            </a:r>
            <a:endParaRPr lang="en-US" b="1" dirty="0">
              <a:solidFill>
                <a:schemeClr val="accent1">
                  <a:lumMod val="75000"/>
                </a:schemeClr>
              </a:solidFill>
            </a:endParaRPr>
          </a:p>
          <a:p>
            <a:r>
              <a:rPr lang="en-US" sz="1600" dirty="0" smtClean="0">
                <a:solidFill>
                  <a:schemeClr val="accent1">
                    <a:lumMod val="75000"/>
                  </a:schemeClr>
                </a:solidFill>
              </a:rPr>
              <a:t>Biological I: 	           2</a:t>
            </a:r>
            <a:endParaRPr lang="en-US" sz="1600" dirty="0">
              <a:solidFill>
                <a:schemeClr val="accent1">
                  <a:lumMod val="75000"/>
                </a:schemeClr>
              </a:solidFill>
            </a:endParaRPr>
          </a:p>
          <a:p>
            <a:r>
              <a:rPr lang="en-US" sz="1600" dirty="0">
                <a:solidFill>
                  <a:schemeClr val="accent1">
                    <a:lumMod val="75000"/>
                  </a:schemeClr>
                </a:solidFill>
              </a:rPr>
              <a:t>Biological </a:t>
            </a:r>
            <a:r>
              <a:rPr lang="en-US" sz="1600" dirty="0" smtClean="0">
                <a:solidFill>
                  <a:schemeClr val="accent1">
                    <a:lumMod val="75000"/>
                  </a:schemeClr>
                </a:solidFill>
              </a:rPr>
              <a:t>II: 	           9</a:t>
            </a:r>
            <a:endParaRPr lang="en-US" sz="1600" dirty="0">
              <a:solidFill>
                <a:schemeClr val="accent1">
                  <a:lumMod val="75000"/>
                </a:schemeClr>
              </a:solidFill>
            </a:endParaRPr>
          </a:p>
          <a:p>
            <a:r>
              <a:rPr lang="en-US" sz="1600" dirty="0" smtClean="0">
                <a:solidFill>
                  <a:schemeClr val="accent1">
                    <a:lumMod val="75000"/>
                  </a:schemeClr>
                </a:solidFill>
              </a:rPr>
              <a:t>Chemistry: </a:t>
            </a:r>
            <a:r>
              <a:rPr lang="en-US" sz="1600" dirty="0">
                <a:solidFill>
                  <a:schemeClr val="accent1">
                    <a:lumMod val="75000"/>
                  </a:schemeClr>
                </a:solidFill>
              </a:rPr>
              <a:t>	</a:t>
            </a:r>
            <a:r>
              <a:rPr lang="en-US" sz="1600" dirty="0" smtClean="0">
                <a:solidFill>
                  <a:schemeClr val="accent1">
                    <a:lumMod val="75000"/>
                  </a:schemeClr>
                </a:solidFill>
              </a:rPr>
              <a:t>           6</a:t>
            </a:r>
            <a:endParaRPr lang="en-US" sz="1600" dirty="0">
              <a:solidFill>
                <a:schemeClr val="accent1">
                  <a:lumMod val="75000"/>
                </a:schemeClr>
              </a:solidFill>
            </a:endParaRPr>
          </a:p>
          <a:p>
            <a:r>
              <a:rPr lang="en-US" sz="1600" dirty="0">
                <a:solidFill>
                  <a:schemeClr val="accent1">
                    <a:lumMod val="75000"/>
                  </a:schemeClr>
                </a:solidFill>
              </a:rPr>
              <a:t>Computer &amp; </a:t>
            </a:r>
            <a:r>
              <a:rPr lang="en-US" sz="1600" dirty="0" smtClean="0">
                <a:solidFill>
                  <a:schemeClr val="accent1">
                    <a:lumMod val="75000"/>
                  </a:schemeClr>
                </a:solidFill>
              </a:rPr>
              <a:t>Information: </a:t>
            </a:r>
            <a:r>
              <a:rPr lang="en-US" sz="1600" dirty="0">
                <a:solidFill>
                  <a:schemeClr val="accent1">
                    <a:lumMod val="75000"/>
                  </a:schemeClr>
                </a:solidFill>
              </a:rPr>
              <a:t> </a:t>
            </a:r>
            <a:r>
              <a:rPr lang="en-US" sz="1600" dirty="0" smtClean="0">
                <a:solidFill>
                  <a:schemeClr val="accent1">
                    <a:lumMod val="75000"/>
                  </a:schemeClr>
                </a:solidFill>
              </a:rPr>
              <a:t>   5</a:t>
            </a:r>
            <a:endParaRPr lang="en-US" sz="1600" dirty="0">
              <a:solidFill>
                <a:schemeClr val="accent1">
                  <a:lumMod val="75000"/>
                </a:schemeClr>
              </a:solidFill>
            </a:endParaRPr>
          </a:p>
          <a:p>
            <a:r>
              <a:rPr lang="en-US" sz="1600" dirty="0">
                <a:solidFill>
                  <a:schemeClr val="accent1">
                    <a:lumMod val="75000"/>
                  </a:schemeClr>
                </a:solidFill>
              </a:rPr>
              <a:t>Earth &amp; </a:t>
            </a:r>
            <a:r>
              <a:rPr lang="en-US" sz="1600" dirty="0" smtClean="0">
                <a:solidFill>
                  <a:schemeClr val="accent1">
                    <a:lumMod val="75000"/>
                  </a:schemeClr>
                </a:solidFill>
              </a:rPr>
              <a:t>Environmental:         3</a:t>
            </a:r>
            <a:endParaRPr lang="en-US" sz="1600" dirty="0">
              <a:solidFill>
                <a:schemeClr val="accent1">
                  <a:lumMod val="75000"/>
                </a:schemeClr>
              </a:solidFill>
            </a:endParaRPr>
          </a:p>
          <a:p>
            <a:r>
              <a:rPr lang="en-US" sz="1600" dirty="0">
                <a:solidFill>
                  <a:schemeClr val="accent1">
                    <a:lumMod val="75000"/>
                  </a:schemeClr>
                </a:solidFill>
              </a:rPr>
              <a:t>Engineering </a:t>
            </a:r>
            <a:r>
              <a:rPr lang="en-US" sz="1600" dirty="0" smtClean="0">
                <a:solidFill>
                  <a:schemeClr val="accent1">
                    <a:lumMod val="75000"/>
                  </a:schemeClr>
                </a:solidFill>
              </a:rPr>
              <a:t>B: 	           4 </a:t>
            </a:r>
            <a:endParaRPr lang="en-US" sz="1600" dirty="0">
              <a:solidFill>
                <a:schemeClr val="accent1">
                  <a:lumMod val="75000"/>
                </a:schemeClr>
              </a:solidFill>
            </a:endParaRPr>
          </a:p>
          <a:p>
            <a:r>
              <a:rPr lang="en-US" sz="1600" dirty="0">
                <a:solidFill>
                  <a:schemeClr val="accent1">
                    <a:lumMod val="75000"/>
                  </a:schemeClr>
                </a:solidFill>
              </a:rPr>
              <a:t>Health &amp; Medical </a:t>
            </a:r>
            <a:r>
              <a:rPr lang="en-US" sz="1600" dirty="0" smtClean="0">
                <a:solidFill>
                  <a:schemeClr val="accent1">
                    <a:lumMod val="75000"/>
                  </a:schemeClr>
                </a:solidFill>
              </a:rPr>
              <a:t>: 	           </a:t>
            </a:r>
            <a:r>
              <a:rPr lang="en-US" sz="1600" u="sng" dirty="0" smtClean="0">
                <a:solidFill>
                  <a:schemeClr val="accent1">
                    <a:lumMod val="75000"/>
                  </a:schemeClr>
                </a:solidFill>
              </a:rPr>
              <a:t>4</a:t>
            </a:r>
          </a:p>
          <a:p>
            <a:r>
              <a:rPr lang="en-US" sz="1600" b="1" dirty="0" smtClean="0">
                <a:solidFill>
                  <a:srgbClr val="C00000"/>
                </a:solidFill>
              </a:rPr>
              <a:t>TOTAL:                                     33</a:t>
            </a:r>
          </a:p>
        </p:txBody>
      </p:sp>
      <p:sp>
        <p:nvSpPr>
          <p:cNvPr id="26" name="TextBox 25"/>
          <p:cNvSpPr txBox="1"/>
          <p:nvPr/>
        </p:nvSpPr>
        <p:spPr>
          <a:xfrm>
            <a:off x="1724026" y="5082006"/>
            <a:ext cx="6880326" cy="1354217"/>
          </a:xfrm>
          <a:prstGeom prst="rect">
            <a:avLst/>
          </a:prstGeom>
          <a:noFill/>
          <a:ln>
            <a:solidFill>
              <a:schemeClr val="accent1">
                <a:lumMod val="50000"/>
              </a:schemeClr>
            </a:solidFill>
          </a:ln>
        </p:spPr>
        <p:txBody>
          <a:bodyPr wrap="square" rtlCol="0">
            <a:spAutoFit/>
          </a:bodyPr>
          <a:lstStyle/>
          <a:p>
            <a:r>
              <a:rPr lang="en-US" b="1" dirty="0" smtClean="0">
                <a:solidFill>
                  <a:schemeClr val="accent1">
                    <a:lumMod val="75000"/>
                  </a:schemeClr>
                </a:solidFill>
              </a:rPr>
              <a:t>Final Panel</a:t>
            </a:r>
          </a:p>
          <a:p>
            <a:pPr marL="285750" indent="-285750">
              <a:buFont typeface="Arial" panose="020B0604020202020204" pitchFamily="34" charset="0"/>
              <a:buChar char="•"/>
            </a:pPr>
            <a:r>
              <a:rPr lang="en-US" sz="1600" u="sng" dirty="0" smtClean="0">
                <a:solidFill>
                  <a:schemeClr val="accent1">
                    <a:lumMod val="75000"/>
                  </a:schemeClr>
                </a:solidFill>
              </a:rPr>
              <a:t>Specialists/Administrators</a:t>
            </a:r>
            <a:r>
              <a:rPr lang="en-US" sz="1600" dirty="0" smtClean="0">
                <a:solidFill>
                  <a:schemeClr val="accent1">
                    <a:lumMod val="75000"/>
                  </a:schemeClr>
                </a:solidFill>
              </a:rPr>
              <a:t>: Considered 33 “Priority I Prospects” which the Disciplinary Panels Identified </a:t>
            </a:r>
          </a:p>
          <a:p>
            <a:pPr marL="285750" indent="-285750">
              <a:buFont typeface="Arial" panose="020B0604020202020204" pitchFamily="34" charset="0"/>
              <a:buChar char="•"/>
            </a:pPr>
            <a:r>
              <a:rPr lang="en-US" sz="1600" dirty="0" smtClean="0">
                <a:solidFill>
                  <a:schemeClr val="accent1">
                    <a:lumMod val="75000"/>
                  </a:schemeClr>
                </a:solidFill>
              </a:rPr>
              <a:t>Recommended 22 for Funding in Rank Order Based on Highest Merit</a:t>
            </a:r>
          </a:p>
          <a:p>
            <a:pPr marL="285750" indent="-285750">
              <a:buFont typeface="Arial" panose="020B0604020202020204" pitchFamily="34" charset="0"/>
              <a:buChar char="•"/>
            </a:pPr>
            <a:r>
              <a:rPr lang="en-US" sz="1600" dirty="0" smtClean="0">
                <a:solidFill>
                  <a:srgbClr val="C00000"/>
                </a:solidFill>
              </a:rPr>
              <a:t>Regents Awarded </a:t>
            </a:r>
            <a:r>
              <a:rPr lang="en-US" sz="1600" dirty="0">
                <a:solidFill>
                  <a:srgbClr val="C00000"/>
                </a:solidFill>
              </a:rPr>
              <a:t>G</a:t>
            </a:r>
            <a:r>
              <a:rPr lang="en-US" sz="1600" dirty="0" smtClean="0">
                <a:solidFill>
                  <a:srgbClr val="C00000"/>
                </a:solidFill>
              </a:rPr>
              <a:t>rants to 14 Top-Ranked Projects</a:t>
            </a:r>
            <a:endParaRPr lang="en-US" sz="1600" dirty="0">
              <a:solidFill>
                <a:srgbClr val="C00000"/>
              </a:solidFill>
            </a:endParaRPr>
          </a:p>
        </p:txBody>
      </p:sp>
      <p:cxnSp>
        <p:nvCxnSpPr>
          <p:cNvPr id="9" name="Straight Arrow Connector 8"/>
          <p:cNvCxnSpPr/>
          <p:nvPr/>
        </p:nvCxnSpPr>
        <p:spPr>
          <a:xfrm>
            <a:off x="4291108" y="2818152"/>
            <a:ext cx="1914812"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4291108" y="3075482"/>
            <a:ext cx="1917312"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4291108" y="3332812"/>
            <a:ext cx="1919812"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4291108" y="3560162"/>
            <a:ext cx="1922312"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4291108" y="3802502"/>
            <a:ext cx="1924812"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4291108" y="4059832"/>
            <a:ext cx="1912322"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4291108" y="4287182"/>
            <a:ext cx="1929812"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0" y="1993692"/>
            <a:ext cx="5595582" cy="400110"/>
          </a:xfrm>
          <a:prstGeom prst="rect">
            <a:avLst/>
          </a:prstGeom>
          <a:noFill/>
        </p:spPr>
        <p:txBody>
          <a:bodyPr wrap="square" rtlCol="0">
            <a:spAutoFit/>
          </a:bodyPr>
          <a:lstStyle/>
          <a:p>
            <a:r>
              <a:rPr lang="en-US" sz="2000" b="1" dirty="0" smtClean="0"/>
              <a:t>Stage I: Specialists – Intrinsic Scientific  Quality</a:t>
            </a:r>
            <a:endParaRPr lang="en-US" sz="2000" b="1" dirty="0"/>
          </a:p>
        </p:txBody>
      </p:sp>
      <p:sp>
        <p:nvSpPr>
          <p:cNvPr id="32" name="TextBox 31"/>
          <p:cNvSpPr txBox="1"/>
          <p:nvPr/>
        </p:nvSpPr>
        <p:spPr>
          <a:xfrm>
            <a:off x="5696262" y="1748542"/>
            <a:ext cx="3432750" cy="707886"/>
          </a:xfrm>
          <a:prstGeom prst="rect">
            <a:avLst/>
          </a:prstGeom>
          <a:noFill/>
        </p:spPr>
        <p:txBody>
          <a:bodyPr wrap="square" rtlCol="0">
            <a:spAutoFit/>
          </a:bodyPr>
          <a:lstStyle/>
          <a:p>
            <a:r>
              <a:rPr lang="en-US" sz="2000" b="1" dirty="0" smtClean="0"/>
              <a:t>Stage II: 7 Disciplinary Panels: Comparative Quality</a:t>
            </a:r>
            <a:endParaRPr lang="en-US" sz="2000" b="1" dirty="0"/>
          </a:p>
        </p:txBody>
      </p:sp>
      <p:sp>
        <p:nvSpPr>
          <p:cNvPr id="33" name="TextBox 32"/>
          <p:cNvSpPr txBox="1"/>
          <p:nvPr/>
        </p:nvSpPr>
        <p:spPr>
          <a:xfrm>
            <a:off x="750625" y="4709192"/>
            <a:ext cx="7935615" cy="400110"/>
          </a:xfrm>
          <a:prstGeom prst="rect">
            <a:avLst/>
          </a:prstGeom>
          <a:noFill/>
        </p:spPr>
        <p:txBody>
          <a:bodyPr wrap="square" rtlCol="0">
            <a:spAutoFit/>
          </a:bodyPr>
          <a:lstStyle/>
          <a:p>
            <a:pPr algn="ctr"/>
            <a:r>
              <a:rPr lang="en-US" sz="2000" b="1" dirty="0" smtClean="0"/>
              <a:t>Stage III: Final Panel: Comparative Quality – “</a:t>
            </a:r>
            <a:r>
              <a:rPr lang="en-US" sz="2000" b="1" dirty="0" smtClean="0">
                <a:solidFill>
                  <a:srgbClr val="C00000"/>
                </a:solidFill>
              </a:rPr>
              <a:t>33</a:t>
            </a:r>
            <a:r>
              <a:rPr lang="en-US" sz="2000" b="1" dirty="0" smtClean="0"/>
              <a:t> Priority I Prospects” </a:t>
            </a:r>
            <a:endParaRPr lang="en-US" sz="2000" b="1" dirty="0"/>
          </a:p>
        </p:txBody>
      </p:sp>
      <p:cxnSp>
        <p:nvCxnSpPr>
          <p:cNvPr id="17" name="Straight Arrow Connector 16"/>
          <p:cNvCxnSpPr/>
          <p:nvPr/>
        </p:nvCxnSpPr>
        <p:spPr>
          <a:xfrm flipH="1">
            <a:off x="8330634" y="4785928"/>
            <a:ext cx="757434" cy="113602"/>
          </a:xfrm>
          <a:prstGeom prst="straightConnector1">
            <a:avLst/>
          </a:prstGeom>
          <a:ln w="34925">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5034363" y="1921703"/>
            <a:ext cx="716491" cy="227204"/>
          </a:xfrm>
          <a:prstGeom prst="straightConnector1">
            <a:avLst/>
          </a:prstGeom>
          <a:ln w="34925">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a:off x="8246107" y="1555785"/>
            <a:ext cx="716491" cy="227204"/>
          </a:xfrm>
          <a:prstGeom prst="straightConnector1">
            <a:avLst/>
          </a:prstGeom>
          <a:ln w="34925">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2944492" y="2818152"/>
            <a:ext cx="957406" cy="0"/>
          </a:xfrm>
          <a:prstGeom prst="straightConnector1">
            <a:avLst/>
          </a:prstGeom>
          <a:ln w="28575">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2946992" y="3045502"/>
            <a:ext cx="957406" cy="0"/>
          </a:xfrm>
          <a:prstGeom prst="straightConnector1">
            <a:avLst/>
          </a:prstGeom>
          <a:ln w="28575">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2949492" y="3302832"/>
            <a:ext cx="957406" cy="0"/>
          </a:xfrm>
          <a:prstGeom prst="straightConnector1">
            <a:avLst/>
          </a:prstGeom>
          <a:ln w="28575">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2951992" y="3545172"/>
            <a:ext cx="957406" cy="0"/>
          </a:xfrm>
          <a:prstGeom prst="straightConnector1">
            <a:avLst/>
          </a:prstGeom>
          <a:ln w="28575">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2939502" y="3787512"/>
            <a:ext cx="957406" cy="0"/>
          </a:xfrm>
          <a:prstGeom prst="straightConnector1">
            <a:avLst/>
          </a:prstGeom>
          <a:ln w="28575">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2942002" y="4014862"/>
            <a:ext cx="957406" cy="0"/>
          </a:xfrm>
          <a:prstGeom prst="straightConnector1">
            <a:avLst/>
          </a:prstGeom>
          <a:ln w="28575">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2944502" y="4272192"/>
            <a:ext cx="957406" cy="0"/>
          </a:xfrm>
          <a:prstGeom prst="straightConnector1">
            <a:avLst/>
          </a:prstGeom>
          <a:ln w="28575">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4291108" y="4525307"/>
            <a:ext cx="1929812" cy="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2923417" y="4510317"/>
            <a:ext cx="952406" cy="0"/>
          </a:xfrm>
          <a:prstGeom prst="straightConnector1">
            <a:avLst/>
          </a:prstGeom>
          <a:ln w="28575">
            <a:solidFill>
              <a:srgbClr val="C0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H="1">
            <a:off x="6404881" y="6160005"/>
            <a:ext cx="716490" cy="113602"/>
          </a:xfrm>
          <a:prstGeom prst="straightConnector1">
            <a:avLst/>
          </a:prstGeom>
          <a:ln w="3492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2094914" y="4287182"/>
            <a:ext cx="423429" cy="228472"/>
          </a:xfrm>
          <a:prstGeom prst="straightConnector1">
            <a:avLst/>
          </a:prstGeom>
          <a:ln w="3492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8034392" y="4331902"/>
            <a:ext cx="423429" cy="228472"/>
          </a:xfrm>
          <a:prstGeom prst="straightConnector1">
            <a:avLst/>
          </a:prstGeom>
          <a:ln w="34925">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5008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par>
                                <p:cTn id="14" presetID="10" presetClass="entr" presetSubtype="0" fill="hold"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500"/>
                                        <p:tgtEl>
                                          <p:spTgt spid="29"/>
                                        </p:tgtEl>
                                      </p:cBhvr>
                                    </p:animEffect>
                                  </p:childTnLst>
                                </p:cTn>
                              </p:par>
                              <p:par>
                                <p:cTn id="17" presetID="10" presetClass="entr" presetSubtype="0"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fade">
                                      <p:cBhvr>
                                        <p:cTn id="19" dur="500"/>
                                        <p:tgtEl>
                                          <p:spTgt spid="30"/>
                                        </p:tgtEl>
                                      </p:cBhvr>
                                    </p:animEffect>
                                  </p:childTnLst>
                                </p:cTn>
                              </p:par>
                              <p:par>
                                <p:cTn id="20" presetID="10" presetClass="entr" presetSubtype="0" fill="hold" nodeType="with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fade">
                                      <p:cBhvr>
                                        <p:cTn id="22" dur="500"/>
                                        <p:tgtEl>
                                          <p:spTgt spid="34"/>
                                        </p:tgtEl>
                                      </p:cBhvr>
                                    </p:animEffect>
                                  </p:childTnLst>
                                </p:cTn>
                              </p:par>
                              <p:par>
                                <p:cTn id="23" presetID="10" presetClass="entr" presetSubtype="0" fill="hold" nodeType="with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fade">
                                      <p:cBhvr>
                                        <p:cTn id="25" dur="500"/>
                                        <p:tgtEl>
                                          <p:spTgt spid="35"/>
                                        </p:tgtEl>
                                      </p:cBhvr>
                                    </p:animEffect>
                                  </p:childTnLst>
                                </p:cTn>
                              </p:par>
                              <p:par>
                                <p:cTn id="26" presetID="10" presetClass="entr" presetSubtype="0" fill="hold" nodeType="with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fade">
                                      <p:cBhvr>
                                        <p:cTn id="28" dur="500"/>
                                        <p:tgtEl>
                                          <p:spTgt spid="36"/>
                                        </p:tgtEl>
                                      </p:cBhvr>
                                    </p:animEffect>
                                  </p:childTnLst>
                                </p:cTn>
                              </p:par>
                              <p:par>
                                <p:cTn id="29" presetID="10" presetClass="entr" presetSubtype="0" fill="hold" nodeType="with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fade">
                                      <p:cBhvr>
                                        <p:cTn id="31" dur="500"/>
                                        <p:tgtEl>
                                          <p:spTgt spid="37"/>
                                        </p:tgtEl>
                                      </p:cBhvr>
                                    </p:animEffect>
                                  </p:childTnLst>
                                </p:cTn>
                              </p:par>
                              <p:par>
                                <p:cTn id="32" presetID="10" presetClass="entr" presetSubtype="0" fill="hold" nodeType="with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fade">
                                      <p:cBhvr>
                                        <p:cTn id="34" dur="500"/>
                                        <p:tgtEl>
                                          <p:spTgt spid="28"/>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500"/>
                                        <p:tgtEl>
                                          <p:spTgt spid="9"/>
                                        </p:tgtEl>
                                      </p:cBhvr>
                                    </p:animEffect>
                                  </p:childTnLst>
                                </p:cTn>
                              </p:par>
                              <p:par>
                                <p:cTn id="40" presetID="10" presetClass="entr" presetSubtype="0" fill="hold" nodeType="with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500"/>
                                        <p:tgtEl>
                                          <p:spTgt spid="20"/>
                                        </p:tgtEl>
                                      </p:cBhvr>
                                    </p:animEffect>
                                  </p:childTnLst>
                                </p:cTn>
                              </p:par>
                              <p:par>
                                <p:cTn id="43" presetID="10" presetClass="entr" presetSubtype="0" fill="hold" nodeType="with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fade">
                                      <p:cBhvr>
                                        <p:cTn id="45" dur="500"/>
                                        <p:tgtEl>
                                          <p:spTgt spid="21"/>
                                        </p:tgtEl>
                                      </p:cBhvr>
                                    </p:animEffect>
                                  </p:childTnLst>
                                </p:cTn>
                              </p:par>
                              <p:par>
                                <p:cTn id="46" presetID="10" presetClass="entr" presetSubtype="0" fill="hold" nodeType="withEffect">
                                  <p:stCondLst>
                                    <p:cond delay="0"/>
                                  </p:stCondLst>
                                  <p:childTnLst>
                                    <p:set>
                                      <p:cBhvr>
                                        <p:cTn id="47" dur="1" fill="hold">
                                          <p:stCondLst>
                                            <p:cond delay="0"/>
                                          </p:stCondLst>
                                        </p:cTn>
                                        <p:tgtEl>
                                          <p:spTgt spid="22"/>
                                        </p:tgtEl>
                                        <p:attrNameLst>
                                          <p:attrName>style.visibility</p:attrName>
                                        </p:attrNameLst>
                                      </p:cBhvr>
                                      <p:to>
                                        <p:strVal val="visible"/>
                                      </p:to>
                                    </p:set>
                                    <p:animEffect transition="in" filter="fade">
                                      <p:cBhvr>
                                        <p:cTn id="48" dur="500"/>
                                        <p:tgtEl>
                                          <p:spTgt spid="22"/>
                                        </p:tgtEl>
                                      </p:cBhvr>
                                    </p:animEffect>
                                  </p:childTnLst>
                                </p:cTn>
                              </p:par>
                              <p:par>
                                <p:cTn id="49" presetID="10" presetClass="entr" presetSubtype="0" fill="hold" nodeType="with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500"/>
                                        <p:tgtEl>
                                          <p:spTgt spid="23"/>
                                        </p:tgtEl>
                                      </p:cBhvr>
                                    </p:animEffect>
                                  </p:childTnLst>
                                </p:cTn>
                              </p:par>
                              <p:par>
                                <p:cTn id="52" presetID="10" presetClass="entr" presetSubtype="0" fill="hold" nodeType="withEffect">
                                  <p:stCondLst>
                                    <p:cond delay="0"/>
                                  </p:stCondLst>
                                  <p:childTnLst>
                                    <p:set>
                                      <p:cBhvr>
                                        <p:cTn id="53" dur="1" fill="hold">
                                          <p:stCondLst>
                                            <p:cond delay="0"/>
                                          </p:stCondLst>
                                        </p:cTn>
                                        <p:tgtEl>
                                          <p:spTgt spid="25"/>
                                        </p:tgtEl>
                                        <p:attrNameLst>
                                          <p:attrName>style.visibility</p:attrName>
                                        </p:attrNameLst>
                                      </p:cBhvr>
                                      <p:to>
                                        <p:strVal val="visible"/>
                                      </p:to>
                                    </p:set>
                                    <p:animEffect transition="in" filter="fade">
                                      <p:cBhvr>
                                        <p:cTn id="54" dur="500"/>
                                        <p:tgtEl>
                                          <p:spTgt spid="25"/>
                                        </p:tgtEl>
                                      </p:cBhvr>
                                    </p:animEffect>
                                  </p:childTnLst>
                                </p:cTn>
                              </p:par>
                              <p:par>
                                <p:cTn id="55" presetID="10" presetClass="entr" presetSubtype="0" fill="hold" nodeType="with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500"/>
                                        <p:tgtEl>
                                          <p:spTgt spid="27"/>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500"/>
                                        <p:tgtEl>
                                          <p:spTgt spid="11"/>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Effect transition="in" filter="fade">
                                      <p:cBhvr>
                                        <p:cTn id="63" dur="500"/>
                                        <p:tgtEl>
                                          <p:spTgt spid="32"/>
                                        </p:tgtEl>
                                      </p:cBhvr>
                                    </p:animEffect>
                                  </p:childTnLst>
                                </p:cTn>
                              </p:par>
                              <p:par>
                                <p:cTn id="64" presetID="10" presetClass="entr" presetSubtype="0" fill="hold" nodeType="with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fade">
                                      <p:cBhvr>
                                        <p:cTn id="66" dur="500"/>
                                        <p:tgtEl>
                                          <p:spTgt spid="24"/>
                                        </p:tgtEl>
                                      </p:cBhvr>
                                    </p:animEffect>
                                  </p:childTnLst>
                                </p:cTn>
                              </p:par>
                              <p:par>
                                <p:cTn id="67" presetID="10" presetClass="entr" presetSubtype="0" fill="hold" nodeType="with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fade">
                                      <p:cBhvr>
                                        <p:cTn id="69" dur="500"/>
                                        <p:tgtEl>
                                          <p:spTgt spid="39"/>
                                        </p:tgtEl>
                                      </p:cBhvr>
                                    </p:animEffect>
                                  </p:childTnLst>
                                </p:cTn>
                              </p:par>
                              <p:par>
                                <p:cTn id="70" presetID="10" presetClass="entr" presetSubtype="0" fill="hold" nodeType="with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500"/>
                                        <p:tgtEl>
                                          <p:spTgt spid="38"/>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41"/>
                                        </p:tgtEl>
                                        <p:attrNameLst>
                                          <p:attrName>style.visibility</p:attrName>
                                        </p:attrNameLst>
                                      </p:cBhvr>
                                      <p:to>
                                        <p:strVal val="visible"/>
                                      </p:to>
                                    </p:set>
                                    <p:animEffect transition="in" filter="fade">
                                      <p:cBhvr>
                                        <p:cTn id="77" dur="500"/>
                                        <p:tgtEl>
                                          <p:spTgt spid="41"/>
                                        </p:tgtEl>
                                      </p:cBhvr>
                                    </p:animEffect>
                                  </p:childTnLst>
                                </p:cTn>
                              </p:par>
                              <p:par>
                                <p:cTn id="78" presetID="10" presetClass="entr" presetSubtype="0" fill="hold"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500"/>
                                        <p:tgtEl>
                                          <p:spTgt spid="42"/>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grpId="0" nodeType="click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500"/>
                                        <p:tgtEl>
                                          <p:spTgt spid="33"/>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500"/>
                                        <p:tgtEl>
                                          <p:spTgt spid="26"/>
                                        </p:tgtEl>
                                      </p:cBhvr>
                                    </p:animEffect>
                                  </p:childTnLst>
                                </p:cTn>
                              </p:par>
                              <p:par>
                                <p:cTn id="89" presetID="10" presetClass="entr" presetSubtype="0" fill="hold" nodeType="withEffect">
                                  <p:stCondLst>
                                    <p:cond delay="0"/>
                                  </p:stCondLst>
                                  <p:childTnLst>
                                    <p:set>
                                      <p:cBhvr>
                                        <p:cTn id="90" dur="1" fill="hold">
                                          <p:stCondLst>
                                            <p:cond delay="0"/>
                                          </p:stCondLst>
                                        </p:cTn>
                                        <p:tgtEl>
                                          <p:spTgt spid="17"/>
                                        </p:tgtEl>
                                        <p:attrNameLst>
                                          <p:attrName>style.visibility</p:attrName>
                                        </p:attrNameLst>
                                      </p:cBhvr>
                                      <p:to>
                                        <p:strVal val="visible"/>
                                      </p:to>
                                    </p:set>
                                    <p:animEffect transition="in" filter="fade">
                                      <p:cBhvr>
                                        <p:cTn id="91" dur="500"/>
                                        <p:tgtEl>
                                          <p:spTgt spid="17"/>
                                        </p:tgtEl>
                                      </p:cBhvr>
                                    </p:animEffect>
                                  </p:childTnLst>
                                </p:cTn>
                              </p:par>
                            </p:childTnLst>
                          </p:cTn>
                        </p:par>
                      </p:childTnLst>
                    </p:cTn>
                  </p:par>
                  <p:par>
                    <p:cTn id="92" fill="hold">
                      <p:stCondLst>
                        <p:cond delay="indefinite"/>
                      </p:stCondLst>
                      <p:childTnLst>
                        <p:par>
                          <p:cTn id="93" fill="hold">
                            <p:stCondLst>
                              <p:cond delay="0"/>
                            </p:stCondLst>
                            <p:childTnLst>
                              <p:par>
                                <p:cTn id="94" presetID="10" presetClass="entr" presetSubtype="0" fill="hold" nodeType="clickEffect">
                                  <p:stCondLst>
                                    <p:cond delay="0"/>
                                  </p:stCondLst>
                                  <p:childTnLst>
                                    <p:set>
                                      <p:cBhvr>
                                        <p:cTn id="95" dur="1" fill="hold">
                                          <p:stCondLst>
                                            <p:cond delay="0"/>
                                          </p:stCondLst>
                                        </p:cTn>
                                        <p:tgtEl>
                                          <p:spTgt spid="40"/>
                                        </p:tgtEl>
                                        <p:attrNameLst>
                                          <p:attrName>style.visibility</p:attrName>
                                        </p:attrNameLst>
                                      </p:cBhvr>
                                      <p:to>
                                        <p:strVal val="visible"/>
                                      </p:to>
                                    </p:set>
                                    <p:animEffect transition="in" filter="fade">
                                      <p:cBhvr>
                                        <p:cTn id="96"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animBg="1"/>
      <p:bldP spid="26" grpId="0" animBg="1"/>
      <p:bldP spid="31" grpId="0"/>
      <p:bldP spid="32" grpId="0"/>
      <p:bldP spid="3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6"/>
          <p:cNvSpPr>
            <a:spLocks noGrp="1"/>
          </p:cNvSpPr>
          <p:nvPr>
            <p:ph type="sldNum" sz="quarter" idx="12"/>
          </p:nvPr>
        </p:nvSpPr>
        <p:spPr>
          <a:xfrm>
            <a:off x="8729816" y="6492875"/>
            <a:ext cx="368710" cy="365125"/>
          </a:xfrm>
        </p:spPr>
        <p:txBody>
          <a:bodyPr/>
          <a:lstStyle/>
          <a:p>
            <a:pPr>
              <a:defRPr/>
            </a:pPr>
            <a:fld id="{13F743C7-2023-4DC5-9399-07F4BD839EBA}" type="slidenum">
              <a:rPr lang="en-US" smtClean="0">
                <a:solidFill>
                  <a:schemeClr val="bg1"/>
                </a:solidFill>
              </a:rPr>
              <a:pPr>
                <a:defRPr/>
              </a:pPr>
              <a:t>17</a:t>
            </a:fld>
            <a:endParaRPr lang="en-US" dirty="0">
              <a:solidFill>
                <a:schemeClr val="bg1"/>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3472646094"/>
              </p:ext>
            </p:extLst>
          </p:nvPr>
        </p:nvGraphicFramePr>
        <p:xfrm>
          <a:off x="74950" y="2324962"/>
          <a:ext cx="8964117" cy="1475543"/>
        </p:xfrm>
        <a:graphic>
          <a:graphicData uri="http://schemas.openxmlformats.org/drawingml/2006/table">
            <a:tbl>
              <a:tblPr firstRow="1" bandRow="1">
                <a:tableStyleId>{5C22544A-7EE6-4342-B048-85BDC9FD1C3A}</a:tableStyleId>
              </a:tblPr>
              <a:tblGrid>
                <a:gridCol w="2115631"/>
                <a:gridCol w="2406093"/>
                <a:gridCol w="2816160"/>
                <a:gridCol w="1626233"/>
              </a:tblGrid>
              <a:tr h="987863">
                <a:tc>
                  <a:txBody>
                    <a:bodyPr/>
                    <a:lstStyle/>
                    <a:p>
                      <a:pPr algn="ctr"/>
                      <a:r>
                        <a:rPr lang="en-US" sz="2600" dirty="0" smtClean="0">
                          <a:solidFill>
                            <a:schemeClr val="accent1">
                              <a:lumMod val="75000"/>
                            </a:schemeClr>
                          </a:solidFill>
                        </a:rPr>
                        <a:t>PROPOSALS</a:t>
                      </a:r>
                      <a:r>
                        <a:rPr lang="en-US" sz="2600" baseline="0" dirty="0" smtClean="0">
                          <a:solidFill>
                            <a:schemeClr val="accent1">
                              <a:lumMod val="75000"/>
                            </a:schemeClr>
                          </a:solidFill>
                        </a:rPr>
                        <a:t> SUBMITTED</a:t>
                      </a:r>
                    </a:p>
                  </a:txBody>
                  <a:tcPr>
                    <a:noFill/>
                  </a:tcPr>
                </a:tc>
                <a:tc>
                  <a:txBody>
                    <a:bodyPr/>
                    <a:lstStyle/>
                    <a:p>
                      <a:pPr algn="ctr"/>
                      <a:r>
                        <a:rPr lang="en-US" sz="2600" baseline="0" dirty="0" smtClean="0">
                          <a:solidFill>
                            <a:schemeClr val="accent1">
                              <a:lumMod val="75000"/>
                            </a:schemeClr>
                          </a:solidFill>
                        </a:rPr>
                        <a:t>TOTAL FUNDS REQUESTED </a:t>
                      </a:r>
                    </a:p>
                  </a:txBody>
                  <a:tcPr>
                    <a:noFill/>
                  </a:tcPr>
                </a:tc>
                <a:tc>
                  <a:txBody>
                    <a:bodyPr/>
                    <a:lstStyle/>
                    <a:p>
                      <a:pPr algn="ctr"/>
                      <a:r>
                        <a:rPr lang="en-US" sz="2600" baseline="0" dirty="0" smtClean="0">
                          <a:solidFill>
                            <a:srgbClr val="009900"/>
                          </a:solidFill>
                        </a:rPr>
                        <a:t>PROPOSALS AWARDED</a:t>
                      </a:r>
                    </a:p>
                  </a:txBody>
                  <a:tcPr>
                    <a:noFill/>
                  </a:tcPr>
                </a:tc>
                <a:tc>
                  <a:txBody>
                    <a:bodyPr/>
                    <a:lstStyle/>
                    <a:p>
                      <a:pPr algn="ctr"/>
                      <a:r>
                        <a:rPr lang="en-US" sz="2600" baseline="0" dirty="0" smtClean="0">
                          <a:solidFill>
                            <a:schemeClr val="accent1">
                              <a:lumMod val="75000"/>
                            </a:schemeClr>
                          </a:solidFill>
                        </a:rPr>
                        <a:t>SUCCESS RATE</a:t>
                      </a:r>
                    </a:p>
                  </a:txBody>
                  <a:tcPr>
                    <a:noFill/>
                  </a:tcPr>
                </a:tc>
              </a:tr>
              <a:tr h="138995">
                <a:tc>
                  <a:txBody>
                    <a:bodyPr/>
                    <a:lstStyle/>
                    <a:p>
                      <a:pPr algn="ctr"/>
                      <a:r>
                        <a:rPr lang="en-US" sz="2600" b="1" dirty="0" smtClean="0">
                          <a:solidFill>
                            <a:schemeClr val="accent1">
                              <a:lumMod val="75000"/>
                            </a:schemeClr>
                          </a:solidFill>
                        </a:rPr>
                        <a:t>112</a:t>
                      </a:r>
                      <a:endParaRPr lang="en-US" sz="2600" b="1" dirty="0">
                        <a:solidFill>
                          <a:schemeClr val="accent1">
                            <a:lumMod val="75000"/>
                          </a:schemeClr>
                        </a:solidFill>
                      </a:endParaRPr>
                    </a:p>
                  </a:txBody>
                  <a:tcPr>
                    <a:noFill/>
                  </a:tcPr>
                </a:tc>
                <a:tc>
                  <a:txBody>
                    <a:bodyPr/>
                    <a:lstStyle/>
                    <a:p>
                      <a:pPr algn="ctr"/>
                      <a:r>
                        <a:rPr lang="en-US" sz="2600" b="1" dirty="0" smtClean="0">
                          <a:solidFill>
                            <a:schemeClr val="accent1">
                              <a:lumMod val="75000"/>
                            </a:schemeClr>
                          </a:solidFill>
                        </a:rPr>
                        <a:t>$17,137,724</a:t>
                      </a:r>
                      <a:endParaRPr lang="en-US" sz="2600" b="1" dirty="0">
                        <a:solidFill>
                          <a:schemeClr val="accent1">
                            <a:lumMod val="75000"/>
                          </a:schemeClr>
                        </a:solidFill>
                      </a:endParaRPr>
                    </a:p>
                  </a:txBody>
                  <a:tcPr>
                    <a:noFill/>
                  </a:tcPr>
                </a:tc>
                <a:tc>
                  <a:txBody>
                    <a:bodyPr/>
                    <a:lstStyle/>
                    <a:p>
                      <a:pPr algn="ctr"/>
                      <a:r>
                        <a:rPr lang="en-US" sz="2600" b="1" dirty="0" smtClean="0">
                          <a:solidFill>
                            <a:srgbClr val="009900"/>
                          </a:solidFill>
                        </a:rPr>
                        <a:t>14</a:t>
                      </a:r>
                      <a:endParaRPr lang="en-US" sz="2600" b="1" dirty="0">
                        <a:solidFill>
                          <a:srgbClr val="009900"/>
                        </a:solidFill>
                      </a:endParaRPr>
                    </a:p>
                  </a:txBody>
                  <a:tcPr>
                    <a:noFill/>
                  </a:tcPr>
                </a:tc>
                <a:tc>
                  <a:txBody>
                    <a:bodyPr/>
                    <a:lstStyle/>
                    <a:p>
                      <a:pPr algn="ctr"/>
                      <a:r>
                        <a:rPr lang="en-US" sz="2600" b="1" dirty="0" smtClean="0">
                          <a:solidFill>
                            <a:schemeClr val="accent1">
                              <a:lumMod val="75000"/>
                            </a:schemeClr>
                          </a:solidFill>
                        </a:rPr>
                        <a:t>13%</a:t>
                      </a:r>
                      <a:endParaRPr lang="en-US" sz="2600" b="1" dirty="0">
                        <a:solidFill>
                          <a:schemeClr val="accent1">
                            <a:lumMod val="75000"/>
                          </a:schemeClr>
                        </a:solidFill>
                      </a:endParaRPr>
                    </a:p>
                  </a:txBody>
                  <a:tcPr>
                    <a:noFill/>
                  </a:tcPr>
                </a:tc>
              </a:tr>
            </a:tbl>
          </a:graphicData>
        </a:graphic>
      </p:graphicFrame>
      <p:sp>
        <p:nvSpPr>
          <p:cNvPr id="2" name="Title 1"/>
          <p:cNvSpPr>
            <a:spLocks noGrp="1"/>
          </p:cNvSpPr>
          <p:nvPr>
            <p:ph type="title"/>
          </p:nvPr>
        </p:nvSpPr>
        <p:spPr>
          <a:xfrm>
            <a:off x="0" y="667786"/>
            <a:ext cx="9144000" cy="934730"/>
          </a:xfrm>
        </p:spPr>
        <p:txBody>
          <a:bodyPr>
            <a:noAutofit/>
          </a:bodyPr>
          <a:lstStyle/>
          <a:p>
            <a:pPr>
              <a:spcBef>
                <a:spcPts val="300"/>
              </a:spcBef>
              <a:spcAft>
                <a:spcPts val="300"/>
              </a:spcAft>
            </a:pPr>
            <a:r>
              <a:rPr lang="en-US" sz="3600" b="1" cap="all" dirty="0" smtClean="0">
                <a:solidFill>
                  <a:schemeClr val="accent1">
                    <a:lumMod val="75000"/>
                  </a:schemeClr>
                </a:solidFill>
              </a:rPr>
              <a:t>The competitive and merit-based process</a:t>
            </a:r>
            <a:r>
              <a:rPr lang="en-US" sz="3600" b="1" cap="all" dirty="0">
                <a:solidFill>
                  <a:schemeClr val="accent1">
                    <a:lumMod val="75000"/>
                  </a:schemeClr>
                </a:solidFill>
              </a:rPr>
              <a:t/>
            </a:r>
            <a:br>
              <a:rPr lang="en-US" sz="3600" b="1" cap="all" dirty="0">
                <a:solidFill>
                  <a:schemeClr val="accent1">
                    <a:lumMod val="75000"/>
                  </a:schemeClr>
                </a:solidFill>
              </a:rPr>
            </a:br>
            <a:r>
              <a:rPr lang="en-US" sz="3600" b="1" cap="all" dirty="0" smtClean="0">
                <a:solidFill>
                  <a:srgbClr val="C00000"/>
                </a:solidFill>
              </a:rPr>
              <a:t>RESEARCH </a:t>
            </a:r>
            <a:r>
              <a:rPr lang="en-US" sz="3600" b="1" cap="all" smtClean="0">
                <a:solidFill>
                  <a:srgbClr val="C00000"/>
                </a:solidFill>
              </a:rPr>
              <a:t>COMPETITIVENESS SUBPROGRAM:</a:t>
            </a:r>
            <a:r>
              <a:rPr lang="en-US" sz="3600" b="1" cap="all" dirty="0" smtClean="0">
                <a:solidFill>
                  <a:srgbClr val="C00000"/>
                </a:solidFill>
              </a:rPr>
              <a:t/>
            </a:r>
            <a:br>
              <a:rPr lang="en-US" sz="3600" b="1" cap="all" dirty="0" smtClean="0">
                <a:solidFill>
                  <a:srgbClr val="C00000"/>
                </a:solidFill>
              </a:rPr>
            </a:br>
            <a:r>
              <a:rPr lang="en-US" sz="3600" b="1" cap="all" dirty="0" smtClean="0">
                <a:solidFill>
                  <a:srgbClr val="C00000"/>
                </a:solidFill>
              </a:rPr>
              <a:t>FY 2013-14 SUMMARY</a:t>
            </a:r>
            <a:endParaRPr lang="en-US" sz="3600" b="1" cap="all" dirty="0">
              <a:solidFill>
                <a:srgbClr val="C00000"/>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1358394149"/>
              </p:ext>
            </p:extLst>
          </p:nvPr>
        </p:nvGraphicFramePr>
        <p:xfrm>
          <a:off x="374754" y="4373384"/>
          <a:ext cx="8289561" cy="1091030"/>
        </p:xfrm>
        <a:graphic>
          <a:graphicData uri="http://schemas.openxmlformats.org/drawingml/2006/table">
            <a:tbl>
              <a:tblPr firstRow="1" bandRow="1">
                <a:tableStyleId>{5C22544A-7EE6-4342-B048-85BDC9FD1C3A}</a:tableStyleId>
              </a:tblPr>
              <a:tblGrid>
                <a:gridCol w="8289561"/>
              </a:tblGrid>
              <a:tr h="603350">
                <a:tc>
                  <a:txBody>
                    <a:bodyPr/>
                    <a:lstStyle/>
                    <a:p>
                      <a:pPr algn="ctr"/>
                      <a:r>
                        <a:rPr lang="en-US" sz="2600" dirty="0" smtClean="0">
                          <a:solidFill>
                            <a:srgbClr val="009900"/>
                          </a:solidFill>
                        </a:rPr>
                        <a:t>FIRST-YEAR</a:t>
                      </a:r>
                      <a:r>
                        <a:rPr lang="en-US" sz="2600" baseline="0" dirty="0" smtClean="0">
                          <a:solidFill>
                            <a:srgbClr val="009900"/>
                          </a:solidFill>
                        </a:rPr>
                        <a:t>/MULTI-YEAR FUNDS AWARDED</a:t>
                      </a:r>
                      <a:endParaRPr lang="en-US" sz="2600" dirty="0">
                        <a:solidFill>
                          <a:srgbClr val="009900"/>
                        </a:solidFill>
                      </a:endParaRPr>
                    </a:p>
                  </a:txBody>
                  <a:tcPr>
                    <a:noFill/>
                  </a:tcPr>
                </a:tc>
              </a:tr>
              <a:tr h="13899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600" b="1" dirty="0" smtClean="0">
                          <a:solidFill>
                            <a:srgbClr val="009900"/>
                          </a:solidFill>
                        </a:rPr>
                        <a:t>$1,851,819</a:t>
                      </a:r>
                    </a:p>
                  </a:txBody>
                  <a:tcPr>
                    <a:noFill/>
                  </a:tcPr>
                </a:tc>
              </a:tr>
            </a:tbl>
          </a:graphicData>
        </a:graphic>
      </p:graphicFrame>
      <p:cxnSp>
        <p:nvCxnSpPr>
          <p:cNvPr id="7" name="Straight Arrow Connector 6"/>
          <p:cNvCxnSpPr/>
          <p:nvPr/>
        </p:nvCxnSpPr>
        <p:spPr>
          <a:xfrm flipH="1">
            <a:off x="5385729" y="4811841"/>
            <a:ext cx="910141" cy="454407"/>
          </a:xfrm>
          <a:prstGeom prst="straightConnector1">
            <a:avLst/>
          </a:prstGeom>
          <a:ln w="34925">
            <a:solidFill>
              <a:srgbClr val="0099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flipV="1">
            <a:off x="4045872" y="3750402"/>
            <a:ext cx="910140" cy="447797"/>
          </a:xfrm>
          <a:prstGeom prst="straightConnector1">
            <a:avLst/>
          </a:prstGeom>
          <a:ln w="34925">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6295870" y="3102666"/>
            <a:ext cx="910141" cy="454407"/>
          </a:xfrm>
          <a:prstGeom prst="straightConnector1">
            <a:avLst/>
          </a:prstGeom>
          <a:ln w="34925">
            <a:solidFill>
              <a:srgbClr val="0099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1495781" y="3065487"/>
            <a:ext cx="910141" cy="454407"/>
          </a:xfrm>
          <a:prstGeom prst="straightConnector1">
            <a:avLst/>
          </a:prstGeom>
          <a:ln w="34925">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54615" y="5713708"/>
            <a:ext cx="7456646" cy="523220"/>
          </a:xfrm>
          <a:prstGeom prst="rect">
            <a:avLst/>
          </a:prstGeom>
          <a:noFill/>
        </p:spPr>
        <p:txBody>
          <a:bodyPr wrap="square" rtlCol="0">
            <a:spAutoFit/>
          </a:bodyPr>
          <a:lstStyle/>
          <a:p>
            <a:pPr algn="ctr"/>
            <a:r>
              <a:rPr lang="en-US" sz="2800" b="1" dirty="0" smtClean="0">
                <a:solidFill>
                  <a:srgbClr val="C00000"/>
                </a:solidFill>
              </a:rPr>
              <a:t>TOTAL COST OF FY 2013-14 RCS REVIEW: $73,064</a:t>
            </a:r>
            <a:endParaRPr lang="en-US" sz="2800" b="1" dirty="0">
              <a:solidFill>
                <a:srgbClr val="C00000"/>
              </a:solidFill>
            </a:endParaRPr>
          </a:p>
        </p:txBody>
      </p:sp>
      <p:sp>
        <p:nvSpPr>
          <p:cNvPr id="12" name="Right Arrow 11"/>
          <p:cNvSpPr/>
          <p:nvPr/>
        </p:nvSpPr>
        <p:spPr>
          <a:xfrm rot="10800000">
            <a:off x="7742582" y="5724613"/>
            <a:ext cx="1223993" cy="502920"/>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Tree>
    <p:extLst>
      <p:ext uri="{BB962C8B-B14F-4D97-AF65-F5344CB8AC3E}">
        <p14:creationId xmlns:p14="http://schemas.microsoft.com/office/powerpoint/2010/main" val="4147688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3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236695" y="372256"/>
            <a:ext cx="8775291" cy="584775"/>
          </a:xfrm>
          <a:prstGeom prst="rect">
            <a:avLst/>
          </a:prstGeom>
          <a:noFill/>
          <a:ln w="9525">
            <a:noFill/>
            <a:miter lim="800000"/>
            <a:headEnd/>
            <a:tailEnd/>
          </a:ln>
        </p:spPr>
        <p:txBody>
          <a:bodyPr wrap="square">
            <a:spAutoFit/>
          </a:bodyPr>
          <a:lstStyle/>
          <a:p>
            <a:pPr algn="ctr"/>
            <a:r>
              <a:rPr lang="en-US" sz="3200" b="1" cap="all" dirty="0" smtClean="0">
                <a:solidFill>
                  <a:schemeClr val="accent1">
                    <a:lumMod val="75000"/>
                  </a:schemeClr>
                </a:solidFill>
              </a:rPr>
              <a:t>RESEARCH COMPETITIVENESS SUBPROGRAM</a:t>
            </a:r>
          </a:p>
        </p:txBody>
      </p:sp>
      <p:sp>
        <p:nvSpPr>
          <p:cNvPr id="6" name="TextBox 5"/>
          <p:cNvSpPr txBox="1"/>
          <p:nvPr/>
        </p:nvSpPr>
        <p:spPr>
          <a:xfrm>
            <a:off x="387432" y="5068792"/>
            <a:ext cx="8366828" cy="892552"/>
          </a:xfrm>
          <a:prstGeom prst="rect">
            <a:avLst/>
          </a:prstGeom>
          <a:noFill/>
        </p:spPr>
        <p:txBody>
          <a:bodyPr wrap="square" rtlCol="0">
            <a:spAutoFit/>
          </a:bodyPr>
          <a:lstStyle/>
          <a:p>
            <a:pPr marL="465138" indent="-465138">
              <a:buClr>
                <a:schemeClr val="accent1">
                  <a:lumMod val="75000"/>
                </a:schemeClr>
              </a:buClr>
              <a:buFont typeface="Wingdings" panose="05000000000000000000" pitchFamily="2" charset="2"/>
              <a:buChar char="Ø"/>
            </a:pPr>
            <a:r>
              <a:rPr lang="en-US" sz="2600" dirty="0" smtClean="0">
                <a:solidFill>
                  <a:srgbClr val="C00000"/>
                </a:solidFill>
              </a:rPr>
              <a:t>112</a:t>
            </a:r>
            <a:r>
              <a:rPr lang="en-US" sz="2600" dirty="0" smtClean="0">
                <a:solidFill>
                  <a:schemeClr val="accent1">
                    <a:lumMod val="75000"/>
                  </a:schemeClr>
                </a:solidFill>
              </a:rPr>
              <a:t> Applicants Receive, Respectively, Stage I Mail Reviews and Stage II Subject-Area Critiques of Proposal</a:t>
            </a:r>
          </a:p>
        </p:txBody>
      </p:sp>
      <p:sp>
        <p:nvSpPr>
          <p:cNvPr id="7" name="Slide Number Placeholder 6"/>
          <p:cNvSpPr>
            <a:spLocks noGrp="1"/>
          </p:cNvSpPr>
          <p:nvPr>
            <p:ph type="sldNum" sz="quarter" idx="12"/>
          </p:nvPr>
        </p:nvSpPr>
        <p:spPr>
          <a:xfrm>
            <a:off x="8505959" y="6492875"/>
            <a:ext cx="574541" cy="365125"/>
          </a:xfrm>
        </p:spPr>
        <p:txBody>
          <a:bodyPr/>
          <a:lstStyle/>
          <a:p>
            <a:pPr>
              <a:defRPr/>
            </a:pPr>
            <a:fld id="{13F743C7-2023-4DC5-9399-07F4BD839EBA}" type="slidenum">
              <a:rPr lang="en-US">
                <a:solidFill>
                  <a:schemeClr val="bg1"/>
                </a:solidFill>
              </a:rPr>
              <a:pPr>
                <a:defRPr/>
              </a:pPr>
              <a:t>18</a:t>
            </a:fld>
            <a:endParaRPr lang="en-US" dirty="0">
              <a:solidFill>
                <a:schemeClr val="bg1"/>
              </a:solidFill>
            </a:endParaRPr>
          </a:p>
        </p:txBody>
      </p:sp>
      <p:sp>
        <p:nvSpPr>
          <p:cNvPr id="17" name="TextBox 16"/>
          <p:cNvSpPr txBox="1"/>
          <p:nvPr/>
        </p:nvSpPr>
        <p:spPr>
          <a:xfrm>
            <a:off x="405490" y="2308370"/>
            <a:ext cx="8606496" cy="2092881"/>
          </a:xfrm>
          <a:prstGeom prst="rect">
            <a:avLst/>
          </a:prstGeom>
          <a:noFill/>
        </p:spPr>
        <p:txBody>
          <a:bodyPr wrap="square" rtlCol="0">
            <a:spAutoFit/>
          </a:bodyPr>
          <a:lstStyle/>
          <a:p>
            <a:pPr marL="465138" indent="-465138">
              <a:buFont typeface="Wingdings" panose="05000000000000000000" pitchFamily="2" charset="2"/>
              <a:buChar char="Ø"/>
            </a:pPr>
            <a:r>
              <a:rPr lang="en-US" sz="2600" dirty="0" smtClean="0">
                <a:solidFill>
                  <a:schemeClr val="accent1">
                    <a:lumMod val="75000"/>
                  </a:schemeClr>
                </a:solidFill>
              </a:rPr>
              <a:t>Final </a:t>
            </a:r>
            <a:r>
              <a:rPr lang="en-US" sz="2600" dirty="0" smtClean="0">
                <a:solidFill>
                  <a:schemeClr val="accent1">
                    <a:lumMod val="75000"/>
                  </a:schemeClr>
                </a:solidFill>
              </a:rPr>
              <a:t>Report Disseminated Statewide on </a:t>
            </a:r>
            <a:r>
              <a:rPr lang="en-US" sz="2600" dirty="0" smtClean="0">
                <a:solidFill>
                  <a:srgbClr val="C00000"/>
                </a:solidFill>
              </a:rPr>
              <a:t>April 1 </a:t>
            </a:r>
            <a:r>
              <a:rPr lang="en-US" sz="2600" dirty="0" smtClean="0">
                <a:solidFill>
                  <a:schemeClr val="accent1">
                    <a:lumMod val="75000"/>
                  </a:schemeClr>
                </a:solidFill>
              </a:rPr>
              <a:t>(website): </a:t>
            </a:r>
          </a:p>
          <a:p>
            <a:pPr marL="914400" lvl="1" indent="-457200">
              <a:buClr>
                <a:schemeClr val="accent1">
                  <a:lumMod val="75000"/>
                </a:schemeClr>
              </a:buClr>
              <a:buFont typeface="Courier New" panose="02070309020205020404" pitchFamily="49" charset="0"/>
              <a:buChar char="o"/>
            </a:pPr>
            <a:r>
              <a:rPr lang="en-US" sz="2600" dirty="0" smtClean="0">
                <a:solidFill>
                  <a:srgbClr val="C00000"/>
                </a:solidFill>
              </a:rPr>
              <a:t>33</a:t>
            </a:r>
            <a:r>
              <a:rPr lang="en-US" sz="2600" dirty="0" smtClean="0">
                <a:solidFill>
                  <a:schemeClr val="accent1">
                    <a:lumMod val="75000"/>
                  </a:schemeClr>
                </a:solidFill>
              </a:rPr>
              <a:t> Priority I Proposals Ranked Based on Merit</a:t>
            </a:r>
          </a:p>
          <a:p>
            <a:pPr marL="914400" lvl="1" indent="-457200">
              <a:buFont typeface="Courier New" panose="02070309020205020404" pitchFamily="49" charset="0"/>
              <a:buChar char="o"/>
            </a:pPr>
            <a:r>
              <a:rPr lang="en-US" sz="2600" dirty="0" smtClean="0">
                <a:solidFill>
                  <a:schemeClr val="accent1">
                    <a:lumMod val="75000"/>
                  </a:schemeClr>
                </a:solidFill>
              </a:rPr>
              <a:t>Grants (</a:t>
            </a:r>
            <a:r>
              <a:rPr lang="en-US" sz="2600" dirty="0" smtClean="0">
                <a:solidFill>
                  <a:srgbClr val="C00000"/>
                </a:solidFill>
              </a:rPr>
              <a:t>Stipulations</a:t>
            </a:r>
            <a:r>
              <a:rPr lang="en-US" sz="2600" dirty="0" smtClean="0">
                <a:solidFill>
                  <a:schemeClr val="accent1">
                    <a:lumMod val="75000"/>
                  </a:schemeClr>
                </a:solidFill>
              </a:rPr>
              <a:t>) Recommended for Proposals Ranked </a:t>
            </a:r>
            <a:r>
              <a:rPr lang="en-US" sz="2600" dirty="0" smtClean="0">
                <a:solidFill>
                  <a:srgbClr val="C00000"/>
                </a:solidFill>
              </a:rPr>
              <a:t>1-22</a:t>
            </a:r>
          </a:p>
          <a:p>
            <a:pPr marL="914400" lvl="1" indent="-457200">
              <a:buFont typeface="Courier New" panose="02070309020205020404" pitchFamily="49" charset="0"/>
              <a:buChar char="o"/>
            </a:pPr>
            <a:r>
              <a:rPr lang="en-US" sz="2600" dirty="0" smtClean="0">
                <a:solidFill>
                  <a:schemeClr val="accent1">
                    <a:lumMod val="75000"/>
                  </a:schemeClr>
                </a:solidFill>
              </a:rPr>
              <a:t>Regents Funded Proposals Ranked </a:t>
            </a:r>
            <a:r>
              <a:rPr lang="en-US" sz="2600" dirty="0" smtClean="0">
                <a:solidFill>
                  <a:srgbClr val="C00000"/>
                </a:solidFill>
              </a:rPr>
              <a:t>1-14 (April 23)</a:t>
            </a:r>
            <a:endParaRPr lang="en-US" sz="2600" dirty="0">
              <a:solidFill>
                <a:srgbClr val="C00000"/>
              </a:solidFill>
            </a:endParaRPr>
          </a:p>
        </p:txBody>
      </p:sp>
      <p:sp>
        <p:nvSpPr>
          <p:cNvPr id="2" name="TextBox 1"/>
          <p:cNvSpPr txBox="1"/>
          <p:nvPr/>
        </p:nvSpPr>
        <p:spPr>
          <a:xfrm>
            <a:off x="492358" y="1109272"/>
            <a:ext cx="8216926" cy="1077218"/>
          </a:xfrm>
          <a:prstGeom prst="rect">
            <a:avLst/>
          </a:prstGeom>
          <a:noFill/>
        </p:spPr>
        <p:txBody>
          <a:bodyPr wrap="square" rtlCol="0">
            <a:spAutoFit/>
          </a:bodyPr>
          <a:lstStyle/>
          <a:p>
            <a:pPr algn="ctr"/>
            <a:r>
              <a:rPr lang="en-US" sz="3200" b="1" cap="all" dirty="0">
                <a:solidFill>
                  <a:srgbClr val="C00000"/>
                </a:solidFill>
              </a:rPr>
              <a:t>Post-review information </a:t>
            </a:r>
            <a:r>
              <a:rPr lang="en-US" sz="3200" b="1" cap="all" dirty="0" smtClean="0">
                <a:solidFill>
                  <a:srgbClr val="C00000"/>
                </a:solidFill>
              </a:rPr>
              <a:t>dissemination</a:t>
            </a:r>
          </a:p>
          <a:p>
            <a:pPr algn="ctr"/>
            <a:r>
              <a:rPr lang="en-US" sz="3200" b="1" cap="all" dirty="0" smtClean="0">
                <a:solidFill>
                  <a:srgbClr val="C00000"/>
                </a:solidFill>
              </a:rPr>
              <a:t>FY 2013-14</a:t>
            </a:r>
            <a:endParaRPr lang="en-US" sz="3200" b="1" cap="all" dirty="0">
              <a:solidFill>
                <a:srgbClr val="C00000"/>
              </a:solidFill>
            </a:endParaRPr>
          </a:p>
        </p:txBody>
      </p:sp>
      <p:cxnSp>
        <p:nvCxnSpPr>
          <p:cNvPr id="8" name="Straight Arrow Connector 7"/>
          <p:cNvCxnSpPr/>
          <p:nvPr/>
        </p:nvCxnSpPr>
        <p:spPr>
          <a:xfrm flipH="1">
            <a:off x="6484792" y="2074461"/>
            <a:ext cx="612044" cy="347511"/>
          </a:xfrm>
          <a:prstGeom prst="straightConnector1">
            <a:avLst/>
          </a:prstGeom>
          <a:ln w="34925">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5779449" y="4767393"/>
            <a:ext cx="716490" cy="363467"/>
          </a:xfrm>
          <a:prstGeom prst="straightConnector1">
            <a:avLst/>
          </a:prstGeom>
          <a:ln w="34925">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3240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566478" y="381000"/>
            <a:ext cx="8775291" cy="1077218"/>
          </a:xfrm>
          <a:prstGeom prst="rect">
            <a:avLst/>
          </a:prstGeom>
          <a:noFill/>
          <a:ln w="9525">
            <a:noFill/>
            <a:miter lim="800000"/>
            <a:headEnd/>
            <a:tailEnd/>
          </a:ln>
        </p:spPr>
        <p:txBody>
          <a:bodyPr wrap="square">
            <a:spAutoFit/>
          </a:bodyPr>
          <a:lstStyle/>
          <a:p>
            <a:pPr algn="ctr"/>
            <a:r>
              <a:rPr lang="en-US" sz="3200" b="1" cap="all" dirty="0" smtClean="0">
                <a:solidFill>
                  <a:srgbClr val="C00000"/>
                </a:solidFill>
              </a:rPr>
              <a:t>COMMON SUPPORT FUND/MEDIFUND</a:t>
            </a:r>
            <a:r>
              <a:rPr lang="en-US" sz="3200" b="1" cap="all" dirty="0" smtClean="0">
                <a:solidFill>
                  <a:schemeClr val="accent1">
                    <a:lumMod val="75000"/>
                  </a:schemeClr>
                </a:solidFill>
              </a:rPr>
              <a:t> </a:t>
            </a:r>
            <a:r>
              <a:rPr lang="en-US" sz="3200" b="1" cap="all" dirty="0" smtClean="0">
                <a:solidFill>
                  <a:srgbClr val="C00000"/>
                </a:solidFill>
              </a:rPr>
              <a:t>ATTRIBUTES</a:t>
            </a:r>
            <a:endParaRPr lang="en-US" sz="3100" b="1" cap="all" dirty="0" smtClean="0">
              <a:solidFill>
                <a:srgbClr val="C00000"/>
              </a:solidFill>
            </a:endParaRPr>
          </a:p>
        </p:txBody>
      </p:sp>
      <p:sp>
        <p:nvSpPr>
          <p:cNvPr id="6" name="TextBox 5"/>
          <p:cNvSpPr txBox="1"/>
          <p:nvPr/>
        </p:nvSpPr>
        <p:spPr>
          <a:xfrm>
            <a:off x="387428" y="1637173"/>
            <a:ext cx="6885874" cy="461665"/>
          </a:xfrm>
          <a:prstGeom prst="rect">
            <a:avLst/>
          </a:prstGeom>
          <a:noFill/>
        </p:spPr>
        <p:txBody>
          <a:bodyPr wrap="square" rtlCol="0">
            <a:spAutoFit/>
          </a:bodyPr>
          <a:lstStyle/>
          <a:p>
            <a:pPr marL="465138" indent="-465138">
              <a:buFont typeface="Wingdings" panose="05000000000000000000" pitchFamily="2" charset="2"/>
              <a:buChar char="Ø"/>
            </a:pPr>
            <a:r>
              <a:rPr lang="en-US" sz="2400" dirty="0" smtClean="0">
                <a:solidFill>
                  <a:schemeClr val="accent1">
                    <a:lumMod val="75000"/>
                  </a:schemeClr>
                </a:solidFill>
              </a:rPr>
              <a:t>Dedicated Funds</a:t>
            </a:r>
          </a:p>
        </p:txBody>
      </p:sp>
      <p:sp>
        <p:nvSpPr>
          <p:cNvPr id="7" name="Slide Number Placeholder 6"/>
          <p:cNvSpPr>
            <a:spLocks noGrp="1"/>
          </p:cNvSpPr>
          <p:nvPr>
            <p:ph type="sldNum" sz="quarter" idx="12"/>
          </p:nvPr>
        </p:nvSpPr>
        <p:spPr>
          <a:xfrm>
            <a:off x="8505959" y="6492875"/>
            <a:ext cx="574541" cy="365125"/>
          </a:xfrm>
        </p:spPr>
        <p:txBody>
          <a:bodyPr/>
          <a:lstStyle/>
          <a:p>
            <a:pPr>
              <a:defRPr/>
            </a:pPr>
            <a:fld id="{13F743C7-2023-4DC5-9399-07F4BD839EBA}" type="slidenum">
              <a:rPr lang="en-US">
                <a:solidFill>
                  <a:schemeClr val="bg1"/>
                </a:solidFill>
              </a:rPr>
              <a:pPr>
                <a:defRPr/>
              </a:pPr>
              <a:t>19</a:t>
            </a:fld>
            <a:endParaRPr lang="en-US" dirty="0">
              <a:solidFill>
                <a:schemeClr val="bg1"/>
              </a:solidFill>
            </a:endParaRPr>
          </a:p>
        </p:txBody>
      </p:sp>
      <p:sp>
        <p:nvSpPr>
          <p:cNvPr id="2" name="TextBox 1"/>
          <p:cNvSpPr txBox="1"/>
          <p:nvPr/>
        </p:nvSpPr>
        <p:spPr>
          <a:xfrm>
            <a:off x="402417" y="5045088"/>
            <a:ext cx="7857167" cy="461665"/>
          </a:xfrm>
          <a:prstGeom prst="rect">
            <a:avLst/>
          </a:prstGeom>
          <a:noFill/>
        </p:spPr>
        <p:txBody>
          <a:bodyPr wrap="square" rtlCol="0">
            <a:spAutoFit/>
          </a:bodyPr>
          <a:lstStyle/>
          <a:p>
            <a:pPr marL="465138" indent="-465138">
              <a:buFont typeface="Wingdings" panose="05000000000000000000" pitchFamily="2" charset="2"/>
              <a:buChar char="Ø"/>
            </a:pPr>
            <a:r>
              <a:rPr lang="en-US" sz="2400" dirty="0" smtClean="0">
                <a:solidFill>
                  <a:schemeClr val="accent1">
                    <a:lumMod val="75000"/>
                  </a:schemeClr>
                </a:solidFill>
              </a:rPr>
              <a:t>Contracts/Evaluation/Administrative Procedures Act </a:t>
            </a:r>
          </a:p>
        </p:txBody>
      </p:sp>
      <p:sp>
        <p:nvSpPr>
          <p:cNvPr id="4" name="TextBox 3"/>
          <p:cNvSpPr txBox="1"/>
          <p:nvPr/>
        </p:nvSpPr>
        <p:spPr>
          <a:xfrm>
            <a:off x="388000" y="2352892"/>
            <a:ext cx="6734829" cy="461665"/>
          </a:xfrm>
          <a:prstGeom prst="rect">
            <a:avLst/>
          </a:prstGeom>
          <a:noFill/>
        </p:spPr>
        <p:txBody>
          <a:bodyPr wrap="square" rtlCol="0">
            <a:spAutoFit/>
          </a:bodyPr>
          <a:lstStyle/>
          <a:p>
            <a:pPr marL="465138" indent="-465138">
              <a:buFont typeface="Wingdings" panose="05000000000000000000" pitchFamily="2" charset="2"/>
              <a:buChar char="Ø"/>
            </a:pPr>
            <a:r>
              <a:rPr lang="en-US" sz="2400" dirty="0" smtClean="0">
                <a:solidFill>
                  <a:schemeClr val="accent1">
                    <a:lumMod val="75000"/>
                  </a:schemeClr>
                </a:solidFill>
              </a:rPr>
              <a:t>Competitive RFP Process</a:t>
            </a:r>
            <a:endParaRPr lang="en-US" sz="2400" dirty="0">
              <a:solidFill>
                <a:schemeClr val="accent1">
                  <a:lumMod val="75000"/>
                </a:schemeClr>
              </a:solidFill>
            </a:endParaRPr>
          </a:p>
        </p:txBody>
      </p:sp>
      <p:sp>
        <p:nvSpPr>
          <p:cNvPr id="17" name="TextBox 16"/>
          <p:cNvSpPr txBox="1"/>
          <p:nvPr/>
        </p:nvSpPr>
        <p:spPr>
          <a:xfrm>
            <a:off x="405490" y="3134872"/>
            <a:ext cx="7961768" cy="1569660"/>
          </a:xfrm>
          <a:prstGeom prst="rect">
            <a:avLst/>
          </a:prstGeom>
          <a:noFill/>
        </p:spPr>
        <p:txBody>
          <a:bodyPr wrap="square" rtlCol="0">
            <a:spAutoFit/>
          </a:bodyPr>
          <a:lstStyle/>
          <a:p>
            <a:pPr marL="465138" indent="-465138">
              <a:buFont typeface="Wingdings" panose="05000000000000000000" pitchFamily="2" charset="2"/>
              <a:buChar char="Ø"/>
            </a:pPr>
            <a:r>
              <a:rPr lang="en-US" sz="2400" dirty="0" smtClean="0">
                <a:solidFill>
                  <a:schemeClr val="accent1">
                    <a:lumMod val="75000"/>
                  </a:schemeClr>
                </a:solidFill>
              </a:rPr>
              <a:t>Formal Advisory/Planning Process: </a:t>
            </a:r>
          </a:p>
          <a:p>
            <a:pPr marL="914400" lvl="1" indent="-457200">
              <a:buFont typeface="Courier New" panose="02070309020205020404" pitchFamily="49" charset="0"/>
              <a:buChar char="o"/>
            </a:pPr>
            <a:r>
              <a:rPr lang="en-US" sz="2400" dirty="0" smtClean="0">
                <a:solidFill>
                  <a:srgbClr val="C00000"/>
                </a:solidFill>
              </a:rPr>
              <a:t>Support Fund: </a:t>
            </a:r>
            <a:r>
              <a:rPr lang="en-US" sz="2400" dirty="0" smtClean="0">
                <a:solidFill>
                  <a:schemeClr val="accent1">
                    <a:lumMod val="75000"/>
                  </a:schemeClr>
                </a:solidFill>
              </a:rPr>
              <a:t>Single Statewide Committee  with Multiple Advisory Functions</a:t>
            </a:r>
          </a:p>
          <a:p>
            <a:pPr marL="914400" lvl="1" indent="-457200">
              <a:buFont typeface="Courier New" panose="02070309020205020404" pitchFamily="49" charset="0"/>
              <a:buChar char="o"/>
            </a:pPr>
            <a:r>
              <a:rPr lang="en-US" sz="2400" dirty="0" err="1" smtClean="0">
                <a:solidFill>
                  <a:srgbClr val="C00000"/>
                </a:solidFill>
              </a:rPr>
              <a:t>Medifund</a:t>
            </a:r>
            <a:r>
              <a:rPr lang="en-US" sz="2400" dirty="0" smtClean="0">
                <a:solidFill>
                  <a:srgbClr val="C00000"/>
                </a:solidFill>
              </a:rPr>
              <a:t>: </a:t>
            </a:r>
            <a:r>
              <a:rPr lang="en-US" sz="2400" dirty="0" smtClean="0">
                <a:solidFill>
                  <a:schemeClr val="accent1">
                    <a:lumMod val="75000"/>
                  </a:schemeClr>
                </a:solidFill>
              </a:rPr>
              <a:t>Single or Multiple Advisory Bodies?</a:t>
            </a:r>
            <a:endParaRPr lang="en-US" sz="2400" dirty="0">
              <a:solidFill>
                <a:schemeClr val="accent1">
                  <a:lumMod val="75000"/>
                </a:schemeClr>
              </a:solidFill>
            </a:endParaRPr>
          </a:p>
        </p:txBody>
      </p:sp>
      <p:sp>
        <p:nvSpPr>
          <p:cNvPr id="18" name="TextBox 17"/>
          <p:cNvSpPr txBox="1"/>
          <p:nvPr/>
        </p:nvSpPr>
        <p:spPr>
          <a:xfrm>
            <a:off x="404917" y="5737128"/>
            <a:ext cx="7857167" cy="461665"/>
          </a:xfrm>
          <a:prstGeom prst="rect">
            <a:avLst/>
          </a:prstGeom>
          <a:noFill/>
        </p:spPr>
        <p:txBody>
          <a:bodyPr wrap="square" rtlCol="0">
            <a:spAutoFit/>
          </a:bodyPr>
          <a:lstStyle/>
          <a:p>
            <a:pPr marL="465138" indent="-465138">
              <a:buFont typeface="Wingdings" panose="05000000000000000000" pitchFamily="2" charset="2"/>
              <a:buChar char="Ø"/>
            </a:pPr>
            <a:r>
              <a:rPr lang="en-US" sz="2400" dirty="0" smtClean="0">
                <a:solidFill>
                  <a:schemeClr val="accent1">
                    <a:lumMod val="75000"/>
                  </a:schemeClr>
                </a:solidFill>
              </a:rPr>
              <a:t>Reporting to Legislature/Regents/</a:t>
            </a:r>
            <a:r>
              <a:rPr lang="en-US" sz="2400" dirty="0" err="1" smtClean="0">
                <a:solidFill>
                  <a:schemeClr val="accent1">
                    <a:lumMod val="75000"/>
                  </a:schemeClr>
                </a:solidFill>
              </a:rPr>
              <a:t>Medifund</a:t>
            </a:r>
            <a:r>
              <a:rPr lang="en-US" sz="2400" dirty="0" smtClean="0">
                <a:solidFill>
                  <a:schemeClr val="accent1">
                    <a:lumMod val="75000"/>
                  </a:schemeClr>
                </a:solidFill>
              </a:rPr>
              <a:t> Board</a:t>
            </a:r>
          </a:p>
        </p:txBody>
      </p:sp>
      <p:cxnSp>
        <p:nvCxnSpPr>
          <p:cNvPr id="19" name="Straight Arrow Connector 18"/>
          <p:cNvCxnSpPr/>
          <p:nvPr/>
        </p:nvCxnSpPr>
        <p:spPr>
          <a:xfrm flipH="1">
            <a:off x="3114724" y="1409969"/>
            <a:ext cx="910141" cy="454407"/>
          </a:xfrm>
          <a:prstGeom prst="straightConnector1">
            <a:avLst/>
          </a:prstGeom>
          <a:ln w="34925">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a:off x="4019372" y="2129317"/>
            <a:ext cx="910141" cy="454407"/>
          </a:xfrm>
          <a:prstGeom prst="straightConnector1">
            <a:avLst/>
          </a:prstGeom>
          <a:ln w="34925">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a:off x="5296035" y="2907668"/>
            <a:ext cx="910141" cy="454407"/>
          </a:xfrm>
          <a:prstGeom prst="straightConnector1">
            <a:avLst/>
          </a:prstGeom>
          <a:ln w="34925">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a:off x="7457117" y="4817884"/>
            <a:ext cx="910141" cy="454407"/>
          </a:xfrm>
          <a:prstGeom prst="straightConnector1">
            <a:avLst/>
          </a:prstGeom>
          <a:ln w="34925">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a:off x="7246063" y="5513553"/>
            <a:ext cx="910141" cy="454407"/>
          </a:xfrm>
          <a:prstGeom prst="straightConnector1">
            <a:avLst/>
          </a:prstGeom>
          <a:ln w="34925">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5990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203819" y="381000"/>
            <a:ext cx="8775291" cy="1200329"/>
          </a:xfrm>
          <a:prstGeom prst="rect">
            <a:avLst/>
          </a:prstGeom>
          <a:noFill/>
          <a:ln w="9525">
            <a:noFill/>
            <a:miter lim="800000"/>
            <a:headEnd/>
            <a:tailEnd/>
          </a:ln>
        </p:spPr>
        <p:txBody>
          <a:bodyPr wrap="square">
            <a:spAutoFit/>
          </a:bodyPr>
          <a:lstStyle/>
          <a:p>
            <a:pPr algn="ctr"/>
            <a:r>
              <a:rPr lang="en-US" sz="3600" b="1" cap="all" dirty="0" smtClean="0">
                <a:solidFill>
                  <a:schemeClr val="accent1">
                    <a:lumMod val="75000"/>
                  </a:schemeClr>
                </a:solidFill>
              </a:rPr>
              <a:t>MEDIFUND LAW </a:t>
            </a:r>
            <a:endParaRPr lang="en-US" sz="3600" b="1" cap="all" dirty="0" smtClean="0">
              <a:solidFill>
                <a:srgbClr val="C00000"/>
              </a:solidFill>
            </a:endParaRPr>
          </a:p>
          <a:p>
            <a:pPr algn="ctr"/>
            <a:r>
              <a:rPr lang="en-US" sz="3600" b="1" cap="all" dirty="0" smtClean="0">
                <a:solidFill>
                  <a:srgbClr val="C00000"/>
                </a:solidFill>
              </a:rPr>
              <a:t>(Act 320 of the 2013 regular session)</a:t>
            </a:r>
          </a:p>
        </p:txBody>
      </p:sp>
      <p:sp>
        <p:nvSpPr>
          <p:cNvPr id="6" name="TextBox 5"/>
          <p:cNvSpPr txBox="1"/>
          <p:nvPr/>
        </p:nvSpPr>
        <p:spPr>
          <a:xfrm>
            <a:off x="566478" y="1788187"/>
            <a:ext cx="8280460" cy="4401205"/>
          </a:xfrm>
          <a:prstGeom prst="rect">
            <a:avLst/>
          </a:prstGeom>
          <a:noFill/>
        </p:spPr>
        <p:txBody>
          <a:bodyPr wrap="square" rtlCol="0">
            <a:spAutoFit/>
          </a:bodyPr>
          <a:lstStyle/>
          <a:p>
            <a:pPr marL="465138" indent="-465138">
              <a:buFont typeface="Wingdings" panose="05000000000000000000" pitchFamily="2" charset="2"/>
              <a:buChar char="Ø"/>
            </a:pPr>
            <a:r>
              <a:rPr lang="en-US" sz="2800" dirty="0" smtClean="0">
                <a:solidFill>
                  <a:schemeClr val="accent1">
                    <a:lumMod val="75000"/>
                  </a:schemeClr>
                </a:solidFill>
              </a:rPr>
              <a:t>“</a:t>
            </a:r>
            <a:r>
              <a:rPr lang="en-US" sz="2800" dirty="0" err="1" smtClean="0">
                <a:solidFill>
                  <a:schemeClr val="accent1">
                    <a:lumMod val="75000"/>
                  </a:schemeClr>
                </a:solidFill>
              </a:rPr>
              <a:t>MediFund</a:t>
            </a:r>
            <a:r>
              <a:rPr lang="en-US" sz="2800" dirty="0" smtClean="0">
                <a:solidFill>
                  <a:schemeClr val="accent1">
                    <a:lumMod val="75000"/>
                  </a:schemeClr>
                </a:solidFill>
              </a:rPr>
              <a:t> Program shall be administered by the Board of Regents through its Sponsored Programs Unit”</a:t>
            </a:r>
          </a:p>
          <a:p>
            <a:pPr marL="465138" indent="-465138">
              <a:buFont typeface="Wingdings" panose="05000000000000000000" pitchFamily="2" charset="2"/>
              <a:buChar char="Ø"/>
            </a:pPr>
            <a:endParaRPr lang="en-US" sz="2800" dirty="0">
              <a:solidFill>
                <a:schemeClr val="accent1">
                  <a:lumMod val="75000"/>
                </a:schemeClr>
              </a:solidFill>
            </a:endParaRPr>
          </a:p>
          <a:p>
            <a:pPr marL="465138" indent="-465138">
              <a:buFont typeface="Wingdings" panose="05000000000000000000" pitchFamily="2" charset="2"/>
              <a:buChar char="Ø"/>
            </a:pPr>
            <a:r>
              <a:rPr lang="en-US" sz="2800" dirty="0" smtClean="0">
                <a:solidFill>
                  <a:schemeClr val="accent1">
                    <a:lumMod val="75000"/>
                  </a:schemeClr>
                </a:solidFill>
              </a:rPr>
              <a:t>“</a:t>
            </a:r>
            <a:r>
              <a:rPr lang="en-US" sz="2800" dirty="0">
                <a:solidFill>
                  <a:schemeClr val="accent1">
                    <a:lumMod val="75000"/>
                  </a:schemeClr>
                </a:solidFill>
              </a:rPr>
              <a:t>All grant application review and grant selection processes shall follow the competitive request for proposals process and external review process as may be utilized by the Sponsored Programs Unit, including published criteria, so as to ensure impartial and merit-based grant selection</a:t>
            </a:r>
            <a:r>
              <a:rPr lang="en-US" sz="2800" dirty="0" smtClean="0">
                <a:solidFill>
                  <a:schemeClr val="accent1">
                    <a:lumMod val="75000"/>
                  </a:schemeClr>
                </a:solidFill>
              </a:rPr>
              <a:t>.”</a:t>
            </a:r>
            <a:endParaRPr lang="en-US" sz="2800" dirty="0">
              <a:solidFill>
                <a:schemeClr val="accent1">
                  <a:lumMod val="75000"/>
                </a:schemeClr>
              </a:solidFill>
            </a:endParaRPr>
          </a:p>
        </p:txBody>
      </p:sp>
      <p:sp>
        <p:nvSpPr>
          <p:cNvPr id="7" name="Slide Number Placeholder 6"/>
          <p:cNvSpPr>
            <a:spLocks noGrp="1"/>
          </p:cNvSpPr>
          <p:nvPr>
            <p:ph type="sldNum" sz="quarter" idx="12"/>
          </p:nvPr>
        </p:nvSpPr>
        <p:spPr>
          <a:xfrm>
            <a:off x="8505959" y="6492875"/>
            <a:ext cx="574541" cy="365125"/>
          </a:xfrm>
        </p:spPr>
        <p:txBody>
          <a:bodyPr/>
          <a:lstStyle/>
          <a:p>
            <a:pPr>
              <a:defRPr/>
            </a:pPr>
            <a:fld id="{13F743C7-2023-4DC5-9399-07F4BD839EBA}" type="slidenum">
              <a:rPr lang="en-US">
                <a:solidFill>
                  <a:schemeClr val="bg1"/>
                </a:solidFill>
              </a:rPr>
              <a:pPr>
                <a:defRPr/>
              </a:pPr>
              <a:t>2</a:t>
            </a:fld>
            <a:endParaRPr lang="en-US" dirty="0">
              <a:solidFill>
                <a:schemeClr val="bg1"/>
              </a:solidFill>
            </a:endParaRPr>
          </a:p>
        </p:txBody>
      </p:sp>
    </p:spTree>
    <p:extLst>
      <p:ext uri="{BB962C8B-B14F-4D97-AF65-F5344CB8AC3E}">
        <p14:creationId xmlns:p14="http://schemas.microsoft.com/office/powerpoint/2010/main" val="20695733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566478" y="291060"/>
            <a:ext cx="8775291" cy="1077218"/>
          </a:xfrm>
          <a:prstGeom prst="rect">
            <a:avLst/>
          </a:prstGeom>
          <a:noFill/>
          <a:ln w="9525">
            <a:noFill/>
            <a:miter lim="800000"/>
            <a:headEnd/>
            <a:tailEnd/>
          </a:ln>
        </p:spPr>
        <p:txBody>
          <a:bodyPr wrap="square">
            <a:spAutoFit/>
          </a:bodyPr>
          <a:lstStyle/>
          <a:p>
            <a:pPr algn="ctr"/>
            <a:r>
              <a:rPr lang="en-US" sz="3200" b="1" cap="all" dirty="0" smtClean="0">
                <a:solidFill>
                  <a:srgbClr val="C00000"/>
                </a:solidFill>
              </a:rPr>
              <a:t>UNCOMMON SUPPORT FUND/MEDIFUND ATTRIBUTES</a:t>
            </a:r>
            <a:endParaRPr lang="en-US" sz="3100" b="1" cap="all" dirty="0" smtClean="0">
              <a:solidFill>
                <a:srgbClr val="C00000"/>
              </a:solidFill>
            </a:endParaRPr>
          </a:p>
        </p:txBody>
      </p:sp>
      <p:sp>
        <p:nvSpPr>
          <p:cNvPr id="6" name="TextBox 5"/>
          <p:cNvSpPr txBox="1"/>
          <p:nvPr/>
        </p:nvSpPr>
        <p:spPr>
          <a:xfrm>
            <a:off x="314793" y="1247433"/>
            <a:ext cx="8532145" cy="5632311"/>
          </a:xfrm>
          <a:prstGeom prst="rect">
            <a:avLst/>
          </a:prstGeom>
          <a:noFill/>
        </p:spPr>
        <p:txBody>
          <a:bodyPr wrap="square" rtlCol="0">
            <a:spAutoFit/>
          </a:bodyPr>
          <a:lstStyle/>
          <a:p>
            <a:pPr marL="465138" indent="-465138">
              <a:buFont typeface="Wingdings" panose="05000000000000000000" pitchFamily="2" charset="2"/>
              <a:buChar char="Ø"/>
            </a:pPr>
            <a:r>
              <a:rPr lang="en-US" sz="2400" dirty="0" smtClean="0">
                <a:solidFill>
                  <a:schemeClr val="accent1">
                    <a:lumMod val="75000"/>
                  </a:schemeClr>
                </a:solidFill>
              </a:rPr>
              <a:t>Provision of Program and Budgetary Advice to Regents</a:t>
            </a:r>
          </a:p>
          <a:p>
            <a:pPr marL="922338" lvl="1" indent="-465138">
              <a:buFont typeface="Courier New" panose="02070309020205020404" pitchFamily="49" charset="0"/>
              <a:buChar char="o"/>
            </a:pPr>
            <a:r>
              <a:rPr lang="en-US" sz="2400" dirty="0" err="1" smtClean="0">
                <a:solidFill>
                  <a:schemeClr val="accent1">
                    <a:lumMod val="75000"/>
                  </a:schemeClr>
                </a:solidFill>
              </a:rPr>
              <a:t>BoRSF</a:t>
            </a:r>
            <a:r>
              <a:rPr lang="en-US" sz="2400" dirty="0" smtClean="0">
                <a:solidFill>
                  <a:schemeClr val="accent1">
                    <a:lumMod val="75000"/>
                  </a:schemeClr>
                </a:solidFill>
              </a:rPr>
              <a:t> Planning Committee: </a:t>
            </a:r>
            <a:r>
              <a:rPr lang="en-US" sz="2400" dirty="0" smtClean="0">
                <a:solidFill>
                  <a:srgbClr val="C00000"/>
                </a:solidFill>
              </a:rPr>
              <a:t>Established </a:t>
            </a:r>
          </a:p>
          <a:p>
            <a:pPr marL="920750" lvl="1"/>
            <a:r>
              <a:rPr lang="en-US" sz="2400" dirty="0" smtClean="0">
                <a:solidFill>
                  <a:srgbClr val="C00000"/>
                </a:solidFill>
              </a:rPr>
              <a:t>Through Policy (1986-87)</a:t>
            </a:r>
          </a:p>
          <a:p>
            <a:pPr marL="1379538" lvl="2" indent="-465138">
              <a:buFont typeface="Wingdings" panose="05000000000000000000" pitchFamily="2" charset="2"/>
              <a:buChar char="§"/>
            </a:pPr>
            <a:r>
              <a:rPr lang="en-US" sz="2400" dirty="0" smtClean="0">
                <a:solidFill>
                  <a:schemeClr val="accent1">
                    <a:lumMod val="75000"/>
                  </a:schemeClr>
                </a:solidFill>
              </a:rPr>
              <a:t>Annually Reviews and Recommends Comprehensive Budgets</a:t>
            </a:r>
          </a:p>
          <a:p>
            <a:pPr marL="1379538" lvl="2" indent="-465138">
              <a:buFont typeface="Wingdings" panose="05000000000000000000" pitchFamily="2" charset="2"/>
              <a:buChar char="§"/>
            </a:pPr>
            <a:r>
              <a:rPr lang="en-US" sz="2400" dirty="0" smtClean="0">
                <a:solidFill>
                  <a:schemeClr val="accent1">
                    <a:lumMod val="75000"/>
                  </a:schemeClr>
                </a:solidFill>
              </a:rPr>
              <a:t>Recommends for Each Subprogram: </a:t>
            </a:r>
          </a:p>
          <a:p>
            <a:pPr marL="1836738" lvl="3" indent="-465138">
              <a:buFont typeface="Arial" panose="020B0604020202020204" pitchFamily="34" charset="0"/>
              <a:buChar char="•"/>
            </a:pPr>
            <a:r>
              <a:rPr lang="en-US" sz="2400" dirty="0" smtClean="0">
                <a:solidFill>
                  <a:schemeClr val="accent1">
                    <a:lumMod val="75000"/>
                  </a:schemeClr>
                </a:solidFill>
              </a:rPr>
              <a:t>RFP</a:t>
            </a:r>
          </a:p>
          <a:p>
            <a:pPr marL="1836738" lvl="3" indent="-465138">
              <a:buFont typeface="Arial" panose="020B0604020202020204" pitchFamily="34" charset="0"/>
              <a:buChar char="•"/>
            </a:pPr>
            <a:r>
              <a:rPr lang="en-US" sz="2400" dirty="0" smtClean="0">
                <a:solidFill>
                  <a:schemeClr val="accent1">
                    <a:lumMod val="75000"/>
                  </a:schemeClr>
                </a:solidFill>
              </a:rPr>
              <a:t>Continuation/Revisions</a:t>
            </a:r>
          </a:p>
          <a:p>
            <a:pPr marL="1836738" lvl="3" indent="-465138">
              <a:buFont typeface="Arial" panose="020B0604020202020204" pitchFamily="34" charset="0"/>
              <a:buChar char="•"/>
            </a:pPr>
            <a:r>
              <a:rPr lang="en-US" sz="2400" dirty="0" smtClean="0">
                <a:solidFill>
                  <a:schemeClr val="accent1">
                    <a:lumMod val="75000"/>
                  </a:schemeClr>
                </a:solidFill>
              </a:rPr>
              <a:t>Discontinuation</a:t>
            </a:r>
          </a:p>
          <a:p>
            <a:pPr marL="1836738" lvl="3" indent="-465138">
              <a:buFont typeface="Arial" panose="020B0604020202020204" pitchFamily="34" charset="0"/>
              <a:buChar char="•"/>
            </a:pPr>
            <a:r>
              <a:rPr lang="en-US" sz="2400" dirty="0" smtClean="0">
                <a:solidFill>
                  <a:schemeClr val="accent1">
                    <a:lumMod val="75000"/>
                  </a:schemeClr>
                </a:solidFill>
              </a:rPr>
              <a:t>Additions</a:t>
            </a:r>
          </a:p>
          <a:p>
            <a:pPr marL="1385888" lvl="3" indent="-342900">
              <a:buFont typeface="Wingdings" panose="05000000000000000000" pitchFamily="2" charset="2"/>
              <a:buChar char="§"/>
            </a:pPr>
            <a:r>
              <a:rPr lang="en-US" sz="2400" dirty="0" smtClean="0">
                <a:solidFill>
                  <a:schemeClr val="accent1">
                    <a:lumMod val="75000"/>
                  </a:schemeClr>
                </a:solidFill>
              </a:rPr>
              <a:t>Recommends Project and Program Evaluation </a:t>
            </a:r>
            <a:endParaRPr lang="en-US" sz="2400" dirty="0">
              <a:solidFill>
                <a:schemeClr val="accent1">
                  <a:lumMod val="75000"/>
                </a:schemeClr>
              </a:solidFill>
            </a:endParaRPr>
          </a:p>
          <a:p>
            <a:pPr marL="968375" lvl="3" indent="-465138">
              <a:buFont typeface="Courier New" panose="02070309020205020404" pitchFamily="49" charset="0"/>
              <a:buChar char="o"/>
            </a:pPr>
            <a:r>
              <a:rPr lang="en-US" sz="2400" dirty="0" err="1" smtClean="0">
                <a:solidFill>
                  <a:schemeClr val="accent1">
                    <a:lumMod val="75000"/>
                  </a:schemeClr>
                </a:solidFill>
              </a:rPr>
              <a:t>Medifund</a:t>
            </a:r>
            <a:r>
              <a:rPr lang="en-US" sz="2400" dirty="0" smtClean="0">
                <a:solidFill>
                  <a:schemeClr val="accent1">
                    <a:lumMod val="75000"/>
                  </a:schemeClr>
                </a:solidFill>
              </a:rPr>
              <a:t> Board: </a:t>
            </a:r>
            <a:r>
              <a:rPr lang="en-US" sz="2400" dirty="0" smtClean="0">
                <a:solidFill>
                  <a:srgbClr val="C00000"/>
                </a:solidFill>
              </a:rPr>
              <a:t>Established Through Law </a:t>
            </a:r>
          </a:p>
          <a:p>
            <a:pPr marL="920750" lvl="3"/>
            <a:r>
              <a:rPr lang="en-US" sz="2400" dirty="0" smtClean="0">
                <a:solidFill>
                  <a:schemeClr val="accent1">
                    <a:lumMod val="75000"/>
                  </a:schemeClr>
                </a:solidFill>
              </a:rPr>
              <a:t>(Spectrum of Responsibilities Includes All of the Above)</a:t>
            </a:r>
          </a:p>
          <a:p>
            <a:pPr marL="469900" lvl="3" indent="-469900">
              <a:buFont typeface="Wingdings" panose="05000000000000000000" pitchFamily="2" charset="2"/>
              <a:buChar char="Ø"/>
            </a:pPr>
            <a:r>
              <a:rPr lang="en-US" sz="2400" dirty="0" smtClean="0">
                <a:solidFill>
                  <a:schemeClr val="accent1">
                    <a:lumMod val="75000"/>
                  </a:schemeClr>
                </a:solidFill>
              </a:rPr>
              <a:t>Clarity Needed Regarding </a:t>
            </a:r>
            <a:r>
              <a:rPr lang="en-US" sz="2400" dirty="0">
                <a:solidFill>
                  <a:schemeClr val="accent1">
                    <a:lumMod val="75000"/>
                  </a:schemeClr>
                </a:solidFill>
              </a:rPr>
              <a:t>Eligible </a:t>
            </a:r>
            <a:r>
              <a:rPr lang="en-US" sz="2400" dirty="0" smtClean="0">
                <a:solidFill>
                  <a:schemeClr val="accent1">
                    <a:lumMod val="75000"/>
                  </a:schemeClr>
                </a:solidFill>
              </a:rPr>
              <a:t>Grantees and Disciplines</a:t>
            </a:r>
            <a:endParaRPr lang="en-US" sz="2400" dirty="0">
              <a:solidFill>
                <a:schemeClr val="accent1">
                  <a:lumMod val="75000"/>
                </a:schemeClr>
              </a:solidFill>
            </a:endParaRPr>
          </a:p>
          <a:p>
            <a:pPr marL="920750" lvl="3"/>
            <a:endParaRPr lang="en-US" sz="2400" dirty="0">
              <a:solidFill>
                <a:schemeClr val="accent1">
                  <a:lumMod val="75000"/>
                </a:schemeClr>
              </a:solidFill>
            </a:endParaRPr>
          </a:p>
        </p:txBody>
      </p:sp>
      <p:sp>
        <p:nvSpPr>
          <p:cNvPr id="7" name="Slide Number Placeholder 6"/>
          <p:cNvSpPr>
            <a:spLocks noGrp="1"/>
          </p:cNvSpPr>
          <p:nvPr>
            <p:ph type="sldNum" sz="quarter" idx="12"/>
          </p:nvPr>
        </p:nvSpPr>
        <p:spPr>
          <a:xfrm>
            <a:off x="8505959" y="6492875"/>
            <a:ext cx="574541" cy="365125"/>
          </a:xfrm>
        </p:spPr>
        <p:txBody>
          <a:bodyPr/>
          <a:lstStyle/>
          <a:p>
            <a:pPr>
              <a:defRPr/>
            </a:pPr>
            <a:fld id="{13F743C7-2023-4DC5-9399-07F4BD839EBA}" type="slidenum">
              <a:rPr lang="en-US">
                <a:solidFill>
                  <a:schemeClr val="bg1"/>
                </a:solidFill>
              </a:rPr>
              <a:pPr>
                <a:defRPr/>
              </a:pPr>
              <a:t>20</a:t>
            </a:fld>
            <a:endParaRPr lang="en-US" dirty="0">
              <a:solidFill>
                <a:schemeClr val="bg1"/>
              </a:solidFill>
            </a:endParaRPr>
          </a:p>
        </p:txBody>
      </p:sp>
      <p:cxnSp>
        <p:nvCxnSpPr>
          <p:cNvPr id="9" name="Straight Arrow Connector 8"/>
          <p:cNvCxnSpPr/>
          <p:nvPr/>
        </p:nvCxnSpPr>
        <p:spPr>
          <a:xfrm flipH="1">
            <a:off x="6375686" y="1673298"/>
            <a:ext cx="1054318" cy="134188"/>
          </a:xfrm>
          <a:prstGeom prst="straightConnector1">
            <a:avLst/>
          </a:prstGeom>
          <a:ln w="3492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7764300" y="3918016"/>
            <a:ext cx="929324" cy="360818"/>
          </a:xfrm>
          <a:prstGeom prst="straightConnector1">
            <a:avLst/>
          </a:prstGeom>
          <a:ln w="3492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6586061" y="3425573"/>
            <a:ext cx="2356478" cy="492443"/>
          </a:xfrm>
          <a:prstGeom prst="rect">
            <a:avLst/>
          </a:prstGeom>
          <a:noFill/>
          <a:ln w="28575">
            <a:solidFill>
              <a:srgbClr val="C00000"/>
            </a:solidFill>
          </a:ln>
        </p:spPr>
        <p:txBody>
          <a:bodyPr wrap="square" rtlCol="0">
            <a:spAutoFit/>
          </a:bodyPr>
          <a:lstStyle/>
          <a:p>
            <a:r>
              <a:rPr lang="en-US" sz="2600" b="1" dirty="0" smtClean="0">
                <a:solidFill>
                  <a:srgbClr val="C00000"/>
                </a:solidFill>
              </a:rPr>
              <a:t>May 30 Agenda</a:t>
            </a:r>
            <a:endParaRPr lang="en-US" sz="2600" b="1" dirty="0">
              <a:solidFill>
                <a:srgbClr val="C00000"/>
              </a:solidFill>
            </a:endParaRPr>
          </a:p>
        </p:txBody>
      </p:sp>
    </p:spTree>
    <p:extLst>
      <p:ext uri="{BB962C8B-B14F-4D97-AF65-F5344CB8AC3E}">
        <p14:creationId xmlns:p14="http://schemas.microsoft.com/office/powerpoint/2010/main" val="294903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935344" y="6492830"/>
            <a:ext cx="2133600" cy="365125"/>
          </a:xfrm>
        </p:spPr>
        <p:txBody>
          <a:bodyPr/>
          <a:lstStyle/>
          <a:p>
            <a:fld id="{509CFE1D-EEBB-4971-B82A-104D97D84A14}" type="slidenum">
              <a:rPr lang="en-US" smtClean="0">
                <a:solidFill>
                  <a:schemeClr val="bg1"/>
                </a:solidFill>
              </a:rPr>
              <a:pPr/>
              <a:t>21</a:t>
            </a:fld>
            <a:endParaRPr lang="en-US" dirty="0">
              <a:solidFill>
                <a:schemeClr val="bg1"/>
              </a:solidFill>
            </a:endParaRP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8109" t="25345" r="9677" b="31989"/>
          <a:stretch/>
        </p:blipFill>
        <p:spPr>
          <a:xfrm>
            <a:off x="163770" y="498513"/>
            <a:ext cx="8748230" cy="5875255"/>
          </a:xfrm>
          <a:prstGeom prst="rect">
            <a:avLst/>
          </a:prstGeom>
        </p:spPr>
      </p:pic>
      <p:sp>
        <p:nvSpPr>
          <p:cNvPr id="6" name="Rectangle 5"/>
          <p:cNvSpPr/>
          <p:nvPr/>
        </p:nvSpPr>
        <p:spPr>
          <a:xfrm>
            <a:off x="1119116" y="3436140"/>
            <a:ext cx="4667535" cy="330642"/>
          </a:xfrm>
          <a:prstGeom prst="rect">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rot="10800000">
            <a:off x="5982708" y="3350001"/>
            <a:ext cx="2792802" cy="5029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p:cNvCxnSpPr/>
          <p:nvPr/>
        </p:nvCxnSpPr>
        <p:spPr>
          <a:xfrm flipH="1">
            <a:off x="6776221" y="3852921"/>
            <a:ext cx="593570" cy="227203"/>
          </a:xfrm>
          <a:prstGeom prst="straightConnector1">
            <a:avLst/>
          </a:prstGeom>
          <a:ln w="34925">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5530810" y="4287116"/>
            <a:ext cx="593570" cy="227203"/>
          </a:xfrm>
          <a:prstGeom prst="straightConnector1">
            <a:avLst/>
          </a:prstGeom>
          <a:ln w="34925">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8982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935344" y="6492830"/>
            <a:ext cx="2133600" cy="365125"/>
          </a:xfrm>
        </p:spPr>
        <p:txBody>
          <a:bodyPr/>
          <a:lstStyle/>
          <a:p>
            <a:fld id="{509CFE1D-EEBB-4971-B82A-104D97D84A14}" type="slidenum">
              <a:rPr lang="en-US" smtClean="0">
                <a:solidFill>
                  <a:schemeClr val="bg1"/>
                </a:solidFill>
              </a:rPr>
              <a:pPr/>
              <a:t>22</a:t>
            </a:fld>
            <a:endParaRPr lang="en-US" dirty="0">
              <a:solidFill>
                <a:schemeClr val="bg1"/>
              </a:solidFill>
            </a:endParaRPr>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6860" t="68017" r="10312" b="5316"/>
          <a:stretch/>
        </p:blipFill>
        <p:spPr>
          <a:xfrm>
            <a:off x="15005" y="1050878"/>
            <a:ext cx="8778237" cy="3657599"/>
          </a:xfrm>
          <a:prstGeom prst="rect">
            <a:avLst/>
          </a:prstGeom>
        </p:spPr>
      </p:pic>
      <p:sp>
        <p:nvSpPr>
          <p:cNvPr id="9" name="Right Arrow 8"/>
          <p:cNvSpPr/>
          <p:nvPr/>
        </p:nvSpPr>
        <p:spPr>
          <a:xfrm rot="10800000">
            <a:off x="4918183" y="1023582"/>
            <a:ext cx="1837459" cy="5029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019249" y="1137016"/>
            <a:ext cx="3607340" cy="330642"/>
          </a:xfrm>
          <a:prstGeom prst="rect">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019249" y="1579548"/>
            <a:ext cx="7537894" cy="481263"/>
          </a:xfrm>
          <a:prstGeom prst="rect">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rot="10800000">
            <a:off x="8441580" y="1579548"/>
            <a:ext cx="606886" cy="5029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p:cNvSpPr/>
          <p:nvPr/>
        </p:nvSpPr>
        <p:spPr>
          <a:xfrm rot="10800000">
            <a:off x="3269078" y="2104191"/>
            <a:ext cx="1862480" cy="5029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Arrow Connector 14"/>
          <p:cNvCxnSpPr/>
          <p:nvPr/>
        </p:nvCxnSpPr>
        <p:spPr>
          <a:xfrm flipH="1">
            <a:off x="4626589" y="2483893"/>
            <a:ext cx="504970" cy="300250"/>
          </a:xfrm>
          <a:prstGeom prst="straightConnector1">
            <a:avLst/>
          </a:prstGeom>
          <a:ln w="34925">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5019184" y="2497540"/>
            <a:ext cx="98726" cy="723332"/>
          </a:xfrm>
          <a:prstGeom prst="straightConnector1">
            <a:avLst/>
          </a:prstGeom>
          <a:ln w="34925">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1019249" y="2235526"/>
            <a:ext cx="2065145" cy="330642"/>
          </a:xfrm>
          <a:prstGeom prst="rect">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42589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par>
                                <p:cTn id="16" presetID="10"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par>
                                <p:cTn id="19" presetID="10" presetClass="entr" presetSubtype="0"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500"/>
                                        <p:tgtEl>
                                          <p:spTgt spid="21"/>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2" grpId="0" animBg="1"/>
      <p:bldP spid="13" grpId="0" animBg="1"/>
      <p:bldP spid="14" grpId="0" animBg="1"/>
      <p:bldP spid="2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566478" y="291060"/>
            <a:ext cx="8775291" cy="1077218"/>
          </a:xfrm>
          <a:prstGeom prst="rect">
            <a:avLst/>
          </a:prstGeom>
          <a:noFill/>
          <a:ln w="9525">
            <a:noFill/>
            <a:miter lim="800000"/>
            <a:headEnd/>
            <a:tailEnd/>
          </a:ln>
        </p:spPr>
        <p:txBody>
          <a:bodyPr wrap="square">
            <a:spAutoFit/>
          </a:bodyPr>
          <a:lstStyle/>
          <a:p>
            <a:pPr algn="ctr"/>
            <a:r>
              <a:rPr lang="en-US" sz="3200" b="1" cap="all" dirty="0" smtClean="0">
                <a:solidFill>
                  <a:srgbClr val="C00000"/>
                </a:solidFill>
              </a:rPr>
              <a:t>UNCOMMON SUPPORT FUND/MEDIFUND ATTRIBUTES</a:t>
            </a:r>
            <a:endParaRPr lang="en-US" sz="3100" b="1" cap="all" dirty="0" smtClean="0">
              <a:solidFill>
                <a:srgbClr val="C00000"/>
              </a:solidFill>
            </a:endParaRPr>
          </a:p>
        </p:txBody>
      </p:sp>
      <p:sp>
        <p:nvSpPr>
          <p:cNvPr id="6" name="TextBox 5"/>
          <p:cNvSpPr txBox="1"/>
          <p:nvPr/>
        </p:nvSpPr>
        <p:spPr>
          <a:xfrm>
            <a:off x="314793" y="1247433"/>
            <a:ext cx="8532145" cy="5632311"/>
          </a:xfrm>
          <a:prstGeom prst="rect">
            <a:avLst/>
          </a:prstGeom>
          <a:noFill/>
        </p:spPr>
        <p:txBody>
          <a:bodyPr wrap="square" rtlCol="0">
            <a:spAutoFit/>
          </a:bodyPr>
          <a:lstStyle/>
          <a:p>
            <a:pPr marL="465138" indent="-465138">
              <a:buFont typeface="Wingdings" panose="05000000000000000000" pitchFamily="2" charset="2"/>
              <a:buChar char="Ø"/>
            </a:pPr>
            <a:r>
              <a:rPr lang="en-US" sz="2400" dirty="0" smtClean="0">
                <a:solidFill>
                  <a:schemeClr val="accent1">
                    <a:lumMod val="75000"/>
                  </a:schemeClr>
                </a:solidFill>
              </a:rPr>
              <a:t>Provision of Program and Budgetary Advice to Regents</a:t>
            </a:r>
          </a:p>
          <a:p>
            <a:pPr marL="922338" lvl="1" indent="-465138">
              <a:buFont typeface="Courier New" panose="02070309020205020404" pitchFamily="49" charset="0"/>
              <a:buChar char="o"/>
            </a:pPr>
            <a:r>
              <a:rPr lang="en-US" sz="2400" dirty="0" err="1" smtClean="0">
                <a:solidFill>
                  <a:schemeClr val="accent1">
                    <a:lumMod val="75000"/>
                  </a:schemeClr>
                </a:solidFill>
              </a:rPr>
              <a:t>BoRSF</a:t>
            </a:r>
            <a:r>
              <a:rPr lang="en-US" sz="2400" dirty="0" smtClean="0">
                <a:solidFill>
                  <a:schemeClr val="accent1">
                    <a:lumMod val="75000"/>
                  </a:schemeClr>
                </a:solidFill>
              </a:rPr>
              <a:t> Planning Committee: </a:t>
            </a:r>
            <a:r>
              <a:rPr lang="en-US" sz="2400" dirty="0" smtClean="0">
                <a:solidFill>
                  <a:srgbClr val="C00000"/>
                </a:solidFill>
              </a:rPr>
              <a:t>Established </a:t>
            </a:r>
          </a:p>
          <a:p>
            <a:pPr marL="920750" lvl="1"/>
            <a:r>
              <a:rPr lang="en-US" sz="2400" dirty="0" smtClean="0">
                <a:solidFill>
                  <a:srgbClr val="C00000"/>
                </a:solidFill>
              </a:rPr>
              <a:t>Through Policy (1986-87)</a:t>
            </a:r>
          </a:p>
          <a:p>
            <a:pPr marL="1379538" lvl="2" indent="-465138">
              <a:buFont typeface="Wingdings" panose="05000000000000000000" pitchFamily="2" charset="2"/>
              <a:buChar char="§"/>
            </a:pPr>
            <a:r>
              <a:rPr lang="en-US" sz="2400" dirty="0" smtClean="0">
                <a:solidFill>
                  <a:schemeClr val="accent1">
                    <a:lumMod val="75000"/>
                  </a:schemeClr>
                </a:solidFill>
              </a:rPr>
              <a:t>Annually Reviews and Recommends Comprehensive Budgets</a:t>
            </a:r>
          </a:p>
          <a:p>
            <a:pPr marL="1379538" lvl="2" indent="-465138">
              <a:buFont typeface="Wingdings" panose="05000000000000000000" pitchFamily="2" charset="2"/>
              <a:buChar char="§"/>
            </a:pPr>
            <a:r>
              <a:rPr lang="en-US" sz="2400" dirty="0" smtClean="0">
                <a:solidFill>
                  <a:schemeClr val="accent1">
                    <a:lumMod val="75000"/>
                  </a:schemeClr>
                </a:solidFill>
              </a:rPr>
              <a:t>Recommends for Each Subprogram: </a:t>
            </a:r>
          </a:p>
          <a:p>
            <a:pPr marL="1836738" lvl="3" indent="-465138">
              <a:buFont typeface="Arial" panose="020B0604020202020204" pitchFamily="34" charset="0"/>
              <a:buChar char="•"/>
            </a:pPr>
            <a:r>
              <a:rPr lang="en-US" sz="2400" dirty="0" smtClean="0">
                <a:solidFill>
                  <a:schemeClr val="accent1">
                    <a:lumMod val="75000"/>
                  </a:schemeClr>
                </a:solidFill>
              </a:rPr>
              <a:t>RFP</a:t>
            </a:r>
          </a:p>
          <a:p>
            <a:pPr marL="1836738" lvl="3" indent="-465138">
              <a:buFont typeface="Arial" panose="020B0604020202020204" pitchFamily="34" charset="0"/>
              <a:buChar char="•"/>
            </a:pPr>
            <a:r>
              <a:rPr lang="en-US" sz="2400" dirty="0" smtClean="0">
                <a:solidFill>
                  <a:schemeClr val="accent1">
                    <a:lumMod val="75000"/>
                  </a:schemeClr>
                </a:solidFill>
              </a:rPr>
              <a:t>Continuation/Revisions</a:t>
            </a:r>
          </a:p>
          <a:p>
            <a:pPr marL="1836738" lvl="3" indent="-465138">
              <a:buFont typeface="Arial" panose="020B0604020202020204" pitchFamily="34" charset="0"/>
              <a:buChar char="•"/>
            </a:pPr>
            <a:r>
              <a:rPr lang="en-US" sz="2400" dirty="0" smtClean="0">
                <a:solidFill>
                  <a:schemeClr val="accent1">
                    <a:lumMod val="75000"/>
                  </a:schemeClr>
                </a:solidFill>
              </a:rPr>
              <a:t>Discontinuation</a:t>
            </a:r>
          </a:p>
          <a:p>
            <a:pPr marL="1836738" lvl="3" indent="-465138">
              <a:buFont typeface="Arial" panose="020B0604020202020204" pitchFamily="34" charset="0"/>
              <a:buChar char="•"/>
            </a:pPr>
            <a:r>
              <a:rPr lang="en-US" sz="2400" dirty="0" smtClean="0">
                <a:solidFill>
                  <a:schemeClr val="accent1">
                    <a:lumMod val="75000"/>
                  </a:schemeClr>
                </a:solidFill>
              </a:rPr>
              <a:t>Additions</a:t>
            </a:r>
          </a:p>
          <a:p>
            <a:pPr marL="1385888" lvl="3" indent="-342900">
              <a:buFont typeface="Wingdings" panose="05000000000000000000" pitchFamily="2" charset="2"/>
              <a:buChar char="§"/>
            </a:pPr>
            <a:r>
              <a:rPr lang="en-US" sz="2400" dirty="0" smtClean="0">
                <a:solidFill>
                  <a:schemeClr val="accent1">
                    <a:lumMod val="75000"/>
                  </a:schemeClr>
                </a:solidFill>
              </a:rPr>
              <a:t>Recommends Project and Program Evaluation </a:t>
            </a:r>
            <a:endParaRPr lang="en-US" sz="2400" dirty="0">
              <a:solidFill>
                <a:schemeClr val="accent1">
                  <a:lumMod val="75000"/>
                </a:schemeClr>
              </a:solidFill>
            </a:endParaRPr>
          </a:p>
          <a:p>
            <a:pPr marL="968375" lvl="3" indent="-465138">
              <a:buFont typeface="Courier New" panose="02070309020205020404" pitchFamily="49" charset="0"/>
              <a:buChar char="o"/>
            </a:pPr>
            <a:r>
              <a:rPr lang="en-US" sz="2400" dirty="0" err="1" smtClean="0">
                <a:solidFill>
                  <a:schemeClr val="accent1">
                    <a:lumMod val="75000"/>
                  </a:schemeClr>
                </a:solidFill>
              </a:rPr>
              <a:t>Medifund</a:t>
            </a:r>
            <a:r>
              <a:rPr lang="en-US" sz="2400" dirty="0" smtClean="0">
                <a:solidFill>
                  <a:schemeClr val="accent1">
                    <a:lumMod val="75000"/>
                  </a:schemeClr>
                </a:solidFill>
              </a:rPr>
              <a:t> Board: </a:t>
            </a:r>
            <a:r>
              <a:rPr lang="en-US" sz="2400" dirty="0" smtClean="0">
                <a:solidFill>
                  <a:srgbClr val="C00000"/>
                </a:solidFill>
              </a:rPr>
              <a:t>Established Through Law </a:t>
            </a:r>
          </a:p>
          <a:p>
            <a:pPr marL="920750" lvl="3"/>
            <a:r>
              <a:rPr lang="en-US" sz="2400" dirty="0" smtClean="0">
                <a:solidFill>
                  <a:schemeClr val="accent1">
                    <a:lumMod val="75000"/>
                  </a:schemeClr>
                </a:solidFill>
              </a:rPr>
              <a:t>(Spectrum of Responsibilities Includes All of the Above)</a:t>
            </a:r>
          </a:p>
          <a:p>
            <a:pPr marL="469900" lvl="3" indent="-469900">
              <a:buFont typeface="Wingdings" panose="05000000000000000000" pitchFamily="2" charset="2"/>
              <a:buChar char="Ø"/>
            </a:pPr>
            <a:r>
              <a:rPr lang="en-US" sz="2400" dirty="0" smtClean="0">
                <a:solidFill>
                  <a:schemeClr val="accent1">
                    <a:lumMod val="75000"/>
                  </a:schemeClr>
                </a:solidFill>
              </a:rPr>
              <a:t>Clarity Needed Regarding </a:t>
            </a:r>
            <a:r>
              <a:rPr lang="en-US" sz="2400" dirty="0">
                <a:solidFill>
                  <a:schemeClr val="accent1">
                    <a:lumMod val="75000"/>
                  </a:schemeClr>
                </a:solidFill>
              </a:rPr>
              <a:t>Eligible </a:t>
            </a:r>
            <a:r>
              <a:rPr lang="en-US" sz="2400" dirty="0" smtClean="0">
                <a:solidFill>
                  <a:schemeClr val="accent1">
                    <a:lumMod val="75000"/>
                  </a:schemeClr>
                </a:solidFill>
              </a:rPr>
              <a:t>Grantees and Disciplines</a:t>
            </a:r>
            <a:endParaRPr lang="en-US" sz="2400" dirty="0">
              <a:solidFill>
                <a:schemeClr val="accent1">
                  <a:lumMod val="75000"/>
                </a:schemeClr>
              </a:solidFill>
            </a:endParaRPr>
          </a:p>
          <a:p>
            <a:pPr marL="920750" lvl="3"/>
            <a:endParaRPr lang="en-US" sz="2400" dirty="0">
              <a:solidFill>
                <a:schemeClr val="accent1">
                  <a:lumMod val="75000"/>
                </a:schemeClr>
              </a:solidFill>
            </a:endParaRPr>
          </a:p>
        </p:txBody>
      </p:sp>
      <p:sp>
        <p:nvSpPr>
          <p:cNvPr id="7" name="Slide Number Placeholder 6"/>
          <p:cNvSpPr>
            <a:spLocks noGrp="1"/>
          </p:cNvSpPr>
          <p:nvPr>
            <p:ph type="sldNum" sz="quarter" idx="12"/>
          </p:nvPr>
        </p:nvSpPr>
        <p:spPr>
          <a:xfrm>
            <a:off x="8505959" y="6492875"/>
            <a:ext cx="574541" cy="365125"/>
          </a:xfrm>
        </p:spPr>
        <p:txBody>
          <a:bodyPr/>
          <a:lstStyle/>
          <a:p>
            <a:pPr>
              <a:defRPr/>
            </a:pPr>
            <a:fld id="{13F743C7-2023-4DC5-9399-07F4BD839EBA}" type="slidenum">
              <a:rPr lang="en-US">
                <a:solidFill>
                  <a:schemeClr val="bg1"/>
                </a:solidFill>
              </a:rPr>
              <a:pPr>
                <a:defRPr/>
              </a:pPr>
              <a:t>23</a:t>
            </a:fld>
            <a:endParaRPr lang="en-US" dirty="0">
              <a:solidFill>
                <a:schemeClr val="bg1"/>
              </a:solidFill>
            </a:endParaRPr>
          </a:p>
        </p:txBody>
      </p:sp>
      <p:cxnSp>
        <p:nvCxnSpPr>
          <p:cNvPr id="19" name="Straight Arrow Connector 18"/>
          <p:cNvCxnSpPr/>
          <p:nvPr/>
        </p:nvCxnSpPr>
        <p:spPr>
          <a:xfrm flipH="1">
            <a:off x="6640133" y="5384334"/>
            <a:ext cx="1054318" cy="134188"/>
          </a:xfrm>
          <a:prstGeom prst="straightConnector1">
            <a:avLst/>
          </a:prstGeom>
          <a:ln w="3492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6293798" y="1700594"/>
            <a:ext cx="1054318" cy="134188"/>
          </a:xfrm>
          <a:prstGeom prst="straightConnector1">
            <a:avLst/>
          </a:prstGeom>
          <a:ln w="3492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8089682" y="6101602"/>
            <a:ext cx="917840" cy="134188"/>
          </a:xfrm>
          <a:prstGeom prst="straightConnector1">
            <a:avLst/>
          </a:prstGeom>
          <a:ln w="3492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6537025" y="3384645"/>
            <a:ext cx="2356478" cy="492443"/>
          </a:xfrm>
          <a:prstGeom prst="rect">
            <a:avLst/>
          </a:prstGeom>
          <a:noFill/>
          <a:ln w="28575">
            <a:solidFill>
              <a:srgbClr val="C00000"/>
            </a:solidFill>
          </a:ln>
        </p:spPr>
        <p:txBody>
          <a:bodyPr wrap="square" rtlCol="0">
            <a:spAutoFit/>
          </a:bodyPr>
          <a:lstStyle/>
          <a:p>
            <a:r>
              <a:rPr lang="en-US" sz="2600" b="1" dirty="0" smtClean="0">
                <a:solidFill>
                  <a:srgbClr val="C00000"/>
                </a:solidFill>
              </a:rPr>
              <a:t>May 30 Agenda</a:t>
            </a:r>
            <a:endParaRPr lang="en-US" sz="2600" b="1" dirty="0">
              <a:solidFill>
                <a:srgbClr val="C00000"/>
              </a:solidFill>
            </a:endParaRPr>
          </a:p>
        </p:txBody>
      </p:sp>
    </p:spTree>
    <p:extLst>
      <p:ext uri="{BB962C8B-B14F-4D97-AF65-F5344CB8AC3E}">
        <p14:creationId xmlns:p14="http://schemas.microsoft.com/office/powerpoint/2010/main" val="1368647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191728" y="304800"/>
            <a:ext cx="8775291" cy="669414"/>
          </a:xfrm>
          <a:prstGeom prst="rect">
            <a:avLst/>
          </a:prstGeom>
          <a:noFill/>
          <a:ln w="9525">
            <a:noFill/>
            <a:miter lim="800000"/>
            <a:headEnd/>
            <a:tailEnd/>
          </a:ln>
        </p:spPr>
        <p:txBody>
          <a:bodyPr wrap="square">
            <a:spAutoFit/>
          </a:bodyPr>
          <a:lstStyle/>
          <a:p>
            <a:pPr algn="ctr" fontAlgn="auto">
              <a:lnSpc>
                <a:spcPts val="4500"/>
              </a:lnSpc>
              <a:spcBef>
                <a:spcPts val="0"/>
              </a:spcBef>
              <a:spcAft>
                <a:spcPts val="0"/>
              </a:spcAft>
            </a:pPr>
            <a:r>
              <a:rPr lang="en-US" sz="3200" b="1" cap="all" dirty="0" smtClean="0">
                <a:solidFill>
                  <a:srgbClr val="4F81BD">
                    <a:lumMod val="75000"/>
                  </a:srgbClr>
                </a:solidFill>
                <a:latin typeface="Calibri"/>
              </a:rPr>
              <a:t>Constitutional Amendment: 1986</a:t>
            </a:r>
          </a:p>
        </p:txBody>
      </p:sp>
      <p:sp>
        <p:nvSpPr>
          <p:cNvPr id="16" name="Down Arrow 15"/>
          <p:cNvSpPr/>
          <p:nvPr/>
        </p:nvSpPr>
        <p:spPr>
          <a:xfrm>
            <a:off x="3617408" y="3693164"/>
            <a:ext cx="1240854" cy="1043727"/>
          </a:xfrm>
          <a:prstGeom prst="downArrow">
            <a:avLst/>
          </a:prstGeom>
          <a:gradFill flip="none" rotWithShape="1">
            <a:gsLst>
              <a:gs pos="84000">
                <a:schemeClr val="bg1">
                  <a:alpha val="58000"/>
                </a:schemeClr>
              </a:gs>
              <a:gs pos="40000">
                <a:schemeClr val="accent1">
                  <a:shade val="93000"/>
                  <a:satMod val="130000"/>
                  <a:alpha val="58000"/>
                </a:schemeClr>
              </a:gs>
              <a:gs pos="0">
                <a:schemeClr val="bg1">
                  <a:alpha val="5800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3" name="Rectangle 2"/>
          <p:cNvSpPr/>
          <p:nvPr/>
        </p:nvSpPr>
        <p:spPr>
          <a:xfrm>
            <a:off x="594849" y="2590140"/>
            <a:ext cx="2007266" cy="1046911"/>
          </a:xfrm>
          <a:prstGeom prst="rect">
            <a:avLst/>
          </a:prstGeom>
          <a:solidFill>
            <a:srgbClr val="FFFFFF"/>
          </a:solidFill>
          <a:ln>
            <a:solidFill>
              <a:srgbClr val="4F81BD"/>
            </a:solidFill>
          </a:ln>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r>
              <a:rPr lang="en-US" sz="2000" b="1" dirty="0" smtClean="0">
                <a:solidFill>
                  <a:srgbClr val="4F81BD"/>
                </a:solidFill>
                <a:effectLst>
                  <a:outerShdw blurRad="50800" dist="38100" dir="5400000" algn="t" rotWithShape="0">
                    <a:prstClr val="black">
                      <a:alpha val="40000"/>
                    </a:prstClr>
                  </a:outerShdw>
                </a:effectLst>
                <a:latin typeface="Arial"/>
                <a:cs typeface="Arial"/>
              </a:rPr>
              <a:t>$540M</a:t>
            </a:r>
          </a:p>
          <a:p>
            <a:pPr algn="ctr" fontAlgn="auto">
              <a:spcBef>
                <a:spcPts val="0"/>
              </a:spcBef>
              <a:spcAft>
                <a:spcPts val="0"/>
              </a:spcAft>
            </a:pPr>
            <a:r>
              <a:rPr lang="en-US" b="1" dirty="0" smtClean="0">
                <a:solidFill>
                  <a:srgbClr val="4F81BD"/>
                </a:solidFill>
                <a:effectLst>
                  <a:outerShdw blurRad="50800" dist="38100" dir="5400000" algn="t" rotWithShape="0">
                    <a:prstClr val="black">
                      <a:alpha val="40000"/>
                    </a:prstClr>
                  </a:outerShdw>
                </a:effectLst>
                <a:latin typeface="Arial"/>
                <a:cs typeface="Arial"/>
              </a:rPr>
              <a:t>Oil &amp; Gas Settlement</a:t>
            </a:r>
            <a:endParaRPr lang="en-US" sz="2800" b="1" dirty="0">
              <a:solidFill>
                <a:srgbClr val="4F81BD"/>
              </a:solidFill>
              <a:effectLst>
                <a:outerShdw blurRad="50800" dist="38100" dir="5400000" algn="t" rotWithShape="0">
                  <a:prstClr val="black">
                    <a:alpha val="40000"/>
                  </a:prstClr>
                </a:outerShdw>
              </a:effectLst>
              <a:latin typeface="Arial"/>
              <a:cs typeface="Arial"/>
            </a:endParaRPr>
          </a:p>
        </p:txBody>
      </p:sp>
      <p:sp>
        <p:nvSpPr>
          <p:cNvPr id="8" name="Rectangle 7"/>
          <p:cNvSpPr/>
          <p:nvPr/>
        </p:nvSpPr>
        <p:spPr>
          <a:xfrm>
            <a:off x="5419594" y="2539921"/>
            <a:ext cx="3116734" cy="1046911"/>
          </a:xfrm>
          <a:prstGeom prst="rect">
            <a:avLst/>
          </a:prstGeom>
          <a:solidFill>
            <a:srgbClr val="FFFFFF"/>
          </a:solidFill>
          <a:ln>
            <a:solidFill>
              <a:srgbClr val="4F81BD"/>
            </a:solidFill>
          </a:ln>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600"/>
              </a:spcAft>
            </a:pPr>
            <a:r>
              <a:rPr lang="en-US" sz="2000" b="1" dirty="0" smtClean="0">
                <a:solidFill>
                  <a:srgbClr val="4F81BD"/>
                </a:solidFill>
                <a:effectLst>
                  <a:outerShdw blurRad="50800" dist="38100" dir="5400000" algn="t" rotWithShape="0">
                    <a:prstClr val="black">
                      <a:alpha val="40000"/>
                    </a:prstClr>
                  </a:outerShdw>
                </a:effectLst>
                <a:latin typeface="Arial"/>
                <a:cs typeface="Arial"/>
              </a:rPr>
              <a:t>25% of interest earnings added back annually until reaches $2B</a:t>
            </a:r>
            <a:endParaRPr lang="en-US" sz="2000" b="1" dirty="0">
              <a:solidFill>
                <a:srgbClr val="4F81BD"/>
              </a:solidFill>
              <a:effectLst>
                <a:outerShdw blurRad="50800" dist="38100" dir="5400000" algn="t" rotWithShape="0">
                  <a:prstClr val="black">
                    <a:alpha val="40000"/>
                  </a:prstClr>
                </a:outerShdw>
              </a:effectLst>
              <a:latin typeface="Arial"/>
              <a:cs typeface="Arial"/>
            </a:endParaRPr>
          </a:p>
        </p:txBody>
      </p:sp>
      <p:sp>
        <p:nvSpPr>
          <p:cNvPr id="9" name="Rectangle 8"/>
          <p:cNvSpPr/>
          <p:nvPr/>
        </p:nvSpPr>
        <p:spPr>
          <a:xfrm>
            <a:off x="2864885" y="2553277"/>
            <a:ext cx="2290107" cy="1036770"/>
          </a:xfrm>
          <a:prstGeom prst="rect">
            <a:avLst/>
          </a:prstGeom>
          <a:solidFill>
            <a:srgbClr val="FFFFFF"/>
          </a:solidFill>
          <a:ln>
            <a:solidFill>
              <a:srgbClr val="4F81BD"/>
            </a:solidFill>
          </a:ln>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600"/>
              </a:spcAft>
            </a:pPr>
            <a:r>
              <a:rPr lang="en-US" sz="2000" b="1" dirty="0" smtClean="0">
                <a:solidFill>
                  <a:srgbClr val="4F81BD"/>
                </a:solidFill>
                <a:effectLst>
                  <a:outerShdw blurRad="50800" dist="38100" dir="5400000" algn="t" rotWithShape="0">
                    <a:prstClr val="black">
                      <a:alpha val="40000"/>
                    </a:prstClr>
                  </a:outerShdw>
                </a:effectLst>
                <a:latin typeface="Arial"/>
                <a:cs typeface="Arial"/>
              </a:rPr>
              <a:t>Corpus has grown to $1.2B</a:t>
            </a:r>
            <a:endParaRPr lang="en-US" sz="3200" b="1" dirty="0">
              <a:solidFill>
                <a:srgbClr val="4F81BD"/>
              </a:solidFill>
              <a:effectLst>
                <a:outerShdw blurRad="50800" dist="38100" dir="5400000" algn="t" rotWithShape="0">
                  <a:prstClr val="black">
                    <a:alpha val="40000"/>
                  </a:prstClr>
                </a:outerShdw>
              </a:effectLst>
              <a:latin typeface="Arial"/>
              <a:cs typeface="Arial"/>
            </a:endParaRPr>
          </a:p>
        </p:txBody>
      </p:sp>
      <p:sp>
        <p:nvSpPr>
          <p:cNvPr id="6" name="TextBox 5"/>
          <p:cNvSpPr txBox="1"/>
          <p:nvPr/>
        </p:nvSpPr>
        <p:spPr>
          <a:xfrm>
            <a:off x="83301" y="1015709"/>
            <a:ext cx="9060699" cy="461665"/>
          </a:xfrm>
          <a:prstGeom prst="rect">
            <a:avLst/>
          </a:prstGeom>
          <a:noFill/>
        </p:spPr>
        <p:txBody>
          <a:bodyPr wrap="square" rtlCol="0">
            <a:spAutoFit/>
          </a:bodyPr>
          <a:lstStyle/>
          <a:p>
            <a:pPr algn="ctr" fontAlgn="auto">
              <a:spcBef>
                <a:spcPts val="0"/>
              </a:spcBef>
              <a:spcAft>
                <a:spcPts val="0"/>
              </a:spcAft>
            </a:pPr>
            <a:r>
              <a:rPr lang="en-US" sz="2400" b="1" u="sng" dirty="0" smtClean="0">
                <a:solidFill>
                  <a:srgbClr val="4F81BD"/>
                </a:solidFill>
                <a:latin typeface="Calibri"/>
              </a:rPr>
              <a:t>Louisiana Education Quality Trust Fund (LEQTF)</a:t>
            </a:r>
          </a:p>
        </p:txBody>
      </p:sp>
      <p:sp>
        <p:nvSpPr>
          <p:cNvPr id="7" name="Slide Number Placeholder 6"/>
          <p:cNvSpPr>
            <a:spLocks noGrp="1"/>
          </p:cNvSpPr>
          <p:nvPr>
            <p:ph type="sldNum" sz="quarter" idx="12"/>
          </p:nvPr>
        </p:nvSpPr>
        <p:spPr>
          <a:xfrm>
            <a:off x="8844116" y="6492875"/>
            <a:ext cx="223684" cy="365125"/>
          </a:xfrm>
        </p:spPr>
        <p:txBody>
          <a:bodyPr/>
          <a:lstStyle/>
          <a:p>
            <a:pPr>
              <a:defRPr/>
            </a:pPr>
            <a:fld id="{13F743C7-2023-4DC5-9399-07F4BD839EBA}" type="slidenum">
              <a:rPr lang="en-US">
                <a:solidFill>
                  <a:prstClr val="white"/>
                </a:solidFill>
              </a:rPr>
              <a:pPr>
                <a:defRPr/>
              </a:pPr>
              <a:t>3</a:t>
            </a:fld>
            <a:endParaRPr lang="en-US" dirty="0">
              <a:solidFill>
                <a:prstClr val="white"/>
              </a:solidFill>
            </a:endParaRPr>
          </a:p>
        </p:txBody>
      </p:sp>
      <p:sp>
        <p:nvSpPr>
          <p:cNvPr id="2" name="Rectangle 1"/>
          <p:cNvSpPr/>
          <p:nvPr/>
        </p:nvSpPr>
        <p:spPr>
          <a:xfrm>
            <a:off x="-419720" y="4054660"/>
            <a:ext cx="9144000" cy="461665"/>
          </a:xfrm>
          <a:prstGeom prst="rect">
            <a:avLst/>
          </a:prstGeom>
        </p:spPr>
        <p:txBody>
          <a:bodyPr wrap="square">
            <a:spAutoFit/>
          </a:bodyPr>
          <a:lstStyle/>
          <a:p>
            <a:pPr marL="457200" indent="-457200" algn="ctr" fontAlgn="auto">
              <a:spcBef>
                <a:spcPts val="0"/>
              </a:spcBef>
              <a:spcAft>
                <a:spcPts val="0"/>
              </a:spcAft>
            </a:pPr>
            <a:r>
              <a:rPr lang="en-US" sz="2400" b="1" u="sng" dirty="0">
                <a:solidFill>
                  <a:srgbClr val="C0504D"/>
                </a:solidFill>
                <a:latin typeface="Calibri"/>
              </a:rPr>
              <a:t>Louisiana Education Quality Support Fund (LEQSF)</a:t>
            </a:r>
          </a:p>
        </p:txBody>
      </p:sp>
      <p:sp>
        <p:nvSpPr>
          <p:cNvPr id="10" name="Rectangle 9"/>
          <p:cNvSpPr/>
          <p:nvPr/>
        </p:nvSpPr>
        <p:spPr>
          <a:xfrm>
            <a:off x="478075" y="5481291"/>
            <a:ext cx="3766358" cy="841687"/>
          </a:xfrm>
          <a:prstGeom prst="rect">
            <a:avLst/>
          </a:prstGeom>
          <a:solidFill>
            <a:srgbClr val="FFFFFF"/>
          </a:solidFill>
          <a:ln>
            <a:solidFill>
              <a:schemeClr val="accent2"/>
            </a:solidFill>
          </a:ln>
          <a:effectLst>
            <a:outerShdw blurRad="50800" dist="38100" dir="5400000" algn="t" rotWithShape="0">
              <a:prstClr val="black">
                <a:alpha val="40000"/>
              </a:prstClr>
            </a:outerShdw>
          </a:effectLst>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600"/>
              </a:spcAft>
            </a:pPr>
            <a:r>
              <a:rPr lang="en-US" sz="2000" b="1" dirty="0" smtClean="0">
                <a:solidFill>
                  <a:srgbClr val="C0504D"/>
                </a:solidFill>
                <a:effectLst>
                  <a:outerShdw blurRad="50800" dist="38100" dir="5400000" algn="t" rotWithShape="0">
                    <a:prstClr val="black">
                      <a:alpha val="40000"/>
                    </a:prstClr>
                  </a:outerShdw>
                </a:effectLst>
                <a:latin typeface="Arial"/>
                <a:cs typeface="Arial"/>
              </a:rPr>
              <a:t>75% of interest earnings from Trust Fund received annually</a:t>
            </a:r>
            <a:endParaRPr lang="en-US" sz="3200" b="1" dirty="0">
              <a:solidFill>
                <a:srgbClr val="C0504D"/>
              </a:solidFill>
              <a:effectLst>
                <a:outerShdw blurRad="50800" dist="38100" dir="5400000" algn="t" rotWithShape="0">
                  <a:prstClr val="black">
                    <a:alpha val="40000"/>
                  </a:prstClr>
                </a:outerShdw>
              </a:effectLst>
              <a:latin typeface="Arial"/>
              <a:cs typeface="Arial"/>
            </a:endParaRPr>
          </a:p>
        </p:txBody>
      </p:sp>
      <p:sp>
        <p:nvSpPr>
          <p:cNvPr id="11" name="Rectangle 10"/>
          <p:cNvSpPr/>
          <p:nvPr/>
        </p:nvSpPr>
        <p:spPr>
          <a:xfrm>
            <a:off x="4470707" y="5488590"/>
            <a:ext cx="3145930" cy="841687"/>
          </a:xfrm>
          <a:prstGeom prst="rect">
            <a:avLst/>
          </a:prstGeom>
          <a:solidFill>
            <a:srgbClr val="FFFFFF"/>
          </a:solidFill>
          <a:ln>
            <a:solidFill>
              <a:schemeClr val="accent2"/>
            </a:solidFill>
          </a:ln>
          <a:effectLst>
            <a:outerShdw blurRad="50800" dist="38100" dir="5400000" algn="t" rotWithShape="0">
              <a:prstClr val="black">
                <a:alpha val="40000"/>
              </a:prstClr>
            </a:outerShdw>
          </a:effectLst>
        </p:spPr>
        <p:style>
          <a:lnRef idx="1">
            <a:schemeClr val="accent6"/>
          </a:lnRef>
          <a:fillRef idx="3">
            <a:schemeClr val="accent6"/>
          </a:fillRef>
          <a:effectRef idx="2">
            <a:schemeClr val="accent6"/>
          </a:effectRef>
          <a:fontRef idx="minor">
            <a:schemeClr val="lt1"/>
          </a:fontRef>
        </p:style>
        <p:txBody>
          <a:bodyPr rtlCol="0" anchor="ctr"/>
          <a:lstStyle/>
          <a:p>
            <a:pPr algn="ctr" fontAlgn="auto">
              <a:lnSpc>
                <a:spcPct val="80000"/>
              </a:lnSpc>
              <a:spcBef>
                <a:spcPts val="0"/>
              </a:spcBef>
              <a:spcAft>
                <a:spcPts val="600"/>
              </a:spcAft>
            </a:pPr>
            <a:r>
              <a:rPr lang="en-US" sz="2000" b="1" dirty="0" smtClean="0">
                <a:solidFill>
                  <a:srgbClr val="C0504D"/>
                </a:solidFill>
                <a:effectLst>
                  <a:outerShdw blurRad="50800" dist="38100" dir="5400000" algn="t" rotWithShape="0">
                    <a:prstClr val="black">
                      <a:alpha val="40000"/>
                    </a:prstClr>
                  </a:outerShdw>
                </a:effectLst>
                <a:latin typeface="Arial"/>
                <a:cs typeface="Arial"/>
              </a:rPr>
              <a:t>Divided evenly between BESE and </a:t>
            </a:r>
            <a:r>
              <a:rPr lang="en-US" sz="2000" b="1" dirty="0" err="1" smtClean="0">
                <a:solidFill>
                  <a:srgbClr val="C0504D"/>
                </a:solidFill>
                <a:effectLst>
                  <a:outerShdw blurRad="50800" dist="38100" dir="5400000" algn="t" rotWithShape="0">
                    <a:prstClr val="black">
                      <a:alpha val="40000"/>
                    </a:prstClr>
                  </a:outerShdw>
                </a:effectLst>
                <a:latin typeface="Arial"/>
                <a:cs typeface="Arial"/>
              </a:rPr>
              <a:t>BoR</a:t>
            </a:r>
            <a:endParaRPr lang="en-US" sz="3200" b="1" dirty="0">
              <a:solidFill>
                <a:srgbClr val="C0504D"/>
              </a:solidFill>
              <a:effectLst>
                <a:outerShdw blurRad="50800" dist="38100" dir="5400000" algn="t" rotWithShape="0">
                  <a:prstClr val="black">
                    <a:alpha val="40000"/>
                  </a:prstClr>
                </a:outerShdw>
              </a:effectLst>
              <a:latin typeface="Arial"/>
              <a:cs typeface="Arial"/>
            </a:endParaRPr>
          </a:p>
        </p:txBody>
      </p:sp>
      <p:sp>
        <p:nvSpPr>
          <p:cNvPr id="19" name="Oval 18"/>
          <p:cNvSpPr/>
          <p:nvPr/>
        </p:nvSpPr>
        <p:spPr>
          <a:xfrm>
            <a:off x="3448814" y="1534560"/>
            <a:ext cx="1080274" cy="1080274"/>
          </a:xfrm>
          <a:prstGeom prst="ellipse">
            <a:avLst/>
          </a:prstGeom>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fontAlgn="auto">
              <a:spcBef>
                <a:spcPts val="0"/>
              </a:spcBef>
              <a:spcAft>
                <a:spcPts val="0"/>
              </a:spcAft>
            </a:pPr>
            <a:endParaRPr lang="en-US" sz="2400" b="1" dirty="0">
              <a:solidFill>
                <a:prstClr val="white"/>
              </a:solidFill>
              <a:effectLst>
                <a:outerShdw blurRad="50800" dist="38100" dir="2700000" algn="tl" rotWithShape="0">
                  <a:prstClr val="black">
                    <a:alpha val="40000"/>
                  </a:prstClr>
                </a:outerShdw>
              </a:effectLst>
              <a:latin typeface="Arial"/>
              <a:cs typeface="Arial"/>
            </a:endParaRPr>
          </a:p>
        </p:txBody>
      </p:sp>
      <p:sp>
        <p:nvSpPr>
          <p:cNvPr id="23" name="Rectangle 22"/>
          <p:cNvSpPr/>
          <p:nvPr/>
        </p:nvSpPr>
        <p:spPr>
          <a:xfrm>
            <a:off x="3481886" y="1885900"/>
            <a:ext cx="1010707" cy="461665"/>
          </a:xfrm>
          <a:prstGeom prst="rect">
            <a:avLst/>
          </a:prstGeom>
        </p:spPr>
        <p:txBody>
          <a:bodyPr wrap="square">
            <a:spAutoFit/>
          </a:bodyPr>
          <a:lstStyle/>
          <a:p>
            <a:pPr algn="ctr" fontAlgn="auto">
              <a:spcBef>
                <a:spcPts val="0"/>
              </a:spcBef>
              <a:spcAft>
                <a:spcPts val="0"/>
              </a:spcAft>
            </a:pPr>
            <a:r>
              <a:rPr lang="en-US" sz="2400" b="1" dirty="0">
                <a:solidFill>
                  <a:prstClr val="white"/>
                </a:solidFill>
                <a:effectLst>
                  <a:outerShdw blurRad="50800" dist="38100" dir="2700000" algn="tl" rotWithShape="0">
                    <a:prstClr val="black">
                      <a:alpha val="40000"/>
                    </a:prstClr>
                  </a:outerShdw>
                </a:effectLst>
                <a:latin typeface="Arial"/>
                <a:cs typeface="Arial"/>
              </a:rPr>
              <a:t>$1.2B</a:t>
            </a:r>
          </a:p>
        </p:txBody>
      </p:sp>
      <p:sp>
        <p:nvSpPr>
          <p:cNvPr id="24" name="Notched Right Arrow 23"/>
          <p:cNvSpPr/>
          <p:nvPr/>
        </p:nvSpPr>
        <p:spPr>
          <a:xfrm>
            <a:off x="2221677" y="2002167"/>
            <a:ext cx="1029179" cy="240855"/>
          </a:xfrm>
          <a:prstGeom prst="notch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31" name="Oval 30"/>
          <p:cNvSpPr/>
          <p:nvPr/>
        </p:nvSpPr>
        <p:spPr>
          <a:xfrm>
            <a:off x="5609372" y="4597752"/>
            <a:ext cx="481114" cy="971125"/>
          </a:xfrm>
          <a:custGeom>
            <a:avLst/>
            <a:gdLst/>
            <a:ahLst/>
            <a:cxnLst/>
            <a:rect l="l" t="t" r="r" b="b"/>
            <a:pathLst>
              <a:path w="452547" h="913462">
                <a:moveTo>
                  <a:pt x="452547" y="0"/>
                </a:moveTo>
                <a:lnTo>
                  <a:pt x="452547" y="913462"/>
                </a:lnTo>
                <a:lnTo>
                  <a:pt x="365058" y="904643"/>
                </a:lnTo>
                <a:cubicBezTo>
                  <a:pt x="156720" y="862010"/>
                  <a:pt x="0" y="677673"/>
                  <a:pt x="0" y="456731"/>
                </a:cubicBezTo>
                <a:cubicBezTo>
                  <a:pt x="0" y="235789"/>
                  <a:pt x="156720" y="51452"/>
                  <a:pt x="365058" y="8820"/>
                </a:cubicBezTo>
                <a:close/>
              </a:path>
            </a:pathLst>
          </a:custGeom>
        </p:spPr>
        <p:style>
          <a:lnRef idx="1">
            <a:schemeClr val="accent2"/>
          </a:lnRef>
          <a:fillRef idx="3">
            <a:schemeClr val="accent2"/>
          </a:fillRef>
          <a:effectRef idx="2">
            <a:schemeClr val="accent2"/>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sp>
        <p:nvSpPr>
          <p:cNvPr id="33" name="Oval 30"/>
          <p:cNvSpPr/>
          <p:nvPr/>
        </p:nvSpPr>
        <p:spPr>
          <a:xfrm rot="10800000">
            <a:off x="6148625" y="4597751"/>
            <a:ext cx="481114" cy="971125"/>
          </a:xfrm>
          <a:custGeom>
            <a:avLst/>
            <a:gdLst/>
            <a:ahLst/>
            <a:cxnLst/>
            <a:rect l="l" t="t" r="r" b="b"/>
            <a:pathLst>
              <a:path w="452547" h="913462">
                <a:moveTo>
                  <a:pt x="452547" y="0"/>
                </a:moveTo>
                <a:lnTo>
                  <a:pt x="452547" y="913462"/>
                </a:lnTo>
                <a:lnTo>
                  <a:pt x="365058" y="904643"/>
                </a:lnTo>
                <a:cubicBezTo>
                  <a:pt x="156720" y="862010"/>
                  <a:pt x="0" y="677673"/>
                  <a:pt x="0" y="456731"/>
                </a:cubicBezTo>
                <a:cubicBezTo>
                  <a:pt x="0" y="235789"/>
                  <a:pt x="156720" y="51452"/>
                  <a:pt x="365058" y="8820"/>
                </a:cubicBezTo>
                <a:close/>
              </a:path>
            </a:pathLst>
          </a:custGeom>
        </p:spPr>
        <p:style>
          <a:lnRef idx="1">
            <a:schemeClr val="accent2"/>
          </a:lnRef>
          <a:fillRef idx="3">
            <a:schemeClr val="accent2"/>
          </a:fillRef>
          <a:effectRef idx="2">
            <a:schemeClr val="accent2"/>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grpSp>
        <p:nvGrpSpPr>
          <p:cNvPr id="15" name="Group 14"/>
          <p:cNvGrpSpPr/>
          <p:nvPr/>
        </p:nvGrpSpPr>
        <p:grpSpPr>
          <a:xfrm>
            <a:off x="1779904" y="4545708"/>
            <a:ext cx="992132" cy="981145"/>
            <a:chOff x="2199624" y="4545708"/>
            <a:chExt cx="992132" cy="981145"/>
          </a:xfrm>
        </p:grpSpPr>
        <p:sp>
          <p:nvSpPr>
            <p:cNvPr id="27" name="Pie 26"/>
            <p:cNvSpPr/>
            <p:nvPr/>
          </p:nvSpPr>
          <p:spPr>
            <a:xfrm rot="10955439">
              <a:off x="2213737" y="4545708"/>
              <a:ext cx="978019" cy="978019"/>
            </a:xfrm>
            <a:prstGeom prst="pie">
              <a:avLst/>
            </a:prstGeom>
          </p:spPr>
          <p:style>
            <a:lnRef idx="1">
              <a:schemeClr val="accent2"/>
            </a:lnRef>
            <a:fillRef idx="3">
              <a:schemeClr val="accent2"/>
            </a:fillRef>
            <a:effectRef idx="2">
              <a:schemeClr val="accent2"/>
            </a:effectRef>
            <a:fontRef idx="minor">
              <a:schemeClr val="lt1"/>
            </a:fontRef>
          </p:style>
          <p:txBody>
            <a:bodyPr rtlCol="0" anchor="ctr"/>
            <a:lstStyle/>
            <a:p>
              <a:pPr algn="ctr" fontAlgn="auto">
                <a:spcBef>
                  <a:spcPts val="0"/>
                </a:spcBef>
                <a:spcAft>
                  <a:spcPts val="0"/>
                </a:spcAft>
              </a:pPr>
              <a:endParaRPr lang="en-US">
                <a:solidFill>
                  <a:prstClr val="black"/>
                </a:solidFill>
              </a:endParaRPr>
            </a:p>
          </p:txBody>
        </p:sp>
        <p:sp>
          <p:nvSpPr>
            <p:cNvPr id="35" name="Oval 34"/>
            <p:cNvSpPr/>
            <p:nvPr/>
          </p:nvSpPr>
          <p:spPr>
            <a:xfrm rot="10955439">
              <a:off x="2199624" y="5045140"/>
              <a:ext cx="478094" cy="481713"/>
            </a:xfrm>
            <a:custGeom>
              <a:avLst/>
              <a:gdLst/>
              <a:ahLst/>
              <a:cxnLst/>
              <a:rect l="l" t="t" r="r" b="b"/>
              <a:pathLst>
                <a:path w="478094" h="481713">
                  <a:moveTo>
                    <a:pt x="0" y="0"/>
                  </a:moveTo>
                  <a:lnTo>
                    <a:pt x="96353" y="9713"/>
                  </a:lnTo>
                  <a:cubicBezTo>
                    <a:pt x="314212" y="54294"/>
                    <a:pt x="478094" y="247056"/>
                    <a:pt x="478094" y="478094"/>
                  </a:cubicBezTo>
                  <a:lnTo>
                    <a:pt x="477729" y="481713"/>
                  </a:lnTo>
                  <a:lnTo>
                    <a:pt x="1" y="481713"/>
                  </a:lnTo>
                  <a:close/>
                </a:path>
              </a:pathLst>
            </a:custGeom>
            <a:effectLst>
              <a:outerShdw blurRad="50800" dist="381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grpSp>
      <p:sp>
        <p:nvSpPr>
          <p:cNvPr id="42" name="Notched Right Arrow 41"/>
          <p:cNvSpPr/>
          <p:nvPr/>
        </p:nvSpPr>
        <p:spPr>
          <a:xfrm>
            <a:off x="3710714" y="4892435"/>
            <a:ext cx="1029179" cy="240855"/>
          </a:xfrm>
          <a:prstGeom prst="notched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6" name="Oval 25"/>
          <p:cNvSpPr/>
          <p:nvPr/>
        </p:nvSpPr>
        <p:spPr>
          <a:xfrm>
            <a:off x="1214390" y="1794599"/>
            <a:ext cx="672517" cy="672517"/>
          </a:xfrm>
          <a:prstGeom prst="ellipse">
            <a:avLst/>
          </a:prstGeom>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fontAlgn="auto">
              <a:spcBef>
                <a:spcPts val="0"/>
              </a:spcBef>
              <a:spcAft>
                <a:spcPts val="0"/>
              </a:spcAft>
            </a:pPr>
            <a:endParaRPr lang="en-US" sz="2400" b="1" dirty="0">
              <a:solidFill>
                <a:prstClr val="white"/>
              </a:solidFill>
              <a:effectLst>
                <a:outerShdw blurRad="50800" dist="38100" dir="2700000" algn="tl" rotWithShape="0">
                  <a:prstClr val="black">
                    <a:alpha val="40000"/>
                  </a:prstClr>
                </a:outerShdw>
              </a:effectLst>
              <a:latin typeface="Arial"/>
              <a:cs typeface="Arial"/>
            </a:endParaRPr>
          </a:p>
        </p:txBody>
      </p:sp>
      <p:sp>
        <p:nvSpPr>
          <p:cNvPr id="28" name="Rectangle 27"/>
          <p:cNvSpPr/>
          <p:nvPr/>
        </p:nvSpPr>
        <p:spPr>
          <a:xfrm>
            <a:off x="1028485" y="1943418"/>
            <a:ext cx="1010707" cy="338554"/>
          </a:xfrm>
          <a:prstGeom prst="rect">
            <a:avLst/>
          </a:prstGeom>
        </p:spPr>
        <p:txBody>
          <a:bodyPr wrap="square">
            <a:spAutoFit/>
          </a:bodyPr>
          <a:lstStyle/>
          <a:p>
            <a:pPr algn="ctr" fontAlgn="auto">
              <a:spcBef>
                <a:spcPts val="0"/>
              </a:spcBef>
              <a:spcAft>
                <a:spcPts val="0"/>
              </a:spcAft>
            </a:pPr>
            <a:r>
              <a:rPr lang="en-US" sz="1600" b="1" dirty="0" smtClean="0">
                <a:solidFill>
                  <a:prstClr val="white"/>
                </a:solidFill>
                <a:effectLst>
                  <a:outerShdw blurRad="50800" dist="38100" dir="2700000" algn="tl" rotWithShape="0">
                    <a:prstClr val="black">
                      <a:alpha val="40000"/>
                    </a:prstClr>
                  </a:outerShdw>
                </a:effectLst>
                <a:latin typeface="Arial"/>
                <a:cs typeface="Arial"/>
              </a:rPr>
              <a:t>$540M</a:t>
            </a:r>
            <a:endParaRPr lang="en-US" sz="1600" b="1" dirty="0">
              <a:solidFill>
                <a:prstClr val="white"/>
              </a:solidFill>
              <a:effectLst>
                <a:outerShdw blurRad="50800" dist="38100" dir="2700000" algn="tl" rotWithShape="0">
                  <a:prstClr val="black">
                    <a:alpha val="40000"/>
                  </a:prstClr>
                </a:outerShdw>
              </a:effectLst>
              <a:latin typeface="Arial"/>
              <a:cs typeface="Arial"/>
            </a:endParaRPr>
          </a:p>
        </p:txBody>
      </p:sp>
      <p:sp>
        <p:nvSpPr>
          <p:cNvPr id="30" name="Oval 29"/>
          <p:cNvSpPr/>
          <p:nvPr/>
        </p:nvSpPr>
        <p:spPr>
          <a:xfrm>
            <a:off x="6148624" y="1737081"/>
            <a:ext cx="678583" cy="672517"/>
          </a:xfrm>
          <a:prstGeom prst="ellipse">
            <a:avLst/>
          </a:prstGeom>
          <a:ln/>
        </p:spPr>
        <p:style>
          <a:lnRef idx="1">
            <a:schemeClr val="accent2"/>
          </a:lnRef>
          <a:fillRef idx="3">
            <a:schemeClr val="accent2"/>
          </a:fillRef>
          <a:effectRef idx="2">
            <a:schemeClr val="accent2"/>
          </a:effectRef>
          <a:fontRef idx="minor">
            <a:schemeClr val="lt1"/>
          </a:fontRef>
        </p:style>
        <p:txBody>
          <a:bodyPr lIns="0" tIns="0" rIns="0" bIns="0" rtlCol="0" anchor="ctr"/>
          <a:lstStyle/>
          <a:p>
            <a:pPr algn="ctr" fontAlgn="auto">
              <a:spcBef>
                <a:spcPts val="0"/>
              </a:spcBef>
              <a:spcAft>
                <a:spcPts val="0"/>
              </a:spcAft>
            </a:pPr>
            <a:endParaRPr lang="en-US" sz="2400" b="1" dirty="0">
              <a:solidFill>
                <a:prstClr val="white"/>
              </a:solidFill>
              <a:effectLst>
                <a:outerShdw blurRad="50800" dist="38100" dir="2700000" algn="tl" rotWithShape="0">
                  <a:prstClr val="black">
                    <a:alpha val="40000"/>
                  </a:prstClr>
                </a:outerShdw>
              </a:effectLst>
              <a:latin typeface="Arial"/>
              <a:cs typeface="Arial"/>
            </a:endParaRPr>
          </a:p>
        </p:txBody>
      </p:sp>
      <p:sp>
        <p:nvSpPr>
          <p:cNvPr id="32" name="Rectangle 31"/>
          <p:cNvSpPr/>
          <p:nvPr/>
        </p:nvSpPr>
        <p:spPr>
          <a:xfrm>
            <a:off x="5968785" y="1885900"/>
            <a:ext cx="1010707" cy="338554"/>
          </a:xfrm>
          <a:prstGeom prst="rect">
            <a:avLst/>
          </a:prstGeom>
        </p:spPr>
        <p:txBody>
          <a:bodyPr wrap="square">
            <a:spAutoFit/>
          </a:bodyPr>
          <a:lstStyle/>
          <a:p>
            <a:pPr algn="ctr" fontAlgn="auto">
              <a:spcBef>
                <a:spcPts val="0"/>
              </a:spcBef>
              <a:spcAft>
                <a:spcPts val="0"/>
              </a:spcAft>
            </a:pPr>
            <a:r>
              <a:rPr lang="en-US" sz="1600" b="1" dirty="0" smtClean="0">
                <a:solidFill>
                  <a:prstClr val="white"/>
                </a:solidFill>
                <a:effectLst>
                  <a:outerShdw blurRad="50800" dist="38100" dir="2700000" algn="tl" rotWithShape="0">
                    <a:prstClr val="black">
                      <a:alpha val="40000"/>
                    </a:prstClr>
                  </a:outerShdw>
                </a:effectLst>
                <a:latin typeface="Arial"/>
                <a:cs typeface="Arial"/>
              </a:rPr>
              <a:t>$660M</a:t>
            </a:r>
            <a:endParaRPr lang="en-US" sz="1600" b="1" dirty="0">
              <a:solidFill>
                <a:prstClr val="white"/>
              </a:solidFill>
              <a:effectLst>
                <a:outerShdw blurRad="50800" dist="38100" dir="2700000" algn="tl" rotWithShape="0">
                  <a:prstClr val="black">
                    <a:alpha val="40000"/>
                  </a:prstClr>
                </a:outerShdw>
              </a:effectLst>
              <a:latin typeface="Arial"/>
              <a:cs typeface="Arial"/>
            </a:endParaRPr>
          </a:p>
        </p:txBody>
      </p:sp>
      <p:sp>
        <p:nvSpPr>
          <p:cNvPr id="38" name="Notched Right Arrow 37"/>
          <p:cNvSpPr/>
          <p:nvPr/>
        </p:nvSpPr>
        <p:spPr>
          <a:xfrm rot="10800000">
            <a:off x="4858262" y="1954269"/>
            <a:ext cx="1029179" cy="240855"/>
          </a:xfrm>
          <a:prstGeom prst="notched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Tree>
    <p:extLst>
      <p:ext uri="{BB962C8B-B14F-4D97-AF65-F5344CB8AC3E}">
        <p14:creationId xmlns:p14="http://schemas.microsoft.com/office/powerpoint/2010/main" val="16996765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732551" y="2378338"/>
            <a:ext cx="1583922" cy="129165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Line Callout 1 10"/>
          <p:cNvSpPr/>
          <p:nvPr/>
        </p:nvSpPr>
        <p:spPr>
          <a:xfrm>
            <a:off x="3732551" y="2378338"/>
            <a:ext cx="1591420" cy="1304143"/>
          </a:xfrm>
          <a:prstGeom prst="borderCallout1">
            <a:avLst>
              <a:gd name="adj1" fmla="val 51508"/>
              <a:gd name="adj2" fmla="val 1"/>
              <a:gd name="adj3" fmla="val 53879"/>
              <a:gd name="adj4" fmla="val -370"/>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rgbClr val="C00000"/>
                </a:solidFill>
              </a:rPr>
              <a:t>Jan.-June </a:t>
            </a:r>
            <a:r>
              <a:rPr lang="en-US" sz="1600" b="1" dirty="0">
                <a:solidFill>
                  <a:srgbClr val="C00000"/>
                </a:solidFill>
              </a:rPr>
              <a:t>2013: </a:t>
            </a:r>
          </a:p>
          <a:p>
            <a:pPr algn="ctr"/>
            <a:r>
              <a:rPr lang="en-US" sz="1600" b="1" dirty="0">
                <a:solidFill>
                  <a:schemeClr val="accent1">
                    <a:lumMod val="50000"/>
                  </a:schemeClr>
                </a:solidFill>
              </a:rPr>
              <a:t>Legislative/</a:t>
            </a:r>
          </a:p>
          <a:p>
            <a:pPr algn="ctr"/>
            <a:r>
              <a:rPr lang="en-US" sz="1600" b="1" dirty="0" smtClean="0">
                <a:solidFill>
                  <a:schemeClr val="accent1">
                    <a:lumMod val="50000"/>
                  </a:schemeClr>
                </a:solidFill>
              </a:rPr>
              <a:t>Gubernatorial Review &amp;  </a:t>
            </a:r>
            <a:r>
              <a:rPr lang="en-US" sz="1600" b="1" dirty="0">
                <a:solidFill>
                  <a:schemeClr val="accent1">
                    <a:lumMod val="50000"/>
                  </a:schemeClr>
                </a:solidFill>
              </a:rPr>
              <a:t>Approval</a:t>
            </a:r>
          </a:p>
        </p:txBody>
      </p:sp>
      <p:sp>
        <p:nvSpPr>
          <p:cNvPr id="2" name="Title 1"/>
          <p:cNvSpPr>
            <a:spLocks noGrp="1"/>
          </p:cNvSpPr>
          <p:nvPr>
            <p:ph type="title"/>
          </p:nvPr>
        </p:nvSpPr>
        <p:spPr>
          <a:xfrm>
            <a:off x="427220" y="918094"/>
            <a:ext cx="8229600" cy="1143000"/>
          </a:xfrm>
        </p:spPr>
        <p:txBody>
          <a:bodyPr>
            <a:noAutofit/>
          </a:bodyPr>
          <a:lstStyle/>
          <a:p>
            <a:r>
              <a:rPr lang="en-US" sz="3000" b="1" dirty="0" smtClean="0">
                <a:solidFill>
                  <a:schemeClr val="accent1">
                    <a:lumMod val="75000"/>
                  </a:schemeClr>
                </a:solidFill>
                <a:cs typeface="Arial" charset="0"/>
              </a:rPr>
              <a:t>SUPPORT FUND TIMELINE:</a:t>
            </a:r>
            <a:r>
              <a:rPr lang="en-US" sz="3000" b="1" dirty="0">
                <a:solidFill>
                  <a:schemeClr val="accent1">
                    <a:lumMod val="75000"/>
                  </a:schemeClr>
                </a:solidFill>
                <a:cs typeface="Arial" charset="0"/>
              </a:rPr>
              <a:t/>
            </a:r>
            <a:br>
              <a:rPr lang="en-US" sz="3000" b="1" dirty="0">
                <a:solidFill>
                  <a:schemeClr val="accent1">
                    <a:lumMod val="75000"/>
                  </a:schemeClr>
                </a:solidFill>
                <a:cs typeface="Arial" charset="0"/>
              </a:rPr>
            </a:br>
            <a:r>
              <a:rPr lang="en-US" sz="3000" b="1" dirty="0" smtClean="0">
                <a:solidFill>
                  <a:srgbClr val="C00000"/>
                </a:solidFill>
                <a:cs typeface="Arial" charset="0"/>
              </a:rPr>
              <a:t>ADVISORY PROCESS TO AWARDING OF GRANTS BY BOARD OF REGENTS</a:t>
            </a:r>
            <a:br>
              <a:rPr lang="en-US" sz="3000" b="1" dirty="0" smtClean="0">
                <a:solidFill>
                  <a:srgbClr val="C00000"/>
                </a:solidFill>
                <a:cs typeface="Arial" charset="0"/>
              </a:rPr>
            </a:br>
            <a:r>
              <a:rPr lang="en-US" sz="3000" b="1" dirty="0" smtClean="0">
                <a:solidFill>
                  <a:srgbClr val="C00000"/>
                </a:solidFill>
                <a:cs typeface="Arial" charset="0"/>
              </a:rPr>
              <a:t>FY 2013-14</a:t>
            </a:r>
            <a:r>
              <a:rPr lang="en-US" sz="3000" b="1" dirty="0">
                <a:solidFill>
                  <a:srgbClr val="C00000"/>
                </a:solidFill>
                <a:cs typeface="Arial" charset="0"/>
              </a:rPr>
              <a:t/>
            </a:r>
            <a:br>
              <a:rPr lang="en-US" sz="3000" b="1" dirty="0">
                <a:solidFill>
                  <a:srgbClr val="C00000"/>
                </a:solidFill>
                <a:cs typeface="Arial" charset="0"/>
              </a:rPr>
            </a:br>
            <a:endParaRPr lang="en-US" sz="3000" dirty="0"/>
          </a:p>
        </p:txBody>
      </p:sp>
      <p:sp>
        <p:nvSpPr>
          <p:cNvPr id="8" name="Pentagon 7"/>
          <p:cNvSpPr/>
          <p:nvPr/>
        </p:nvSpPr>
        <p:spPr>
          <a:xfrm>
            <a:off x="704538" y="3754931"/>
            <a:ext cx="7779895" cy="974361"/>
          </a:xfrm>
          <a:prstGeom prst="homePlate">
            <a:avLst/>
          </a:prstGeom>
          <a:gradFill>
            <a:gsLst>
              <a:gs pos="0">
                <a:srgbClr val="8488C4"/>
              </a:gs>
              <a:gs pos="53000">
                <a:srgbClr val="D4DEFF"/>
              </a:gs>
              <a:gs pos="83000">
                <a:srgbClr val="D4DEFF"/>
              </a:gs>
              <a:gs pos="100000">
                <a:srgbClr val="96AB94"/>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C00000"/>
                </a:solidFill>
              </a:rPr>
              <a:t>October 2012 – April 2014</a:t>
            </a:r>
            <a:endParaRPr lang="en-US" sz="2800" b="1" dirty="0">
              <a:solidFill>
                <a:srgbClr val="C00000"/>
              </a:solidFill>
            </a:endParaRPr>
          </a:p>
        </p:txBody>
      </p:sp>
      <p:sp>
        <p:nvSpPr>
          <p:cNvPr id="9" name="Line Callout 1 8"/>
          <p:cNvSpPr/>
          <p:nvPr/>
        </p:nvSpPr>
        <p:spPr>
          <a:xfrm>
            <a:off x="1828792" y="2390829"/>
            <a:ext cx="1588947" cy="1304142"/>
          </a:xfrm>
          <a:prstGeom prst="borderCallout1">
            <a:avLst>
              <a:gd name="adj1" fmla="val 51508"/>
              <a:gd name="adj2" fmla="val -926"/>
              <a:gd name="adj3" fmla="val 50431"/>
              <a:gd name="adj4" fmla="val 1482"/>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rgbClr val="C00000"/>
                </a:solidFill>
              </a:rPr>
              <a:t>Dec. 2012: </a:t>
            </a:r>
          </a:p>
          <a:p>
            <a:pPr algn="ctr"/>
            <a:r>
              <a:rPr lang="en-US" sz="1600" b="1" dirty="0" err="1" smtClean="0">
                <a:solidFill>
                  <a:schemeClr val="accent1">
                    <a:lumMod val="50000"/>
                  </a:schemeClr>
                </a:solidFill>
              </a:rPr>
              <a:t>BoR</a:t>
            </a:r>
            <a:r>
              <a:rPr lang="en-US" sz="1600" b="1" dirty="0" smtClean="0">
                <a:solidFill>
                  <a:schemeClr val="accent1">
                    <a:lumMod val="50000"/>
                  </a:schemeClr>
                </a:solidFill>
              </a:rPr>
              <a:t> Approval of Plan &amp; Budget</a:t>
            </a:r>
            <a:endParaRPr lang="en-US" sz="1600" b="1" dirty="0">
              <a:solidFill>
                <a:schemeClr val="accent1">
                  <a:lumMod val="50000"/>
                </a:schemeClr>
              </a:solidFill>
            </a:endParaRPr>
          </a:p>
        </p:txBody>
      </p:sp>
      <p:sp>
        <p:nvSpPr>
          <p:cNvPr id="10" name="Line Callout 1 9"/>
          <p:cNvSpPr/>
          <p:nvPr/>
        </p:nvSpPr>
        <p:spPr>
          <a:xfrm>
            <a:off x="347251" y="4856717"/>
            <a:ext cx="1751372" cy="1401570"/>
          </a:xfrm>
          <a:prstGeom prst="borderCallout1">
            <a:avLst>
              <a:gd name="adj1" fmla="val 49785"/>
              <a:gd name="adj2" fmla="val 1"/>
              <a:gd name="adj3" fmla="val 46898"/>
              <a:gd name="adj4" fmla="val 27"/>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C00000"/>
                </a:solidFill>
              </a:rPr>
              <a:t>April 23, 2014:</a:t>
            </a:r>
          </a:p>
          <a:p>
            <a:pPr algn="ctr"/>
            <a:r>
              <a:rPr lang="en-US" sz="1600" b="1" dirty="0" smtClean="0">
                <a:solidFill>
                  <a:schemeClr val="accent1">
                    <a:lumMod val="50000"/>
                  </a:schemeClr>
                </a:solidFill>
              </a:rPr>
              <a:t>Action of </a:t>
            </a:r>
            <a:r>
              <a:rPr lang="en-US" sz="1600" b="1" dirty="0" err="1" smtClean="0">
                <a:solidFill>
                  <a:schemeClr val="accent1">
                    <a:lumMod val="50000"/>
                  </a:schemeClr>
                </a:solidFill>
              </a:rPr>
              <a:t>BoR</a:t>
            </a:r>
            <a:r>
              <a:rPr lang="en-US" sz="1600" b="1" dirty="0" smtClean="0">
                <a:solidFill>
                  <a:schemeClr val="accent1">
                    <a:lumMod val="50000"/>
                  </a:schemeClr>
                </a:solidFill>
              </a:rPr>
              <a:t> on FY 2013-14 Awardees</a:t>
            </a:r>
            <a:endParaRPr lang="en-US" sz="1600" b="1" dirty="0">
              <a:solidFill>
                <a:schemeClr val="accent1">
                  <a:lumMod val="50000"/>
                </a:schemeClr>
              </a:solidFill>
            </a:endParaRPr>
          </a:p>
        </p:txBody>
      </p:sp>
      <p:sp>
        <p:nvSpPr>
          <p:cNvPr id="12" name="Line Callout 1 11"/>
          <p:cNvSpPr/>
          <p:nvPr/>
        </p:nvSpPr>
        <p:spPr>
          <a:xfrm>
            <a:off x="5623777" y="2390829"/>
            <a:ext cx="1553955" cy="1291654"/>
          </a:xfrm>
          <a:prstGeom prst="borderCallout1">
            <a:avLst>
              <a:gd name="adj1" fmla="val 51508"/>
              <a:gd name="adj2" fmla="val 1"/>
              <a:gd name="adj3" fmla="val 52353"/>
              <a:gd name="adj4" fmla="val 555"/>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July 2013: </a:t>
            </a:r>
          </a:p>
          <a:p>
            <a:pPr algn="ctr"/>
            <a:r>
              <a:rPr lang="en-US" b="1" dirty="0">
                <a:solidFill>
                  <a:schemeClr val="accent1">
                    <a:lumMod val="50000"/>
                  </a:schemeClr>
                </a:solidFill>
              </a:rPr>
              <a:t>Dissemination of RFPs</a:t>
            </a:r>
          </a:p>
        </p:txBody>
      </p:sp>
      <p:sp>
        <p:nvSpPr>
          <p:cNvPr id="14" name="Line Callout 1 13"/>
          <p:cNvSpPr/>
          <p:nvPr/>
        </p:nvSpPr>
        <p:spPr>
          <a:xfrm>
            <a:off x="4969178" y="4904180"/>
            <a:ext cx="1721375" cy="1354107"/>
          </a:xfrm>
          <a:prstGeom prst="borderCallout1">
            <a:avLst>
              <a:gd name="adj1" fmla="val 53233"/>
              <a:gd name="adj2" fmla="val 927"/>
              <a:gd name="adj3" fmla="val 48707"/>
              <a:gd name="adj4" fmla="val 556"/>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rgbClr val="C00000"/>
                </a:solidFill>
              </a:rPr>
              <a:t>April 1, 2014: </a:t>
            </a:r>
          </a:p>
          <a:p>
            <a:pPr algn="ctr"/>
            <a:r>
              <a:rPr lang="en-US" sz="1600" b="1" dirty="0" smtClean="0">
                <a:solidFill>
                  <a:schemeClr val="accent1">
                    <a:lumMod val="50000"/>
                  </a:schemeClr>
                </a:solidFill>
              </a:rPr>
              <a:t>Completion of Reports</a:t>
            </a:r>
            <a:endParaRPr lang="en-US" sz="1600" b="1" dirty="0">
              <a:solidFill>
                <a:schemeClr val="accent1">
                  <a:lumMod val="50000"/>
                </a:schemeClr>
              </a:solidFill>
            </a:endParaRPr>
          </a:p>
        </p:txBody>
      </p:sp>
      <p:sp>
        <p:nvSpPr>
          <p:cNvPr id="15" name="Line Callout 1 14"/>
          <p:cNvSpPr/>
          <p:nvPr/>
        </p:nvSpPr>
        <p:spPr>
          <a:xfrm>
            <a:off x="2608289" y="4856717"/>
            <a:ext cx="1861252" cy="1401571"/>
          </a:xfrm>
          <a:prstGeom prst="borderCallout1">
            <a:avLst>
              <a:gd name="adj1" fmla="val 49785"/>
              <a:gd name="adj2" fmla="val -925"/>
              <a:gd name="adj3" fmla="val 50892"/>
              <a:gd name="adj4" fmla="val -370"/>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C00000"/>
                </a:solidFill>
              </a:rPr>
              <a:t>April </a:t>
            </a:r>
            <a:r>
              <a:rPr lang="en-US" sz="1600" b="1" dirty="0" smtClean="0">
                <a:solidFill>
                  <a:srgbClr val="C00000"/>
                </a:solidFill>
              </a:rPr>
              <a:t>1-21, 2014</a:t>
            </a:r>
            <a:r>
              <a:rPr lang="en-US" sz="1600" b="1" dirty="0">
                <a:solidFill>
                  <a:srgbClr val="C00000"/>
                </a:solidFill>
              </a:rPr>
              <a:t>: </a:t>
            </a:r>
          </a:p>
          <a:p>
            <a:pPr algn="ctr"/>
            <a:r>
              <a:rPr lang="en-US" sz="1600" b="1" dirty="0">
                <a:solidFill>
                  <a:schemeClr val="accent1">
                    <a:lumMod val="50000"/>
                  </a:schemeClr>
                </a:solidFill>
              </a:rPr>
              <a:t>Campus Reviews</a:t>
            </a:r>
          </a:p>
        </p:txBody>
      </p:sp>
      <p:sp>
        <p:nvSpPr>
          <p:cNvPr id="18" name="Line Callout 1 17"/>
          <p:cNvSpPr/>
          <p:nvPr/>
        </p:nvSpPr>
        <p:spPr>
          <a:xfrm>
            <a:off x="7485036" y="2390828"/>
            <a:ext cx="1633913" cy="1304143"/>
          </a:xfrm>
          <a:prstGeom prst="borderCallout1">
            <a:avLst>
              <a:gd name="adj1" fmla="val 53232"/>
              <a:gd name="adj2" fmla="val -925"/>
              <a:gd name="adj3" fmla="val 55604"/>
              <a:gd name="adj4" fmla="val -370"/>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rgbClr val="C00000"/>
                </a:solidFill>
              </a:rPr>
              <a:t>Sept.-Nov. 2013:</a:t>
            </a:r>
            <a:endParaRPr lang="en-US" sz="1600" b="1" dirty="0">
              <a:solidFill>
                <a:srgbClr val="C00000"/>
              </a:solidFill>
            </a:endParaRPr>
          </a:p>
          <a:p>
            <a:pPr algn="ctr"/>
            <a:r>
              <a:rPr lang="en-US" sz="1600" b="1" dirty="0">
                <a:solidFill>
                  <a:schemeClr val="accent1">
                    <a:lumMod val="50000"/>
                  </a:schemeClr>
                </a:solidFill>
              </a:rPr>
              <a:t>Consultants Engaged</a:t>
            </a:r>
          </a:p>
        </p:txBody>
      </p:sp>
      <p:sp>
        <p:nvSpPr>
          <p:cNvPr id="19" name="Line Callout 1 18"/>
          <p:cNvSpPr/>
          <p:nvPr/>
        </p:nvSpPr>
        <p:spPr>
          <a:xfrm>
            <a:off x="7185230" y="4916671"/>
            <a:ext cx="1838848" cy="1341617"/>
          </a:xfrm>
          <a:prstGeom prst="borderCallout1">
            <a:avLst>
              <a:gd name="adj1" fmla="val 49785"/>
              <a:gd name="adj2" fmla="val -925"/>
              <a:gd name="adj3" fmla="val 48566"/>
              <a:gd name="adj4" fmla="val 627"/>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C00000"/>
                </a:solidFill>
              </a:rPr>
              <a:t>November 2013-</a:t>
            </a:r>
          </a:p>
          <a:p>
            <a:pPr algn="ctr"/>
            <a:r>
              <a:rPr lang="en-US" sz="1600" b="1" dirty="0">
                <a:solidFill>
                  <a:srgbClr val="C00000"/>
                </a:solidFill>
              </a:rPr>
              <a:t>March 2014: </a:t>
            </a:r>
          </a:p>
          <a:p>
            <a:pPr algn="ctr"/>
            <a:r>
              <a:rPr lang="en-US" sz="1600" b="1" dirty="0">
                <a:solidFill>
                  <a:schemeClr val="accent1">
                    <a:lumMod val="50000"/>
                  </a:schemeClr>
                </a:solidFill>
              </a:rPr>
              <a:t>Consultants Conduct Reviews</a:t>
            </a:r>
          </a:p>
        </p:txBody>
      </p:sp>
      <p:sp>
        <p:nvSpPr>
          <p:cNvPr id="13" name="Slide Number Placeholder 6"/>
          <p:cNvSpPr>
            <a:spLocks noGrp="1"/>
          </p:cNvSpPr>
          <p:nvPr>
            <p:ph type="sldNum" sz="quarter" idx="12"/>
          </p:nvPr>
        </p:nvSpPr>
        <p:spPr>
          <a:xfrm>
            <a:off x="8729816" y="6492875"/>
            <a:ext cx="368710" cy="365125"/>
          </a:xfrm>
        </p:spPr>
        <p:txBody>
          <a:bodyPr/>
          <a:lstStyle/>
          <a:p>
            <a:pPr>
              <a:defRPr/>
            </a:pPr>
            <a:fld id="{13F743C7-2023-4DC5-9399-07F4BD839EBA}" type="slidenum">
              <a:rPr lang="en-US">
                <a:solidFill>
                  <a:schemeClr val="bg1"/>
                </a:solidFill>
              </a:rPr>
              <a:pPr>
                <a:defRPr/>
              </a:pPr>
              <a:t>4</a:t>
            </a:fld>
            <a:endParaRPr lang="en-US" dirty="0">
              <a:solidFill>
                <a:schemeClr val="bg1"/>
              </a:solidFill>
            </a:endParaRPr>
          </a:p>
        </p:txBody>
      </p:sp>
      <p:sp>
        <p:nvSpPr>
          <p:cNvPr id="34" name="Right Arrow 33"/>
          <p:cNvSpPr/>
          <p:nvPr/>
        </p:nvSpPr>
        <p:spPr>
          <a:xfrm>
            <a:off x="7196782" y="2810551"/>
            <a:ext cx="307304" cy="5996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ight Arrow 34"/>
          <p:cNvSpPr/>
          <p:nvPr/>
        </p:nvSpPr>
        <p:spPr>
          <a:xfrm rot="5400000">
            <a:off x="8454453" y="3767420"/>
            <a:ext cx="734517" cy="5896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ight Arrow 35"/>
          <p:cNvSpPr/>
          <p:nvPr/>
        </p:nvSpPr>
        <p:spPr>
          <a:xfrm rot="10800000">
            <a:off x="6709605" y="5245201"/>
            <a:ext cx="494675" cy="5896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ight Arrow 36"/>
          <p:cNvSpPr/>
          <p:nvPr/>
        </p:nvSpPr>
        <p:spPr>
          <a:xfrm rot="10800000">
            <a:off x="4469540" y="5245203"/>
            <a:ext cx="530301" cy="5896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ight Arrow 37"/>
          <p:cNvSpPr/>
          <p:nvPr/>
        </p:nvSpPr>
        <p:spPr>
          <a:xfrm rot="10800000">
            <a:off x="2098623" y="5281426"/>
            <a:ext cx="528714" cy="5896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Line Callout 1 19"/>
          <p:cNvSpPr/>
          <p:nvPr/>
        </p:nvSpPr>
        <p:spPr>
          <a:xfrm>
            <a:off x="1" y="2390828"/>
            <a:ext cx="1521488" cy="1291653"/>
          </a:xfrm>
          <a:prstGeom prst="borderCallout1">
            <a:avLst>
              <a:gd name="adj1" fmla="val 51508"/>
              <a:gd name="adj2" fmla="val -926"/>
              <a:gd name="adj3" fmla="val 50431"/>
              <a:gd name="adj4" fmla="val 1482"/>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rgbClr val="C00000"/>
                </a:solidFill>
              </a:rPr>
              <a:t>Oct.-Dec. 2012: </a:t>
            </a:r>
          </a:p>
          <a:p>
            <a:pPr algn="ctr"/>
            <a:r>
              <a:rPr lang="en-US" sz="1600" b="1" dirty="0" err="1" smtClean="0">
                <a:solidFill>
                  <a:schemeClr val="accent1">
                    <a:lumMod val="50000"/>
                  </a:schemeClr>
                </a:solidFill>
              </a:rPr>
              <a:t>BoRSF</a:t>
            </a:r>
            <a:r>
              <a:rPr lang="en-US" sz="1600" b="1" dirty="0" smtClean="0">
                <a:solidFill>
                  <a:schemeClr val="accent1">
                    <a:lumMod val="50000"/>
                  </a:schemeClr>
                </a:solidFill>
              </a:rPr>
              <a:t> Advisory Process</a:t>
            </a:r>
            <a:endParaRPr lang="en-US" sz="1600" b="1" dirty="0">
              <a:solidFill>
                <a:schemeClr val="accent1">
                  <a:lumMod val="50000"/>
                </a:schemeClr>
              </a:solidFill>
            </a:endParaRPr>
          </a:p>
        </p:txBody>
      </p:sp>
      <p:sp>
        <p:nvSpPr>
          <p:cNvPr id="22" name="Right Arrow 21"/>
          <p:cNvSpPr/>
          <p:nvPr/>
        </p:nvSpPr>
        <p:spPr>
          <a:xfrm>
            <a:off x="5335523" y="2743096"/>
            <a:ext cx="307304" cy="5996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ight Arrow 22"/>
          <p:cNvSpPr/>
          <p:nvPr/>
        </p:nvSpPr>
        <p:spPr>
          <a:xfrm>
            <a:off x="3430541" y="2775575"/>
            <a:ext cx="307304" cy="5996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ight Arrow 23"/>
          <p:cNvSpPr/>
          <p:nvPr/>
        </p:nvSpPr>
        <p:spPr>
          <a:xfrm>
            <a:off x="1521231" y="2740130"/>
            <a:ext cx="326611" cy="5996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Arrow Connector 5"/>
          <p:cNvCxnSpPr/>
          <p:nvPr/>
        </p:nvCxnSpPr>
        <p:spPr>
          <a:xfrm flipH="1">
            <a:off x="5343929" y="1973788"/>
            <a:ext cx="876989" cy="344774"/>
          </a:xfrm>
          <a:prstGeom prst="straightConnector1">
            <a:avLst/>
          </a:prstGeom>
          <a:ln w="57150">
            <a:solidFill>
              <a:srgbClr val="FFC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4714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500"/>
                                        <p:tgtEl>
                                          <p:spTgt spid="22"/>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500"/>
                                        <p:tgtEl>
                                          <p:spTgt spid="18"/>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4"/>
                                        </p:tgtEl>
                                        <p:attrNameLst>
                                          <p:attrName>style.visibility</p:attrName>
                                        </p:attrNameLst>
                                      </p:cBhvr>
                                      <p:to>
                                        <p:strVal val="visible"/>
                                      </p:to>
                                    </p:set>
                                    <p:animEffect transition="in" filter="fade">
                                      <p:cBhvr>
                                        <p:cTn id="39" dur="500"/>
                                        <p:tgtEl>
                                          <p:spTgt spid="34"/>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fade">
                                      <p:cBhvr>
                                        <p:cTn id="44" dur="500"/>
                                        <p:tgtEl>
                                          <p:spTgt spid="19"/>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500"/>
                                        <p:tgtEl>
                                          <p:spTgt spid="35"/>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fade">
                                      <p:cBhvr>
                                        <p:cTn id="52" dur="500"/>
                                        <p:tgtEl>
                                          <p:spTgt spid="14"/>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36"/>
                                        </p:tgtEl>
                                        <p:attrNameLst>
                                          <p:attrName>style.visibility</p:attrName>
                                        </p:attrNameLst>
                                      </p:cBhvr>
                                      <p:to>
                                        <p:strVal val="visible"/>
                                      </p:to>
                                    </p:set>
                                    <p:animEffect transition="in" filter="fade">
                                      <p:cBhvr>
                                        <p:cTn id="55" dur="500"/>
                                        <p:tgtEl>
                                          <p:spTgt spid="36"/>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fade">
                                      <p:cBhvr>
                                        <p:cTn id="60" dur="500"/>
                                        <p:tgtEl>
                                          <p:spTgt spid="15"/>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37"/>
                                        </p:tgtEl>
                                        <p:attrNameLst>
                                          <p:attrName>style.visibility</p:attrName>
                                        </p:attrNameLst>
                                      </p:cBhvr>
                                      <p:to>
                                        <p:strVal val="visible"/>
                                      </p:to>
                                    </p:set>
                                    <p:animEffect transition="in" filter="fade">
                                      <p:cBhvr>
                                        <p:cTn id="63" dur="500"/>
                                        <p:tgtEl>
                                          <p:spTgt spid="37"/>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fade">
                                      <p:cBhvr>
                                        <p:cTn id="68" dur="500"/>
                                        <p:tgtEl>
                                          <p:spTgt spid="10"/>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38"/>
                                        </p:tgtEl>
                                        <p:attrNameLst>
                                          <p:attrName>style.visibility</p:attrName>
                                        </p:attrNameLst>
                                      </p:cBhvr>
                                      <p:to>
                                        <p:strVal val="visible"/>
                                      </p:to>
                                    </p:set>
                                    <p:animEffect transition="in" filter="fade">
                                      <p:cBhvr>
                                        <p:cTn id="71" dur="500"/>
                                        <p:tgtEl>
                                          <p:spTgt spid="38"/>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3"/>
                                        </p:tgtEl>
                                        <p:attrNameLst>
                                          <p:attrName>style.visibility</p:attrName>
                                        </p:attrNameLst>
                                      </p:cBhvr>
                                      <p:to>
                                        <p:strVal val="visible"/>
                                      </p:to>
                                    </p:set>
                                    <p:animEffect transition="in" filter="fade">
                                      <p:cBhvr>
                                        <p:cTn id="76" dur="500"/>
                                        <p:tgtEl>
                                          <p:spTgt spid="3"/>
                                        </p:tgtEl>
                                      </p:cBhvr>
                                    </p:animEffect>
                                  </p:childTnLst>
                                </p:cTn>
                              </p:par>
                              <p:par>
                                <p:cTn id="77" presetID="10" presetClass="entr" presetSubtype="0" fill="hold" nodeType="withEffect">
                                  <p:stCondLst>
                                    <p:cond delay="0"/>
                                  </p:stCondLst>
                                  <p:childTnLst>
                                    <p:set>
                                      <p:cBhvr>
                                        <p:cTn id="78" dur="1" fill="hold">
                                          <p:stCondLst>
                                            <p:cond delay="0"/>
                                          </p:stCondLst>
                                        </p:cTn>
                                        <p:tgtEl>
                                          <p:spTgt spid="6"/>
                                        </p:tgtEl>
                                        <p:attrNameLst>
                                          <p:attrName>style.visibility</p:attrName>
                                        </p:attrNameLst>
                                      </p:cBhvr>
                                      <p:to>
                                        <p:strVal val="visible"/>
                                      </p:to>
                                    </p:set>
                                    <p:animEffect transition="in" filter="fade">
                                      <p:cBhvr>
                                        <p:cTn id="7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animBg="1"/>
      <p:bldP spid="9" grpId="0" animBg="1"/>
      <p:bldP spid="10" grpId="0" animBg="1"/>
      <p:bldP spid="12" grpId="0" animBg="1"/>
      <p:bldP spid="14" grpId="0" animBg="1"/>
      <p:bldP spid="15" grpId="0" animBg="1"/>
      <p:bldP spid="18" grpId="0" animBg="1"/>
      <p:bldP spid="19" grpId="0" animBg="1"/>
      <p:bldP spid="34" grpId="0" animBg="1"/>
      <p:bldP spid="35" grpId="0" animBg="1"/>
      <p:bldP spid="36" grpId="0" animBg="1"/>
      <p:bldP spid="37" grpId="0" animBg="1"/>
      <p:bldP spid="38" grpId="0" animBg="1"/>
      <p:bldP spid="20" grpId="0" animBg="1"/>
      <p:bldP spid="22" grpId="0" animBg="1"/>
      <p:bldP spid="23" grpId="0" animBg="1"/>
      <p:bldP spid="2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 name="Picture 57" descr="Loyola.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683591" y="3402092"/>
            <a:ext cx="921545" cy="921545"/>
          </a:xfrm>
          <a:prstGeom prst="rect">
            <a:avLst/>
          </a:prstGeom>
        </p:spPr>
      </p:pic>
      <p:pic>
        <p:nvPicPr>
          <p:cNvPr id="15" name="Picture 14" descr="louisiana-university-lafayette-university-collection.jpg"/>
          <p:cNvPicPr>
            <a:picLocks noChangeAspect="1"/>
          </p:cNvPicPr>
          <p:nvPr/>
        </p:nvPicPr>
        <p:blipFill rotWithShape="1">
          <a:blip r:embed="rId4">
            <a:extLst>
              <a:ext uri="{28A0092B-C50C-407E-A947-70E740481C1C}">
                <a14:useLocalDpi xmlns:a14="http://schemas.microsoft.com/office/drawing/2010/main"/>
              </a:ext>
            </a:extLst>
          </a:blip>
          <a:srcRect t="12714" b="10026"/>
          <a:stretch/>
        </p:blipFill>
        <p:spPr>
          <a:xfrm>
            <a:off x="1339264" y="5517880"/>
            <a:ext cx="1183493" cy="914400"/>
          </a:xfrm>
          <a:prstGeom prst="rect">
            <a:avLst/>
          </a:prstGeom>
        </p:spPr>
      </p:pic>
      <p:pic>
        <p:nvPicPr>
          <p:cNvPr id="24" name="Picture 23" descr="Nicholls.jpg"/>
          <p:cNvPicPr>
            <a:picLocks noChangeAspect="1"/>
          </p:cNvPicPr>
          <p:nvPr/>
        </p:nvPicPr>
        <p:blipFill rotWithShape="1">
          <a:blip r:embed="rId5">
            <a:extLst>
              <a:ext uri="{28A0092B-C50C-407E-A947-70E740481C1C}">
                <a14:useLocalDpi xmlns:a14="http://schemas.microsoft.com/office/drawing/2010/main"/>
              </a:ext>
            </a:extLst>
          </a:blip>
          <a:srcRect t="12090" b="18475"/>
          <a:stretch/>
        </p:blipFill>
        <p:spPr>
          <a:xfrm>
            <a:off x="6749289" y="5758660"/>
            <a:ext cx="790151" cy="548640"/>
          </a:xfrm>
          <a:prstGeom prst="rect">
            <a:avLst/>
          </a:prstGeom>
        </p:spPr>
      </p:pic>
      <p:pic>
        <p:nvPicPr>
          <p:cNvPr id="28" name="Picture 27" descr="Southeastern.jpg"/>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3410927" y="5096112"/>
            <a:ext cx="771798" cy="662548"/>
          </a:xfrm>
          <a:prstGeom prst="rect">
            <a:avLst/>
          </a:prstGeom>
        </p:spPr>
      </p:pic>
      <p:pic>
        <p:nvPicPr>
          <p:cNvPr id="225" name="Picture 224" descr="SUNO logo.png"/>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7836897" y="5642161"/>
            <a:ext cx="1167697" cy="652969"/>
          </a:xfrm>
          <a:prstGeom prst="rect">
            <a:avLst/>
          </a:prstGeom>
        </p:spPr>
      </p:pic>
      <p:pic>
        <p:nvPicPr>
          <p:cNvPr id="233" name="Picture 232" descr="ulmonroe.jpg"/>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3794054" y="4101393"/>
            <a:ext cx="777341" cy="776267"/>
          </a:xfrm>
          <a:prstGeom prst="rect">
            <a:avLst/>
          </a:prstGeom>
        </p:spPr>
      </p:pic>
      <p:pic>
        <p:nvPicPr>
          <p:cNvPr id="243" name="Picture 242" descr="lsu.png"/>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2812228" y="5853200"/>
            <a:ext cx="1184271" cy="510901"/>
          </a:xfrm>
          <a:prstGeom prst="rect">
            <a:avLst/>
          </a:prstGeom>
        </p:spPr>
      </p:pic>
      <p:pic>
        <p:nvPicPr>
          <p:cNvPr id="244" name="Picture 243" descr="tulane_logo.gif"/>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7053302" y="3016709"/>
            <a:ext cx="1386287" cy="594123"/>
          </a:xfrm>
          <a:prstGeom prst="rect">
            <a:avLst/>
          </a:prstGeom>
        </p:spPr>
      </p:pic>
      <p:pic>
        <p:nvPicPr>
          <p:cNvPr id="245" name="Picture 244" descr="uno_logo.jpg"/>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4571395" y="5866807"/>
            <a:ext cx="1762025" cy="511903"/>
          </a:xfrm>
          <a:prstGeom prst="rect">
            <a:avLst/>
          </a:prstGeom>
        </p:spPr>
      </p:pic>
      <p:pic>
        <p:nvPicPr>
          <p:cNvPr id="246" name="Picture 245" descr="xavier.jpeg"/>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6402570" y="4742590"/>
            <a:ext cx="777696" cy="774239"/>
          </a:xfrm>
          <a:prstGeom prst="rect">
            <a:avLst/>
          </a:prstGeom>
        </p:spPr>
      </p:pic>
      <p:pic>
        <p:nvPicPr>
          <p:cNvPr id="11" name="Picture 10" descr="centenary.jpg"/>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1339264" y="3685689"/>
            <a:ext cx="945493" cy="270140"/>
          </a:xfrm>
          <a:prstGeom prst="rect">
            <a:avLst/>
          </a:prstGeom>
        </p:spPr>
      </p:pic>
      <p:pic>
        <p:nvPicPr>
          <p:cNvPr id="14" name="Picture 13" descr="NorthwesternState-Seal.jpg"/>
          <p:cNvPicPr>
            <a:picLocks noChangeAspect="1"/>
          </p:cNvPicPr>
          <p:nvPr/>
        </p:nvPicPr>
        <p:blipFill>
          <a:blip r:embed="rId14" cstate="print">
            <a:extLst>
              <a:ext uri="{28A0092B-C50C-407E-A947-70E740481C1C}">
                <a14:useLocalDpi xmlns:a14="http://schemas.microsoft.com/office/drawing/2010/main"/>
              </a:ext>
            </a:extLst>
          </a:blip>
          <a:stretch>
            <a:fillRect/>
          </a:stretch>
        </p:blipFill>
        <p:spPr>
          <a:xfrm>
            <a:off x="212788" y="5585217"/>
            <a:ext cx="722532" cy="722532"/>
          </a:xfrm>
          <a:prstGeom prst="rect">
            <a:avLst/>
          </a:prstGeom>
        </p:spPr>
      </p:pic>
      <p:sp>
        <p:nvSpPr>
          <p:cNvPr id="3" name="Slide Number Placeholder 2"/>
          <p:cNvSpPr>
            <a:spLocks noGrp="1"/>
          </p:cNvSpPr>
          <p:nvPr>
            <p:ph type="sldNum" sz="quarter" idx="12"/>
          </p:nvPr>
        </p:nvSpPr>
        <p:spPr>
          <a:xfrm>
            <a:off x="6946900" y="6496050"/>
            <a:ext cx="2133600" cy="365125"/>
          </a:xfrm>
        </p:spPr>
        <p:txBody>
          <a:bodyPr/>
          <a:lstStyle/>
          <a:p>
            <a:fld id="{509CFE1D-EEBB-4971-B82A-104D97D84A14}" type="slidenum">
              <a:rPr lang="en-US" smtClean="0">
                <a:solidFill>
                  <a:schemeClr val="bg1"/>
                </a:solidFill>
              </a:rPr>
              <a:pPr/>
              <a:t>5</a:t>
            </a:fld>
            <a:endParaRPr lang="en-US">
              <a:solidFill>
                <a:schemeClr val="bg1"/>
              </a:solidFill>
            </a:endParaRPr>
          </a:p>
        </p:txBody>
      </p:sp>
      <p:pic>
        <p:nvPicPr>
          <p:cNvPr id="64" name="Picture 10" descr="C:\Users\carrie.robison\Desktop\OLHCC_Crest_jpg_08_15_11.jpg"/>
          <p:cNvPicPr>
            <a:picLocks noChangeAspect="1" noChangeArrowheads="1"/>
          </p:cNvPicPr>
          <p:nvPr/>
        </p:nvPicPr>
        <p:blipFill>
          <a:blip r:embed="rId15" cstate="print">
            <a:extLst>
              <a:ext uri="{28A0092B-C50C-407E-A947-70E740481C1C}">
                <a14:useLocalDpi xmlns:a14="http://schemas.microsoft.com/office/drawing/2010/main"/>
              </a:ext>
            </a:extLst>
          </a:blip>
          <a:srcRect/>
          <a:stretch>
            <a:fillRect/>
          </a:stretch>
        </p:blipFill>
        <p:spPr bwMode="auto">
          <a:xfrm>
            <a:off x="4950497" y="4929928"/>
            <a:ext cx="705998" cy="746045"/>
          </a:xfrm>
          <a:prstGeom prst="rect">
            <a:avLst/>
          </a:prstGeom>
          <a:noFill/>
          <a:extLst>
            <a:ext uri="{909E8E84-426E-40DD-AFC4-6F175D3DCCD1}">
              <a14:hiddenFill xmlns:a14="http://schemas.microsoft.com/office/drawing/2010/main">
                <a:solidFill>
                  <a:srgbClr val="FFFFFF"/>
                </a:solidFill>
              </a14:hiddenFill>
            </a:ext>
          </a:extLst>
        </p:spPr>
      </p:pic>
      <p:sp>
        <p:nvSpPr>
          <p:cNvPr id="52" name="Title 1"/>
          <p:cNvSpPr>
            <a:spLocks noGrp="1"/>
          </p:cNvSpPr>
          <p:nvPr>
            <p:ph type="title"/>
          </p:nvPr>
        </p:nvSpPr>
        <p:spPr>
          <a:xfrm>
            <a:off x="0" y="390382"/>
            <a:ext cx="9144000" cy="816872"/>
          </a:xfrm>
        </p:spPr>
        <p:txBody>
          <a:bodyPr>
            <a:noAutofit/>
          </a:bodyPr>
          <a:lstStyle/>
          <a:p>
            <a:r>
              <a:rPr lang="en-US" sz="3200" b="1" cap="all" dirty="0" smtClean="0">
                <a:solidFill>
                  <a:schemeClr val="accent1">
                    <a:lumMod val="75000"/>
                  </a:schemeClr>
                </a:solidFill>
              </a:rPr>
              <a:t>Board of regents support fund</a:t>
            </a:r>
            <a:br>
              <a:rPr lang="en-US" sz="3200" b="1" cap="all" dirty="0" smtClean="0">
                <a:solidFill>
                  <a:schemeClr val="accent1">
                    <a:lumMod val="75000"/>
                  </a:schemeClr>
                </a:solidFill>
              </a:rPr>
            </a:br>
            <a:r>
              <a:rPr lang="en-US" sz="3200" b="1" cap="all" dirty="0" err="1" smtClean="0">
                <a:solidFill>
                  <a:schemeClr val="accent1">
                    <a:lumMod val="75000"/>
                  </a:schemeClr>
                </a:solidFill>
              </a:rPr>
              <a:t>april</a:t>
            </a:r>
            <a:r>
              <a:rPr lang="en-US" sz="3200" b="1" cap="all" dirty="0" smtClean="0">
                <a:solidFill>
                  <a:schemeClr val="accent1">
                    <a:lumMod val="75000"/>
                  </a:schemeClr>
                </a:solidFill>
              </a:rPr>
              <a:t> 23, 2014</a:t>
            </a:r>
            <a:endParaRPr lang="en-US" sz="3200" b="1" dirty="0">
              <a:solidFill>
                <a:schemeClr val="accent1">
                  <a:lumMod val="75000"/>
                </a:schemeClr>
              </a:solidFill>
            </a:endParaRPr>
          </a:p>
        </p:txBody>
      </p:sp>
      <p:sp>
        <p:nvSpPr>
          <p:cNvPr id="53" name="TextBox 52"/>
          <p:cNvSpPr txBox="1"/>
          <p:nvPr/>
        </p:nvSpPr>
        <p:spPr>
          <a:xfrm>
            <a:off x="0" y="1393782"/>
            <a:ext cx="9144000" cy="584775"/>
          </a:xfrm>
          <a:prstGeom prst="rect">
            <a:avLst/>
          </a:prstGeom>
          <a:noFill/>
        </p:spPr>
        <p:txBody>
          <a:bodyPr wrap="square" rtlCol="0">
            <a:spAutoFit/>
          </a:bodyPr>
          <a:lstStyle/>
          <a:p>
            <a:pPr algn="ctr"/>
            <a:r>
              <a:rPr lang="en-US" sz="3200" b="1" dirty="0" smtClean="0">
                <a:solidFill>
                  <a:srgbClr val="C00000"/>
                </a:solidFill>
              </a:rPr>
              <a:t>180 Awards Across 32 Campuses</a:t>
            </a:r>
            <a:endParaRPr lang="en-US" sz="3200" dirty="0"/>
          </a:p>
        </p:txBody>
      </p:sp>
      <p:pic>
        <p:nvPicPr>
          <p:cNvPr id="54" name="Picture 3" descr="C:\Users\carrie.robison\Desktop\LSUA-Logo-web.jpg"/>
          <p:cNvPicPr>
            <a:picLocks noChangeAspect="1" noChangeArrowheads="1"/>
          </p:cNvPicPr>
          <p:nvPr/>
        </p:nvPicPr>
        <p:blipFill>
          <a:blip r:embed="rId16" cstate="print">
            <a:extLst>
              <a:ext uri="{28A0092B-C50C-407E-A947-70E740481C1C}">
                <a14:useLocalDpi xmlns:a14="http://schemas.microsoft.com/office/drawing/2010/main"/>
              </a:ext>
            </a:extLst>
          </a:blip>
          <a:srcRect/>
          <a:stretch>
            <a:fillRect/>
          </a:stretch>
        </p:blipFill>
        <p:spPr bwMode="auto">
          <a:xfrm>
            <a:off x="765570" y="4805838"/>
            <a:ext cx="903288" cy="621548"/>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7" descr="C:\Users\carrie.robison\Desktop\SOM_logo.jpg"/>
          <p:cNvPicPr>
            <a:picLocks noChangeAspect="1" noChangeArrowheads="1"/>
          </p:cNvPicPr>
          <p:nvPr/>
        </p:nvPicPr>
        <p:blipFill>
          <a:blip r:embed="rId17">
            <a:extLst>
              <a:ext uri="{28A0092B-C50C-407E-A947-70E740481C1C}">
                <a14:useLocalDpi xmlns:a14="http://schemas.microsoft.com/office/drawing/2010/main"/>
              </a:ext>
            </a:extLst>
          </a:blip>
          <a:srcRect/>
          <a:stretch>
            <a:fillRect/>
          </a:stretch>
        </p:blipFill>
        <p:spPr bwMode="auto">
          <a:xfrm>
            <a:off x="5157820" y="4101393"/>
            <a:ext cx="1394417" cy="481074"/>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55" descr="LAcollege.jpg"/>
          <p:cNvPicPr>
            <a:picLocks noChangeAspect="1"/>
          </p:cNvPicPr>
          <p:nvPr/>
        </p:nvPicPr>
        <p:blipFill>
          <a:blip r:embed="rId18" cstate="print">
            <a:extLst>
              <a:ext uri="{28A0092B-C50C-407E-A947-70E740481C1C}">
                <a14:useLocalDpi xmlns:a14="http://schemas.microsoft.com/office/drawing/2010/main"/>
              </a:ext>
            </a:extLst>
          </a:blip>
          <a:stretch>
            <a:fillRect/>
          </a:stretch>
        </p:blipFill>
        <p:spPr>
          <a:xfrm>
            <a:off x="2563780" y="3324486"/>
            <a:ext cx="1070025" cy="842645"/>
          </a:xfrm>
          <a:prstGeom prst="rect">
            <a:avLst/>
          </a:prstGeom>
        </p:spPr>
      </p:pic>
      <p:pic>
        <p:nvPicPr>
          <p:cNvPr id="57" name="Picture 56" descr="lsus-logo.png"/>
          <p:cNvPicPr>
            <a:picLocks noChangeAspect="1"/>
          </p:cNvPicPr>
          <p:nvPr/>
        </p:nvPicPr>
        <p:blipFill>
          <a:blip r:embed="rId19" cstate="print">
            <a:extLst>
              <a:ext uri="{28A0092B-C50C-407E-A947-70E740481C1C}">
                <a14:useLocalDpi xmlns:a14="http://schemas.microsoft.com/office/drawing/2010/main"/>
              </a:ext>
            </a:extLst>
          </a:blip>
          <a:stretch>
            <a:fillRect/>
          </a:stretch>
        </p:blipFill>
        <p:spPr>
          <a:xfrm>
            <a:off x="317182" y="3070081"/>
            <a:ext cx="946459" cy="946459"/>
          </a:xfrm>
          <a:prstGeom prst="rect">
            <a:avLst/>
          </a:prstGeom>
        </p:spPr>
      </p:pic>
      <p:pic>
        <p:nvPicPr>
          <p:cNvPr id="59" name="Picture 3" descr="C:\Users\carrie.robison\Desktop\Dillard_University_221118.gif"/>
          <p:cNvPicPr>
            <a:picLocks noChangeAspect="1" noChangeArrowheads="1"/>
          </p:cNvPicPr>
          <p:nvPr/>
        </p:nvPicPr>
        <p:blipFill>
          <a:blip r:embed="rId20" cstate="print">
            <a:extLst>
              <a:ext uri="{28A0092B-C50C-407E-A947-70E740481C1C}">
                <a14:useLocalDpi xmlns:a14="http://schemas.microsoft.com/office/drawing/2010/main"/>
              </a:ext>
            </a:extLst>
          </a:blip>
          <a:srcRect/>
          <a:stretch>
            <a:fillRect/>
          </a:stretch>
        </p:blipFill>
        <p:spPr bwMode="auto">
          <a:xfrm>
            <a:off x="8055599" y="3634941"/>
            <a:ext cx="950104" cy="763199"/>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2" descr="C:\Users\carrie.robison\Desktop\Our-Lady-of-the-Lake-College-22386B87.jpg"/>
          <p:cNvPicPr>
            <a:picLocks noChangeAspect="1" noChangeArrowheads="1"/>
          </p:cNvPicPr>
          <p:nvPr/>
        </p:nvPicPr>
        <p:blipFill>
          <a:blip r:embed="rId21">
            <a:extLst>
              <a:ext uri="{28A0092B-C50C-407E-A947-70E740481C1C}">
                <a14:useLocalDpi xmlns:a14="http://schemas.microsoft.com/office/drawing/2010/main"/>
              </a:ext>
            </a:extLst>
          </a:blip>
          <a:srcRect/>
          <a:stretch>
            <a:fillRect/>
          </a:stretch>
        </p:blipFill>
        <p:spPr bwMode="auto">
          <a:xfrm>
            <a:off x="3676618" y="3381851"/>
            <a:ext cx="1247776" cy="481013"/>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60" descr="LSUeunice_ssquare.jpg"/>
          <p:cNvPicPr>
            <a:picLocks noChangeAspect="1"/>
          </p:cNvPicPr>
          <p:nvPr/>
        </p:nvPicPr>
        <p:blipFill>
          <a:blip r:embed="rId22" cstate="print">
            <a:extLst>
              <a:ext uri="{28A0092B-C50C-407E-A947-70E740481C1C}">
                <a14:useLocalDpi xmlns:a14="http://schemas.microsoft.com/office/drawing/2010/main"/>
              </a:ext>
            </a:extLst>
          </a:blip>
          <a:stretch>
            <a:fillRect/>
          </a:stretch>
        </p:blipFill>
        <p:spPr>
          <a:xfrm>
            <a:off x="2141369" y="4289388"/>
            <a:ext cx="762775" cy="588272"/>
          </a:xfrm>
          <a:prstGeom prst="rect">
            <a:avLst/>
          </a:prstGeom>
        </p:spPr>
      </p:pic>
      <p:pic>
        <p:nvPicPr>
          <p:cNvPr id="90" name="Picture 3" descr="C:\Users\carrie.robison\Desktop\nunez logo.jpg"/>
          <p:cNvPicPr>
            <a:picLocks noChangeAspect="1" noChangeArrowheads="1"/>
          </p:cNvPicPr>
          <p:nvPr/>
        </p:nvPicPr>
        <p:blipFill>
          <a:blip r:embed="rId23" cstate="print">
            <a:extLst>
              <a:ext uri="{28A0092B-C50C-407E-A947-70E740481C1C}">
                <a14:useLocalDpi xmlns:a14="http://schemas.microsoft.com/office/drawing/2010/main"/>
              </a:ext>
            </a:extLst>
          </a:blip>
          <a:srcRect/>
          <a:stretch>
            <a:fillRect/>
          </a:stretch>
        </p:blipFill>
        <p:spPr bwMode="auto">
          <a:xfrm>
            <a:off x="8620592" y="2556593"/>
            <a:ext cx="421538" cy="853748"/>
          </a:xfrm>
          <a:prstGeom prst="rect">
            <a:avLst/>
          </a:prstGeom>
          <a:noFill/>
          <a:extLst>
            <a:ext uri="{909E8E84-426E-40DD-AFC4-6F175D3DCCD1}">
              <a14:hiddenFill xmlns:a14="http://schemas.microsoft.com/office/drawing/2010/main">
                <a:solidFill>
                  <a:srgbClr val="FFFFFF"/>
                </a:solidFill>
              </a14:hiddenFill>
            </a:ext>
          </a:extLst>
        </p:spPr>
      </p:pic>
      <p:pic>
        <p:nvPicPr>
          <p:cNvPr id="91" name="Picture 4" descr="C:\Users\carrie.robison\Desktop\SUS logo.jpg"/>
          <p:cNvPicPr>
            <a:picLocks noChangeAspect="1" noChangeArrowheads="1"/>
          </p:cNvPicPr>
          <p:nvPr/>
        </p:nvPicPr>
        <p:blipFill>
          <a:blip r:embed="rId24">
            <a:extLst>
              <a:ext uri="{28A0092B-C50C-407E-A947-70E740481C1C}">
                <a14:useLocalDpi xmlns:a14="http://schemas.microsoft.com/office/drawing/2010/main"/>
              </a:ext>
            </a:extLst>
          </a:blip>
          <a:srcRect/>
          <a:stretch>
            <a:fillRect/>
          </a:stretch>
        </p:blipFill>
        <p:spPr bwMode="auto">
          <a:xfrm>
            <a:off x="2414655" y="2151145"/>
            <a:ext cx="750350" cy="753700"/>
          </a:xfrm>
          <a:prstGeom prst="rect">
            <a:avLst/>
          </a:prstGeom>
          <a:noFill/>
          <a:extLst>
            <a:ext uri="{909E8E84-426E-40DD-AFC4-6F175D3DCCD1}">
              <a14:hiddenFill xmlns:a14="http://schemas.microsoft.com/office/drawing/2010/main">
                <a:solidFill>
                  <a:srgbClr val="FFFFFF"/>
                </a:solidFill>
              </a14:hiddenFill>
            </a:ext>
          </a:extLst>
        </p:spPr>
      </p:pic>
      <p:pic>
        <p:nvPicPr>
          <p:cNvPr id="92" name="Picture 5" descr="C:\Users\carrie.robison\Desktop\bossier_parish_community_col.jpg"/>
          <p:cNvPicPr>
            <a:picLocks noChangeAspect="1" noChangeArrowheads="1"/>
          </p:cNvPicPr>
          <p:nvPr/>
        </p:nvPicPr>
        <p:blipFill>
          <a:blip r:embed="rId25" cstate="print">
            <a:extLst>
              <a:ext uri="{28A0092B-C50C-407E-A947-70E740481C1C}">
                <a14:useLocalDpi xmlns:a14="http://schemas.microsoft.com/office/drawing/2010/main"/>
              </a:ext>
            </a:extLst>
          </a:blip>
          <a:srcRect/>
          <a:stretch>
            <a:fillRect/>
          </a:stretch>
        </p:blipFill>
        <p:spPr bwMode="auto">
          <a:xfrm>
            <a:off x="1626153" y="2572926"/>
            <a:ext cx="609713" cy="821081"/>
          </a:xfrm>
          <a:prstGeom prst="rect">
            <a:avLst/>
          </a:prstGeom>
          <a:noFill/>
          <a:extLst>
            <a:ext uri="{909E8E84-426E-40DD-AFC4-6F175D3DCCD1}">
              <a14:hiddenFill xmlns:a14="http://schemas.microsoft.com/office/drawing/2010/main">
                <a:solidFill>
                  <a:srgbClr val="FFFFFF"/>
                </a:solidFill>
              </a14:hiddenFill>
            </a:ext>
          </a:extLst>
        </p:spPr>
      </p:pic>
      <p:pic>
        <p:nvPicPr>
          <p:cNvPr id="93" name="Picture 10" descr="C:\Users\carrie.robison\Desktop\sowela_interface_01.gif"/>
          <p:cNvPicPr>
            <a:picLocks noChangeAspect="1" noChangeArrowheads="1"/>
          </p:cNvPicPr>
          <p:nvPr/>
        </p:nvPicPr>
        <p:blipFill>
          <a:blip r:embed="rId26">
            <a:extLst>
              <a:ext uri="{28A0092B-C50C-407E-A947-70E740481C1C}">
                <a14:useLocalDpi xmlns:a14="http://schemas.microsoft.com/office/drawing/2010/main"/>
              </a:ext>
            </a:extLst>
          </a:blip>
          <a:srcRect/>
          <a:stretch>
            <a:fillRect/>
          </a:stretch>
        </p:blipFill>
        <p:spPr bwMode="auto">
          <a:xfrm>
            <a:off x="2061749" y="5036613"/>
            <a:ext cx="1282406" cy="510048"/>
          </a:xfrm>
          <a:prstGeom prst="rect">
            <a:avLst/>
          </a:prstGeom>
          <a:noFill/>
          <a:extLst>
            <a:ext uri="{909E8E84-426E-40DD-AFC4-6F175D3DCCD1}">
              <a14:hiddenFill xmlns:a14="http://schemas.microsoft.com/office/drawing/2010/main">
                <a:solidFill>
                  <a:srgbClr val="FFFFFF"/>
                </a:solidFill>
              </a14:hiddenFill>
            </a:ext>
          </a:extLst>
        </p:spPr>
      </p:pic>
      <p:pic>
        <p:nvPicPr>
          <p:cNvPr id="94" name="Picture 2" descr="C:\Users\carrie.robison\Desktop\imgLogo.png"/>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5723710" y="2927918"/>
            <a:ext cx="907865" cy="907865"/>
          </a:xfrm>
          <a:prstGeom prst="rect">
            <a:avLst/>
          </a:prstGeom>
          <a:noFill/>
          <a:extLst>
            <a:ext uri="{909E8E84-426E-40DD-AFC4-6F175D3DCCD1}">
              <a14:hiddenFill xmlns:a14="http://schemas.microsoft.com/office/drawing/2010/main">
                <a:solidFill>
                  <a:srgbClr val="FFFFFF"/>
                </a:solidFill>
              </a14:hiddenFill>
            </a:ext>
          </a:extLst>
        </p:spPr>
      </p:pic>
      <p:pic>
        <p:nvPicPr>
          <p:cNvPr id="95" name="Picture 94" descr="LSU HSC LOGO.jpg"/>
          <p:cNvPicPr>
            <a:picLocks noChangeAspect="1"/>
          </p:cNvPicPr>
          <p:nvPr/>
        </p:nvPicPr>
        <p:blipFill>
          <a:blip r:embed="rId28" cstate="print">
            <a:extLst>
              <a:ext uri="{28A0092B-C50C-407E-A947-70E740481C1C}">
                <a14:useLocalDpi xmlns:a14="http://schemas.microsoft.com/office/drawing/2010/main"/>
              </a:ext>
            </a:extLst>
          </a:blip>
          <a:stretch>
            <a:fillRect/>
          </a:stretch>
        </p:blipFill>
        <p:spPr>
          <a:xfrm>
            <a:off x="5067936" y="2197368"/>
            <a:ext cx="471121" cy="819341"/>
          </a:xfrm>
          <a:prstGeom prst="rect">
            <a:avLst/>
          </a:prstGeom>
        </p:spPr>
      </p:pic>
      <p:pic>
        <p:nvPicPr>
          <p:cNvPr id="96" name="Picture 95" descr="lsuhealthshreve.jpg"/>
          <p:cNvPicPr>
            <a:picLocks noChangeAspect="1"/>
          </p:cNvPicPr>
          <p:nvPr/>
        </p:nvPicPr>
        <p:blipFill>
          <a:blip r:embed="rId29" cstate="print">
            <a:extLst>
              <a:ext uri="{28A0092B-C50C-407E-A947-70E740481C1C}">
                <a14:useLocalDpi xmlns:a14="http://schemas.microsoft.com/office/drawing/2010/main"/>
              </a:ext>
            </a:extLst>
          </a:blip>
          <a:stretch>
            <a:fillRect/>
          </a:stretch>
        </p:blipFill>
        <p:spPr>
          <a:xfrm>
            <a:off x="240123" y="2582221"/>
            <a:ext cx="1188329" cy="418540"/>
          </a:xfrm>
          <a:prstGeom prst="rect">
            <a:avLst/>
          </a:prstGeom>
        </p:spPr>
      </p:pic>
      <p:pic>
        <p:nvPicPr>
          <p:cNvPr id="97" name="Picture 96" descr="LSU_Ag.jpg"/>
          <p:cNvPicPr>
            <a:picLocks noChangeAspect="1"/>
          </p:cNvPicPr>
          <p:nvPr/>
        </p:nvPicPr>
        <p:blipFill>
          <a:blip r:embed="rId30" cstate="print">
            <a:extLst>
              <a:ext uri="{28A0092B-C50C-407E-A947-70E740481C1C}">
                <a14:useLocalDpi xmlns:a14="http://schemas.microsoft.com/office/drawing/2010/main"/>
              </a:ext>
            </a:extLst>
          </a:blip>
          <a:stretch>
            <a:fillRect/>
          </a:stretch>
        </p:blipFill>
        <p:spPr>
          <a:xfrm>
            <a:off x="7068186" y="2264277"/>
            <a:ext cx="921461" cy="527435"/>
          </a:xfrm>
          <a:prstGeom prst="rect">
            <a:avLst/>
          </a:prstGeom>
        </p:spPr>
      </p:pic>
      <p:pic>
        <p:nvPicPr>
          <p:cNvPr id="98" name="Picture 97" descr="pennington.jpg"/>
          <p:cNvPicPr>
            <a:picLocks noChangeAspect="1"/>
          </p:cNvPicPr>
          <p:nvPr/>
        </p:nvPicPr>
        <p:blipFill>
          <a:blip r:embed="rId31" cstate="print">
            <a:extLst>
              <a:ext uri="{28A0092B-C50C-407E-A947-70E740481C1C}">
                <a14:useLocalDpi xmlns:a14="http://schemas.microsoft.com/office/drawing/2010/main"/>
              </a:ext>
            </a:extLst>
          </a:blip>
          <a:stretch>
            <a:fillRect/>
          </a:stretch>
        </p:blipFill>
        <p:spPr>
          <a:xfrm>
            <a:off x="7640896" y="4964761"/>
            <a:ext cx="1185887" cy="432107"/>
          </a:xfrm>
          <a:prstGeom prst="rect">
            <a:avLst/>
          </a:prstGeom>
        </p:spPr>
      </p:pic>
      <p:pic>
        <p:nvPicPr>
          <p:cNvPr id="229" name="Picture 228" descr="latech_logo.jpg"/>
          <p:cNvPicPr>
            <a:picLocks noChangeAspect="1"/>
          </p:cNvPicPr>
          <p:nvPr/>
        </p:nvPicPr>
        <p:blipFill>
          <a:blip r:embed="rId32" cstate="print">
            <a:extLst>
              <a:ext uri="{28A0092B-C50C-407E-A947-70E740481C1C}">
                <a14:useLocalDpi xmlns:a14="http://schemas.microsoft.com/office/drawing/2010/main"/>
              </a:ext>
            </a:extLst>
          </a:blip>
          <a:stretch>
            <a:fillRect/>
          </a:stretch>
        </p:blipFill>
        <p:spPr>
          <a:xfrm>
            <a:off x="208314" y="3996463"/>
            <a:ext cx="1195150" cy="551607"/>
          </a:xfrm>
          <a:prstGeom prst="rect">
            <a:avLst/>
          </a:prstGeom>
        </p:spPr>
      </p:pic>
      <p:cxnSp>
        <p:nvCxnSpPr>
          <p:cNvPr id="35" name="Straight Arrow Connector 34"/>
          <p:cNvCxnSpPr/>
          <p:nvPr/>
        </p:nvCxnSpPr>
        <p:spPr>
          <a:xfrm flipH="1">
            <a:off x="7275380" y="795008"/>
            <a:ext cx="264060" cy="605167"/>
          </a:xfrm>
          <a:prstGeom prst="straightConnector1">
            <a:avLst/>
          </a:prstGeom>
          <a:ln w="34925">
            <a:solidFill>
              <a:schemeClr val="accent1"/>
            </a:solidFill>
            <a:tailEnd type="arrow"/>
          </a:ln>
        </p:spPr>
        <p:style>
          <a:lnRef idx="1">
            <a:schemeClr val="accent1"/>
          </a:lnRef>
          <a:fillRef idx="0">
            <a:schemeClr val="accent1"/>
          </a:fillRef>
          <a:effectRef idx="0">
            <a:schemeClr val="accent1"/>
          </a:effectRef>
          <a:fontRef idx="minor">
            <a:schemeClr val="tx1"/>
          </a:fontRef>
        </p:style>
      </p:cxnSp>
      <p:pic>
        <p:nvPicPr>
          <p:cNvPr id="36" name="Picture 35" descr="GSUlogo2.tiff"/>
          <p:cNvPicPr>
            <a:picLocks noChangeAspect="1"/>
          </p:cNvPicPr>
          <p:nvPr/>
        </p:nvPicPr>
        <p:blipFill>
          <a:blip r:embed="rId33" cstate="print">
            <a:extLst>
              <a:ext uri="{28A0092B-C50C-407E-A947-70E740481C1C}">
                <a14:useLocalDpi xmlns:a14="http://schemas.microsoft.com/office/drawing/2010/main"/>
              </a:ext>
            </a:extLst>
          </a:blip>
          <a:stretch>
            <a:fillRect/>
          </a:stretch>
        </p:blipFill>
        <p:spPr>
          <a:xfrm>
            <a:off x="3626852" y="2234218"/>
            <a:ext cx="1042010" cy="767262"/>
          </a:xfrm>
          <a:prstGeom prst="rect">
            <a:avLst/>
          </a:prstGeom>
        </p:spPr>
      </p:pic>
      <p:pic>
        <p:nvPicPr>
          <p:cNvPr id="37" name="Picture 16" descr="C:\Users\carrie.robison\Desktop\Sulclogo.JPG"/>
          <p:cNvPicPr>
            <a:picLocks noChangeAspect="1" noChangeArrowheads="1"/>
          </p:cNvPicPr>
          <p:nvPr/>
        </p:nvPicPr>
        <p:blipFill>
          <a:blip r:embed="rId34" cstate="print">
            <a:extLst>
              <a:ext uri="{28A0092B-C50C-407E-A947-70E740481C1C}">
                <a14:useLocalDpi xmlns:a14="http://schemas.microsoft.com/office/drawing/2010/main"/>
              </a:ext>
            </a:extLst>
          </a:blip>
          <a:srcRect/>
          <a:stretch>
            <a:fillRect/>
          </a:stretch>
        </p:blipFill>
        <p:spPr bwMode="auto">
          <a:xfrm>
            <a:off x="6149010" y="2046215"/>
            <a:ext cx="714751" cy="714751"/>
          </a:xfrm>
          <a:prstGeom prst="rect">
            <a:avLst/>
          </a:prstGeom>
          <a:noFill/>
          <a:extLst>
            <a:ext uri="{909E8E84-426E-40DD-AFC4-6F175D3DCCD1}">
              <a14:hiddenFill xmlns:a14="http://schemas.microsoft.com/office/drawing/2010/main">
                <a:solidFill>
                  <a:srgbClr val="FFFFFF"/>
                </a:solidFill>
              </a14:hiddenFill>
            </a:ext>
          </a:extLst>
        </p:spPr>
      </p:pic>
      <p:cxnSp>
        <p:nvCxnSpPr>
          <p:cNvPr id="38" name="Straight Arrow Connector 37"/>
          <p:cNvCxnSpPr/>
          <p:nvPr/>
        </p:nvCxnSpPr>
        <p:spPr>
          <a:xfrm>
            <a:off x="7375160" y="1762125"/>
            <a:ext cx="1511583" cy="601233"/>
          </a:xfrm>
          <a:prstGeom prst="straightConnector1">
            <a:avLst/>
          </a:prstGeom>
          <a:ln w="34925">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flipH="1">
            <a:off x="133112" y="1762125"/>
            <a:ext cx="1672006" cy="666197"/>
          </a:xfrm>
          <a:prstGeom prst="straightConnector1">
            <a:avLst/>
          </a:prstGeom>
          <a:ln w="34925">
            <a:solidFill>
              <a:schemeClr val="accent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18830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par>
                                <p:cTn id="8" presetID="10" presetClass="entr" presetSubtype="0" fill="hold" nodeType="withEffect">
                                  <p:stCondLst>
                                    <p:cond delay="0"/>
                                  </p:stCondLst>
                                  <p:childTnLst>
                                    <p:set>
                                      <p:cBhvr>
                                        <p:cTn id="9" dur="1" fill="hold">
                                          <p:stCondLst>
                                            <p:cond delay="0"/>
                                          </p:stCondLst>
                                        </p:cTn>
                                        <p:tgtEl>
                                          <p:spTgt spid="38"/>
                                        </p:tgtEl>
                                        <p:attrNameLst>
                                          <p:attrName>style.visibility</p:attrName>
                                        </p:attrNameLst>
                                      </p:cBhvr>
                                      <p:to>
                                        <p:strVal val="visible"/>
                                      </p:to>
                                    </p:set>
                                    <p:animEffect transition="in" filter="fade">
                                      <p:cBhvr>
                                        <p:cTn id="10" dur="500"/>
                                        <p:tgtEl>
                                          <p:spTgt spid="38"/>
                                        </p:tgtEl>
                                      </p:cBhvr>
                                    </p:animEffect>
                                  </p:childTnLst>
                                </p:cTn>
                              </p:par>
                              <p:par>
                                <p:cTn id="11" presetID="10" presetClass="entr" presetSubtype="0" fill="hold" nodeType="withEffect">
                                  <p:stCondLst>
                                    <p:cond delay="0"/>
                                  </p:stCondLst>
                                  <p:childTnLst>
                                    <p:set>
                                      <p:cBhvr>
                                        <p:cTn id="12" dur="1" fill="hold">
                                          <p:stCondLst>
                                            <p:cond delay="0"/>
                                          </p:stCondLst>
                                        </p:cTn>
                                        <p:tgtEl>
                                          <p:spTgt spid="42"/>
                                        </p:tgtEl>
                                        <p:attrNameLst>
                                          <p:attrName>style.visibility</p:attrName>
                                        </p:attrNameLst>
                                      </p:cBhvr>
                                      <p:to>
                                        <p:strVal val="visible"/>
                                      </p:to>
                                    </p:set>
                                    <p:animEffect transition="in" filter="fade">
                                      <p:cBhvr>
                                        <p:cTn id="13"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val 13"/>
          <p:cNvSpPr/>
          <p:nvPr/>
        </p:nvSpPr>
        <p:spPr>
          <a:xfrm>
            <a:off x="2799414" y="1875891"/>
            <a:ext cx="4034784" cy="107717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945730" y="3030130"/>
            <a:ext cx="3087973" cy="787495"/>
          </a:xfrm>
          <a:prstGeom prst="rect">
            <a:avLst/>
          </a:prstGeom>
          <a:solidFill>
            <a:schemeClr val="accent3">
              <a:lumMod val="60000"/>
              <a:lumOff val="40000"/>
            </a:schemeClr>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2769434" y="3017640"/>
            <a:ext cx="3076730" cy="799985"/>
          </a:xfrm>
          <a:prstGeom prst="rect">
            <a:avLst/>
          </a:prstGeom>
          <a:solidFill>
            <a:schemeClr val="accent3">
              <a:lumMod val="60000"/>
              <a:lumOff val="40000"/>
            </a:schemeClr>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 y="353570"/>
            <a:ext cx="9143996" cy="1477328"/>
          </a:xfrm>
          <a:prstGeom prst="rect">
            <a:avLst/>
          </a:prstGeom>
          <a:solidFill>
            <a:srgbClr val="FFC000"/>
          </a:solidFill>
        </p:spPr>
        <p:txBody>
          <a:bodyPr wrap="square" rtlCol="0">
            <a:spAutoFit/>
          </a:bodyPr>
          <a:lstStyle/>
          <a:p>
            <a:endParaRPr lang="en-US" dirty="0" smtClean="0"/>
          </a:p>
          <a:p>
            <a:endParaRPr lang="en-US" dirty="0"/>
          </a:p>
          <a:p>
            <a:endParaRPr lang="en-US" dirty="0" smtClean="0"/>
          </a:p>
          <a:p>
            <a:endParaRPr lang="en-US" dirty="0"/>
          </a:p>
          <a:p>
            <a:endParaRPr lang="en-US" dirty="0" smtClean="0"/>
          </a:p>
        </p:txBody>
      </p:sp>
      <p:sp>
        <p:nvSpPr>
          <p:cNvPr id="5" name="TextBox 4"/>
          <p:cNvSpPr txBox="1"/>
          <p:nvPr/>
        </p:nvSpPr>
        <p:spPr>
          <a:xfrm>
            <a:off x="-74949" y="337287"/>
            <a:ext cx="2233533" cy="1384995"/>
          </a:xfrm>
          <a:prstGeom prst="rect">
            <a:avLst/>
          </a:prstGeom>
          <a:noFill/>
        </p:spPr>
        <p:txBody>
          <a:bodyPr wrap="square" rtlCol="0">
            <a:spAutoFit/>
          </a:bodyPr>
          <a:lstStyle/>
          <a:p>
            <a:pPr algn="ctr"/>
            <a:r>
              <a:rPr lang="en-US" sz="2800" b="1" dirty="0" smtClean="0">
                <a:solidFill>
                  <a:schemeClr val="accent1">
                    <a:lumMod val="75000"/>
                  </a:schemeClr>
                </a:solidFill>
              </a:rPr>
              <a:t>I. </a:t>
            </a:r>
          </a:p>
          <a:p>
            <a:pPr algn="ctr"/>
            <a:r>
              <a:rPr lang="en-US" sz="2800" b="1" dirty="0" smtClean="0">
                <a:solidFill>
                  <a:schemeClr val="accent1">
                    <a:lumMod val="75000"/>
                  </a:schemeClr>
                </a:solidFill>
              </a:rPr>
              <a:t>Endowed Chairs</a:t>
            </a:r>
            <a:endParaRPr lang="en-US" sz="2800" b="1" dirty="0">
              <a:solidFill>
                <a:schemeClr val="accent1">
                  <a:lumMod val="75000"/>
                </a:schemeClr>
              </a:solidFill>
            </a:endParaRPr>
          </a:p>
        </p:txBody>
      </p:sp>
      <p:sp>
        <p:nvSpPr>
          <p:cNvPr id="6" name="Slide Number Placeholder 6"/>
          <p:cNvSpPr>
            <a:spLocks noGrp="1"/>
          </p:cNvSpPr>
          <p:nvPr>
            <p:ph type="sldNum" sz="quarter" idx="12"/>
          </p:nvPr>
        </p:nvSpPr>
        <p:spPr>
          <a:xfrm>
            <a:off x="8729816" y="6492875"/>
            <a:ext cx="368710" cy="365125"/>
          </a:xfrm>
        </p:spPr>
        <p:txBody>
          <a:bodyPr/>
          <a:lstStyle/>
          <a:p>
            <a:pPr>
              <a:defRPr/>
            </a:pPr>
            <a:fld id="{13F743C7-2023-4DC5-9399-07F4BD839EBA}" type="slidenum">
              <a:rPr lang="en-US" smtClean="0">
                <a:solidFill>
                  <a:schemeClr val="bg1"/>
                </a:solidFill>
              </a:rPr>
              <a:pPr>
                <a:defRPr/>
              </a:pPr>
              <a:t>6</a:t>
            </a:fld>
            <a:endParaRPr lang="en-US" dirty="0">
              <a:solidFill>
                <a:schemeClr val="bg1"/>
              </a:solidFill>
            </a:endParaRPr>
          </a:p>
        </p:txBody>
      </p:sp>
      <p:sp>
        <p:nvSpPr>
          <p:cNvPr id="10" name="TextBox 9"/>
          <p:cNvSpPr txBox="1"/>
          <p:nvPr/>
        </p:nvSpPr>
        <p:spPr>
          <a:xfrm>
            <a:off x="1861284" y="342267"/>
            <a:ext cx="2503357" cy="1384995"/>
          </a:xfrm>
          <a:prstGeom prst="rect">
            <a:avLst/>
          </a:prstGeom>
          <a:noFill/>
        </p:spPr>
        <p:txBody>
          <a:bodyPr wrap="square" rtlCol="0">
            <a:spAutoFit/>
          </a:bodyPr>
          <a:lstStyle/>
          <a:p>
            <a:pPr algn="ctr"/>
            <a:r>
              <a:rPr lang="en-US" sz="2800" b="1" dirty="0" smtClean="0">
                <a:solidFill>
                  <a:schemeClr val="accent1">
                    <a:lumMod val="75000"/>
                  </a:schemeClr>
                </a:solidFill>
              </a:rPr>
              <a:t>II. </a:t>
            </a:r>
          </a:p>
          <a:p>
            <a:pPr algn="ctr"/>
            <a:r>
              <a:rPr lang="en-US" sz="2800" b="1" dirty="0" smtClean="0">
                <a:solidFill>
                  <a:schemeClr val="accent1">
                    <a:lumMod val="75000"/>
                  </a:schemeClr>
                </a:solidFill>
              </a:rPr>
              <a:t>Enhancement</a:t>
            </a:r>
          </a:p>
          <a:p>
            <a:pPr algn="ctr"/>
            <a:endParaRPr lang="en-US" sz="2800" b="1" dirty="0">
              <a:solidFill>
                <a:schemeClr val="accent1">
                  <a:lumMod val="75000"/>
                </a:schemeClr>
              </a:solidFill>
            </a:endParaRPr>
          </a:p>
        </p:txBody>
      </p:sp>
      <p:sp>
        <p:nvSpPr>
          <p:cNvPr id="11" name="TextBox 10"/>
          <p:cNvSpPr txBox="1"/>
          <p:nvPr/>
        </p:nvSpPr>
        <p:spPr>
          <a:xfrm>
            <a:off x="3799945" y="384747"/>
            <a:ext cx="2780742" cy="1384995"/>
          </a:xfrm>
          <a:prstGeom prst="rect">
            <a:avLst/>
          </a:prstGeom>
          <a:noFill/>
        </p:spPr>
        <p:txBody>
          <a:bodyPr wrap="square" rtlCol="0">
            <a:spAutoFit/>
          </a:bodyPr>
          <a:lstStyle/>
          <a:p>
            <a:pPr algn="ctr"/>
            <a:r>
              <a:rPr lang="en-US" sz="2800" b="1" dirty="0" smtClean="0">
                <a:solidFill>
                  <a:schemeClr val="accent1">
                    <a:lumMod val="75000"/>
                  </a:schemeClr>
                </a:solidFill>
              </a:rPr>
              <a:t>III. </a:t>
            </a:r>
          </a:p>
          <a:p>
            <a:pPr algn="ctr"/>
            <a:r>
              <a:rPr lang="en-US" sz="2800" b="1" dirty="0" smtClean="0">
                <a:solidFill>
                  <a:schemeClr val="accent1">
                    <a:lumMod val="75000"/>
                  </a:schemeClr>
                </a:solidFill>
              </a:rPr>
              <a:t>Superior </a:t>
            </a:r>
          </a:p>
          <a:p>
            <a:pPr algn="ctr"/>
            <a:r>
              <a:rPr lang="en-US" sz="2800" b="1" dirty="0" smtClean="0">
                <a:solidFill>
                  <a:schemeClr val="accent1">
                    <a:lumMod val="75000"/>
                  </a:schemeClr>
                </a:solidFill>
              </a:rPr>
              <a:t>Graduate Fellows</a:t>
            </a:r>
            <a:endParaRPr lang="en-US" sz="2800" b="1" dirty="0">
              <a:solidFill>
                <a:schemeClr val="accent1">
                  <a:lumMod val="75000"/>
                </a:schemeClr>
              </a:solidFill>
            </a:endParaRPr>
          </a:p>
        </p:txBody>
      </p:sp>
      <p:sp>
        <p:nvSpPr>
          <p:cNvPr id="12" name="TextBox 11"/>
          <p:cNvSpPr txBox="1"/>
          <p:nvPr/>
        </p:nvSpPr>
        <p:spPr>
          <a:xfrm>
            <a:off x="6513162" y="337287"/>
            <a:ext cx="2503357" cy="1384995"/>
          </a:xfrm>
          <a:prstGeom prst="rect">
            <a:avLst/>
          </a:prstGeom>
          <a:noFill/>
        </p:spPr>
        <p:txBody>
          <a:bodyPr wrap="square" rtlCol="0">
            <a:spAutoFit/>
          </a:bodyPr>
          <a:lstStyle/>
          <a:p>
            <a:pPr algn="ctr"/>
            <a:r>
              <a:rPr lang="en-US" sz="2800" b="1" dirty="0" smtClean="0">
                <a:solidFill>
                  <a:schemeClr val="accent1">
                    <a:lumMod val="75000"/>
                  </a:schemeClr>
                </a:solidFill>
              </a:rPr>
              <a:t>IV.</a:t>
            </a:r>
          </a:p>
          <a:p>
            <a:pPr algn="ctr"/>
            <a:r>
              <a:rPr lang="en-US" sz="2800" b="1" dirty="0" smtClean="0">
                <a:solidFill>
                  <a:schemeClr val="accent1">
                    <a:lumMod val="75000"/>
                  </a:schemeClr>
                </a:solidFill>
              </a:rPr>
              <a:t>Research &amp; Development</a:t>
            </a:r>
            <a:endParaRPr lang="en-US" sz="2800" b="1" dirty="0">
              <a:solidFill>
                <a:schemeClr val="accent1">
                  <a:lumMod val="75000"/>
                </a:schemeClr>
              </a:solidFill>
            </a:endParaRPr>
          </a:p>
        </p:txBody>
      </p:sp>
      <p:sp>
        <p:nvSpPr>
          <p:cNvPr id="3" name="Oval 2"/>
          <p:cNvSpPr/>
          <p:nvPr/>
        </p:nvSpPr>
        <p:spPr>
          <a:xfrm>
            <a:off x="2814405" y="1888760"/>
            <a:ext cx="4006116" cy="106430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300"/>
              </a:spcBef>
              <a:spcAft>
                <a:spcPts val="300"/>
              </a:spcAft>
            </a:pPr>
            <a:r>
              <a:rPr lang="en-US" sz="2800" b="1" cap="all" dirty="0" smtClean="0">
                <a:solidFill>
                  <a:schemeClr val="tx1"/>
                </a:solidFill>
              </a:rPr>
              <a:t>THIRTEEN Subprograms</a:t>
            </a:r>
            <a:endParaRPr lang="en-US" sz="2800" b="1" cap="all" dirty="0">
              <a:solidFill>
                <a:schemeClr val="tx1"/>
              </a:solidFill>
            </a:endParaRPr>
          </a:p>
        </p:txBody>
      </p:sp>
      <p:sp>
        <p:nvSpPr>
          <p:cNvPr id="17" name="TextBox 16"/>
          <p:cNvSpPr txBox="1"/>
          <p:nvPr/>
        </p:nvSpPr>
        <p:spPr>
          <a:xfrm>
            <a:off x="6974006" y="1803602"/>
            <a:ext cx="2158371" cy="1200329"/>
          </a:xfrm>
          <a:prstGeom prst="rect">
            <a:avLst/>
          </a:prstGeom>
          <a:solidFill>
            <a:schemeClr val="accent3">
              <a:lumMod val="60000"/>
              <a:lumOff val="40000"/>
            </a:schemeClr>
          </a:solidFill>
          <a:ln w="28575">
            <a:solidFill>
              <a:srgbClr val="009900"/>
            </a:solidFill>
          </a:ln>
        </p:spPr>
        <p:txBody>
          <a:bodyPr wrap="square" rtlCol="0">
            <a:spAutoFit/>
          </a:bodyPr>
          <a:lstStyle/>
          <a:p>
            <a:pPr algn="ctr"/>
            <a:r>
              <a:rPr lang="en-US" b="1" dirty="0" smtClean="0"/>
              <a:t>Sponsored Programs Staff: RFPs to Recommended Grants</a:t>
            </a:r>
            <a:endParaRPr lang="en-US" b="1" dirty="0"/>
          </a:p>
        </p:txBody>
      </p:sp>
      <p:cxnSp>
        <p:nvCxnSpPr>
          <p:cNvPr id="18" name="Straight Arrow Connector 17"/>
          <p:cNvCxnSpPr/>
          <p:nvPr/>
        </p:nvCxnSpPr>
        <p:spPr>
          <a:xfrm flipH="1">
            <a:off x="6445766" y="2522976"/>
            <a:ext cx="528240" cy="484853"/>
          </a:xfrm>
          <a:prstGeom prst="straightConnector1">
            <a:avLst/>
          </a:prstGeom>
          <a:ln w="34925">
            <a:solidFill>
              <a:srgbClr val="009900"/>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14992" y="1830898"/>
            <a:ext cx="640101" cy="296286"/>
          </a:xfrm>
          <a:prstGeom prst="line">
            <a:avLst/>
          </a:prstGeom>
          <a:ln w="28575">
            <a:solidFill>
              <a:srgbClr val="FFC000"/>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110026" y="2044623"/>
            <a:ext cx="3110846" cy="41281"/>
          </a:xfrm>
          <a:prstGeom prst="straightConnector1">
            <a:avLst/>
          </a:prstGeom>
          <a:ln w="28575">
            <a:solidFill>
              <a:srgbClr val="FFC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4" name="Table 3"/>
          <p:cNvGraphicFramePr>
            <a:graphicFrameLocks noGrp="1"/>
          </p:cNvGraphicFramePr>
          <p:nvPr>
            <p:extLst>
              <p:ext uri="{D42A27DB-BD31-4B8C-83A1-F6EECF244321}">
                <p14:modId xmlns:p14="http://schemas.microsoft.com/office/powerpoint/2010/main" val="2970293889"/>
              </p:ext>
            </p:extLst>
          </p:nvPr>
        </p:nvGraphicFramePr>
        <p:xfrm>
          <a:off x="81877" y="3011777"/>
          <a:ext cx="8988735" cy="3352040"/>
        </p:xfrm>
        <a:graphic>
          <a:graphicData uri="http://schemas.openxmlformats.org/drawingml/2006/table">
            <a:tbl>
              <a:tblPr firstRow="1" bandRow="1">
                <a:tableStyleId>{5C22544A-7EE6-4342-B048-85BDC9FD1C3A}</a:tableStyleId>
              </a:tblPr>
              <a:tblGrid>
                <a:gridCol w="2683241"/>
                <a:gridCol w="3117954"/>
                <a:gridCol w="3187540"/>
              </a:tblGrid>
              <a:tr h="952006">
                <a:tc>
                  <a:txBody>
                    <a:bodyPr/>
                    <a:lstStyle/>
                    <a:p>
                      <a:pPr algn="ctr"/>
                      <a:endParaRPr lang="en-US" sz="2600" baseline="0" dirty="0" smtClean="0">
                        <a:solidFill>
                          <a:srgbClr val="009900"/>
                        </a:solidFill>
                      </a:endParaRPr>
                    </a:p>
                  </a:txBody>
                  <a:tcPr>
                    <a:noFill/>
                  </a:tcPr>
                </a:tc>
                <a:tc>
                  <a:txBody>
                    <a:bodyPr/>
                    <a:lstStyle/>
                    <a:p>
                      <a:pPr algn="ctr"/>
                      <a:r>
                        <a:rPr lang="en-US" sz="2200" baseline="0" dirty="0" smtClean="0">
                          <a:solidFill>
                            <a:srgbClr val="C00000"/>
                          </a:solidFill>
                        </a:rPr>
                        <a:t>Proposals Recommended/Awarded</a:t>
                      </a:r>
                    </a:p>
                  </a:txBody>
                  <a:tcPr>
                    <a:noFill/>
                  </a:tcPr>
                </a:tc>
                <a:tc>
                  <a:txBody>
                    <a:bodyPr/>
                    <a:lstStyle/>
                    <a:p>
                      <a:pPr algn="ctr"/>
                      <a:r>
                        <a:rPr lang="en-US" sz="2200" baseline="0" dirty="0" smtClean="0">
                          <a:solidFill>
                            <a:srgbClr val="C00000"/>
                          </a:solidFill>
                        </a:rPr>
                        <a:t>Funds Recommended/Awarded</a:t>
                      </a:r>
                    </a:p>
                  </a:txBody>
                  <a:tcPr>
                    <a:noFill/>
                  </a:tcPr>
                </a:tc>
              </a:tr>
              <a:tr h="944245">
                <a:tc>
                  <a:txBody>
                    <a:bodyPr/>
                    <a:lstStyle/>
                    <a:p>
                      <a:pPr algn="ctr"/>
                      <a:r>
                        <a:rPr lang="en-US" sz="2400" b="1" dirty="0" smtClean="0">
                          <a:solidFill>
                            <a:srgbClr val="C00000"/>
                          </a:solidFill>
                        </a:rPr>
                        <a:t>11 Competitive Subprograms</a:t>
                      </a:r>
                      <a:endParaRPr lang="en-US" sz="2400" b="1" dirty="0">
                        <a:solidFill>
                          <a:srgbClr val="C00000"/>
                        </a:solidFill>
                      </a:endParaRPr>
                    </a:p>
                  </a:txBody>
                  <a:tcPr>
                    <a:noFill/>
                  </a:tcPr>
                </a:tc>
                <a:tc>
                  <a:txBody>
                    <a:bodyPr/>
                    <a:lstStyle/>
                    <a:p>
                      <a:pPr algn="ctr"/>
                      <a:r>
                        <a:rPr lang="en-US" sz="2400" b="1" dirty="0" smtClean="0">
                          <a:solidFill>
                            <a:srgbClr val="009900"/>
                          </a:solidFill>
                        </a:rPr>
                        <a:t>114</a:t>
                      </a:r>
                      <a:endParaRPr lang="en-US" sz="2400" b="1" dirty="0">
                        <a:solidFill>
                          <a:srgbClr val="009900"/>
                        </a:solidFill>
                      </a:endParaRPr>
                    </a:p>
                  </a:txBody>
                  <a:tcPr>
                    <a:noFill/>
                  </a:tcPr>
                </a:tc>
                <a:tc>
                  <a:txBody>
                    <a:bodyPr/>
                    <a:lstStyle/>
                    <a:p>
                      <a:pPr algn="ctr"/>
                      <a:r>
                        <a:rPr lang="en-US" sz="2400" b="1" dirty="0" smtClean="0">
                          <a:solidFill>
                            <a:srgbClr val="009900"/>
                          </a:solidFill>
                        </a:rPr>
                        <a:t>$12,916,087</a:t>
                      </a:r>
                      <a:endParaRPr lang="en-US" sz="2400" b="1" dirty="0">
                        <a:solidFill>
                          <a:srgbClr val="009900"/>
                        </a:solidFill>
                      </a:endParaRPr>
                    </a:p>
                  </a:txBody>
                  <a:tcPr>
                    <a:noFill/>
                  </a:tcPr>
                </a:tc>
              </a:tr>
              <a:tr h="927063">
                <a:tc>
                  <a:txBody>
                    <a:bodyPr/>
                    <a:lstStyle/>
                    <a:p>
                      <a:pPr algn="ctr"/>
                      <a:r>
                        <a:rPr lang="en-US" sz="2400" b="1" dirty="0" smtClean="0">
                          <a:solidFill>
                            <a:srgbClr val="C00000"/>
                          </a:solidFill>
                        </a:rPr>
                        <a:t>2 Non-Competitive Subprograms</a:t>
                      </a:r>
                      <a:endParaRPr lang="en-US" sz="2400" b="1" dirty="0">
                        <a:solidFill>
                          <a:srgbClr val="C00000"/>
                        </a:solidFill>
                      </a:endParaRPr>
                    </a:p>
                  </a:txBody>
                  <a:tcPr>
                    <a:noFill/>
                  </a:tcPr>
                </a:tc>
                <a:tc>
                  <a:txBody>
                    <a:bodyPr/>
                    <a:lstStyle/>
                    <a:p>
                      <a:pPr algn="ctr"/>
                      <a:r>
                        <a:rPr lang="en-US" sz="2400" b="1" dirty="0" smtClean="0">
                          <a:solidFill>
                            <a:srgbClr val="009900"/>
                          </a:solidFill>
                        </a:rPr>
                        <a:t>66</a:t>
                      </a:r>
                      <a:endParaRPr lang="en-US" sz="2400" b="1" dirty="0">
                        <a:solidFill>
                          <a:srgbClr val="009900"/>
                        </a:solidFill>
                      </a:endParaRPr>
                    </a:p>
                  </a:txBody>
                  <a:tcPr>
                    <a:noFill/>
                  </a:tcPr>
                </a:tc>
                <a:tc>
                  <a:txBody>
                    <a:bodyPr/>
                    <a:lstStyle/>
                    <a:p>
                      <a:pPr algn="ctr"/>
                      <a:r>
                        <a:rPr lang="en-US" sz="2400" b="1" dirty="0" smtClean="0">
                          <a:solidFill>
                            <a:srgbClr val="009900"/>
                          </a:solidFill>
                        </a:rPr>
                        <a:t>$  2,620,000</a:t>
                      </a:r>
                      <a:endParaRPr lang="en-US" sz="2400" b="1" dirty="0">
                        <a:solidFill>
                          <a:srgbClr val="009900"/>
                        </a:solidFill>
                      </a:endParaRPr>
                    </a:p>
                  </a:txBody>
                  <a:tcPr>
                    <a:noFill/>
                  </a:tcPr>
                </a:tc>
              </a:tr>
              <a:tr h="528726">
                <a:tc>
                  <a:txBody>
                    <a:bodyPr/>
                    <a:lstStyle/>
                    <a:p>
                      <a:pPr algn="ctr"/>
                      <a:r>
                        <a:rPr lang="en-US" sz="2400" b="1" dirty="0" smtClean="0">
                          <a:solidFill>
                            <a:srgbClr val="C00000"/>
                          </a:solidFill>
                        </a:rPr>
                        <a:t>TOTALS</a:t>
                      </a:r>
                      <a:endParaRPr lang="en-US" sz="2400" b="1" dirty="0">
                        <a:solidFill>
                          <a:srgbClr val="C00000"/>
                        </a:solidFill>
                      </a:endParaRPr>
                    </a:p>
                  </a:txBody>
                  <a:tcPr>
                    <a:noFill/>
                  </a:tcPr>
                </a:tc>
                <a:tc>
                  <a:txBody>
                    <a:bodyPr/>
                    <a:lstStyle/>
                    <a:p>
                      <a:pPr algn="ctr"/>
                      <a:r>
                        <a:rPr lang="en-US" sz="2400" b="1" dirty="0" smtClean="0">
                          <a:solidFill>
                            <a:srgbClr val="009900"/>
                          </a:solidFill>
                        </a:rPr>
                        <a:t>180</a:t>
                      </a:r>
                      <a:endParaRPr lang="en-US" sz="2400" b="1" dirty="0">
                        <a:solidFill>
                          <a:srgbClr val="009900"/>
                        </a:solidFill>
                      </a:endParaRPr>
                    </a:p>
                  </a:txBody>
                  <a:tcPr>
                    <a:noFill/>
                  </a:tcPr>
                </a:tc>
                <a:tc>
                  <a:txBody>
                    <a:bodyPr/>
                    <a:lstStyle/>
                    <a:p>
                      <a:pPr algn="ctr"/>
                      <a:r>
                        <a:rPr lang="en-US" sz="2400" b="1" dirty="0" smtClean="0">
                          <a:solidFill>
                            <a:srgbClr val="009900"/>
                          </a:solidFill>
                        </a:rPr>
                        <a:t>$15,536,087</a:t>
                      </a:r>
                      <a:endParaRPr lang="en-US" sz="2400" b="1" dirty="0">
                        <a:solidFill>
                          <a:srgbClr val="009900"/>
                        </a:solidFill>
                      </a:endParaRPr>
                    </a:p>
                  </a:txBody>
                  <a:tcPr>
                    <a:noFill/>
                  </a:tcPr>
                </a:tc>
              </a:tr>
            </a:tbl>
          </a:graphicData>
        </a:graphic>
      </p:graphicFrame>
      <p:sp>
        <p:nvSpPr>
          <p:cNvPr id="24" name="TextBox 23"/>
          <p:cNvSpPr txBox="1"/>
          <p:nvPr/>
        </p:nvSpPr>
        <p:spPr>
          <a:xfrm>
            <a:off x="14991" y="2127184"/>
            <a:ext cx="2623277" cy="1831271"/>
          </a:xfrm>
          <a:prstGeom prst="rect">
            <a:avLst/>
          </a:prstGeom>
          <a:solidFill>
            <a:srgbClr val="FFFF99"/>
          </a:solidFill>
          <a:ln w="57150">
            <a:solidFill>
              <a:srgbClr val="FFC000"/>
            </a:solidFill>
          </a:ln>
        </p:spPr>
        <p:txBody>
          <a:bodyPr wrap="square" rtlCol="0">
            <a:spAutoFit/>
          </a:bodyPr>
          <a:lstStyle/>
          <a:p>
            <a:pPr algn="ctr">
              <a:spcAft>
                <a:spcPts val="300"/>
              </a:spcAft>
            </a:pPr>
            <a:r>
              <a:rPr lang="en-US" b="1" dirty="0" err="1" smtClean="0"/>
              <a:t>Medifund</a:t>
            </a:r>
            <a:r>
              <a:rPr lang="en-US" b="1" dirty="0" smtClean="0"/>
              <a:t> Board/ Regents: Budgets – Programs – </a:t>
            </a:r>
          </a:p>
          <a:p>
            <a:pPr algn="ctr">
              <a:spcAft>
                <a:spcPts val="300"/>
              </a:spcAft>
            </a:pPr>
            <a:r>
              <a:rPr lang="en-US" b="1" dirty="0" smtClean="0"/>
              <a:t>Eligible Grantees – Biosciences</a:t>
            </a:r>
          </a:p>
          <a:p>
            <a:pPr algn="ctr">
              <a:spcAft>
                <a:spcPts val="300"/>
              </a:spcAft>
            </a:pPr>
            <a:r>
              <a:rPr lang="en-US" b="1" dirty="0"/>
              <a:t>– </a:t>
            </a:r>
            <a:r>
              <a:rPr lang="en-US" b="1" dirty="0" smtClean="0"/>
              <a:t>RFPs  </a:t>
            </a:r>
            <a:endParaRPr lang="en-US" b="1" dirty="0"/>
          </a:p>
        </p:txBody>
      </p:sp>
      <p:sp>
        <p:nvSpPr>
          <p:cNvPr id="2" name="Oval 1"/>
          <p:cNvSpPr/>
          <p:nvPr/>
        </p:nvSpPr>
        <p:spPr>
          <a:xfrm>
            <a:off x="110026" y="2980357"/>
            <a:ext cx="2460002" cy="648163"/>
          </a:xfrm>
          <a:prstGeom prst="ellipse">
            <a:avLst/>
          </a:prstGeom>
          <a:solidFill>
            <a:srgbClr val="FF0000">
              <a:alpha val="36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endParaRPr>
          </a:p>
        </p:txBody>
      </p:sp>
      <p:cxnSp>
        <p:nvCxnSpPr>
          <p:cNvPr id="7" name="Straight Arrow Connector 6"/>
          <p:cNvCxnSpPr/>
          <p:nvPr/>
        </p:nvCxnSpPr>
        <p:spPr>
          <a:xfrm flipH="1">
            <a:off x="8277531" y="3996223"/>
            <a:ext cx="738988" cy="158032"/>
          </a:xfrm>
          <a:prstGeom prst="straightConnector1">
            <a:avLst/>
          </a:prstGeom>
          <a:ln w="34925">
            <a:solidFill>
              <a:srgbClr val="0099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8269538" y="4894661"/>
            <a:ext cx="714961" cy="227204"/>
          </a:xfrm>
          <a:prstGeom prst="straightConnector1">
            <a:avLst/>
          </a:prstGeom>
          <a:ln w="34925">
            <a:solidFill>
              <a:srgbClr val="009900"/>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H="1">
            <a:off x="8285414" y="5826197"/>
            <a:ext cx="723221" cy="227204"/>
          </a:xfrm>
          <a:prstGeom prst="straightConnector1">
            <a:avLst/>
          </a:prstGeom>
          <a:ln w="34925">
            <a:solidFill>
              <a:srgbClr val="0099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7861111" y="3041108"/>
            <a:ext cx="816854" cy="197494"/>
          </a:xfrm>
          <a:prstGeom prst="straightConnector1">
            <a:avLst/>
          </a:prstGeom>
          <a:ln w="34925">
            <a:solidFill>
              <a:srgbClr val="009900"/>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a:off x="2187362" y="2522976"/>
            <a:ext cx="335148" cy="519843"/>
          </a:xfrm>
          <a:prstGeom prst="straightConnector1">
            <a:avLst/>
          </a:prstGeom>
          <a:ln w="34925">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8076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500"/>
                                        <p:tgtEl>
                                          <p:spTgt spid="3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par>
                                <p:cTn id="26" presetID="10" presetClass="entr" presetSubtype="0" fill="hold" nodeType="with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fade">
                                      <p:cBhvr>
                                        <p:cTn id="28" dur="500"/>
                                        <p:tgtEl>
                                          <p:spTgt spid="25"/>
                                        </p:tgtEl>
                                      </p:cBhvr>
                                    </p:animEffect>
                                  </p:childTnLst>
                                </p:cTn>
                              </p:par>
                              <p:par>
                                <p:cTn id="29" presetID="10" presetClass="entr" presetSubtype="0" fill="hold" nodeType="with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500"/>
                                        <p:tgtEl>
                                          <p:spTgt spid="2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500"/>
                                        <p:tgtEl>
                                          <p:spTgt spid="2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fade">
                                      <p:cBhvr>
                                        <p:cTn id="39" dur="500"/>
                                        <p:tgtEl>
                                          <p:spTgt spid="2"/>
                                        </p:tgtEl>
                                      </p:cBhvr>
                                    </p:animEffect>
                                  </p:childTnLst>
                                </p:cTn>
                              </p:par>
                              <p:par>
                                <p:cTn id="40" presetID="10" presetClass="entr" presetSubtype="0" fill="hold" nodeType="with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fade">
                                      <p:cBhvr>
                                        <p:cTn id="42" dur="500"/>
                                        <p:tgtEl>
                                          <p:spTgt spid="2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500"/>
                                        <p:tgtEl>
                                          <p:spTgt spid="16"/>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fade">
                                      <p:cBhvr>
                                        <p:cTn id="50" dur="500"/>
                                        <p:tgtEl>
                                          <p:spTgt spid="15"/>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500"/>
                                        <p:tgtEl>
                                          <p:spTgt spid="17"/>
                                        </p:tgtEl>
                                      </p:cBhvr>
                                    </p:animEffect>
                                  </p:childTnLst>
                                </p:cTn>
                              </p:par>
                              <p:par>
                                <p:cTn id="54" presetID="10" presetClass="entr" presetSubtype="0" fill="hold" nodeType="with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500"/>
                                        <p:tgtEl>
                                          <p:spTgt spid="18"/>
                                        </p:tgtEl>
                                      </p:cBhvr>
                                    </p:animEffect>
                                  </p:childTnLst>
                                </p:cTn>
                              </p:par>
                              <p:par>
                                <p:cTn id="57" presetID="10" presetClass="entr" presetSubtype="0" fill="hold" nodeType="with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fade">
                                      <p:cBhvr>
                                        <p:cTn id="5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3" grpId="0" animBg="1"/>
      <p:bldP spid="17" grpId="0" animBg="1"/>
      <p:bldP spid="24" grpId="0" animBg="1"/>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6946900" y="6496050"/>
            <a:ext cx="2133600" cy="365125"/>
          </a:xfrm>
        </p:spPr>
        <p:txBody>
          <a:bodyPr/>
          <a:lstStyle/>
          <a:p>
            <a:fld id="{509CFE1D-EEBB-4971-B82A-104D97D84A14}" type="slidenum">
              <a:rPr lang="en-US" smtClean="0">
                <a:solidFill>
                  <a:schemeClr val="bg1"/>
                </a:solidFill>
              </a:rPr>
              <a:pPr/>
              <a:t>7</a:t>
            </a:fld>
            <a:endParaRPr lang="en-US">
              <a:solidFill>
                <a:schemeClr val="bg1"/>
              </a:solidFill>
            </a:endParaRPr>
          </a:p>
        </p:txBody>
      </p:sp>
      <p:sp>
        <p:nvSpPr>
          <p:cNvPr id="52" name="Title 1"/>
          <p:cNvSpPr>
            <a:spLocks noGrp="1"/>
          </p:cNvSpPr>
          <p:nvPr>
            <p:ph type="title"/>
          </p:nvPr>
        </p:nvSpPr>
        <p:spPr>
          <a:xfrm>
            <a:off x="0" y="338852"/>
            <a:ext cx="9144000" cy="816872"/>
          </a:xfrm>
        </p:spPr>
        <p:txBody>
          <a:bodyPr>
            <a:noAutofit/>
          </a:bodyPr>
          <a:lstStyle/>
          <a:p>
            <a:r>
              <a:rPr lang="en-US" sz="3300" b="1" cap="all" dirty="0" smtClean="0">
                <a:solidFill>
                  <a:schemeClr val="accent1">
                    <a:lumMod val="75000"/>
                  </a:schemeClr>
                </a:solidFill>
              </a:rPr>
              <a:t>BOARD OF REGENTS SUPPORT FUND PROGRAMS</a:t>
            </a:r>
            <a:endParaRPr lang="en-US" sz="3300" b="1" dirty="0">
              <a:solidFill>
                <a:srgbClr val="009900"/>
              </a:solidFill>
            </a:endParaRPr>
          </a:p>
        </p:txBody>
      </p:sp>
      <p:sp>
        <p:nvSpPr>
          <p:cNvPr id="53" name="TextBox 52"/>
          <p:cNvSpPr txBox="1"/>
          <p:nvPr/>
        </p:nvSpPr>
        <p:spPr>
          <a:xfrm>
            <a:off x="209862" y="3897421"/>
            <a:ext cx="8754256" cy="584775"/>
          </a:xfrm>
          <a:prstGeom prst="rect">
            <a:avLst/>
          </a:prstGeom>
          <a:noFill/>
        </p:spPr>
        <p:txBody>
          <a:bodyPr wrap="square" rtlCol="0">
            <a:spAutoFit/>
          </a:bodyPr>
          <a:lstStyle/>
          <a:p>
            <a:pPr algn="ctr"/>
            <a:r>
              <a:rPr lang="en-US" sz="3200" b="1" dirty="0" smtClean="0">
                <a:solidFill>
                  <a:srgbClr val="C00000"/>
                </a:solidFill>
              </a:rPr>
              <a:t>Prior Commitments: $10,577,500</a:t>
            </a:r>
            <a:endParaRPr lang="en-US" sz="3200" dirty="0"/>
          </a:p>
        </p:txBody>
      </p:sp>
      <p:sp>
        <p:nvSpPr>
          <p:cNvPr id="18" name="TextBox 17"/>
          <p:cNvSpPr txBox="1"/>
          <p:nvPr/>
        </p:nvSpPr>
        <p:spPr>
          <a:xfrm>
            <a:off x="212362" y="5353951"/>
            <a:ext cx="8754256" cy="584775"/>
          </a:xfrm>
          <a:prstGeom prst="rect">
            <a:avLst/>
          </a:prstGeom>
          <a:noFill/>
        </p:spPr>
        <p:txBody>
          <a:bodyPr wrap="square" rtlCol="0">
            <a:spAutoFit/>
          </a:bodyPr>
          <a:lstStyle/>
          <a:p>
            <a:pPr algn="ctr"/>
            <a:r>
              <a:rPr lang="en-US" sz="3200" b="1" dirty="0" smtClean="0">
                <a:solidFill>
                  <a:srgbClr val="009900"/>
                </a:solidFill>
              </a:rPr>
              <a:t>New Commitments: $10,953,762</a:t>
            </a:r>
            <a:endParaRPr lang="en-US" sz="3200" dirty="0">
              <a:solidFill>
                <a:srgbClr val="009900"/>
              </a:solidFill>
            </a:endParaRPr>
          </a:p>
        </p:txBody>
      </p:sp>
      <p:cxnSp>
        <p:nvCxnSpPr>
          <p:cNvPr id="19" name="Straight Arrow Connector 18"/>
          <p:cNvCxnSpPr/>
          <p:nvPr/>
        </p:nvCxnSpPr>
        <p:spPr>
          <a:xfrm flipH="1">
            <a:off x="7440772" y="5126747"/>
            <a:ext cx="670297" cy="454407"/>
          </a:xfrm>
          <a:prstGeom prst="straightConnector1">
            <a:avLst/>
          </a:prstGeom>
          <a:ln w="34925">
            <a:solidFill>
              <a:srgbClr val="009900"/>
            </a:solidFill>
            <a:tailEnd type="arrow"/>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04932" y="1319134"/>
            <a:ext cx="8943762" cy="600164"/>
          </a:xfrm>
          <a:prstGeom prst="rect">
            <a:avLst/>
          </a:prstGeom>
          <a:noFill/>
        </p:spPr>
        <p:txBody>
          <a:bodyPr wrap="square" rtlCol="0">
            <a:spAutoFit/>
          </a:bodyPr>
          <a:lstStyle/>
          <a:p>
            <a:pPr algn="ctr"/>
            <a:r>
              <a:rPr lang="en-US" sz="3300" b="1" cap="all" dirty="0">
                <a:solidFill>
                  <a:schemeClr val="accent1">
                    <a:lumMod val="75000"/>
                  </a:schemeClr>
                </a:solidFill>
              </a:rPr>
              <a:t>FY 2013-14 </a:t>
            </a:r>
            <a:r>
              <a:rPr lang="en-US" sz="3300" b="1" cap="all" dirty="0">
                <a:solidFill>
                  <a:srgbClr val="C00000"/>
                </a:solidFill>
              </a:rPr>
              <a:t>PRIOR </a:t>
            </a:r>
            <a:r>
              <a:rPr lang="en-US" sz="3300" b="1" cap="all" dirty="0">
                <a:solidFill>
                  <a:schemeClr val="accent1">
                    <a:lumMod val="75000"/>
                  </a:schemeClr>
                </a:solidFill>
              </a:rPr>
              <a:t>AND</a:t>
            </a:r>
            <a:r>
              <a:rPr lang="en-US" sz="3300" b="1" cap="all" dirty="0">
                <a:solidFill>
                  <a:srgbClr val="C00000"/>
                </a:solidFill>
              </a:rPr>
              <a:t> </a:t>
            </a:r>
            <a:r>
              <a:rPr lang="en-US" sz="3300" b="1" cap="all" dirty="0">
                <a:solidFill>
                  <a:srgbClr val="009900"/>
                </a:solidFill>
              </a:rPr>
              <a:t>NEW COMMITMENTS</a:t>
            </a:r>
            <a:endParaRPr lang="en-US" sz="3300" dirty="0"/>
          </a:p>
        </p:txBody>
      </p:sp>
      <p:sp>
        <p:nvSpPr>
          <p:cNvPr id="8" name="TextBox 7"/>
          <p:cNvSpPr txBox="1"/>
          <p:nvPr/>
        </p:nvSpPr>
        <p:spPr>
          <a:xfrm>
            <a:off x="212362" y="2266011"/>
            <a:ext cx="8754256" cy="584775"/>
          </a:xfrm>
          <a:prstGeom prst="rect">
            <a:avLst/>
          </a:prstGeom>
          <a:noFill/>
        </p:spPr>
        <p:txBody>
          <a:bodyPr wrap="square" rtlCol="0">
            <a:spAutoFit/>
          </a:bodyPr>
          <a:lstStyle/>
          <a:p>
            <a:pPr algn="ctr"/>
            <a:r>
              <a:rPr lang="en-US" sz="3200" b="1" dirty="0" smtClean="0"/>
              <a:t>FY 2013-14 Budget: $23,000,000</a:t>
            </a:r>
            <a:endParaRPr lang="en-US" sz="3200" dirty="0"/>
          </a:p>
        </p:txBody>
      </p:sp>
      <p:cxnSp>
        <p:nvCxnSpPr>
          <p:cNvPr id="9" name="Straight Arrow Connector 8"/>
          <p:cNvCxnSpPr/>
          <p:nvPr/>
        </p:nvCxnSpPr>
        <p:spPr>
          <a:xfrm flipH="1">
            <a:off x="7374055" y="2038807"/>
            <a:ext cx="670297" cy="454407"/>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7440773" y="3670217"/>
            <a:ext cx="670297" cy="454407"/>
          </a:xfrm>
          <a:prstGeom prst="straightConnector1">
            <a:avLst/>
          </a:prstGeom>
          <a:ln w="34925">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41144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1" y="1557933"/>
            <a:ext cx="9144000" cy="1077218"/>
          </a:xfrm>
          <a:prstGeom prst="rect">
            <a:avLst/>
          </a:prstGeom>
          <a:noFill/>
        </p:spPr>
        <p:txBody>
          <a:bodyPr wrap="square" rtlCol="0">
            <a:spAutoFit/>
          </a:bodyPr>
          <a:lstStyle/>
          <a:p>
            <a:pPr algn="ctr"/>
            <a:r>
              <a:rPr lang="en-US" sz="3200" b="1" cap="all" dirty="0" err="1" smtClean="0">
                <a:solidFill>
                  <a:srgbClr val="C00000"/>
                </a:solidFill>
              </a:rPr>
              <a:t>Fy</a:t>
            </a:r>
            <a:r>
              <a:rPr lang="en-US" sz="3200" b="1" cap="all" dirty="0" smtClean="0">
                <a:solidFill>
                  <a:srgbClr val="C00000"/>
                </a:solidFill>
              </a:rPr>
              <a:t> 2013-14 Commitments from Future Budgets</a:t>
            </a:r>
            <a:endParaRPr lang="en-US" sz="3200" dirty="0"/>
          </a:p>
          <a:p>
            <a:pPr algn="ctr"/>
            <a:r>
              <a:rPr lang="en-US" sz="3200" b="1" cap="all" dirty="0" smtClean="0">
                <a:solidFill>
                  <a:srgbClr val="C00000"/>
                </a:solidFill>
              </a:rPr>
              <a:t> </a:t>
            </a:r>
            <a:endParaRPr lang="en-US" sz="3200" dirty="0"/>
          </a:p>
        </p:txBody>
      </p:sp>
      <p:sp>
        <p:nvSpPr>
          <p:cNvPr id="4" name="Slide Number Placeholder 3"/>
          <p:cNvSpPr>
            <a:spLocks noGrp="1"/>
          </p:cNvSpPr>
          <p:nvPr>
            <p:ph type="sldNum" sz="quarter" idx="12"/>
          </p:nvPr>
        </p:nvSpPr>
        <p:spPr>
          <a:xfrm>
            <a:off x="8297844" y="6506478"/>
            <a:ext cx="771099" cy="365125"/>
          </a:xfrm>
        </p:spPr>
        <p:txBody>
          <a:bodyPr/>
          <a:lstStyle/>
          <a:p>
            <a:fld id="{509CFE1D-EEBB-4971-B82A-104D97D84A14}" type="slidenum">
              <a:rPr lang="en-US" smtClean="0">
                <a:solidFill>
                  <a:schemeClr val="bg1"/>
                </a:solidFill>
              </a:rPr>
              <a:pPr/>
              <a:t>8</a:t>
            </a:fld>
            <a:endParaRPr lang="en-US">
              <a:solidFill>
                <a:schemeClr val="bg1"/>
              </a:solidFill>
            </a:endParaRPr>
          </a:p>
        </p:txBody>
      </p:sp>
      <p:sp>
        <p:nvSpPr>
          <p:cNvPr id="5" name="Title 1"/>
          <p:cNvSpPr>
            <a:spLocks noGrp="1"/>
          </p:cNvSpPr>
          <p:nvPr>
            <p:ph type="title"/>
          </p:nvPr>
        </p:nvSpPr>
        <p:spPr>
          <a:xfrm>
            <a:off x="0" y="218932"/>
            <a:ext cx="9144000" cy="816872"/>
          </a:xfrm>
        </p:spPr>
        <p:txBody>
          <a:bodyPr>
            <a:noAutofit/>
          </a:bodyPr>
          <a:lstStyle/>
          <a:p>
            <a:r>
              <a:rPr lang="en-US" sz="3200" b="1" cap="all" dirty="0" smtClean="0">
                <a:solidFill>
                  <a:schemeClr val="accent1">
                    <a:lumMod val="75000"/>
                  </a:schemeClr>
                </a:solidFill>
              </a:rPr>
              <a:t>Board of </a:t>
            </a:r>
            <a:r>
              <a:rPr lang="en-US" sz="3200" b="1" cap="all" dirty="0">
                <a:solidFill>
                  <a:schemeClr val="accent1">
                    <a:lumMod val="75000"/>
                  </a:schemeClr>
                </a:solidFill>
              </a:rPr>
              <a:t>Regents Support Fund programs</a:t>
            </a:r>
            <a:endParaRPr lang="en-US" sz="3200" b="1" dirty="0">
              <a:solidFill>
                <a:schemeClr val="accent1">
                  <a:lumMod val="75000"/>
                </a:schemeClr>
              </a:solidFill>
            </a:endParaRPr>
          </a:p>
        </p:txBody>
      </p:sp>
      <p:sp>
        <p:nvSpPr>
          <p:cNvPr id="19" name="TextBox 18"/>
          <p:cNvSpPr txBox="1"/>
          <p:nvPr/>
        </p:nvSpPr>
        <p:spPr>
          <a:xfrm>
            <a:off x="226997" y="3082642"/>
            <a:ext cx="8754256" cy="584775"/>
          </a:xfrm>
          <a:prstGeom prst="rect">
            <a:avLst/>
          </a:prstGeom>
          <a:noFill/>
        </p:spPr>
        <p:txBody>
          <a:bodyPr wrap="square" rtlCol="0">
            <a:spAutoFit/>
          </a:bodyPr>
          <a:lstStyle/>
          <a:p>
            <a:pPr algn="ctr">
              <a:spcAft>
                <a:spcPts val="300"/>
              </a:spcAft>
            </a:pPr>
            <a:r>
              <a:rPr lang="en-US" sz="3200" b="1" dirty="0" smtClean="0">
                <a:solidFill>
                  <a:srgbClr val="009900"/>
                </a:solidFill>
              </a:rPr>
              <a:t>FYs </a:t>
            </a:r>
            <a:r>
              <a:rPr lang="en-US" sz="3200" b="1" dirty="0">
                <a:solidFill>
                  <a:srgbClr val="009900"/>
                </a:solidFill>
              </a:rPr>
              <a:t>2014-15 </a:t>
            </a:r>
            <a:r>
              <a:rPr lang="en-US" sz="3200" b="1" dirty="0" smtClean="0">
                <a:solidFill>
                  <a:srgbClr val="009900"/>
                </a:solidFill>
              </a:rPr>
              <a:t>through </a:t>
            </a:r>
            <a:r>
              <a:rPr lang="en-US" sz="3200" b="1" cap="all" dirty="0" smtClean="0">
                <a:solidFill>
                  <a:srgbClr val="009900"/>
                </a:solidFill>
              </a:rPr>
              <a:t>2018-19 : $4,582,325</a:t>
            </a:r>
            <a:endParaRPr lang="en-US" sz="3200" dirty="0">
              <a:solidFill>
                <a:srgbClr val="009900"/>
              </a:solidFill>
            </a:endParaRPr>
          </a:p>
        </p:txBody>
      </p:sp>
      <p:cxnSp>
        <p:nvCxnSpPr>
          <p:cNvPr id="20" name="Straight Arrow Connector 19"/>
          <p:cNvCxnSpPr/>
          <p:nvPr/>
        </p:nvCxnSpPr>
        <p:spPr>
          <a:xfrm flipH="1">
            <a:off x="8104131" y="2864304"/>
            <a:ext cx="565364" cy="327492"/>
          </a:xfrm>
          <a:prstGeom prst="straightConnector1">
            <a:avLst/>
          </a:prstGeom>
          <a:ln w="34925">
            <a:solidFill>
              <a:srgbClr val="0099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4263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0" y="381000"/>
            <a:ext cx="8775291" cy="1077218"/>
          </a:xfrm>
          <a:prstGeom prst="rect">
            <a:avLst/>
          </a:prstGeom>
          <a:noFill/>
          <a:ln w="9525">
            <a:noFill/>
            <a:miter lim="800000"/>
            <a:headEnd/>
            <a:tailEnd/>
          </a:ln>
        </p:spPr>
        <p:txBody>
          <a:bodyPr wrap="square">
            <a:spAutoFit/>
          </a:bodyPr>
          <a:lstStyle/>
          <a:p>
            <a:pPr algn="ctr"/>
            <a:r>
              <a:rPr lang="en-US" sz="3200" b="1" cap="all" dirty="0" smtClean="0">
                <a:solidFill>
                  <a:schemeClr val="accent1">
                    <a:lumMod val="75000"/>
                  </a:schemeClr>
                </a:solidFill>
              </a:rPr>
              <a:t>GOALS</a:t>
            </a:r>
          </a:p>
          <a:p>
            <a:pPr algn="ctr"/>
            <a:r>
              <a:rPr lang="en-US" sz="3100" b="1" cap="all" dirty="0" smtClean="0">
                <a:solidFill>
                  <a:srgbClr val="C00000"/>
                </a:solidFill>
              </a:rPr>
              <a:t>Competitive &amp; merit-driven process</a:t>
            </a:r>
          </a:p>
        </p:txBody>
      </p:sp>
      <p:sp>
        <p:nvSpPr>
          <p:cNvPr id="6" name="TextBox 5"/>
          <p:cNvSpPr txBox="1"/>
          <p:nvPr/>
        </p:nvSpPr>
        <p:spPr>
          <a:xfrm>
            <a:off x="222538" y="1412323"/>
            <a:ext cx="6707172" cy="830997"/>
          </a:xfrm>
          <a:prstGeom prst="rect">
            <a:avLst/>
          </a:prstGeom>
          <a:noFill/>
        </p:spPr>
        <p:txBody>
          <a:bodyPr wrap="square" rtlCol="0">
            <a:spAutoFit/>
          </a:bodyPr>
          <a:lstStyle/>
          <a:p>
            <a:pPr marL="465138" indent="-465138">
              <a:buFont typeface="Wingdings" pitchFamily="2" charset="2"/>
              <a:buChar char="v"/>
            </a:pPr>
            <a:r>
              <a:rPr lang="en-US" sz="2400" dirty="0" smtClean="0">
                <a:solidFill>
                  <a:srgbClr val="663300"/>
                </a:solidFill>
              </a:rPr>
              <a:t>Allocate Dollars Consistent with Constitutional Goals and Regents’ Priorities</a:t>
            </a:r>
          </a:p>
        </p:txBody>
      </p:sp>
      <p:sp>
        <p:nvSpPr>
          <p:cNvPr id="7" name="Slide Number Placeholder 6"/>
          <p:cNvSpPr>
            <a:spLocks noGrp="1"/>
          </p:cNvSpPr>
          <p:nvPr>
            <p:ph type="sldNum" sz="quarter" idx="12"/>
          </p:nvPr>
        </p:nvSpPr>
        <p:spPr>
          <a:xfrm>
            <a:off x="8199620" y="6492875"/>
            <a:ext cx="880880" cy="365125"/>
          </a:xfrm>
        </p:spPr>
        <p:txBody>
          <a:bodyPr/>
          <a:lstStyle/>
          <a:p>
            <a:pPr>
              <a:defRPr/>
            </a:pPr>
            <a:fld id="{13F743C7-2023-4DC5-9399-07F4BD839EBA}" type="slidenum">
              <a:rPr lang="en-US">
                <a:solidFill>
                  <a:schemeClr val="bg1"/>
                </a:solidFill>
              </a:rPr>
              <a:pPr>
                <a:defRPr/>
              </a:pPr>
              <a:t>9</a:t>
            </a:fld>
            <a:endParaRPr lang="en-US" dirty="0">
              <a:solidFill>
                <a:schemeClr val="bg1"/>
              </a:solidFill>
            </a:endParaRPr>
          </a:p>
        </p:txBody>
      </p:sp>
      <p:sp>
        <p:nvSpPr>
          <p:cNvPr id="2" name="TextBox 1"/>
          <p:cNvSpPr txBox="1"/>
          <p:nvPr/>
        </p:nvSpPr>
        <p:spPr>
          <a:xfrm>
            <a:off x="222538" y="3486128"/>
            <a:ext cx="5083987" cy="1938992"/>
          </a:xfrm>
          <a:prstGeom prst="rect">
            <a:avLst/>
          </a:prstGeom>
          <a:noFill/>
        </p:spPr>
        <p:txBody>
          <a:bodyPr wrap="square" rtlCol="0">
            <a:spAutoFit/>
          </a:bodyPr>
          <a:lstStyle/>
          <a:p>
            <a:pPr marL="465138" indent="-465138">
              <a:buFont typeface="Wingdings" pitchFamily="2" charset="2"/>
              <a:buChar char="v"/>
            </a:pPr>
            <a:r>
              <a:rPr lang="en-US" sz="2400" dirty="0" smtClean="0">
                <a:solidFill>
                  <a:srgbClr val="663300"/>
                </a:solidFill>
              </a:rPr>
              <a:t>Prepare Faculty and Departments for Federal Grants Competition:</a:t>
            </a:r>
          </a:p>
          <a:p>
            <a:pPr marL="914400" lvl="1" indent="-457200">
              <a:buFont typeface="Courier New" pitchFamily="49" charset="0"/>
              <a:buChar char="o"/>
            </a:pPr>
            <a:r>
              <a:rPr lang="en-US" sz="2400" dirty="0" smtClean="0">
                <a:solidFill>
                  <a:srgbClr val="663300"/>
                </a:solidFill>
              </a:rPr>
              <a:t>Comparable Reviewers to NSF/NIH</a:t>
            </a:r>
          </a:p>
          <a:p>
            <a:pPr marL="914400" lvl="1" indent="-457200">
              <a:buFont typeface="Courier New" pitchFamily="49" charset="0"/>
              <a:buChar char="o"/>
            </a:pPr>
            <a:r>
              <a:rPr lang="en-US" sz="2400" dirty="0" smtClean="0">
                <a:solidFill>
                  <a:srgbClr val="663300"/>
                </a:solidFill>
              </a:rPr>
              <a:t>Proposal Feedback </a:t>
            </a:r>
          </a:p>
        </p:txBody>
      </p:sp>
      <p:pic>
        <p:nvPicPr>
          <p:cNvPr id="5122" name="Picture 2" descr="C:\Users\carrie.robison\Desktop\Dropbox\work shared\Review Panel Pictures\IMG_7244-1024x43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16759" y="4884152"/>
            <a:ext cx="2670637" cy="113971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401768" y="6011093"/>
            <a:ext cx="2670638" cy="461665"/>
          </a:xfrm>
          <a:prstGeom prst="rect">
            <a:avLst/>
          </a:prstGeom>
          <a:noFill/>
        </p:spPr>
        <p:txBody>
          <a:bodyPr wrap="square" rtlCol="0">
            <a:spAutoFit/>
          </a:bodyPr>
          <a:lstStyle/>
          <a:p>
            <a:r>
              <a:rPr lang="en-US" sz="1200" b="1" dirty="0" smtClean="0">
                <a:solidFill>
                  <a:schemeClr val="tx2">
                    <a:lumMod val="75000"/>
                  </a:schemeClr>
                </a:solidFill>
              </a:rPr>
              <a:t>Research Competitiveness Subprogram Panel Reviewing Proposals</a:t>
            </a:r>
            <a:endParaRPr lang="en-US" sz="1200" b="1" dirty="0">
              <a:solidFill>
                <a:schemeClr val="tx2">
                  <a:lumMod val="75000"/>
                </a:schemeClr>
              </a:solidFill>
            </a:endParaRPr>
          </a:p>
        </p:txBody>
      </p:sp>
      <p:pic>
        <p:nvPicPr>
          <p:cNvPr id="1026" name="Picture 2" descr="C:\Users\carrie.robison\Desktop\Dropbox\work shared\Review Panel Pictures\IMG_7272-2010-03-05-at-13-50-55-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06" t="8177" r="4712" b="19987"/>
          <a:stretch/>
        </p:blipFill>
        <p:spPr bwMode="auto">
          <a:xfrm>
            <a:off x="6488054" y="3447354"/>
            <a:ext cx="2606722" cy="1316266"/>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6367148" y="3010805"/>
            <a:ext cx="2670638" cy="461665"/>
          </a:xfrm>
          <a:prstGeom prst="rect">
            <a:avLst/>
          </a:prstGeom>
          <a:noFill/>
        </p:spPr>
        <p:txBody>
          <a:bodyPr wrap="square" rtlCol="0">
            <a:spAutoFit/>
          </a:bodyPr>
          <a:lstStyle/>
          <a:p>
            <a:r>
              <a:rPr lang="en-US" sz="1200" b="1" dirty="0" smtClean="0">
                <a:solidFill>
                  <a:schemeClr val="tx2">
                    <a:lumMod val="75000"/>
                  </a:schemeClr>
                </a:solidFill>
              </a:rPr>
              <a:t>Undergraduate Enhancement Panel Reviewing Proposals</a:t>
            </a:r>
            <a:endParaRPr lang="en-US" sz="1200" b="1" dirty="0">
              <a:solidFill>
                <a:schemeClr val="tx2">
                  <a:lumMod val="75000"/>
                </a:schemeClr>
              </a:solidFill>
            </a:endParaRPr>
          </a:p>
        </p:txBody>
      </p:sp>
      <p:sp>
        <p:nvSpPr>
          <p:cNvPr id="4" name="TextBox 3"/>
          <p:cNvSpPr txBox="1"/>
          <p:nvPr/>
        </p:nvSpPr>
        <p:spPr>
          <a:xfrm>
            <a:off x="194881" y="2398427"/>
            <a:ext cx="6535710" cy="1200329"/>
          </a:xfrm>
          <a:prstGeom prst="rect">
            <a:avLst/>
          </a:prstGeom>
          <a:noFill/>
        </p:spPr>
        <p:txBody>
          <a:bodyPr wrap="square" rtlCol="0">
            <a:spAutoFit/>
          </a:bodyPr>
          <a:lstStyle/>
          <a:p>
            <a:pPr marL="465138" indent="-465138">
              <a:buFont typeface="Wingdings" panose="05000000000000000000" pitchFamily="2" charset="2"/>
              <a:buChar char="v"/>
            </a:pPr>
            <a:r>
              <a:rPr lang="en-US" sz="2400" dirty="0" smtClean="0">
                <a:solidFill>
                  <a:srgbClr val="663300"/>
                </a:solidFill>
              </a:rPr>
              <a:t>Insure </a:t>
            </a:r>
            <a:r>
              <a:rPr lang="en-US" sz="2400" dirty="0">
                <a:solidFill>
                  <a:srgbClr val="663300"/>
                </a:solidFill>
              </a:rPr>
              <a:t>Both Appearance and Substance of Objectivity and Fairness</a:t>
            </a:r>
          </a:p>
          <a:p>
            <a:endParaRPr lang="en-US" sz="2400" dirty="0"/>
          </a:p>
        </p:txBody>
      </p:sp>
      <p:sp>
        <p:nvSpPr>
          <p:cNvPr id="9" name="TextBox 8"/>
          <p:cNvSpPr txBox="1"/>
          <p:nvPr/>
        </p:nvSpPr>
        <p:spPr>
          <a:xfrm>
            <a:off x="224863" y="5621312"/>
            <a:ext cx="4662915" cy="1200329"/>
          </a:xfrm>
          <a:prstGeom prst="rect">
            <a:avLst/>
          </a:prstGeom>
          <a:noFill/>
        </p:spPr>
        <p:txBody>
          <a:bodyPr wrap="square" rtlCol="0">
            <a:spAutoFit/>
          </a:bodyPr>
          <a:lstStyle/>
          <a:p>
            <a:pPr marL="465138" indent="-465138">
              <a:buFont typeface="Wingdings" panose="05000000000000000000" pitchFamily="2" charset="2"/>
              <a:buChar char="v"/>
            </a:pPr>
            <a:r>
              <a:rPr lang="en-US" sz="2400" dirty="0" smtClean="0">
                <a:solidFill>
                  <a:srgbClr val="663300"/>
                </a:solidFill>
              </a:rPr>
              <a:t>Provide </a:t>
            </a:r>
            <a:r>
              <a:rPr lang="en-US" sz="2400" dirty="0">
                <a:solidFill>
                  <a:srgbClr val="663300"/>
                </a:solidFill>
              </a:rPr>
              <a:t>Regents with Basis for Evaluation and Accountability </a:t>
            </a:r>
          </a:p>
          <a:p>
            <a:endParaRPr lang="en-US" sz="2400" dirty="0"/>
          </a:p>
        </p:txBody>
      </p:sp>
      <p:sp>
        <p:nvSpPr>
          <p:cNvPr id="13" name="Right Arrow 12"/>
          <p:cNvSpPr/>
          <p:nvPr/>
        </p:nvSpPr>
        <p:spPr>
          <a:xfrm rot="10800000">
            <a:off x="6764820" y="1398258"/>
            <a:ext cx="835202" cy="5029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p:cNvSpPr/>
          <p:nvPr/>
        </p:nvSpPr>
        <p:spPr>
          <a:xfrm rot="10800000">
            <a:off x="6075607" y="2410046"/>
            <a:ext cx="827927" cy="5029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4"/>
          <p:cNvSpPr/>
          <p:nvPr/>
        </p:nvSpPr>
        <p:spPr>
          <a:xfrm rot="10800000">
            <a:off x="5096988" y="3486128"/>
            <a:ext cx="791466" cy="5029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Arrow 15"/>
          <p:cNvSpPr/>
          <p:nvPr/>
        </p:nvSpPr>
        <p:spPr>
          <a:xfrm rot="10800000">
            <a:off x="4619989" y="5613857"/>
            <a:ext cx="791466" cy="5029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8100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subTnLst>
                                    <p:set>
                                      <p:cBhvr override="childStyle">
                                        <p:cTn dur="1" fill="hold" display="0" masterRel="nextClick" afterEffect="1"/>
                                        <p:tgtEl>
                                          <p:spTgt spid="15"/>
                                        </p:tgtEl>
                                        <p:attrNameLst>
                                          <p:attrName>style.visibility</p:attrName>
                                        </p:attrNameLst>
                                      </p:cBhvr>
                                      <p:to>
                                        <p:strVal val="hidden"/>
                                      </p:to>
                                    </p:set>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subTnLst>
                                    <p:set>
                                      <p:cBhvr override="childStyle">
                                        <p:cTn dur="1" fill="hold" display="0" masterRel="nextClick" afterEffect="1"/>
                                        <p:tgtEl>
                                          <p:spTgt spid="16"/>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13181</TotalTime>
  <Words>1279</Words>
  <Application>Microsoft Office PowerPoint</Application>
  <PresentationFormat>On-screen Show (4:3)</PresentationFormat>
  <Paragraphs>339</Paragraphs>
  <Slides>23</Slides>
  <Notes>9</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1_Office Theme</vt:lpstr>
      <vt:lpstr>PRESENTATION TO THE  MEDIFUND BOARD  MAY 14, 2014  SPONSORED PROGRAMS: COMPETITIVE REVIEW PROCESS</vt:lpstr>
      <vt:lpstr>PowerPoint Presentation</vt:lpstr>
      <vt:lpstr>PowerPoint Presentation</vt:lpstr>
      <vt:lpstr>SUPPORT FUND TIMELINE: ADVISORY PROCESS TO AWARDING OF GRANTS BY BOARD OF REGENTS FY 2013-14 </vt:lpstr>
      <vt:lpstr>Board of regents support fund april 23, 2014</vt:lpstr>
      <vt:lpstr>PowerPoint Presentation</vt:lpstr>
      <vt:lpstr>BOARD OF REGENTS SUPPORT FUND PROGRAMS</vt:lpstr>
      <vt:lpstr>Board of Regents Support Fund programs</vt:lpstr>
      <vt:lpstr>PowerPoint Presentation</vt:lpstr>
      <vt:lpstr>PowerPoint Presentation</vt:lpstr>
      <vt:lpstr>The competitive and merit-based process ELEVEN COMPETITIVE SUBPROGRAMS FY 2013-14</vt:lpstr>
      <vt:lpstr>PowerPoint Presentation</vt:lpstr>
      <vt:lpstr>PowerPoint Presentation</vt:lpstr>
      <vt:lpstr>7 RCS ELIGIBLE DISCIPLINES FY 2013-14</vt:lpstr>
      <vt:lpstr>PowerPoint Presentation</vt:lpstr>
      <vt:lpstr>RESEARCH COMPETITIVENESS SUBPROGRAM THREE-STAGE 2013-14 REVIEW PROCESS: PROCESS and Outcomes </vt:lpstr>
      <vt:lpstr>The competitive and merit-based process RESEARCH COMPETITIVENESS SUBPROGRAM: FY 2013-14 SUMMARY</vt:lpstr>
      <vt:lpstr>PowerPoint Presentation</vt:lpstr>
      <vt:lpstr>PowerPoint Presentation</vt:lpstr>
      <vt:lpstr>PowerPoint Presentation</vt:lpstr>
      <vt:lpstr>PowerPoint Presentation</vt:lpstr>
      <vt:lpstr>PowerPoint Presentation</vt:lpstr>
      <vt:lpstr>PowerPoint Presentation</vt:lpstr>
    </vt:vector>
  </TitlesOfParts>
  <Company>Louisiana Board of Regents</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Jill.Holton</dc:creator>
  <cp:lastModifiedBy>Carrie Robison</cp:lastModifiedBy>
  <cp:revision>1655</cp:revision>
  <cp:lastPrinted>2014-05-13T19:40:01Z</cp:lastPrinted>
  <dcterms:created xsi:type="dcterms:W3CDTF">2012-07-19T14:44:01Z</dcterms:created>
  <dcterms:modified xsi:type="dcterms:W3CDTF">2014-05-13T19:40:02Z</dcterms:modified>
</cp:coreProperties>
</file>