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</p:sldIdLst>
  <p:sldSz cx="43891200" cy="32918400"/>
  <p:notesSz cx="9601200" cy="7315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9966"/>
    <a:srgbClr val="CC3300"/>
    <a:srgbClr val="990099"/>
    <a:srgbClr val="FF0000"/>
    <a:srgbClr val="FFCC00"/>
    <a:srgbClr val="FF6600"/>
    <a:srgbClr val="FF99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25" autoAdjust="0"/>
    <p:restoredTop sz="99757" autoAdjust="0"/>
  </p:normalViewPr>
  <p:slideViewPr>
    <p:cSldViewPr snapToGrid="0" snapToObjects="1">
      <p:cViewPr varScale="1">
        <p:scale>
          <a:sx n="24" d="100"/>
          <a:sy n="24" d="100"/>
        </p:scale>
        <p:origin x="-2154" y="-120"/>
      </p:cViewPr>
      <p:guideLst>
        <p:guide orient="horz" pos="3149"/>
        <p:guide pos="1675"/>
        <p:guide pos="13631"/>
        <p:guide pos="25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20DC-31FC-48AE-B47A-DA6D8E18D0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2DE4D-8D7F-4A67-8159-5DF96575740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0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0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A318-F486-449C-BE1F-A5DA6EC1AF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0" y="7680325"/>
            <a:ext cx="19675475" cy="107854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21800" y="18618200"/>
            <a:ext cx="19675475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461153" y="463141"/>
            <a:ext cx="42885360" cy="4297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438840" tIns="219422" rIns="438840" bIns="219422" rtlCol="0" anchor="ctr">
            <a:normAutofit fontScale="97500"/>
          </a:bodyPr>
          <a:lstStyle/>
          <a:p>
            <a:pPr marL="0" marR="0" lvl="0" indent="0" algn="ctr" defTabSz="4388419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nsf4c.tiff"/>
          <p:cNvPicPr>
            <a:picLocks noChangeAspect="1"/>
          </p:cNvPicPr>
          <p:nvPr userDrawn="1"/>
        </p:nvPicPr>
        <p:blipFill>
          <a:blip r:embed="rId2" cstate="print"/>
          <a:srcRect l="-4335" t="-4335" r="-4335" b="-4335"/>
          <a:stretch>
            <a:fillRect/>
          </a:stretch>
        </p:blipFill>
        <p:spPr>
          <a:xfrm>
            <a:off x="39460808" y="891411"/>
            <a:ext cx="3566160" cy="3566160"/>
          </a:xfrm>
          <a:prstGeom prst="roundRect">
            <a:avLst>
              <a:gd name="adj" fmla="val 7903"/>
            </a:avLst>
          </a:prstGeom>
          <a:solidFill>
            <a:schemeClr val="bg1"/>
          </a:solidFill>
        </p:spPr>
      </p:pic>
      <p:pic>
        <p:nvPicPr>
          <p:cNvPr id="8" name="Picture 2" descr="Description: C:\Users\dmoldo1\Desktop\LA-SiGMA Oct 2010\La SiGMA logo\LA-SiGMA_Logo.jpg"/>
          <p:cNvPicPr>
            <a:picLocks noChangeAspect="1" noChangeArrowheads="1"/>
          </p:cNvPicPr>
          <p:nvPr userDrawn="1"/>
        </p:nvPicPr>
        <p:blipFill>
          <a:blip r:embed="rId3" cstate="print"/>
          <a:srcRect l="-3230" t="-10843" r="-3230" b="-10843"/>
          <a:stretch>
            <a:fillRect/>
          </a:stretch>
        </p:blipFill>
        <p:spPr bwMode="auto">
          <a:xfrm>
            <a:off x="868711" y="877346"/>
            <a:ext cx="11784006" cy="3566160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 w="152400" cap="sq">
            <a:noFill/>
            <a:miter lim="800000"/>
          </a:ln>
          <a:effectLst/>
        </p:spPr>
      </p:pic>
      <p:sp>
        <p:nvSpPr>
          <p:cNvPr id="14" name="Rounded Rectangle 13"/>
          <p:cNvSpPr/>
          <p:nvPr userDrawn="1"/>
        </p:nvSpPr>
        <p:spPr>
          <a:xfrm>
            <a:off x="457199" y="448288"/>
            <a:ext cx="42976800" cy="32004000"/>
          </a:xfrm>
          <a:prstGeom prst="roundRect">
            <a:avLst>
              <a:gd name="adj" fmla="val 1439"/>
            </a:avLst>
          </a:prstGeom>
          <a:noFill/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1859-7502-4659-9634-C4F7D4227C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6389B-43AB-44EB-9036-A81469AF6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6B061-584C-481F-8DC1-467ACB3979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F042-56BC-45A7-A37E-D1AC1957DBA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D6483-10FC-4AC2-AEE0-B2A4BF7EB7B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F42E4-8130-47E4-8BB2-3ECE15D0BA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C6B0-E9C6-49A1-9B92-C565445D700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DD8C-C85E-4E9B-85EF-B0527B2F0B0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17479-F822-485B-BD4C-0F7433EBF6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915706" y="457201"/>
            <a:ext cx="25358485" cy="4114800"/>
          </a:xfr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 fontAlgn="ctr">
              <a:spcBef>
                <a:spcPts val="0"/>
              </a:spcBef>
              <a:spcAft>
                <a:spcPts val="10800"/>
              </a:spcAft>
              <a:defRPr/>
            </a:pPr>
            <a:r>
              <a:rPr lang="en-US" sz="8800" b="1" dirty="0" smtClean="0"/>
              <a:t>Magnetic and transport properties of Fe</a:t>
            </a:r>
            <a:r>
              <a:rPr lang="en-US" sz="8800" b="1" baseline="-25000" dirty="0" smtClean="0"/>
              <a:t>1-</a:t>
            </a:r>
            <a:r>
              <a:rPr lang="en-US" sz="8800" b="1" i="1" baseline="-25000" dirty="0" smtClean="0"/>
              <a:t>y</a:t>
            </a:r>
            <a:r>
              <a:rPr lang="en-US" sz="8800" b="1" dirty="0" smtClean="0"/>
              <a:t>Co</a:t>
            </a:r>
            <a:r>
              <a:rPr lang="en-US" sz="8800" b="1" i="1" baseline="-25000" dirty="0" smtClean="0"/>
              <a:t>y</a:t>
            </a:r>
            <a:r>
              <a:rPr lang="en-US" sz="8800" b="1" dirty="0" smtClean="0"/>
              <a:t>Si near insulator-to-metal transition </a:t>
            </a:r>
            <a:r>
              <a:rPr lang="en-US" altLang="zh-TW" sz="8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zh-TW" sz="8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Yan Wu</a:t>
            </a:r>
            <a: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John DiTusa</a:t>
            </a:r>
            <a: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1400" dirty="0" smtClean="0">
                <a:solidFill>
                  <a:schemeClr val="bg1"/>
                </a:solidFill>
              </a:rPr>
              <a:t/>
            </a:r>
            <a:br>
              <a:rPr lang="en-US" altLang="zh-TW" sz="1400" dirty="0" smtClean="0">
                <a:solidFill>
                  <a:schemeClr val="bg1"/>
                </a:solidFill>
              </a:rPr>
            </a:br>
            <a:r>
              <a:rPr lang="en-US" altLang="zh-TW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Physics and Astronomy, Louisiana State University </a:t>
            </a:r>
            <a:endParaRPr lang="en-US" altLang="zh-TW" sz="5500" dirty="0" smtClean="0"/>
          </a:p>
        </p:txBody>
      </p:sp>
      <p:sp>
        <p:nvSpPr>
          <p:cNvPr id="1189" name="AutoShape 1627"/>
          <p:cNvSpPr>
            <a:spLocks noChangeArrowheads="1"/>
          </p:cNvSpPr>
          <p:nvPr/>
        </p:nvSpPr>
        <p:spPr bwMode="auto">
          <a:xfrm>
            <a:off x="897388" y="4968872"/>
            <a:ext cx="19790912" cy="611822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  <a:endParaRPr lang="en-US" sz="4000" b="1" dirty="0">
              <a:solidFill>
                <a:srgbClr val="000099"/>
              </a:solidFill>
            </a:endParaRPr>
          </a:p>
          <a:p>
            <a:pPr algn="dist"/>
            <a:r>
              <a:rPr lang="en-US" sz="2800" dirty="0" smtClean="0"/>
              <a:t>Carrier doping of the fascinating nonmagnetic narrow gap insulator-</a:t>
            </a:r>
            <a:r>
              <a:rPr lang="en-US" sz="2800" dirty="0" err="1" smtClean="0"/>
              <a:t>FeSi</a:t>
            </a:r>
            <a:r>
              <a:rPr lang="en-US" sz="2800" dirty="0" smtClean="0"/>
              <a:t>, by way of either </a:t>
            </a:r>
            <a:r>
              <a:rPr lang="en-US" sz="2800" dirty="0" err="1" smtClean="0"/>
              <a:t>Mn</a:t>
            </a:r>
            <a:r>
              <a:rPr lang="en-US" sz="2800" dirty="0" smtClean="0"/>
              <a:t> or Co substitution results in </a:t>
            </a:r>
          </a:p>
          <a:p>
            <a:pPr algn="dist"/>
            <a:r>
              <a:rPr lang="en-US" sz="2800" dirty="0" smtClean="0"/>
              <a:t>interesting physical properties. A previous study  revealed that </a:t>
            </a:r>
            <a:r>
              <a:rPr lang="en-US" sz="2800" dirty="0" err="1" smtClean="0"/>
              <a:t>Mn</a:t>
            </a:r>
            <a:r>
              <a:rPr lang="en-US" sz="2800" dirty="0" smtClean="0"/>
              <a:t> doping of </a:t>
            </a:r>
            <a:r>
              <a:rPr lang="en-US" sz="2800" dirty="0" err="1" smtClean="0"/>
              <a:t>FeSi</a:t>
            </a:r>
            <a:r>
              <a:rPr lang="en-US" sz="2800" dirty="0" smtClean="0"/>
              <a:t>, Fe</a:t>
            </a:r>
            <a:r>
              <a:rPr lang="en-US" sz="2800" baseline="-25000" dirty="0" smtClean="0"/>
              <a:t>1-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Mn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Si, exhibits an intriguing field-</a:t>
            </a:r>
          </a:p>
          <a:p>
            <a:pPr algn="dist"/>
            <a:r>
              <a:rPr lang="en-US" sz="2800" dirty="0" smtClean="0"/>
              <a:t>sensitive non-Fermi-Liquid behavior near the insulator-metal-transition (IMT) due to the </a:t>
            </a:r>
            <a:r>
              <a:rPr lang="en-US" sz="2800" dirty="0" err="1" smtClean="0"/>
              <a:t>underscreening</a:t>
            </a:r>
            <a:r>
              <a:rPr lang="en-US" sz="2800" dirty="0" smtClean="0"/>
              <a:t> of the </a:t>
            </a:r>
            <a:r>
              <a:rPr lang="en-US" sz="2800" i="1" dirty="0" smtClean="0"/>
              <a:t>S</a:t>
            </a:r>
            <a:r>
              <a:rPr lang="en-US" sz="2800" dirty="0" smtClean="0"/>
              <a:t>=1 doping </a:t>
            </a:r>
          </a:p>
          <a:p>
            <a:pPr algn="dist"/>
            <a:r>
              <a:rPr lang="en-US" sz="2800" dirty="0" smtClean="0"/>
              <a:t>induced magnetic moments by the added  holes. Here, we describe a set of experiments to probe the IMT with low Co</a:t>
            </a:r>
          </a:p>
          <a:p>
            <a:pPr algn="dist"/>
            <a:r>
              <a:rPr lang="en-US" sz="2800" dirty="0" smtClean="0"/>
              <a:t> substitution, Fe</a:t>
            </a:r>
            <a:r>
              <a:rPr lang="en-US" sz="2800" baseline="-25000" dirty="0" smtClean="0"/>
              <a:t>1-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Co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Si, to search for equally as interesting effects and to compare directly with the hole-doped data. Our </a:t>
            </a:r>
          </a:p>
          <a:p>
            <a:pPr algn="dist"/>
            <a:r>
              <a:rPr lang="en-US" sz="2800" dirty="0" smtClean="0"/>
              <a:t>magnetic susceptibility and magnetization measurements indicate an underlying competition between screening of the </a:t>
            </a:r>
          </a:p>
          <a:p>
            <a:pPr algn="dist"/>
            <a:r>
              <a:rPr lang="en-US" sz="2800" dirty="0" smtClean="0"/>
              <a:t>magnetic moments by the doped electrons at low </a:t>
            </a:r>
            <a:r>
              <a:rPr lang="en-US" sz="2800" i="1" dirty="0" smtClean="0"/>
              <a:t>y</a:t>
            </a:r>
            <a:r>
              <a:rPr lang="en-US" sz="2800" dirty="0" smtClean="0"/>
              <a:t> (</a:t>
            </a:r>
            <a:r>
              <a:rPr lang="en-US" sz="2800" i="1" dirty="0" smtClean="0"/>
              <a:t>y</a:t>
            </a:r>
            <a:r>
              <a:rPr lang="en-US" sz="2800" dirty="0" smtClean="0"/>
              <a:t>≤0.03) and a tendency toward ferromagnetic ordering at higher Co </a:t>
            </a:r>
          </a:p>
          <a:p>
            <a:pPr algn="dist"/>
            <a:r>
              <a:rPr lang="en-US" sz="2800" dirty="0" smtClean="0"/>
              <a:t>concentrations. Transport studies suggest that IMT occurs very close to </a:t>
            </a:r>
            <a:r>
              <a:rPr lang="en-US" sz="2800" i="1" dirty="0" smtClean="0"/>
              <a:t>y</a:t>
            </a:r>
            <a:r>
              <a:rPr lang="en-US" sz="2800" dirty="0" smtClean="0"/>
              <a:t>≈0.01. For temperatures above 2 K, we find in </a:t>
            </a:r>
          </a:p>
          <a:p>
            <a:pPr algn="dist"/>
            <a:r>
              <a:rPr lang="en-US" sz="2800" dirty="0" smtClean="0"/>
              <a:t>agreement with previous work for </a:t>
            </a:r>
            <a:r>
              <a:rPr lang="en-US" sz="2800" i="1" dirty="0" smtClean="0"/>
              <a:t>y</a:t>
            </a:r>
            <a:r>
              <a:rPr lang="en-US" sz="2800" dirty="0" smtClean="0"/>
              <a:t>≥0.1, a temperature and field dependent resistivity dominated by e-e interactions. </a:t>
            </a:r>
          </a:p>
          <a:p>
            <a:pPr algn="dist"/>
            <a:r>
              <a:rPr lang="en-US" sz="2800" dirty="0" smtClean="0"/>
              <a:t>However, similar to what was observed in Fe</a:t>
            </a:r>
            <a:r>
              <a:rPr lang="en-US" sz="2800" baseline="-25000" dirty="0" smtClean="0"/>
              <a:t>1-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Mn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Si below T=1 K, at lower temperatures and small doping we find that </a:t>
            </a:r>
          </a:p>
          <a:p>
            <a:pPr algn="dist"/>
            <a:r>
              <a:rPr lang="en-US" sz="2800" dirty="0" smtClean="0"/>
              <a:t>application of a magnetic field significantly enhances charge carrier mobility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  <p:sp>
        <p:nvSpPr>
          <p:cNvPr id="1207" name="Rectangle 1025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9" name="Rectangle 1026"/>
          <p:cNvSpPr>
            <a:spLocks noChangeArrowheads="1"/>
          </p:cNvSpPr>
          <p:nvPr/>
        </p:nvSpPr>
        <p:spPr bwMode="auto">
          <a:xfrm>
            <a:off x="0" y="20574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0" name="Rectangle 1028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" name="Rectangle 1029"/>
          <p:cNvSpPr>
            <a:spLocks noChangeArrowheads="1"/>
          </p:cNvSpPr>
          <p:nvPr/>
        </p:nvSpPr>
        <p:spPr bwMode="auto">
          <a:xfrm>
            <a:off x="0" y="2676525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43" name="Picture 142" descr="ProcessHorizontal.jpg"/>
          <p:cNvPicPr>
            <a:picLocks noChangeAspect="1"/>
          </p:cNvPicPr>
          <p:nvPr/>
        </p:nvPicPr>
        <p:blipFill>
          <a:blip r:embed="rId2" cstate="print"/>
          <a:srcRect l="-4983" t="-11520" r="-4983" b="-11520"/>
          <a:stretch>
            <a:fillRect/>
          </a:stretch>
        </p:blipFill>
        <p:spPr>
          <a:xfrm>
            <a:off x="561872" y="28928877"/>
            <a:ext cx="6942098" cy="3363510"/>
          </a:xfrm>
          <a:prstGeom prst="roundRect">
            <a:avLst/>
          </a:prstGeom>
        </p:spPr>
      </p:pic>
      <p:sp>
        <p:nvSpPr>
          <p:cNvPr id="147" name="AutoShape 1627"/>
          <p:cNvSpPr>
            <a:spLocks noChangeArrowheads="1"/>
          </p:cNvSpPr>
          <p:nvPr/>
        </p:nvSpPr>
        <p:spPr bwMode="auto">
          <a:xfrm>
            <a:off x="29896904" y="28928878"/>
            <a:ext cx="13084664" cy="3113680"/>
          </a:xfrm>
          <a:prstGeom prst="roundRect">
            <a:avLst>
              <a:gd name="adj" fmla="val 2773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Acknowledgements</a:t>
            </a:r>
          </a:p>
          <a:p>
            <a:endParaRPr lang="en-US" sz="4000" b="1" dirty="0">
              <a:solidFill>
                <a:srgbClr val="000099"/>
              </a:solidFill>
            </a:endParaRPr>
          </a:p>
          <a:p>
            <a:r>
              <a:rPr lang="en-US" sz="2800" dirty="0" smtClean="0"/>
              <a:t>The </a:t>
            </a:r>
            <a:r>
              <a:rPr lang="en-US" sz="2800" dirty="0" smtClean="0"/>
              <a:t>current work is funded by the NSF </a:t>
            </a:r>
            <a:r>
              <a:rPr lang="en-US" sz="2800" dirty="0" err="1" smtClean="0"/>
              <a:t>EPSCoR</a:t>
            </a:r>
            <a:r>
              <a:rPr lang="en-US" sz="2800" dirty="0" smtClean="0"/>
              <a:t> LA-</a:t>
            </a:r>
            <a:r>
              <a:rPr lang="en-US" sz="2800" dirty="0" err="1" smtClean="0"/>
              <a:t>SiGMA</a:t>
            </a:r>
            <a:r>
              <a:rPr lang="en-US" sz="2800" dirty="0" smtClean="0"/>
              <a:t> project under </a:t>
            </a:r>
            <a:endParaRPr lang="en-US" sz="2800" dirty="0" smtClean="0"/>
          </a:p>
          <a:p>
            <a:r>
              <a:rPr lang="en-US" sz="2800" dirty="0" smtClean="0"/>
              <a:t>award #</a:t>
            </a:r>
            <a:r>
              <a:rPr lang="en-US" sz="2800" dirty="0" smtClean="0"/>
              <a:t>EPS-1003897 and the NSF under DMR1206763.  </a:t>
            </a:r>
            <a:endParaRPr lang="en-US" sz="2800" dirty="0"/>
          </a:p>
        </p:txBody>
      </p:sp>
      <p:sp>
        <p:nvSpPr>
          <p:cNvPr id="150" name="AutoShape 1627"/>
          <p:cNvSpPr>
            <a:spLocks noChangeArrowheads="1"/>
          </p:cNvSpPr>
          <p:nvPr/>
        </p:nvSpPr>
        <p:spPr bwMode="auto">
          <a:xfrm>
            <a:off x="29896904" y="20910108"/>
            <a:ext cx="13084664" cy="7588960"/>
          </a:xfrm>
          <a:prstGeom prst="roundRect">
            <a:avLst>
              <a:gd name="adj" fmla="val 947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</a:p>
          <a:p>
            <a:pPr algn="ctr"/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/>
              <a:t>[</a:t>
            </a:r>
            <a:r>
              <a:rPr lang="en-US" sz="2800" dirty="0" smtClean="0"/>
              <a:t>1] N. </a:t>
            </a:r>
            <a:r>
              <a:rPr lang="en-US" sz="2800" dirty="0" err="1" smtClean="0"/>
              <a:t>Manyala</a:t>
            </a:r>
            <a:r>
              <a:rPr lang="en-US" sz="2800" dirty="0" smtClean="0"/>
              <a:t>, J. F. </a:t>
            </a:r>
            <a:r>
              <a:rPr lang="en-US" sz="2800" dirty="0" err="1" smtClean="0"/>
              <a:t>DiTusa</a:t>
            </a:r>
            <a:r>
              <a:rPr lang="en-US" sz="2800" dirty="0" smtClean="0"/>
              <a:t>, G. </a:t>
            </a:r>
            <a:r>
              <a:rPr lang="en-US" sz="2800" dirty="0" err="1" smtClean="0"/>
              <a:t>Aeppli</a:t>
            </a:r>
            <a:r>
              <a:rPr lang="en-US" sz="2800" dirty="0" smtClean="0"/>
              <a:t>, and A. P. Ramirez, Nature </a:t>
            </a:r>
            <a:r>
              <a:rPr lang="en-US" sz="2800" b="1" dirty="0" smtClean="0"/>
              <a:t>454</a:t>
            </a:r>
            <a:r>
              <a:rPr lang="en-US" sz="2800" dirty="0" smtClean="0"/>
              <a:t>, 976 </a:t>
            </a:r>
          </a:p>
          <a:p>
            <a:r>
              <a:rPr lang="en-US" sz="2800" dirty="0" smtClean="0"/>
              <a:t>(2008).</a:t>
            </a:r>
          </a:p>
          <a:p>
            <a:r>
              <a:rPr lang="en-US" sz="2800" dirty="0" smtClean="0"/>
              <a:t>[2] A. Bauer, A. </a:t>
            </a:r>
            <a:r>
              <a:rPr lang="en-US" sz="2800" dirty="0" err="1" smtClean="0"/>
              <a:t>Neubauer</a:t>
            </a:r>
            <a:r>
              <a:rPr lang="en-US" sz="2800" dirty="0" smtClean="0"/>
              <a:t>, C. Franz, W. </a:t>
            </a:r>
            <a:r>
              <a:rPr lang="en-US" sz="2800" dirty="0" err="1" smtClean="0"/>
              <a:t>Münzer</a:t>
            </a:r>
            <a:r>
              <a:rPr lang="en-US" sz="2800" dirty="0" smtClean="0"/>
              <a:t>, M. </a:t>
            </a:r>
            <a:r>
              <a:rPr lang="en-US" sz="2800" dirty="0" err="1" smtClean="0"/>
              <a:t>Garst</a:t>
            </a:r>
            <a:r>
              <a:rPr lang="en-US" sz="2800" dirty="0" smtClean="0"/>
              <a:t>, and C. </a:t>
            </a:r>
            <a:r>
              <a:rPr lang="en-US" sz="2800" dirty="0" err="1" smtClean="0"/>
              <a:t>Pfleiderer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Physical Review B </a:t>
            </a:r>
            <a:r>
              <a:rPr lang="en-US" sz="2800" b="1" dirty="0" smtClean="0"/>
              <a:t>82</a:t>
            </a:r>
            <a:r>
              <a:rPr lang="en-US" sz="2800" dirty="0" smtClean="0"/>
              <a:t>, 064404 (2010).</a:t>
            </a:r>
          </a:p>
          <a:p>
            <a:r>
              <a:rPr lang="en-US" sz="2800" dirty="0" smtClean="0"/>
              <a:t>[3] M. K. </a:t>
            </a:r>
            <a:r>
              <a:rPr lang="en-US" sz="2800" dirty="0" err="1" smtClean="0"/>
              <a:t>Forthaus</a:t>
            </a:r>
            <a:r>
              <a:rPr lang="en-US" sz="2800" dirty="0" smtClean="0"/>
              <a:t>, G. R. Hearne, N. </a:t>
            </a:r>
            <a:r>
              <a:rPr lang="en-US" sz="2800" dirty="0" err="1" smtClean="0"/>
              <a:t>Manyala</a:t>
            </a:r>
            <a:r>
              <a:rPr lang="en-US" sz="2800" dirty="0" smtClean="0"/>
              <a:t>, O. </a:t>
            </a:r>
            <a:r>
              <a:rPr lang="en-US" sz="2800" dirty="0" err="1" smtClean="0"/>
              <a:t>Heyer</a:t>
            </a:r>
            <a:r>
              <a:rPr lang="en-US" sz="2800" dirty="0" smtClean="0"/>
              <a:t>, R. A. Brand, D. I.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Khomskii</a:t>
            </a:r>
            <a:r>
              <a:rPr lang="en-US" sz="2800" dirty="0" smtClean="0"/>
              <a:t>, T. Lorenz, and M. M. </a:t>
            </a:r>
            <a:r>
              <a:rPr lang="en-US" sz="2800" dirty="0" err="1" smtClean="0"/>
              <a:t>Abd-Elmeguid</a:t>
            </a:r>
            <a:r>
              <a:rPr lang="en-US" sz="2800" dirty="0" smtClean="0"/>
              <a:t>, Physical Review B </a:t>
            </a:r>
            <a:r>
              <a:rPr lang="en-US" sz="2800" b="1" dirty="0" smtClean="0"/>
              <a:t>83</a:t>
            </a:r>
            <a:r>
              <a:rPr lang="en-US" sz="2800" dirty="0" smtClean="0"/>
              <a:t>, 085101</a:t>
            </a:r>
          </a:p>
          <a:p>
            <a:r>
              <a:rPr lang="en-US" sz="2800" dirty="0" smtClean="0"/>
              <a:t> (2011).</a:t>
            </a:r>
          </a:p>
          <a:p>
            <a:r>
              <a:rPr lang="en-US" sz="2800" dirty="0" smtClean="0"/>
              <a:t>[4] N. </a:t>
            </a:r>
            <a:r>
              <a:rPr lang="en-US" sz="2800" dirty="0" err="1" smtClean="0"/>
              <a:t>Manyala</a:t>
            </a:r>
            <a:r>
              <a:rPr lang="en-US" sz="2800" dirty="0" smtClean="0"/>
              <a:t>, Y. </a:t>
            </a:r>
            <a:r>
              <a:rPr lang="en-US" sz="2800" dirty="0" err="1" smtClean="0"/>
              <a:t>Sidis</a:t>
            </a:r>
            <a:r>
              <a:rPr lang="en-US" sz="2800" dirty="0" smtClean="0"/>
              <a:t>, J. F. </a:t>
            </a:r>
            <a:r>
              <a:rPr lang="en-US" sz="2800" dirty="0" err="1" smtClean="0"/>
              <a:t>DiTusa</a:t>
            </a:r>
            <a:r>
              <a:rPr lang="en-US" sz="2800" dirty="0" smtClean="0"/>
              <a:t>, G. </a:t>
            </a:r>
            <a:r>
              <a:rPr lang="en-US" sz="2800" dirty="0" err="1" smtClean="0"/>
              <a:t>Aeppli</a:t>
            </a:r>
            <a:r>
              <a:rPr lang="en-US" sz="2800" dirty="0" smtClean="0"/>
              <a:t>, D. P. Young, and Z. Fisk, Nature </a:t>
            </a:r>
          </a:p>
          <a:p>
            <a:r>
              <a:rPr lang="en-US" sz="2800" b="1" dirty="0" smtClean="0"/>
              <a:t>404</a:t>
            </a:r>
            <a:r>
              <a:rPr lang="en-US" sz="2800" dirty="0" smtClean="0"/>
              <a:t>,  581 (2000).</a:t>
            </a:r>
          </a:p>
          <a:p>
            <a:r>
              <a:rPr lang="en-US" sz="2800" dirty="0" smtClean="0"/>
              <a:t>[5] N. </a:t>
            </a:r>
            <a:r>
              <a:rPr lang="en-US" sz="2800" dirty="0" err="1" smtClean="0"/>
              <a:t>Manyala</a:t>
            </a:r>
            <a:r>
              <a:rPr lang="en-US" sz="2800" dirty="0" smtClean="0"/>
              <a:t>, Y. </a:t>
            </a:r>
            <a:r>
              <a:rPr lang="en-US" sz="2800" dirty="0" err="1" smtClean="0"/>
              <a:t>Sidis</a:t>
            </a:r>
            <a:r>
              <a:rPr lang="en-US" sz="2800" dirty="0" smtClean="0"/>
              <a:t>, J. F. </a:t>
            </a:r>
            <a:r>
              <a:rPr lang="en-US" sz="2800" dirty="0" err="1" smtClean="0"/>
              <a:t>DiTusa</a:t>
            </a:r>
            <a:r>
              <a:rPr lang="en-US" sz="2800" dirty="0" smtClean="0"/>
              <a:t>, G. </a:t>
            </a:r>
            <a:r>
              <a:rPr lang="en-US" sz="2800" dirty="0" err="1" smtClean="0"/>
              <a:t>Aeppli</a:t>
            </a:r>
            <a:r>
              <a:rPr lang="en-US" sz="2800" dirty="0" smtClean="0"/>
              <a:t>, D. P. Young, and Z. Fisk, Nat.</a:t>
            </a:r>
          </a:p>
          <a:p>
            <a:r>
              <a:rPr lang="en-US" sz="2800" dirty="0" smtClean="0"/>
              <a:t>Mater. </a:t>
            </a:r>
            <a:r>
              <a:rPr lang="en-US" sz="2800" b="1" dirty="0" smtClean="0"/>
              <a:t>3</a:t>
            </a:r>
            <a:r>
              <a:rPr lang="en-US" sz="2800" dirty="0" smtClean="0"/>
              <a:t>, 255 (2004).</a:t>
            </a:r>
            <a:endParaRPr lang="en-US" sz="28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854467" y="11500946"/>
            <a:ext cx="9446194" cy="17786710"/>
            <a:chOff x="854467" y="11500946"/>
            <a:chExt cx="9446194" cy="17786710"/>
          </a:xfrm>
        </p:grpSpPr>
        <p:sp>
          <p:nvSpPr>
            <p:cNvPr id="23" name="Rounded Rectangle 22"/>
            <p:cNvSpPr/>
            <p:nvPr/>
          </p:nvSpPr>
          <p:spPr>
            <a:xfrm>
              <a:off x="854467" y="11500946"/>
              <a:ext cx="9446194" cy="1778671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85308" y="20356621"/>
              <a:ext cx="381866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</a:t>
              </a:r>
              <a:r>
                <a:rPr lang="en-US" sz="5400" b="1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1-</a:t>
              </a:r>
              <a:r>
                <a:rPr lang="en-US" sz="5400" b="1" i="1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  <a:r>
                <a:rPr lang="en-US" sz="5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Mn</a:t>
              </a:r>
              <a:r>
                <a:rPr lang="en-US" sz="5400" b="1" i="1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  <a:r>
                <a:rPr lang="en-US" sz="5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</a:t>
              </a:r>
              <a:endPara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5" name="Group 66"/>
            <p:cNvGrpSpPr/>
            <p:nvPr/>
          </p:nvGrpSpPr>
          <p:grpSpPr>
            <a:xfrm>
              <a:off x="1225057" y="11712233"/>
              <a:ext cx="8850048" cy="17156679"/>
              <a:chOff x="1225057" y="11712233"/>
              <a:chExt cx="8850048" cy="17156679"/>
            </a:xfrm>
          </p:grpSpPr>
          <p:grpSp>
            <p:nvGrpSpPr>
              <p:cNvPr id="26" name="Group 65"/>
              <p:cNvGrpSpPr/>
              <p:nvPr/>
            </p:nvGrpSpPr>
            <p:grpSpPr>
              <a:xfrm>
                <a:off x="1225057" y="21203006"/>
                <a:ext cx="8850048" cy="7665906"/>
                <a:chOff x="1225057" y="21203006"/>
                <a:chExt cx="8850048" cy="7665906"/>
              </a:xfrm>
            </p:grpSpPr>
            <p:pic>
              <p:nvPicPr>
                <p:cNvPr id="32" name="Picture 2" descr="E:\Yan Wu\Files\Application\poster\LaSigma _poster\Manyala2008NFL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74028" y="24427315"/>
                  <a:ext cx="8158679" cy="4441597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1225057" y="21203006"/>
                  <a:ext cx="8850048" cy="3046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/>
                    <a:t>Doping </a:t>
                  </a:r>
                  <a:r>
                    <a:rPr lang="en-US" sz="3200" dirty="0" err="1" smtClean="0"/>
                    <a:t>FeSi</a:t>
                  </a:r>
                  <a:r>
                    <a:rPr lang="en-US" sz="3200" dirty="0" smtClean="0"/>
                    <a:t> with </a:t>
                  </a:r>
                  <a:r>
                    <a:rPr lang="en-US" sz="3200" dirty="0" err="1" smtClean="0"/>
                    <a:t>Mn</a:t>
                  </a:r>
                  <a:r>
                    <a:rPr lang="en-US" sz="3200" dirty="0" smtClean="0"/>
                    <a:t> leads to an IMT at </a:t>
                  </a:r>
                  <a:r>
                    <a:rPr lang="en-US" sz="3200" i="1" dirty="0" smtClean="0"/>
                    <a:t>x</a:t>
                  </a:r>
                  <a:r>
                    <a:rPr lang="en-US" sz="3200" dirty="0" smtClean="0"/>
                    <a:t>≈0.02 , where transport displays a Non Fermi-liquid behavior at low T.</a:t>
                  </a:r>
                </a:p>
                <a:p>
                  <a:r>
                    <a:rPr lang="en-US" sz="3200" dirty="0" smtClean="0"/>
                    <a:t>Low temperature metal has </a:t>
                  </a:r>
                  <a:r>
                    <a:rPr lang="el-GR" sz="3200" dirty="0" smtClean="0"/>
                    <a:t>σ</a:t>
                  </a:r>
                  <a:r>
                    <a:rPr lang="en-US" sz="3200" dirty="0" smtClean="0"/>
                    <a:t>=</a:t>
                  </a:r>
                  <a:r>
                    <a:rPr lang="el-GR" sz="3200" dirty="0" smtClean="0"/>
                    <a:t>σ</a:t>
                  </a:r>
                  <a:r>
                    <a:rPr lang="en-US" sz="3200" baseline="-25000" dirty="0" smtClean="0"/>
                    <a:t>0</a:t>
                  </a:r>
                  <a:r>
                    <a:rPr lang="en-US" sz="3200" dirty="0" smtClean="0"/>
                    <a:t>+m</a:t>
                  </a:r>
                  <a:r>
                    <a:rPr lang="el-GR" sz="3200" baseline="-25000" dirty="0" smtClean="0"/>
                    <a:t>σ</a:t>
                  </a:r>
                  <a:r>
                    <a:rPr lang="el-GR" sz="3200" dirty="0" smtClean="0"/>
                    <a:t> </a:t>
                  </a:r>
                  <a:r>
                    <a:rPr lang="en-US" sz="3200" dirty="0" smtClean="0"/>
                    <a:t>T</a:t>
                  </a:r>
                  <a:r>
                    <a:rPr lang="el-GR" sz="3200" baseline="30000" dirty="0" smtClean="0"/>
                    <a:t>α</a:t>
                  </a:r>
                  <a:endParaRPr lang="en-US" sz="3200" baseline="30000" dirty="0" smtClean="0"/>
                </a:p>
                <a:p>
                  <a:r>
                    <a:rPr lang="el-GR" sz="3200" dirty="0" smtClean="0"/>
                    <a:t>α </a:t>
                  </a:r>
                  <a:r>
                    <a:rPr lang="en-US" sz="3200" dirty="0" smtClean="0"/>
                    <a:t>=2, Fermi-liquid(FL) </a:t>
                  </a:r>
                </a:p>
                <a:p>
                  <a:r>
                    <a:rPr lang="el-GR" sz="3200" dirty="0" smtClean="0"/>
                    <a:t>α </a:t>
                  </a:r>
                  <a:r>
                    <a:rPr lang="en-US" sz="3200" dirty="0" smtClean="0"/>
                    <a:t>=1/2, semiconductor near IMT(disordered FL). </a:t>
                  </a:r>
                  <a:endParaRPr lang="en-US" sz="3200" dirty="0"/>
                </a:p>
              </p:txBody>
            </p:sp>
          </p:grpSp>
          <p:grpSp>
            <p:nvGrpSpPr>
              <p:cNvPr id="27" name="Group 64"/>
              <p:cNvGrpSpPr/>
              <p:nvPr/>
            </p:nvGrpSpPr>
            <p:grpSpPr>
              <a:xfrm>
                <a:off x="1225057" y="11712233"/>
                <a:ext cx="8850048" cy="8186254"/>
                <a:chOff x="1225057" y="11712233"/>
                <a:chExt cx="8850048" cy="818625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332757" y="11712233"/>
                  <a:ext cx="5749637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Fe</a:t>
                  </a:r>
                  <a:r>
                    <a:rPr lang="en-US" sz="5400" b="1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1-</a:t>
                  </a:r>
                  <a:r>
                    <a:rPr lang="en-US" sz="5400" b="1" i="1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x,y</a:t>
                  </a:r>
                  <a:r>
                    <a:rPr lang="en-US" sz="5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Mn</a:t>
                  </a:r>
                  <a:r>
                    <a:rPr lang="en-US" sz="5400" b="1" i="1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  <a:r>
                    <a:rPr lang="en-US" sz="5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Co</a:t>
                  </a:r>
                  <a:r>
                    <a:rPr lang="en-US" sz="5400" b="1" i="1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y</a:t>
                  </a:r>
                  <a:r>
                    <a:rPr lang="en-US" sz="5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</a:t>
                  </a:r>
                  <a:r>
                    <a:rPr lang="en-US" sz="4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</a:t>
                  </a:r>
                  <a:endParaRPr lang="en-US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225057" y="12635563"/>
                  <a:ext cx="8443429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 err="1" smtClean="0"/>
                    <a:t>FeSi</a:t>
                  </a:r>
                  <a:r>
                    <a:rPr lang="en-US" sz="3200" b="1" dirty="0" smtClean="0"/>
                    <a:t>: </a:t>
                  </a:r>
                  <a:r>
                    <a:rPr lang="en-US" sz="3200" dirty="0" smtClean="0"/>
                    <a:t>B20 structure, no center inversion symmetry.</a:t>
                  </a:r>
                </a:p>
                <a:p>
                  <a:r>
                    <a:rPr lang="en-US" sz="3200" dirty="0" err="1" smtClean="0"/>
                    <a:t>Mn</a:t>
                  </a:r>
                  <a:r>
                    <a:rPr lang="en-US" sz="3200" dirty="0" smtClean="0"/>
                    <a:t> doping: hole doping</a:t>
                  </a:r>
                </a:p>
                <a:p>
                  <a:r>
                    <a:rPr lang="en-US" sz="3200" dirty="0" smtClean="0"/>
                    <a:t>Co substitution: electrons doping.</a:t>
                  </a:r>
                  <a:endParaRPr lang="en-US" sz="3200" dirty="0"/>
                </a:p>
              </p:txBody>
            </p:sp>
            <p:pic>
              <p:nvPicPr>
                <p:cNvPr id="30" name="Picture 19" descr="E:\Yan Wu\Files\Application\poster\LaSigma _poster\Manyala2008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b="9813"/>
                <a:stretch>
                  <a:fillRect/>
                </a:stretch>
              </p:blipFill>
              <p:spPr bwMode="auto">
                <a:xfrm>
                  <a:off x="1296865" y="16894295"/>
                  <a:ext cx="8778240" cy="30041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30" descr="E:\Yan Wu\Files\Application\poster\LaSigma _poster\Manyala2004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b="14725"/>
                <a:stretch>
                  <a:fillRect/>
                </a:stretch>
              </p:blipFill>
              <p:spPr bwMode="auto">
                <a:xfrm>
                  <a:off x="1722999" y="14697666"/>
                  <a:ext cx="7909708" cy="2272217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34" name="Group 33"/>
          <p:cNvGrpSpPr/>
          <p:nvPr/>
        </p:nvGrpSpPr>
        <p:grpSpPr>
          <a:xfrm>
            <a:off x="10503969" y="4968873"/>
            <a:ext cx="32227513" cy="27073684"/>
            <a:chOff x="10503969" y="4968873"/>
            <a:chExt cx="32227513" cy="27073684"/>
          </a:xfrm>
        </p:grpSpPr>
        <p:grpSp>
          <p:nvGrpSpPr>
            <p:cNvPr id="35" name="Group 57"/>
            <p:cNvGrpSpPr/>
            <p:nvPr/>
          </p:nvGrpSpPr>
          <p:grpSpPr>
            <a:xfrm>
              <a:off x="10503969" y="11683671"/>
              <a:ext cx="11704320" cy="8869680"/>
              <a:chOff x="10503969" y="11683671"/>
              <a:chExt cx="11704320" cy="886968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0503969" y="11683671"/>
                <a:ext cx="11704320" cy="8869680"/>
              </a:xfrm>
              <a:prstGeom prst="roundRect">
                <a:avLst>
                  <a:gd name="adj" fmla="val 18920"/>
                </a:avLst>
              </a:prstGeom>
              <a:solidFill>
                <a:schemeClr val="lt1">
                  <a:alpha val="85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3" descr="E:\Yan Wu\Files\Application\poster\LaSigma _poster\crystal - Copy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72056" y="12896929"/>
                <a:ext cx="6987544" cy="3601474"/>
              </a:xfrm>
              <a:prstGeom prst="rect">
                <a:avLst/>
              </a:prstGeom>
              <a:noFill/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10822791" y="16894295"/>
                <a:ext cx="10831475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Single crystals </a:t>
                </a:r>
                <a:r>
                  <a:rPr lang="en-US" sz="2800" dirty="0" smtClean="0"/>
                  <a:t>of Fe</a:t>
                </a:r>
                <a:r>
                  <a:rPr lang="en-US" sz="2800" baseline="-25000" dirty="0" smtClean="0"/>
                  <a:t>1-</a:t>
                </a:r>
                <a:r>
                  <a:rPr lang="en-US" sz="2800" i="1" baseline="-25000" dirty="0" smtClean="0"/>
                  <a:t>y</a:t>
                </a:r>
                <a:r>
                  <a:rPr lang="en-US" sz="2800" dirty="0" smtClean="0"/>
                  <a:t>Co</a:t>
                </a:r>
                <a:r>
                  <a:rPr lang="en-US" sz="2800" i="1" baseline="-25000" dirty="0" smtClean="0"/>
                  <a:t>y</a:t>
                </a:r>
                <a:r>
                  <a:rPr lang="en-US" sz="2800" dirty="0" smtClean="0"/>
                  <a:t>Si  </a:t>
                </a:r>
                <a:r>
                  <a:rPr lang="en-US" sz="3200" dirty="0" smtClean="0"/>
                  <a:t>samples.</a:t>
                </a:r>
                <a:endParaRPr lang="en-US" sz="3200" dirty="0" smtClean="0"/>
              </a:p>
              <a:p>
                <a:r>
                  <a:rPr lang="en-US" sz="3200" dirty="0" smtClean="0"/>
                  <a:t>Structure and </a:t>
                </a:r>
                <a:r>
                  <a:rPr lang="en-US" sz="3200" dirty="0" err="1" smtClean="0"/>
                  <a:t>stoichiometry</a:t>
                </a:r>
                <a:r>
                  <a:rPr lang="en-US" sz="3200" dirty="0" smtClean="0"/>
                  <a:t> verified by X-ray diffraction and WDS.</a:t>
                </a:r>
              </a:p>
              <a:p>
                <a:r>
                  <a:rPr lang="en-US" sz="3200" dirty="0" smtClean="0"/>
                  <a:t>Magnetic properties measured using SQUID, PPMS and He</a:t>
                </a:r>
                <a:r>
                  <a:rPr lang="en-US" sz="3200" baseline="30000" dirty="0" smtClean="0"/>
                  <a:t>3</a:t>
                </a:r>
                <a:r>
                  <a:rPr lang="en-US" sz="3200" dirty="0" smtClean="0"/>
                  <a:t>-He</a:t>
                </a:r>
                <a:r>
                  <a:rPr lang="en-US" sz="3200" baseline="30000" dirty="0" smtClean="0"/>
                  <a:t>4</a:t>
                </a:r>
                <a:r>
                  <a:rPr lang="en-US" sz="3200" dirty="0" smtClean="0"/>
                  <a:t> dilution refrigerator.</a:t>
                </a:r>
                <a:endParaRPr lang="en-US" sz="32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422582" y="11866122"/>
                <a:ext cx="4364182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Fe</a:t>
                </a:r>
                <a:r>
                  <a:rPr lang="en-US" sz="5400" b="1" baseline="-25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1-</a:t>
                </a:r>
                <a:r>
                  <a:rPr lang="en-US" sz="5400" b="1" i="1" baseline="-25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  <a:r>
                  <a:rPr lang="en-US" sz="5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</a:t>
                </a:r>
                <a:r>
                  <a:rPr lang="en-US" sz="5400" b="1" i="1" baseline="-25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  <a:r>
                  <a:rPr lang="en-US" sz="5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Si</a:t>
                </a:r>
                <a:endPara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6" name="Group 67"/>
            <p:cNvGrpSpPr/>
            <p:nvPr/>
          </p:nvGrpSpPr>
          <p:grpSpPr>
            <a:xfrm>
              <a:off x="10503970" y="4968873"/>
              <a:ext cx="32227512" cy="27073684"/>
              <a:chOff x="10503970" y="4968873"/>
              <a:chExt cx="32227512" cy="27073684"/>
            </a:xfrm>
          </p:grpSpPr>
          <p:grpSp>
            <p:nvGrpSpPr>
              <p:cNvPr id="37" name="Group 45"/>
              <p:cNvGrpSpPr/>
              <p:nvPr/>
            </p:nvGrpSpPr>
            <p:grpSpPr>
              <a:xfrm>
                <a:off x="10503970" y="4968873"/>
                <a:ext cx="32227512" cy="27073684"/>
                <a:chOff x="10629013" y="4265298"/>
                <a:chExt cx="32227512" cy="2707368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2453717" y="4265298"/>
                  <a:ext cx="20402808" cy="15528294"/>
                </a:xfrm>
                <a:prstGeom prst="rect">
                  <a:avLst/>
                </a:prstGeom>
                <a:solidFill>
                  <a:schemeClr val="bg1">
                    <a:alpha val="93000"/>
                  </a:schemeClr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11" descr="E:\Yan Wu\LaSigma\LaSigma Paper\Localization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2249" r="1929"/>
                <a:stretch>
                  <a:fillRect/>
                </a:stretch>
              </p:blipFill>
              <p:spPr bwMode="auto">
                <a:xfrm>
                  <a:off x="22623652" y="13345125"/>
                  <a:ext cx="6239677" cy="489940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2" name="Group 44"/>
                <p:cNvGrpSpPr/>
                <p:nvPr/>
              </p:nvGrpSpPr>
              <p:grpSpPr>
                <a:xfrm>
                  <a:off x="10629013" y="20114711"/>
                  <a:ext cx="18761598" cy="11224271"/>
                  <a:chOff x="10629013" y="20114711"/>
                  <a:chExt cx="18761598" cy="11224271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0629013" y="20114711"/>
                    <a:ext cx="18761598" cy="11224271"/>
                  </a:xfrm>
                  <a:prstGeom prst="rect">
                    <a:avLst/>
                  </a:prstGeom>
                  <a:solidFill>
                    <a:schemeClr val="bg1">
                      <a:alpha val="94000"/>
                    </a:schemeClr>
                  </a:solidFill>
                  <a:ln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8" name="Picture 8" descr="E:\Yan Wu\LaSigma\LaSigma Paper\Susceptibility   1T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3123" t="1253"/>
                  <a:stretch>
                    <a:fillRect/>
                  </a:stretch>
                </p:blipFill>
                <p:spPr bwMode="auto">
                  <a:xfrm>
                    <a:off x="10947834" y="20300450"/>
                    <a:ext cx="9890592" cy="7495043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49" name="Group 27"/>
                  <p:cNvGrpSpPr/>
                  <p:nvPr/>
                </p:nvGrpSpPr>
                <p:grpSpPr>
                  <a:xfrm>
                    <a:off x="21188100" y="20206533"/>
                    <a:ext cx="5932543" cy="7958804"/>
                    <a:chOff x="17449887" y="4617245"/>
                    <a:chExt cx="8517749" cy="11151931"/>
                  </a:xfrm>
                </p:grpSpPr>
                <p:pic>
                  <p:nvPicPr>
                    <p:cNvPr id="50" name="Picture 16" descr="E:\Yan Wu\LaSigma\LaSigma Paper\Cuire Constant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449887" y="9360480"/>
                      <a:ext cx="8517749" cy="640869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1" name="Picture 17" descr="E:\Yan Wu\LaSigma\LaSigma Paper\Weiss T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 t="8847" r="5594" b="15156"/>
                    <a:stretch>
                      <a:fillRect/>
                    </a:stretch>
                  </p:blipFill>
                  <p:spPr bwMode="auto">
                    <a:xfrm>
                      <a:off x="17449887" y="4617245"/>
                      <a:ext cx="8517749" cy="5159003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pic>
              <p:nvPicPr>
                <p:cNvPr id="43" name="Picture 23" descr="E:\Yan Wu\Squid Data\Single Crystal Samples\rho0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2863544" y="4590651"/>
                  <a:ext cx="8514197" cy="638944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4" name="Group 43"/>
                <p:cNvGrpSpPr/>
                <p:nvPr/>
              </p:nvGrpSpPr>
              <p:grpSpPr>
                <a:xfrm>
                  <a:off x="33071709" y="4425974"/>
                  <a:ext cx="9717834" cy="7736245"/>
                  <a:chOff x="33071709" y="4425974"/>
                  <a:chExt cx="9717834" cy="7736245"/>
                </a:xfrm>
              </p:grpSpPr>
              <p:pic>
                <p:nvPicPr>
                  <p:cNvPr id="45" name="Picture 5" descr="E:\Yan Wu\LaSigma\LaSigma Paper\C1% H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 l="953" t="6822" r="8634" b="1074"/>
                  <a:stretch>
                    <a:fillRect/>
                  </a:stretch>
                </p:blipFill>
                <p:spPr bwMode="auto">
                  <a:xfrm>
                    <a:off x="33071709" y="4425974"/>
                    <a:ext cx="9717834" cy="773624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Picture 25" descr="E:\Yan Wu\LaSigma\MR1%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36950421" y="8047367"/>
                    <a:ext cx="3625917" cy="2766690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38" name="TextBox 37"/>
              <p:cNvSpPr txBox="1"/>
              <p:nvPr/>
            </p:nvSpPr>
            <p:spPr>
              <a:xfrm>
                <a:off x="20158364" y="28868912"/>
                <a:ext cx="8579922" cy="27546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For of Fe</a:t>
                </a:r>
                <a:r>
                  <a:rPr lang="en-US" sz="2800" baseline="-25000" dirty="0" smtClean="0"/>
                  <a:t>1-</a:t>
                </a:r>
                <a:r>
                  <a:rPr lang="en-US" sz="2800" i="1" baseline="-25000" dirty="0" smtClean="0"/>
                  <a:t>y</a:t>
                </a:r>
                <a:r>
                  <a:rPr lang="en-US" sz="2800" dirty="0" smtClean="0"/>
                  <a:t>Co</a:t>
                </a:r>
                <a:r>
                  <a:rPr lang="en-US" sz="2800" i="1" baseline="-25000" dirty="0" smtClean="0"/>
                  <a:t>y</a:t>
                </a:r>
                <a:r>
                  <a:rPr lang="en-US" sz="2800" dirty="0" smtClean="0"/>
                  <a:t>Si increasing </a:t>
                </a:r>
                <a:r>
                  <a:rPr lang="en-US" sz="2800" dirty="0" smtClean="0">
                    <a:sym typeface="Mathematica1"/>
                  </a:rPr>
                  <a:t></a:t>
                </a:r>
                <a:r>
                  <a:rPr lang="en-US" sz="2800" baseline="-25000" dirty="0" smtClean="0">
                    <a:sym typeface="Mathematica1"/>
                  </a:rPr>
                  <a:t>W</a:t>
                </a:r>
                <a:r>
                  <a:rPr lang="en-US" sz="2800" dirty="0" smtClean="0">
                    <a:sym typeface="Mathematica1"/>
                  </a:rPr>
                  <a:t> </a:t>
                </a:r>
                <a:r>
                  <a:rPr lang="en-US" sz="2800" dirty="0" smtClean="0">
                    <a:sym typeface="Mathematica1"/>
                  </a:rPr>
                  <a:t>w</a:t>
                </a:r>
                <a:r>
                  <a:rPr lang="en-US" sz="2800" dirty="0" smtClean="0"/>
                  <a:t>ith </a:t>
                </a:r>
                <a:r>
                  <a:rPr lang="en-US" sz="2800" i="1" dirty="0" smtClean="0"/>
                  <a:t> </a:t>
                </a:r>
                <a:r>
                  <a:rPr lang="en-US" sz="2800" i="1" dirty="0" smtClean="0"/>
                  <a:t>y </a:t>
                </a:r>
                <a:r>
                  <a:rPr lang="en-US" sz="2800" dirty="0" smtClean="0"/>
                  <a:t>leads to magnetic ordering for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&gt;0.05</a:t>
                </a:r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The Curie constants indicate that Co doping is consistent </a:t>
                </a:r>
                <a:r>
                  <a:rPr lang="en-US" sz="2800" dirty="0" smtClean="0"/>
                  <a:t> with </a:t>
                </a:r>
                <a:r>
                  <a:rPr lang="en-US" sz="2800" dirty="0" err="1" smtClean="0"/>
                  <a:t>Mn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case </a:t>
                </a:r>
                <a:r>
                  <a:rPr lang="en-US" sz="2800" dirty="0" smtClean="0"/>
                  <a:t>at </a:t>
                </a:r>
                <a:r>
                  <a:rPr lang="en-US" sz="2800" dirty="0" smtClean="0"/>
                  <a:t>first with an </a:t>
                </a:r>
                <a:r>
                  <a:rPr lang="en-US" sz="2800" i="1" dirty="0" smtClean="0"/>
                  <a:t>S</a:t>
                </a:r>
                <a:r>
                  <a:rPr lang="en-US" sz="2800" dirty="0" smtClean="0"/>
                  <a:t>=1 impurity state for small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, then evolve into </a:t>
                </a:r>
                <a:r>
                  <a:rPr lang="en-US" sz="2800" i="1" dirty="0" smtClean="0"/>
                  <a:t>S</a:t>
                </a:r>
                <a:r>
                  <a:rPr lang="en-US" sz="2800" dirty="0" smtClean="0"/>
                  <a:t>=3/2 state instead as</a:t>
                </a:r>
                <a:r>
                  <a:rPr lang="en-US" sz="2800" i="1" dirty="0" smtClean="0"/>
                  <a:t> y </a:t>
                </a:r>
                <a:r>
                  <a:rPr lang="en-US" sz="2800" dirty="0" smtClean="0"/>
                  <a:t>is increased and the system is ordering. 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822791" y="28868912"/>
                <a:ext cx="8836809" cy="255454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A systematic increase of c with 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 at low temperatures is observed. Magnetic ordering is apparent in only the two higher doped samples with samples having 0≤ 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≤0.03 showing only paramagnetic behavior in the 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&gt;2 K region. </a:t>
                </a:r>
                <a:endParaRPr lang="en-US" sz="3200" dirty="0"/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23194476" y="11517632"/>
            <a:ext cx="9800071" cy="255454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The low temperature resistivity of Fe</a:t>
            </a:r>
            <a:r>
              <a:rPr lang="en-US" sz="3200" baseline="-25000" dirty="0" smtClean="0"/>
              <a:t>1-</a:t>
            </a:r>
            <a:r>
              <a:rPr lang="en-US" sz="3200" i="1" baseline="-25000" dirty="0" smtClean="0"/>
              <a:t>y</a:t>
            </a:r>
            <a:r>
              <a:rPr lang="en-US" sz="3200" dirty="0" smtClean="0"/>
              <a:t>Co</a:t>
            </a:r>
            <a:r>
              <a:rPr lang="en-US" sz="3200" i="1" baseline="-25000" dirty="0" smtClean="0"/>
              <a:t>y</a:t>
            </a:r>
            <a:r>
              <a:rPr lang="en-US" sz="3200" dirty="0" smtClean="0"/>
              <a:t>Si decreases systematically with </a:t>
            </a:r>
            <a:r>
              <a:rPr lang="en-US" sz="3200" i="1" dirty="0" smtClean="0"/>
              <a:t>y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The pure </a:t>
            </a:r>
            <a:r>
              <a:rPr lang="en-US" sz="3200" dirty="0" err="1" smtClean="0"/>
              <a:t>FeSi</a:t>
            </a:r>
            <a:r>
              <a:rPr lang="en-US" sz="3200" dirty="0" smtClean="0"/>
              <a:t> is an insulator, the doped samples with </a:t>
            </a:r>
            <a:r>
              <a:rPr lang="en-US" sz="3200" i="1" dirty="0" smtClean="0"/>
              <a:t>y</a:t>
            </a:r>
            <a:r>
              <a:rPr lang="en-US" sz="3200" dirty="0" smtClean="0"/>
              <a:t>&gt;0.01 behave more metallic(extrapolations of the conductivity to zero temperature being non-zero.) </a:t>
            </a:r>
            <a:endParaRPr lang="en-US" sz="3200" dirty="0"/>
          </a:p>
        </p:txBody>
      </p:sp>
      <p:sp>
        <p:nvSpPr>
          <p:cNvPr id="57" name="Rectangle 56"/>
          <p:cNvSpPr/>
          <p:nvPr/>
        </p:nvSpPr>
        <p:spPr>
          <a:xfrm>
            <a:off x="28481275" y="14343122"/>
            <a:ext cx="4465391" cy="5509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The two higher doped samples are clearly metallic.</a:t>
            </a:r>
          </a:p>
          <a:p>
            <a:r>
              <a:rPr lang="en-US" sz="3200" dirty="0" smtClean="0"/>
              <a:t> The samples with 0.01&lt;</a:t>
            </a:r>
            <a:r>
              <a:rPr lang="en-US" sz="3200" i="1" dirty="0" smtClean="0"/>
              <a:t>y</a:t>
            </a:r>
            <a:r>
              <a:rPr lang="en-US" sz="3200" dirty="0" smtClean="0"/>
              <a:t>&lt;0.03 have  around ½, likely to be weakly localized.</a:t>
            </a:r>
          </a:p>
          <a:p>
            <a:r>
              <a:rPr lang="en-US" sz="3200" dirty="0" smtClean="0"/>
              <a:t> The pure </a:t>
            </a:r>
            <a:r>
              <a:rPr lang="en-US" sz="3200" dirty="0" err="1" smtClean="0"/>
              <a:t>FeSi</a:t>
            </a:r>
            <a:r>
              <a:rPr lang="en-US" sz="3200" dirty="0" smtClean="0"/>
              <a:t> sample is clearly in the well localized regime as is the </a:t>
            </a:r>
            <a:r>
              <a:rPr lang="en-US" sz="3200" i="1" dirty="0" smtClean="0"/>
              <a:t>y</a:t>
            </a:r>
            <a:r>
              <a:rPr lang="en-US" sz="3200" dirty="0" smtClean="0"/>
              <a:t>=0.009 sample. </a:t>
            </a:r>
            <a:endParaRPr lang="en-US" sz="3200" dirty="0"/>
          </a:p>
        </p:txBody>
      </p:sp>
      <p:sp>
        <p:nvSpPr>
          <p:cNvPr id="58" name="Rectangle 57"/>
          <p:cNvSpPr/>
          <p:nvPr/>
        </p:nvSpPr>
        <p:spPr>
          <a:xfrm>
            <a:off x="34419592" y="12911959"/>
            <a:ext cx="7709198" cy="698652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Field drives system into metallic state, indicating an enhancing effect on the charge carries mobility.</a:t>
            </a:r>
          </a:p>
          <a:p>
            <a:endParaRPr lang="en-US" sz="3200" dirty="0" smtClean="0"/>
          </a:p>
          <a:p>
            <a:r>
              <a:rPr lang="en-US" sz="3200" dirty="0" smtClean="0"/>
              <a:t>For  </a:t>
            </a:r>
            <a:r>
              <a:rPr lang="en-US" sz="3200" dirty="0" smtClean="0"/>
              <a:t>y&lt;0.01 at </a:t>
            </a:r>
            <a:r>
              <a:rPr lang="en-US" sz="3200" i="1" dirty="0" smtClean="0"/>
              <a:t>T</a:t>
            </a:r>
            <a:r>
              <a:rPr lang="en-US" sz="3200" dirty="0" smtClean="0"/>
              <a:t>&lt;1 K, a negative MR contribution dominates, similar to prototypical semiconducting materials on the insulating side of the IMT.</a:t>
            </a:r>
          </a:p>
          <a:p>
            <a:r>
              <a:rPr lang="en-US" sz="3200" dirty="0" smtClean="0"/>
              <a:t> While the temperature or doping level is increased, a positive MR dominates </a:t>
            </a:r>
            <a:r>
              <a:rPr lang="en-US" sz="3200" dirty="0" smtClean="0"/>
              <a:t>in </a:t>
            </a:r>
            <a:r>
              <a:rPr lang="en-US" sz="3200" dirty="0" smtClean="0"/>
              <a:t>the form </a:t>
            </a:r>
            <a:r>
              <a:rPr lang="en-US" sz="3200" dirty="0" smtClean="0"/>
              <a:t>that expected </a:t>
            </a:r>
            <a:r>
              <a:rPr lang="en-US" sz="3200" dirty="0" smtClean="0"/>
              <a:t>for e-e interactions.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793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Magnetic and transport properties of Fe1-yCoySi near insulator-to-metal transition  Yan Wu1, John DiTusa1  1 Department of Physics and Astronomy, Louisiana State University 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pin-chuan chen</dc:creator>
  <cp:lastModifiedBy>Dilution</cp:lastModifiedBy>
  <cp:revision>159</cp:revision>
  <dcterms:created xsi:type="dcterms:W3CDTF">2006-02-01T20:31:11Z</dcterms:created>
  <dcterms:modified xsi:type="dcterms:W3CDTF">2013-07-22T18:57:30Z</dcterms:modified>
</cp:coreProperties>
</file>