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675" r:id="rId2"/>
    <p:sldMasterId id="2147485403" r:id="rId3"/>
    <p:sldMasterId id="2147485415" r:id="rId4"/>
  </p:sldMasterIdLst>
  <p:notesMasterIdLst>
    <p:notesMasterId r:id="rId26"/>
  </p:notesMasterIdLst>
  <p:handoutMasterIdLst>
    <p:handoutMasterId r:id="rId27"/>
  </p:handoutMasterIdLst>
  <p:sldIdLst>
    <p:sldId id="276" r:id="rId5"/>
    <p:sldId id="282" r:id="rId6"/>
    <p:sldId id="295" r:id="rId7"/>
    <p:sldId id="289" r:id="rId8"/>
    <p:sldId id="278" r:id="rId9"/>
    <p:sldId id="279" r:id="rId10"/>
    <p:sldId id="269" r:id="rId11"/>
    <p:sldId id="280" r:id="rId12"/>
    <p:sldId id="259" r:id="rId13"/>
    <p:sldId id="265" r:id="rId14"/>
    <p:sldId id="281" r:id="rId15"/>
    <p:sldId id="291" r:id="rId16"/>
    <p:sldId id="292" r:id="rId17"/>
    <p:sldId id="293" r:id="rId18"/>
    <p:sldId id="294" r:id="rId19"/>
    <p:sldId id="266" r:id="rId20"/>
    <p:sldId id="272" r:id="rId21"/>
    <p:sldId id="283" r:id="rId22"/>
    <p:sldId id="288" r:id="rId23"/>
    <p:sldId id="275" r:id="rId24"/>
    <p:sldId id="27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6600"/>
    <a:srgbClr val="FF33CC"/>
    <a:srgbClr val="339933"/>
    <a:srgbClr val="830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075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AF91DAD-CD56-4967-8C8C-A87EA1FD6EB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DD9312-2077-43EA-B033-C55E4A7B0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92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092C18-319C-4328-A42C-BDD51400ACB6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10D0E9A-EB8E-4A6B-86B9-5DFAB9B52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C0C109E-5CC4-4F13-9E70-6F0BDE45D95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879D8BC-55F4-43C8-8EA2-75B60B7ED5F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3D05CE1-E6BA-4DF8-8884-046E63E652D7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A801E08-91BA-423A-BC99-BE9213E3AE1F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590F197-FB9D-41A0-B2DE-2659C5B4968C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D5E3FC4-D826-4353-ABBD-389AFC811F66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D86EC26-C7E1-423F-833E-E82206B807CA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7093A1D-41BA-4DBC-B9D2-30EFF82B6B23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B9E3A10-3708-4894-B84D-57BC5664B8E0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E2E8F8A-F5C4-49FB-B234-F02077E74A88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3482EAD-40FA-468E-A411-A72633238670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8394213-06EC-4374-88DF-B760D930FD3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A1BCCF-3908-432A-AC72-FE4E9FDFCA16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CB16726-4CF6-49EF-9583-DD67EB10B702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2D3456D-925B-4CE0-B0BF-69E7D0E560FB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DB5B378-3EF9-4A7F-A3D4-E912C4B83B3F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FAD7446-6B9C-4403-98F4-BC7A02A46CD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4E3B3833-F97D-44B1-B5C4-2213CC0DE9E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73BAA857-BF14-4AC4-80CC-23671ACB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7B53D3B7-8969-427E-82AF-D08B21CB716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9271C85-C9D2-4280-BF23-D7BECADB7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FC95CA5-0935-4637-B35A-22CB51AB9D46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96579061-6C90-459C-ACBB-5EBBE6621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2A7BCA9-CBB2-44C0-AF59-42F320687D4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28E16431-F874-4847-A6CE-1A5E6C609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DAFE47D8-F145-40D5-82EE-9F342FD4AF6E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F378F68-2676-4FFB-919B-F2D56780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72B8253E-74D4-4942-84CF-6DA2A278E383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D445B30-B9C1-4CB8-866F-963605F2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B2DB349-8A9B-4CE5-8A33-960D874144EA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A5B7F84-8239-4036-A5C4-18546F06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6ED400C-45F0-4501-9245-4D8F7CD6B4BC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D4EBD477-8854-4BAA-A224-C38C0288B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4231AAE0-600E-4EF5-A312-A049C1AAFDB0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BE90D56-89D8-4B97-A412-27157B25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0C62E093-DBFC-43E3-9272-A0D45C0DC6FD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D38875A7-3E25-4C67-80D1-2B23197D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4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6347D82-7543-4A57-AE9B-ED5E82B9464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090099CA-BE2C-4756-A557-D97A277D4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B1C4998-8E83-467E-9C47-9EC4E591524D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6FE78C0-E04A-4A74-AE51-D4CAED41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2EB86844-CE70-40E8-A578-AFEC13FBABD5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A83F3970-8B51-466C-8810-B0D119022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4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E2242551-47B3-4B24-9B42-EA85C93036BD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0AB464DD-8329-4C23-8E61-4EB765AB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424FC72-B12A-4595-9E38-5406722C0774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091C6DF-9D3C-4B0A-A571-1A68F0C9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7159822-BD69-4716-9EC5-B03F987261B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7A642AA9-1C0E-493B-B2D6-42BC996FB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458F277-69A5-4667-B492-7176C997BB63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8F2018D-9BA1-4A43-958B-C4481FDBC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4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9DF3E5C8-C973-41BE-8688-5BE2267E07D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9E8D19D8-7135-428B-AAD5-F2B811327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11728A3-DFC5-4C5D-A652-F916EBEEAD08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68AC40D-4932-4BD5-8B3B-780D3FAF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54A11B8-D999-497F-BC3B-504610434DF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9247F06-FAC7-4949-B1F0-E328C1E3A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6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860C-AAD0-4AFE-88C7-45460722C2C0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0410-789B-4621-B55E-33259CDE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F066-BC36-42AE-83D5-9F54BE299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205F89C3-EA5D-48FE-A6D0-0E51294CC7B9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EAB2C3C0-51C1-45CC-90CD-E293E4ACA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B5FD-DBB9-45BB-9073-8AD691E5A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1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  <a:ea typeface="+mn-ea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EpscorLogo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24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305800" y="957263"/>
            <a:ext cx="687388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Lucida Sans Unicode" charset="0"/>
              </a:rPr>
              <a:t>Louisiana </a:t>
            </a:r>
          </a:p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Lucida Sans Unicode" charset="0"/>
              </a:rPr>
              <a:t>EPSCoR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FF4C0D14-141F-4338-AA67-C6AA92F7E2FA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8F0F4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033E5A32-FD6B-4540-ABC5-2F69D0173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588B-D926-4378-8BED-DE70AFB4BB3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CD1B-B9E8-456A-90F3-4F70E3C88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8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8748-7EF4-4D36-A529-37CBD479FEF0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33AD-2F10-47BE-BB4B-AF99354F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E4E9-FC4B-4CB2-A092-CCCA866CAD4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368B-9F5B-4214-B70B-B2D88400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FC84-C23F-4B88-8AB6-9A478997E173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8C57-62F4-4BB1-8E82-B262BEC8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D3DC-95B7-445A-9E22-A67CF8BB353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B860-CEB4-4B8B-8917-7ED8BCFBC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76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6C2F-990D-40F5-9FA8-5DBB3C33AE54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1978-6455-4A9C-B633-DEA7D8B33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2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8DAD-D723-4E69-B4E9-C73B38D06D2C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61A-92A5-4986-97C8-3773F4F0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2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44B5-A1ED-4D65-8269-61783B508966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B9DE-4515-40F4-AC41-3993DBCE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AD7C636-078C-4441-BA8E-0467DF67638C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CC3C8968-D68F-4DAE-8FF6-A4A2EF530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6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B302-F972-4B8E-80DB-E02C6E710E8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2888-0898-43C8-A7C8-65595149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6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5412-057C-4F43-A870-C28C7FF6101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0A4B-F469-416A-9E55-CBA107E3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1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D147-DC63-47BD-810E-510ACE7329CC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4CD5-D8BA-4232-A7B0-525C6883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8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0C2D44-EEB2-4D2D-B48B-08FC73D6697F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98FFC2-DCB2-4405-97F2-942FC98A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6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5551F0-C836-4DAC-9AEE-AFDB1B216533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5CDA7DE-A3E2-4176-9E50-2CB0E381E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21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79AF00-C804-474B-84A7-3536D25452B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B1D349-5466-4DB4-BD51-113BB5B3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5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DD5A890-39FC-4DFE-B785-3335D7A20516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75B994-D4DE-48D3-ADB7-8700DC136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E92D8DB-1FE2-4743-BF45-4B53DE0FFB9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EF5588-A47F-438A-AA1D-5C27FD84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5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4CC7D5-E3C1-4EB6-902D-317A258FB454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432EDA-6747-47DB-AC7A-0680317A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84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BDA1DF1-359E-4A5D-8152-DA4CFA338F0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CD6264-8629-4006-96EB-1EA30E92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2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C25F059-0515-427A-B76F-9C37F0680697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29AD0E-871C-4EB7-BE05-B0193C99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6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CF0B1B-0E7B-4510-91F7-4FD92D8F90E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157A04-DF2D-4E72-B662-36A3B6B8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36238DD-B327-423D-9896-60853A27DBB5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447A56-AF55-4374-A3C3-6E229A68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508118-8DB9-4BC7-97D1-A6CFC9E0EC1D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E807570-4F7C-44C9-9520-9BEE70C48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7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63F223-BF65-44A9-A7C0-2F99444E66FD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ACB70C-4C01-47A1-B02A-728FA61E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97F6F1-6F40-4B1E-A20D-DBD6CF81AEA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ECDF7C-A663-42CD-97A5-EC0D10F81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1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002E-1C30-4BBB-8CAB-2385992D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CDC6-5E6D-49D7-A58F-E16943201739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19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B561-FA9F-4951-8139-98DC1CA0EAA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9107-1A4C-4934-BC74-232E9FEF8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DF2C-4AF3-4A61-B6C8-8784FAF8C08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D13E8C60-5D68-44DA-95CF-49948B6FA97F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9FC7436-DDFA-40BD-91C6-A5BB31EEC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B357-71A2-472D-8AB9-6259FFBE5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DEDD-7EC4-4270-8227-533AF33C0EC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0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37E4-30EA-4D15-8F5F-E058456A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7419-6200-41F3-BEC4-4D7C3F967905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6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03D6-491E-4EBA-850B-4FBD274C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965F-A96E-42A9-B608-BEECFF44F9E2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0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C1CE-AAC1-48F8-8F7F-A423E973A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E33B-153D-43E8-A452-41C38214960B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9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23BA-74B9-4AA1-AEAC-9819A383F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D887-26DA-4AC7-9BF6-2968D99E000C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4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DF39-068A-4A5D-A881-6EA5FF0D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A22C-3640-4C86-8461-5262EBA5D3B5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6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BE33-19A3-4495-8088-615C6BDC7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11EE-0589-484D-9B76-01D058CDDE43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6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3667-66E4-4139-B0B2-3DC28925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D822-0CEE-4484-A812-57EFDE451936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E15ADAC-F07F-4AF4-A5C2-020F38507D6F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A39F05F-A09C-4837-8645-711AB0EE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7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F6E675BE-75B5-4626-AA89-8F89DA6C1F01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A21F8D2C-15B5-4A78-AF6C-428AA1D9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D781C08-4310-4BDF-AF41-984407E5E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9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4" descr="EpscorLogo copy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16"/>
          <p:cNvSpPr txBox="1">
            <a:spLocks noChangeArrowheads="1"/>
          </p:cNvSpPr>
          <p:nvPr userDrawn="1"/>
        </p:nvSpPr>
        <p:spPr bwMode="auto">
          <a:xfrm>
            <a:off x="8305800" y="6519863"/>
            <a:ext cx="687388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Lucida Sans Unicode" charset="0"/>
              </a:rPr>
              <a:t>Louisiana </a:t>
            </a:r>
          </a:p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Lucida Sans Unicode" charset="0"/>
              </a:rPr>
              <a:t>EPSCoR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2" r:id="rId1"/>
    <p:sldLayoutId id="2147488743" r:id="rId2"/>
    <p:sldLayoutId id="2147488744" r:id="rId3"/>
    <p:sldLayoutId id="2147488745" r:id="rId4"/>
    <p:sldLayoutId id="2147488746" r:id="rId5"/>
    <p:sldLayoutId id="2147488747" r:id="rId6"/>
    <p:sldLayoutId id="2147488748" r:id="rId7"/>
    <p:sldLayoutId id="2147488749" r:id="rId8"/>
    <p:sldLayoutId id="2147488750" r:id="rId9"/>
    <p:sldLayoutId id="2147488751" r:id="rId10"/>
    <p:sldLayoutId id="2147488752" r:id="rId11"/>
    <p:sldLayoutId id="2147488753" r:id="rId12"/>
    <p:sldLayoutId id="2147488754" r:id="rId13"/>
    <p:sldLayoutId id="2147488755" r:id="rId14"/>
    <p:sldLayoutId id="2147488756" r:id="rId15"/>
    <p:sldLayoutId id="2147488757" r:id="rId16"/>
    <p:sldLayoutId id="2147488758" r:id="rId17"/>
    <p:sldLayoutId id="2147488759" r:id="rId18"/>
    <p:sldLayoutId id="2147488760" r:id="rId19"/>
    <p:sldLayoutId id="2147488761" r:id="rId20"/>
    <p:sldLayoutId id="2147488762" r:id="rId21"/>
    <p:sldLayoutId id="2147488763" r:id="rId22"/>
    <p:sldLayoutId id="2147488764" r:id="rId23"/>
    <p:sldLayoutId id="2147488765" r:id="rId24"/>
    <p:sldLayoutId id="2147488766" r:id="rId25"/>
    <p:sldLayoutId id="2147488767" r:id="rId26"/>
    <p:sldLayoutId id="2147488768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678D12-D226-465E-81B4-8C1379F6406E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BA1E83-595E-4F44-8CE9-2F58B77C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769" r:id="rId2"/>
    <p:sldLayoutId id="2147488770" r:id="rId3"/>
    <p:sldLayoutId id="214748877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68820D-FC47-4061-A218-C3FBB7D41740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3468EF-6F6E-4846-A874-B57FCB7E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4" descr="EpscorLogo copy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 userDrawn="1"/>
        </p:nvSpPr>
        <p:spPr bwMode="auto">
          <a:xfrm>
            <a:off x="8305800" y="6519863"/>
            <a:ext cx="687388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Calibri" charset="0"/>
              </a:rPr>
              <a:t>Louisiana </a:t>
            </a:r>
          </a:p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Calibri" charset="0"/>
              </a:rPr>
              <a:t>EPSCoR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1" r:id="rId1"/>
    <p:sldLayoutId id="2147488722" r:id="rId2"/>
    <p:sldLayoutId id="2147488723" r:id="rId3"/>
    <p:sldLayoutId id="2147488724" r:id="rId4"/>
    <p:sldLayoutId id="2147488725" r:id="rId5"/>
    <p:sldLayoutId id="2147488726" r:id="rId6"/>
    <p:sldLayoutId id="2147488727" r:id="rId7"/>
    <p:sldLayoutId id="2147488728" r:id="rId8"/>
    <p:sldLayoutId id="2147488729" r:id="rId9"/>
    <p:sldLayoutId id="2147488730" r:id="rId10"/>
    <p:sldLayoutId id="2147488731" r:id="rId11"/>
    <p:sldLayoutId id="2147488772" r:id="rId12"/>
    <p:sldLayoutId id="2147488773" r:id="rId13"/>
    <p:sldLayoutId id="2147488774" r:id="rId14"/>
    <p:sldLayoutId id="2147488775" r:id="rId15"/>
    <p:sldLayoutId id="2147488776" r:id="rId16"/>
    <p:sldLayoutId id="2147488777" r:id="rId17"/>
    <p:sldLayoutId id="2147488778" r:id="rId18"/>
    <p:sldLayoutId id="2147488779" r:id="rId19"/>
    <p:sldLayoutId id="2147488780" r:id="rId20"/>
    <p:sldLayoutId id="2147488781" r:id="rId21"/>
    <p:sldLayoutId id="2147488782" r:id="rId22"/>
    <p:sldLayoutId id="2147488783" r:id="rId23"/>
    <p:sldLayoutId id="2147488784" r:id="rId24"/>
    <p:sldLayoutId id="2147488785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5E9DC4-3CDE-4E10-A1CF-D18F45104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C7C58F-975E-4C37-87F6-041F51970938}" type="datetime1">
              <a:rPr lang="en-US"/>
              <a:pPr>
                <a:defRPr/>
              </a:pPr>
              <a:t>7/28/2013</a:t>
            </a:fld>
            <a:endParaRPr lang="en-US"/>
          </a:p>
        </p:txBody>
      </p:sp>
      <p:pic>
        <p:nvPicPr>
          <p:cNvPr id="4105" name="Picture 4" descr="EpscorLogo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9"/>
          <p:cNvSpPr txBox="1">
            <a:spLocks noChangeArrowheads="1"/>
          </p:cNvSpPr>
          <p:nvPr userDrawn="1"/>
        </p:nvSpPr>
        <p:spPr bwMode="auto">
          <a:xfrm>
            <a:off x="8305800" y="6519863"/>
            <a:ext cx="687388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Calibri" charset="0"/>
              </a:rPr>
              <a:t>Louisiana </a:t>
            </a:r>
          </a:p>
          <a:p>
            <a:pPr algn="ctr" eaLnBrk="1" hangingPunct="1">
              <a:defRPr/>
            </a:pPr>
            <a:r>
              <a:rPr lang="en-US" sz="800" b="1" smtClean="0">
                <a:solidFill>
                  <a:srgbClr val="002060"/>
                </a:solidFill>
                <a:latin typeface="Calibri" charset="0"/>
              </a:rPr>
              <a:t>EPSCoR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2" r:id="rId1"/>
    <p:sldLayoutId id="2147488786" r:id="rId2"/>
    <p:sldLayoutId id="2147488733" r:id="rId3"/>
    <p:sldLayoutId id="2147488734" r:id="rId4"/>
    <p:sldLayoutId id="2147488735" r:id="rId5"/>
    <p:sldLayoutId id="2147488736" r:id="rId6"/>
    <p:sldLayoutId id="2147488737" r:id="rId7"/>
    <p:sldLayoutId id="2147488738" r:id="rId8"/>
    <p:sldLayoutId id="2147488739" r:id="rId9"/>
    <p:sldLayoutId id="2147488740" r:id="rId10"/>
    <p:sldLayoutId id="2147488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0.jpeg"/><Relationship Id="rId5" Type="http://schemas.openxmlformats.org/officeDocument/2006/relationships/image" Target="../media/image48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9.jpe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9.jpe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9.jpe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8.jpeg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.jpeg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2.tiff"/><Relationship Id="rId5" Type="http://schemas.openxmlformats.org/officeDocument/2006/relationships/image" Target="../media/image71.tiff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1.jpeg"/><Relationship Id="rId18" Type="http://schemas.openxmlformats.org/officeDocument/2006/relationships/image" Target="../media/image34.jpeg"/><Relationship Id="rId3" Type="http://schemas.openxmlformats.org/officeDocument/2006/relationships/image" Target="../media/image9.jpeg"/><Relationship Id="rId21" Type="http://schemas.openxmlformats.org/officeDocument/2006/relationships/image" Target="../media/image37.png"/><Relationship Id="rId7" Type="http://schemas.openxmlformats.org/officeDocument/2006/relationships/image" Target="../media/image7.jpeg"/><Relationship Id="rId12" Type="http://schemas.openxmlformats.org/officeDocument/2006/relationships/image" Target="../media/image30.jpeg"/><Relationship Id="rId17" Type="http://schemas.openxmlformats.org/officeDocument/2006/relationships/image" Target="../media/image11.png"/><Relationship Id="rId2" Type="http://schemas.openxmlformats.org/officeDocument/2006/relationships/image" Target="../media/image5.gif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19" Type="http://schemas.openxmlformats.org/officeDocument/2006/relationships/image" Target="../media/image3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jpeg"/><Relationship Id="rId5" Type="http://schemas.openxmlformats.org/officeDocument/2006/relationships/image" Target="../media/image38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65200" y="2722563"/>
            <a:ext cx="7407275" cy="3406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endParaRPr lang="en-US" sz="10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Statewide Faculty Development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defRPr/>
            </a:pPr>
            <a:endParaRPr lang="en-US" sz="2400" b="1" dirty="0" smtClean="0">
              <a:solidFill>
                <a:srgbClr val="C0504D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Michael Khonsari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NSF Project Director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Associate Commissioner for Sponsored Programs Research and Development, Louisiana Board of Regents</a:t>
            </a:r>
          </a:p>
          <a:p>
            <a:pPr algn="ctr">
              <a:defRPr/>
            </a:pP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Arial" charset="0"/>
              <a:buNone/>
              <a:defRPr/>
            </a:pPr>
            <a:endParaRPr lang="en-US" sz="3600" dirty="0" smtClean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51203" name="Picture 19" descr="LA-SiGMA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84163"/>
            <a:ext cx="53292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shutterstock_4915458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744788"/>
            <a:ext cx="41036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63538" y="895350"/>
            <a:ext cx="8382000" cy="18748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2200" smtClean="0">
                <a:ea typeface="ＭＳ Ｐゴシック" pitchFamily="34" charset="-128"/>
              </a:rPr>
              <a:t>Provides assistance to teams of researchers who are in the process of developing a proposal (or pre-proposal, if required) to a Federal funding agency for a large-scale research and/or education program.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smtClean="0">
                <a:ea typeface="ＭＳ Ｐゴシック" pitchFamily="34" charset="-128"/>
              </a:rPr>
              <a:t>1 Preliminary Planning Grant for $10,000 was awarded to PIs from Louisiana Tech University.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0" y="269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7F7F7F"/>
                </a:solidFill>
              </a:rPr>
              <a:t>Preliminary Planning Grants </a:t>
            </a:r>
          </a:p>
        </p:txBody>
      </p:sp>
      <p:pic>
        <p:nvPicPr>
          <p:cNvPr id="5939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55600" y="2927350"/>
            <a:ext cx="4478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>
                <a:solidFill>
                  <a:srgbClr val="7F7F7F"/>
                </a:solidFill>
              </a:rPr>
              <a:t>Planning Grants for Major Initiatives</a:t>
            </a:r>
          </a:p>
        </p:txBody>
      </p:sp>
      <p:sp>
        <p:nvSpPr>
          <p:cNvPr id="59399" name="Rectangle 1"/>
          <p:cNvSpPr>
            <a:spLocks noChangeArrowheads="1"/>
          </p:cNvSpPr>
          <p:nvPr/>
        </p:nvSpPr>
        <p:spPr bwMode="auto">
          <a:xfrm>
            <a:off x="363538" y="4154488"/>
            <a:ext cx="48434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Limited to applicants who have received </a:t>
            </a:r>
            <a:br>
              <a:rPr lang="en-US" sz="2200">
                <a:latin typeface="Calibri" pitchFamily="34" charset="0"/>
              </a:rPr>
            </a:br>
            <a:r>
              <a:rPr lang="en-US" sz="2200">
                <a:latin typeface="Calibri" pitchFamily="34" charset="0"/>
              </a:rPr>
              <a:t>an invitation to submit a full proposal. </a:t>
            </a:r>
          </a:p>
          <a:p>
            <a:endParaRPr lang="en-US" sz="2200">
              <a:latin typeface="Calibri" pitchFamily="34" charset="0"/>
            </a:endParaRPr>
          </a:p>
          <a:p>
            <a:r>
              <a:rPr lang="en-US" sz="2200">
                <a:latin typeface="Calibri" pitchFamily="34" charset="0"/>
              </a:rPr>
              <a:t>Two levels of support (I and II) based on the minimum federal funding level for the resulting Federal award.</a:t>
            </a:r>
          </a:p>
        </p:txBody>
      </p:sp>
      <p:grpSp>
        <p:nvGrpSpPr>
          <p:cNvPr id="59400" name="Group 9"/>
          <p:cNvGrpSpPr>
            <a:grpSpLocks/>
          </p:cNvGrpSpPr>
          <p:nvPr/>
        </p:nvGrpSpPr>
        <p:grpSpPr bwMode="auto">
          <a:xfrm>
            <a:off x="4967288" y="6086475"/>
            <a:ext cx="1331912" cy="527050"/>
            <a:chOff x="1913570" y="3447016"/>
            <a:chExt cx="2289066" cy="601956"/>
          </a:xfrm>
        </p:grpSpPr>
        <p:sp>
          <p:nvSpPr>
            <p:cNvPr id="11" name="Rounded Rectangle 10"/>
            <p:cNvSpPr/>
            <p:nvPr/>
          </p:nvSpPr>
          <p:spPr>
            <a:xfrm>
              <a:off x="1913570" y="3447016"/>
              <a:ext cx="2289066" cy="60195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43581" y="3476026"/>
              <a:ext cx="2229045" cy="54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</a:t>
              </a:r>
              <a:br>
                <a:rPr lang="en-US" sz="1600" dirty="0">
                  <a:solidFill>
                    <a:srgbClr val="595959"/>
                  </a:solidFill>
                </a:rPr>
              </a:br>
              <a:r>
                <a:rPr lang="en-US" sz="16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5275134" y="5401920"/>
            <a:ext cx="708710" cy="708828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9404" name="Group 13"/>
          <p:cNvGrpSpPr>
            <a:grpSpLocks/>
          </p:cNvGrpSpPr>
          <p:nvPr/>
        </p:nvGrpSpPr>
        <p:grpSpPr bwMode="auto">
          <a:xfrm>
            <a:off x="6491288" y="6069013"/>
            <a:ext cx="1093787" cy="534987"/>
            <a:chOff x="3175047" y="1909252"/>
            <a:chExt cx="1799353" cy="558395"/>
          </a:xfrm>
        </p:grpSpPr>
        <p:sp>
          <p:nvSpPr>
            <p:cNvPr id="15" name="Rounded Rectangle 14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01162" y="1935763"/>
              <a:ext cx="1747122" cy="505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Tenured</a:t>
              </a:r>
              <a:b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Faculty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6680202" y="5374210"/>
            <a:ext cx="708710" cy="708828"/>
          </a:xfrm>
          <a:prstGeom prst="ellipse">
            <a:avLst/>
          </a:prstGeom>
          <a:blipFill>
            <a:blip r:embed="rId6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87338" y="947738"/>
            <a:ext cx="3606800" cy="6699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2200" smtClean="0">
                <a:ea typeface="ＭＳ Ｐゴシック" pitchFamily="34" charset="-128"/>
              </a:rPr>
              <a:t>Awards of up to $10,000 to: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1873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Pilot Funding for New Research (Pfund)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4"/>
          <p:cNvGrpSpPr>
            <a:grpSpLocks/>
          </p:cNvGrpSpPr>
          <p:nvPr/>
        </p:nvGrpSpPr>
        <p:grpSpPr bwMode="auto">
          <a:xfrm>
            <a:off x="290513" y="5949950"/>
            <a:ext cx="1331912" cy="528638"/>
            <a:chOff x="1913570" y="3447016"/>
            <a:chExt cx="2289066" cy="601956"/>
          </a:xfrm>
        </p:grpSpPr>
        <p:sp>
          <p:nvSpPr>
            <p:cNvPr id="6" name="Rounded Rectangle 5"/>
            <p:cNvSpPr/>
            <p:nvPr/>
          </p:nvSpPr>
          <p:spPr>
            <a:xfrm>
              <a:off x="1913570" y="3447016"/>
              <a:ext cx="2289066" cy="60195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43581" y="3475939"/>
              <a:ext cx="2229045" cy="54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</a:t>
              </a:r>
              <a:br>
                <a:rPr lang="en-US" sz="1600" dirty="0">
                  <a:solidFill>
                    <a:srgbClr val="595959"/>
                  </a:solidFill>
                </a:rPr>
              </a:br>
              <a:r>
                <a:rPr lang="en-US" sz="16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98359" y="5265730"/>
            <a:ext cx="708710" cy="708828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0425" name="Group 8"/>
          <p:cNvGrpSpPr>
            <a:grpSpLocks/>
          </p:cNvGrpSpPr>
          <p:nvPr/>
        </p:nvGrpSpPr>
        <p:grpSpPr bwMode="auto">
          <a:xfrm>
            <a:off x="1814513" y="5951538"/>
            <a:ext cx="1093787" cy="534987"/>
            <a:chOff x="3175047" y="1909252"/>
            <a:chExt cx="1799353" cy="558395"/>
          </a:xfrm>
        </p:grpSpPr>
        <p:sp>
          <p:nvSpPr>
            <p:cNvPr id="10" name="Rounded Rectangle 9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3201162" y="1935763"/>
              <a:ext cx="1747122" cy="505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Tenured</a:t>
              </a:r>
              <a:b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Faculty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003427" y="5257986"/>
            <a:ext cx="708710" cy="708828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429" name="Rectangle 3"/>
          <p:cNvSpPr>
            <a:spLocks noChangeArrowheads="1"/>
          </p:cNvSpPr>
          <p:nvPr/>
        </p:nvSpPr>
        <p:spPr bwMode="auto">
          <a:xfrm>
            <a:off x="3078163" y="2574925"/>
            <a:ext cx="27574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>
              <a:lnSpc>
                <a:spcPct val="80000"/>
              </a:lnSpc>
              <a:spcBef>
                <a:spcPts val="1125"/>
              </a:spcBef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Enhance </a:t>
            </a:r>
            <a:br>
              <a:rPr lang="en-US" sz="2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research focus</a:t>
            </a:r>
          </a:p>
        </p:txBody>
      </p:sp>
      <p:sp>
        <p:nvSpPr>
          <p:cNvPr id="60430" name="Rectangle 12"/>
          <p:cNvSpPr>
            <a:spLocks noChangeArrowheads="1"/>
          </p:cNvSpPr>
          <p:nvPr/>
        </p:nvSpPr>
        <p:spPr bwMode="auto">
          <a:xfrm>
            <a:off x="904875" y="1660525"/>
            <a:ext cx="1882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>
              <a:lnSpc>
                <a:spcPct val="80000"/>
              </a:lnSpc>
              <a:spcBef>
                <a:spcPts val="1125"/>
              </a:spcBef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Explore new ideas</a:t>
            </a:r>
          </a:p>
        </p:txBody>
      </p:sp>
      <p:sp>
        <p:nvSpPr>
          <p:cNvPr id="60431" name="Rectangle 13"/>
          <p:cNvSpPr>
            <a:spLocks noChangeArrowheads="1"/>
          </p:cNvSpPr>
          <p:nvPr/>
        </p:nvSpPr>
        <p:spPr bwMode="auto">
          <a:xfrm>
            <a:off x="5375275" y="1654175"/>
            <a:ext cx="32670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125"/>
              </a:spcBef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Keep pace with </a:t>
            </a:r>
            <a:br>
              <a:rPr lang="en-US" sz="2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cutting-edge techniques</a:t>
            </a:r>
          </a:p>
        </p:txBody>
      </p:sp>
      <p:pic>
        <p:nvPicPr>
          <p:cNvPr id="3" name="Picture 2" descr="shutterstock_6539690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60" y="2395599"/>
            <a:ext cx="2005756" cy="1504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hutterstock_5277474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363" y="3345275"/>
            <a:ext cx="1971385" cy="1486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hutterstock_487288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377" y="2400546"/>
            <a:ext cx="1975322" cy="1455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0" y="1301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From RII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47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Pfund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Grants Awarded in 2010: Results as of 2012</a:t>
            </a:r>
          </a:p>
        </p:txBody>
      </p:sp>
      <p:pic>
        <p:nvPicPr>
          <p:cNvPr id="614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1984" y="3004142"/>
            <a:ext cx="132600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93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Publications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446" y="1332140"/>
            <a:ext cx="1479892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102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Presentations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50" y="3003550"/>
            <a:ext cx="1193800" cy="1042988"/>
          </a:xfrm>
          <a:prstGeom prst="roundRect">
            <a:avLst>
              <a:gd name="adj" fmla="val 0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2825" y="1273175"/>
            <a:ext cx="1184275" cy="1042988"/>
          </a:xfrm>
          <a:prstGeom prst="roundRect">
            <a:avLst>
              <a:gd name="adj" fmla="val 0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1984" y="1198154"/>
            <a:ext cx="199244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28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Proposals Awarded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8202" y="1306139"/>
            <a:ext cx="1148561" cy="1010249"/>
          </a:xfrm>
          <a:prstGeom prst="roundRect">
            <a:avLst>
              <a:gd name="adj" fmla="val 0"/>
            </a:avLst>
          </a:prstGeom>
          <a:blipFill rotWithShape="1">
            <a:blip r:embed="rId6"/>
            <a:srcRect/>
            <a:stretch>
              <a:fillRect t="23243" b="23243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3446" y="3004141"/>
            <a:ext cx="2779928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$8.7 Million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External Funding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73851" y="3004143"/>
            <a:ext cx="1332562" cy="1172092"/>
          </a:xfrm>
          <a:prstGeom prst="roundRect">
            <a:avLst>
              <a:gd name="adj" fmla="val 0"/>
            </a:avLst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00" r="14700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1456" name="Group 4"/>
          <p:cNvGrpSpPr>
            <a:grpSpLocks/>
          </p:cNvGrpSpPr>
          <p:nvPr/>
        </p:nvGrpSpPr>
        <p:grpSpPr bwMode="auto">
          <a:xfrm>
            <a:off x="187325" y="6105525"/>
            <a:ext cx="1400175" cy="504825"/>
            <a:chOff x="2079323" y="3215331"/>
            <a:chExt cx="3024843" cy="1017418"/>
          </a:xfrm>
        </p:grpSpPr>
        <p:sp>
          <p:nvSpPr>
            <p:cNvPr id="27" name="Rounded Rectangle 26"/>
            <p:cNvSpPr/>
            <p:nvPr/>
          </p:nvSpPr>
          <p:spPr>
            <a:xfrm>
              <a:off x="2079323" y="3215331"/>
              <a:ext cx="3024843" cy="1017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363975" y="3474486"/>
              <a:ext cx="2229193" cy="54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rgbClr val="595959"/>
                  </a:solidFill>
                </a:rPr>
                <a:t>Tenure-Track</a:t>
              </a:r>
              <a:br>
                <a:rPr lang="en-US" sz="1400" dirty="0">
                  <a:solidFill>
                    <a:srgbClr val="595959"/>
                  </a:solidFill>
                </a:rPr>
              </a:br>
              <a:r>
                <a:rPr lang="en-US" sz="14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29" name="Oval 28"/>
          <p:cNvSpPr>
            <a:spLocks/>
          </p:cNvSpPr>
          <p:nvPr/>
        </p:nvSpPr>
        <p:spPr>
          <a:xfrm>
            <a:off x="579310" y="5656257"/>
            <a:ext cx="531533" cy="531621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1460" name="Group 8"/>
          <p:cNvGrpSpPr>
            <a:grpSpLocks/>
          </p:cNvGrpSpPr>
          <p:nvPr/>
        </p:nvGrpSpPr>
        <p:grpSpPr bwMode="auto">
          <a:xfrm>
            <a:off x="1630363" y="6208713"/>
            <a:ext cx="1039812" cy="401637"/>
            <a:chOff x="3175047" y="1909252"/>
            <a:chExt cx="1799353" cy="558395"/>
          </a:xfrm>
        </p:grpSpPr>
        <p:sp>
          <p:nvSpPr>
            <p:cNvPr id="31" name="Rounded Rectangle 30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3202518" y="1935737"/>
              <a:ext cx="1744411" cy="50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Tenured</a:t>
              </a:r>
              <a:b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Faculty</a:t>
              </a:r>
            </a:p>
          </p:txBody>
        </p:sp>
      </p:grpSp>
      <p:sp>
        <p:nvSpPr>
          <p:cNvPr id="33" name="Oval 32"/>
          <p:cNvSpPr>
            <a:spLocks/>
          </p:cNvSpPr>
          <p:nvPr/>
        </p:nvSpPr>
        <p:spPr>
          <a:xfrm>
            <a:off x="1898653" y="5686613"/>
            <a:ext cx="531533" cy="531621"/>
          </a:xfrm>
          <a:prstGeom prst="ellipse">
            <a:avLst/>
          </a:prstGeom>
          <a:blipFill>
            <a:blip r:embed="rId9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1755972" y="4310269"/>
            <a:ext cx="65140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18:1 </a:t>
            </a:r>
            <a:r>
              <a:rPr lang="en-US" sz="36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Return on Investment</a:t>
            </a:r>
            <a:endParaRPr lang="en-US" sz="3600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1388" y="5302250"/>
            <a:ext cx="40814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47 awardees, 12 were female and 3 were African American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0" y="1301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From RII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Pfund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Grants Awarded in 2011: Results as of 2012</a:t>
            </a: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1984" y="3004142"/>
            <a:ext cx="132600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22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Publications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446" y="1332140"/>
            <a:ext cx="1479892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44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Presentations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50" y="3003550"/>
            <a:ext cx="1193800" cy="1042988"/>
          </a:xfrm>
          <a:prstGeom prst="roundRect">
            <a:avLst>
              <a:gd name="adj" fmla="val 0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2825" y="1273175"/>
            <a:ext cx="1184275" cy="1042988"/>
          </a:xfrm>
          <a:prstGeom prst="roundRect">
            <a:avLst>
              <a:gd name="adj" fmla="val 0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1984" y="1198154"/>
            <a:ext cx="199244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10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Proposals Awarded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8202" y="1306139"/>
            <a:ext cx="1148561" cy="1010249"/>
          </a:xfrm>
          <a:prstGeom prst="roundRect">
            <a:avLst>
              <a:gd name="adj" fmla="val 0"/>
            </a:avLst>
          </a:prstGeom>
          <a:blipFill rotWithShape="1">
            <a:blip r:embed="rId6"/>
            <a:srcRect/>
            <a:stretch>
              <a:fillRect t="23243" b="23243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3446" y="3004141"/>
            <a:ext cx="2779928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$1.8 Million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External Funding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73851" y="3004143"/>
            <a:ext cx="1332562" cy="1172092"/>
          </a:xfrm>
          <a:prstGeom prst="roundRect">
            <a:avLst>
              <a:gd name="adj" fmla="val 0"/>
            </a:avLst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00" r="14700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2480" name="Group 4"/>
          <p:cNvGrpSpPr>
            <a:grpSpLocks/>
          </p:cNvGrpSpPr>
          <p:nvPr/>
        </p:nvGrpSpPr>
        <p:grpSpPr bwMode="auto">
          <a:xfrm>
            <a:off x="187325" y="6105525"/>
            <a:ext cx="1400175" cy="504825"/>
            <a:chOff x="2079323" y="3215331"/>
            <a:chExt cx="3024843" cy="1017418"/>
          </a:xfrm>
        </p:grpSpPr>
        <p:sp>
          <p:nvSpPr>
            <p:cNvPr id="27" name="Rounded Rectangle 26"/>
            <p:cNvSpPr/>
            <p:nvPr/>
          </p:nvSpPr>
          <p:spPr>
            <a:xfrm>
              <a:off x="2079323" y="3215331"/>
              <a:ext cx="3024843" cy="1017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363975" y="3474486"/>
              <a:ext cx="2229193" cy="54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rgbClr val="595959"/>
                  </a:solidFill>
                </a:rPr>
                <a:t>Tenure-Track</a:t>
              </a:r>
              <a:br>
                <a:rPr lang="en-US" sz="1400" dirty="0">
                  <a:solidFill>
                    <a:srgbClr val="595959"/>
                  </a:solidFill>
                </a:rPr>
              </a:br>
              <a:r>
                <a:rPr lang="en-US" sz="14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29" name="Oval 28"/>
          <p:cNvSpPr>
            <a:spLocks/>
          </p:cNvSpPr>
          <p:nvPr/>
        </p:nvSpPr>
        <p:spPr>
          <a:xfrm>
            <a:off x="579310" y="5656257"/>
            <a:ext cx="531533" cy="531621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2484" name="Group 8"/>
          <p:cNvGrpSpPr>
            <a:grpSpLocks/>
          </p:cNvGrpSpPr>
          <p:nvPr/>
        </p:nvGrpSpPr>
        <p:grpSpPr bwMode="auto">
          <a:xfrm>
            <a:off x="1630363" y="6208713"/>
            <a:ext cx="1039812" cy="401637"/>
            <a:chOff x="3175047" y="1909252"/>
            <a:chExt cx="1799353" cy="558395"/>
          </a:xfrm>
        </p:grpSpPr>
        <p:sp>
          <p:nvSpPr>
            <p:cNvPr id="31" name="Rounded Rectangle 30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3202518" y="1935737"/>
              <a:ext cx="1744411" cy="50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Tenured</a:t>
              </a:r>
              <a:b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Faculty</a:t>
              </a:r>
            </a:p>
          </p:txBody>
        </p:sp>
      </p:grpSp>
      <p:sp>
        <p:nvSpPr>
          <p:cNvPr id="33" name="Oval 32"/>
          <p:cNvSpPr>
            <a:spLocks/>
          </p:cNvSpPr>
          <p:nvPr/>
        </p:nvSpPr>
        <p:spPr>
          <a:xfrm>
            <a:off x="1898653" y="5686613"/>
            <a:ext cx="531533" cy="531621"/>
          </a:xfrm>
          <a:prstGeom prst="ellipse">
            <a:avLst/>
          </a:prstGeom>
          <a:blipFill>
            <a:blip r:embed="rId9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548063" y="5310188"/>
            <a:ext cx="40814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32 awardees, 4 were female, 3 were African American and 1 was Hispanic.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55972" y="4404587"/>
            <a:ext cx="65140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 6</a:t>
            </a:r>
            <a:r>
              <a:rPr lang="en-US" sz="36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:1 Return on Investment</a:t>
            </a:r>
            <a:endParaRPr lang="en-US" sz="3600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0" y="1301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From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Pfund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Grants Awarded in 2013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87325" y="6105525"/>
            <a:ext cx="1400175" cy="504825"/>
            <a:chOff x="2079323" y="3215331"/>
            <a:chExt cx="3024843" cy="1017418"/>
          </a:xfrm>
        </p:grpSpPr>
        <p:sp>
          <p:nvSpPr>
            <p:cNvPr id="27" name="Rounded Rectangle 26"/>
            <p:cNvSpPr/>
            <p:nvPr/>
          </p:nvSpPr>
          <p:spPr>
            <a:xfrm>
              <a:off x="2079323" y="3215331"/>
              <a:ext cx="3024843" cy="1017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363975" y="3474486"/>
              <a:ext cx="2229193" cy="54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rgbClr val="595959"/>
                  </a:solidFill>
                </a:rPr>
                <a:t>Tenure-Track</a:t>
              </a:r>
              <a:br>
                <a:rPr lang="en-US" sz="1400" dirty="0">
                  <a:solidFill>
                    <a:srgbClr val="595959"/>
                  </a:solidFill>
                </a:rPr>
              </a:br>
              <a:r>
                <a:rPr lang="en-US" sz="14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29" name="Oval 28"/>
          <p:cNvSpPr>
            <a:spLocks/>
          </p:cNvSpPr>
          <p:nvPr/>
        </p:nvSpPr>
        <p:spPr>
          <a:xfrm>
            <a:off x="579310" y="5656257"/>
            <a:ext cx="531533" cy="531621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1630363" y="6208713"/>
            <a:ext cx="1039812" cy="401637"/>
            <a:chOff x="3175047" y="1909252"/>
            <a:chExt cx="1799353" cy="558395"/>
          </a:xfrm>
        </p:grpSpPr>
        <p:sp>
          <p:nvSpPr>
            <p:cNvPr id="31" name="Rounded Rectangle 30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3202518" y="1935737"/>
              <a:ext cx="1744411" cy="50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Tenured</a:t>
              </a:r>
              <a:b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Faculty</a:t>
              </a:r>
            </a:p>
          </p:txBody>
        </p:sp>
      </p:grpSp>
      <p:sp>
        <p:nvSpPr>
          <p:cNvPr id="33" name="Oval 32"/>
          <p:cNvSpPr>
            <a:spLocks/>
          </p:cNvSpPr>
          <p:nvPr/>
        </p:nvSpPr>
        <p:spPr>
          <a:xfrm>
            <a:off x="1898653" y="5686613"/>
            <a:ext cx="531533" cy="531621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231775" y="1552575"/>
            <a:ext cx="86804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Results will be collected one year from the end of the grant.</a:t>
            </a:r>
          </a:p>
          <a:p>
            <a:pPr>
              <a:defRPr/>
            </a:pPr>
            <a:endParaRPr lang="en-US" sz="2400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41 Awardees:</a:t>
            </a:r>
          </a:p>
          <a:p>
            <a:pPr algn="ctr">
              <a:defRPr/>
            </a:pPr>
            <a:r>
              <a:rPr lang="en-US" sz="24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9 were female</a:t>
            </a:r>
          </a:p>
          <a:p>
            <a:pPr algn="ctr">
              <a:defRPr/>
            </a:pPr>
            <a:r>
              <a:rPr lang="en-US" sz="24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3 were African American and </a:t>
            </a:r>
          </a:p>
          <a:p>
            <a:pPr algn="ctr">
              <a:defRPr/>
            </a:pPr>
            <a:r>
              <a:rPr lang="en-US" sz="24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1 was Hispanic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0" y="1301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Cumulative Impact From RII since 2010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1984" y="3004142"/>
            <a:ext cx="132600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115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Publications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3446" y="1332140"/>
            <a:ext cx="1479892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146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Presentations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50" y="3003550"/>
            <a:ext cx="1193800" cy="1042988"/>
          </a:xfrm>
          <a:prstGeom prst="roundRect">
            <a:avLst>
              <a:gd name="adj" fmla="val 0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2825" y="1273175"/>
            <a:ext cx="1184275" cy="1042988"/>
          </a:xfrm>
          <a:prstGeom prst="roundRect">
            <a:avLst>
              <a:gd name="adj" fmla="val 0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1984" y="1198154"/>
            <a:ext cx="199244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38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Proposals Awarded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8202" y="1306139"/>
            <a:ext cx="1148561" cy="1010249"/>
          </a:xfrm>
          <a:prstGeom prst="roundRect">
            <a:avLst>
              <a:gd name="adj" fmla="val 0"/>
            </a:avLst>
          </a:prstGeom>
          <a:blipFill rotWithShape="1">
            <a:blip r:embed="rId6"/>
            <a:srcRect/>
            <a:stretch>
              <a:fillRect t="23243" b="23243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3446" y="3004141"/>
            <a:ext cx="3065263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$10.5 Million</a:t>
            </a:r>
            <a:b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External Funding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73851" y="3004143"/>
            <a:ext cx="1332562" cy="1172092"/>
          </a:xfrm>
          <a:prstGeom prst="roundRect">
            <a:avLst>
              <a:gd name="adj" fmla="val 0"/>
            </a:avLst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00" r="14700"/>
            </a:stretch>
          </a:blipFill>
          <a:ln>
            <a:noFill/>
          </a:ln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4528" name="Group 4"/>
          <p:cNvGrpSpPr>
            <a:grpSpLocks/>
          </p:cNvGrpSpPr>
          <p:nvPr/>
        </p:nvGrpSpPr>
        <p:grpSpPr bwMode="auto">
          <a:xfrm>
            <a:off x="187325" y="6105525"/>
            <a:ext cx="1400175" cy="504825"/>
            <a:chOff x="2079323" y="3215331"/>
            <a:chExt cx="3024843" cy="1017418"/>
          </a:xfrm>
        </p:grpSpPr>
        <p:sp>
          <p:nvSpPr>
            <p:cNvPr id="27" name="Rounded Rectangle 26"/>
            <p:cNvSpPr/>
            <p:nvPr/>
          </p:nvSpPr>
          <p:spPr>
            <a:xfrm>
              <a:off x="2079323" y="3215331"/>
              <a:ext cx="3024843" cy="101741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363975" y="3474486"/>
              <a:ext cx="2229193" cy="54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rgbClr val="595959"/>
                  </a:solidFill>
                </a:rPr>
                <a:t>Tenure-Track</a:t>
              </a:r>
              <a:br>
                <a:rPr lang="en-US" sz="1400" dirty="0">
                  <a:solidFill>
                    <a:srgbClr val="595959"/>
                  </a:solidFill>
                </a:rPr>
              </a:br>
              <a:r>
                <a:rPr lang="en-US" sz="14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29" name="Oval 28"/>
          <p:cNvSpPr>
            <a:spLocks/>
          </p:cNvSpPr>
          <p:nvPr/>
        </p:nvSpPr>
        <p:spPr>
          <a:xfrm>
            <a:off x="579310" y="5656257"/>
            <a:ext cx="531533" cy="531621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4532" name="Group 8"/>
          <p:cNvGrpSpPr>
            <a:grpSpLocks/>
          </p:cNvGrpSpPr>
          <p:nvPr/>
        </p:nvGrpSpPr>
        <p:grpSpPr bwMode="auto">
          <a:xfrm>
            <a:off x="1630363" y="6208713"/>
            <a:ext cx="1039812" cy="401637"/>
            <a:chOff x="3175047" y="1909252"/>
            <a:chExt cx="1799353" cy="558395"/>
          </a:xfrm>
        </p:grpSpPr>
        <p:sp>
          <p:nvSpPr>
            <p:cNvPr id="31" name="Rounded Rectangle 30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3202518" y="1935737"/>
              <a:ext cx="1744411" cy="50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Tenured</a:t>
              </a:r>
              <a:b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Faculty</a:t>
              </a:r>
            </a:p>
          </p:txBody>
        </p:sp>
      </p:grpSp>
      <p:sp>
        <p:nvSpPr>
          <p:cNvPr id="33" name="Oval 32"/>
          <p:cNvSpPr>
            <a:spLocks/>
          </p:cNvSpPr>
          <p:nvPr/>
        </p:nvSpPr>
        <p:spPr>
          <a:xfrm>
            <a:off x="1898653" y="5686613"/>
            <a:ext cx="531533" cy="531621"/>
          </a:xfrm>
          <a:prstGeom prst="ellipse">
            <a:avLst/>
          </a:prstGeom>
          <a:blipFill>
            <a:blip r:embed="rId9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1755972" y="4512570"/>
            <a:ext cx="65140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13:1 Return on Investment</a:t>
            </a:r>
            <a:endParaRPr lang="en-US" sz="3600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479800" y="1042988"/>
            <a:ext cx="5216525" cy="25400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2000" smtClean="0">
                <a:ea typeface="ＭＳ Ｐゴシック" pitchFamily="34" charset="-128"/>
              </a:rPr>
              <a:t>Supports the development of projects with economic potential by offering </a:t>
            </a:r>
            <a:r>
              <a:rPr lang="en-US" altLang="en-US" sz="2000" smtClean="0">
                <a:ea typeface="ＭＳ Ｐゴシック" pitchFamily="34" charset="-128"/>
              </a:rPr>
              <a:t>“</a:t>
            </a:r>
            <a:r>
              <a:rPr lang="en-US" sz="2000" smtClean="0">
                <a:ea typeface="ＭＳ Ｐゴシック" pitchFamily="34" charset="-128"/>
              </a:rPr>
              <a:t>Phase Zero</a:t>
            </a:r>
            <a:r>
              <a:rPr lang="en-US" altLang="en-US" sz="2000" smtClean="0">
                <a:ea typeface="ＭＳ Ｐゴシック" pitchFamily="34" charset="-128"/>
              </a:rPr>
              <a:t>”</a:t>
            </a:r>
            <a:r>
              <a:rPr lang="en-US" sz="2000" smtClean="0">
                <a:ea typeface="ＭＳ Ｐゴシック" pitchFamily="34" charset="-128"/>
              </a:rPr>
              <a:t> awards that assist small businesses to prepare and successfully compete for Small Business Innovative Research (SBIR) or Small Business Technology Transfer (STTR) proposals.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2016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7F7F7F"/>
                </a:solidFill>
              </a:rPr>
              <a:t>SBIR/STTR Phaze Zero Grants</a:t>
            </a: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655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1" name="Group 4"/>
          <p:cNvGrpSpPr>
            <a:grpSpLocks/>
          </p:cNvGrpSpPr>
          <p:nvPr/>
        </p:nvGrpSpPr>
        <p:grpSpPr bwMode="auto">
          <a:xfrm>
            <a:off x="455613" y="6070600"/>
            <a:ext cx="1330325" cy="528638"/>
            <a:chOff x="1913570" y="3447016"/>
            <a:chExt cx="2289066" cy="601956"/>
          </a:xfrm>
        </p:grpSpPr>
        <p:sp>
          <p:nvSpPr>
            <p:cNvPr id="6" name="Rounded Rectangle 5"/>
            <p:cNvSpPr/>
            <p:nvPr/>
          </p:nvSpPr>
          <p:spPr>
            <a:xfrm>
              <a:off x="1913570" y="3447016"/>
              <a:ext cx="2289066" cy="60195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43617" y="3475939"/>
              <a:ext cx="2228971" cy="54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</a:t>
              </a:r>
              <a:br>
                <a:rPr lang="en-US" sz="1600" dirty="0">
                  <a:solidFill>
                    <a:srgbClr val="595959"/>
                  </a:solidFill>
                </a:rPr>
              </a:br>
              <a:r>
                <a:rPr lang="en-US" sz="16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62401" y="5387103"/>
            <a:ext cx="708710" cy="708828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5545" name="Group 8"/>
          <p:cNvGrpSpPr>
            <a:grpSpLocks/>
          </p:cNvGrpSpPr>
          <p:nvPr/>
        </p:nvGrpSpPr>
        <p:grpSpPr bwMode="auto">
          <a:xfrm>
            <a:off x="1979613" y="6072188"/>
            <a:ext cx="1093787" cy="534987"/>
            <a:chOff x="3175047" y="1909252"/>
            <a:chExt cx="1799353" cy="558395"/>
          </a:xfrm>
        </p:grpSpPr>
        <p:sp>
          <p:nvSpPr>
            <p:cNvPr id="10" name="Rounded Rectangle 9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3201162" y="1935763"/>
              <a:ext cx="1747122" cy="505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Tenured</a:t>
              </a:r>
              <a:b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Faculty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167469" y="5378636"/>
            <a:ext cx="708710" cy="708828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5549" name="Picture 3" descr="shutterstock_5717398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024">
            <a:off x="303213" y="1951038"/>
            <a:ext cx="25558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7200" y="1027113"/>
            <a:ext cx="2552700" cy="2497137"/>
          </a:xfrm>
          <a:prstGeom prst="ellips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2900" y="3668713"/>
            <a:ext cx="5524500" cy="436562"/>
          </a:xfrm>
          <a:prstGeom prst="rect">
            <a:avLst/>
          </a:prstGeom>
          <a:solidFill>
            <a:srgbClr val="FFFFFF"/>
          </a:solidFill>
          <a:ln w="38100">
            <a:solidFill>
              <a:srgbClr val="E46C0A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lIns="182880" tIns="182880" rIns="182880" bIns="182880" anchor="ctr"/>
          <a:lstStyle/>
          <a:p>
            <a:pPr>
              <a:buFont typeface="Wingdings 3" pitchFamily="18" charset="2"/>
              <a:buNone/>
              <a:defRPr/>
            </a:pPr>
            <a:r>
              <a:rPr lang="en-US" dirty="0">
                <a:latin typeface="+mj-lt"/>
              </a:rPr>
              <a:t>11 SBIR/STTR awards were made in year 3.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2900" y="4214813"/>
            <a:ext cx="8667750" cy="835025"/>
          </a:xfrm>
          <a:prstGeom prst="rect">
            <a:avLst/>
          </a:prstGeom>
          <a:solidFill>
            <a:srgbClr val="FFFFFF"/>
          </a:solidFill>
          <a:ln w="38100">
            <a:solidFill>
              <a:srgbClr val="E46C0A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lIns="182880" tIns="182880" rIns="182880" bIns="182880" anchor="ctr"/>
          <a:lstStyle/>
          <a:p>
            <a:pPr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Results from year 2 Phase Zero awards: </a:t>
            </a:r>
            <a:r>
              <a:rPr lang="en-US" dirty="0">
                <a:latin typeface="+mn-lt"/>
              </a:rPr>
              <a:t>17 Phase I and Phase II awards were made (including five by NSF), totaling $7,780,000, and three Phase III contracts totaling $2,700,000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3529" y="5399705"/>
            <a:ext cx="5422384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41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SBIR/STTR awards given since inception of </a:t>
            </a:r>
          </a:p>
          <a:p>
            <a:pPr>
              <a:defRPr/>
            </a:pP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LA-</a:t>
            </a:r>
            <a:r>
              <a:rPr lang="en-US" dirty="0" err="1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SiGMA</a:t>
            </a:r>
            <a:endParaRPr lang="en-US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81000" y="1643063"/>
            <a:ext cx="4637088" cy="33210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smtClean="0">
                <a:ea typeface="ＭＳ Ｐゴシック" pitchFamily="34" charset="-128"/>
              </a:rPr>
              <a:t>Build sustainable relationships between academia and industry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ea typeface="ＭＳ Ｐゴシック" pitchFamily="34" charset="-128"/>
              </a:rPr>
              <a:t>Facilitate the commercialization </a:t>
            </a:r>
            <a:br>
              <a:rPr lang="en-US" sz="2200" smtClean="0">
                <a:ea typeface="ＭＳ Ｐゴシック" pitchFamily="34" charset="-128"/>
              </a:rPr>
            </a:br>
            <a:r>
              <a:rPr lang="en-US" sz="2200" smtClean="0">
                <a:ea typeface="ＭＳ Ｐゴシック" pitchFamily="34" charset="-128"/>
              </a:rPr>
              <a:t>of research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ea typeface="ＭＳ Ｐゴシック" pitchFamily="34" charset="-128"/>
              </a:rPr>
              <a:t>Enhance research competitiveness</a:t>
            </a:r>
          </a:p>
          <a:p>
            <a:pPr>
              <a:spcAft>
                <a:spcPts val="1200"/>
              </a:spcAft>
            </a:pPr>
            <a:r>
              <a:rPr lang="en-US" sz="2200" smtClean="0">
                <a:ea typeface="ＭＳ Ｐゴシック" pitchFamily="34" charset="-128"/>
              </a:rPr>
              <a:t>Promote the economic development of Louisiana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74625"/>
            <a:ext cx="8505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Opportunities for Partnership in Technology</a:t>
            </a:r>
          </a:p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with Industry (OPT-IN)</a:t>
            </a:r>
            <a:endParaRPr lang="en-US" sz="2800" b="1">
              <a:solidFill>
                <a:srgbClr val="595959"/>
              </a:solidFill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455613" y="5989638"/>
            <a:ext cx="1330325" cy="528637"/>
            <a:chOff x="1913570" y="3447016"/>
            <a:chExt cx="2289066" cy="601956"/>
          </a:xfrm>
        </p:grpSpPr>
        <p:sp>
          <p:nvSpPr>
            <p:cNvPr id="6" name="Rounded Rectangle 5"/>
            <p:cNvSpPr/>
            <p:nvPr/>
          </p:nvSpPr>
          <p:spPr>
            <a:xfrm>
              <a:off x="1913570" y="3447016"/>
              <a:ext cx="2289066" cy="60195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43617" y="3475939"/>
              <a:ext cx="2228971" cy="54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</a:t>
              </a:r>
              <a:br>
                <a:rPr lang="en-US" sz="1600" dirty="0">
                  <a:solidFill>
                    <a:srgbClr val="595959"/>
                  </a:solidFill>
                </a:rPr>
              </a:br>
              <a:r>
                <a:rPr lang="en-US" sz="16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62401" y="5305708"/>
            <a:ext cx="708710" cy="708828"/>
          </a:xfrm>
          <a:prstGeom prst="ellipse">
            <a:avLst/>
          </a:prstGeom>
          <a:blipFill>
            <a:blip r:embed="rId3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979613" y="5976938"/>
            <a:ext cx="1093787" cy="534987"/>
            <a:chOff x="3175047" y="1909252"/>
            <a:chExt cx="1799353" cy="558395"/>
          </a:xfrm>
        </p:grpSpPr>
        <p:sp>
          <p:nvSpPr>
            <p:cNvPr id="10" name="Rounded Rectangle 9"/>
            <p:cNvSpPr/>
            <p:nvPr/>
          </p:nvSpPr>
          <p:spPr>
            <a:xfrm>
              <a:off x="3175047" y="1909252"/>
              <a:ext cx="1799353" cy="55839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3201162" y="1935763"/>
              <a:ext cx="1747122" cy="505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Tenured</a:t>
              </a:r>
              <a:b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Faculty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167469" y="5283386"/>
            <a:ext cx="708710" cy="708828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56400" y="1811338"/>
            <a:ext cx="1982788" cy="120173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lIns="182880" tIns="182880" rIns="182880" bIns="18288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339933"/>
                </a:solidFill>
                <a:latin typeface="Calibri" charset="0"/>
                <a:ea typeface="+mn-ea"/>
              </a:rPr>
              <a:t>Category I 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+mn-ea"/>
              </a:rPr>
              <a:t>Research Focus Award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59563" y="3814763"/>
            <a:ext cx="2176462" cy="120015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lIns="182880" tIns="182880" rIns="182880" bIns="18288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9900"/>
                </a:solidFill>
                <a:latin typeface="Calibri" charset="0"/>
                <a:ea typeface="+mn-ea"/>
              </a:rPr>
              <a:t>Category II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Calibri" charset="0"/>
                <a:ea typeface="+mn-ea"/>
              </a:rPr>
              <a:t>Commercialization Focus Award</a:t>
            </a:r>
          </a:p>
        </p:txBody>
      </p:sp>
      <p:sp>
        <p:nvSpPr>
          <p:cNvPr id="4" name="Cube 3"/>
          <p:cNvSpPr>
            <a:spLocks noChangeArrowheads="1"/>
          </p:cNvSpPr>
          <p:nvPr/>
        </p:nvSpPr>
        <p:spPr bwMode="auto">
          <a:xfrm>
            <a:off x="5287963" y="1617663"/>
            <a:ext cx="1347787" cy="1587500"/>
          </a:xfrm>
          <a:prstGeom prst="cube">
            <a:avLst>
              <a:gd name="adj" fmla="val 1293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Cube 15"/>
          <p:cNvSpPr>
            <a:spLocks noChangeArrowheads="1"/>
          </p:cNvSpPr>
          <p:nvPr/>
        </p:nvSpPr>
        <p:spPr bwMode="auto">
          <a:xfrm>
            <a:off x="5287963" y="3621088"/>
            <a:ext cx="1347787" cy="1587500"/>
          </a:xfrm>
          <a:prstGeom prst="cube">
            <a:avLst>
              <a:gd name="adj" fmla="val 12931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657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ld_ruler_transparent.png"/>
          <p:cNvPicPr>
            <a:picLocks noChangeAspect="1"/>
          </p:cNvPicPr>
          <p:nvPr/>
        </p:nvPicPr>
        <p:blipFill rotWithShape="1">
          <a:blip r:embed="rId3" cstate="print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72" r="6610"/>
          <a:stretch/>
        </p:blipFill>
        <p:spPr>
          <a:xfrm rot="5400000">
            <a:off x="3068784" y="1459060"/>
            <a:ext cx="4621377" cy="6176503"/>
          </a:xfrm>
          <a:prstGeom prst="rect">
            <a:avLst/>
          </a:prstGeom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41288"/>
            <a:ext cx="8315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Opportunities for Partnership in Technology</a:t>
            </a:r>
          </a:p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 with Industry (OPT-IN)</a:t>
            </a:r>
            <a:endParaRPr lang="en-US" sz="2800" b="1">
              <a:solidFill>
                <a:srgbClr val="595959"/>
              </a:solidFill>
            </a:endParaRPr>
          </a:p>
        </p:txBody>
      </p:sp>
      <p:pic>
        <p:nvPicPr>
          <p:cNvPr id="9" name="Picture 8" descr="shutterstock_81856324.eps"/>
          <p:cNvPicPr>
            <a:picLocks noChangeAspect="1"/>
          </p:cNvPicPr>
          <p:nvPr/>
        </p:nvPicPr>
        <p:blipFill>
          <a:blip r:embed="rId4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64" y="4365499"/>
            <a:ext cx="2560442" cy="250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1221" y="4370374"/>
            <a:ext cx="441437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31 </a:t>
            </a:r>
            <a:r>
              <a:rPr lang="en-US" sz="2400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OPT-IN awards given since inception of LA-</a:t>
            </a:r>
            <a:r>
              <a:rPr lang="en-US" sz="2400" dirty="0" err="1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SiGMA</a:t>
            </a:r>
            <a:endParaRPr lang="en-US" sz="2400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88938" y="1125538"/>
            <a:ext cx="4521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13 OPT-IN Awards in Year 3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u="sng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Category 1 (6)</a:t>
            </a: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	</a:t>
            </a:r>
            <a:r>
              <a:rPr lang="en-US" sz="1800" u="sng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Category 2 (7)</a:t>
            </a: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LSU		ULL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LA Tech		UNO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ULL		LSU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UNO		LA Tech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cs typeface="Calibri"/>
              </a:rPr>
              <a:t>		Tulane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513" y="3657600"/>
            <a:ext cx="55705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13 awardees, 1 was female.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01600"/>
            <a:ext cx="9144000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7F7F7F"/>
                </a:solidFill>
                <a:ea typeface="+mn-ea"/>
              </a:rPr>
              <a:t>Total Impact of Programs </a:t>
            </a:r>
            <a:r>
              <a:rPr lang="en-US" sz="2800" b="1" dirty="0">
                <a:solidFill>
                  <a:srgbClr val="7F7F7F"/>
                </a:solidFill>
                <a:ea typeface="+mn-ea"/>
              </a:rPr>
              <a:t>s</a:t>
            </a:r>
            <a:r>
              <a:rPr lang="en-US" sz="2800" b="1" dirty="0" smtClean="0">
                <a:solidFill>
                  <a:srgbClr val="7F7F7F"/>
                </a:solidFill>
                <a:ea typeface="+mn-ea"/>
              </a:rPr>
              <a:t>ince the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7F7F7F"/>
                </a:solidFill>
                <a:ea typeface="+mn-ea"/>
              </a:rPr>
              <a:t>Inception of LA-SIGMA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97965" y="1366777"/>
            <a:ext cx="104067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120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 err="1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Pfund</a:t>
            </a:r>
            <a:endParaRPr lang="en-US" dirty="0">
              <a:ln w="28575" cmpd="sng">
                <a:noFill/>
                <a:prstDash val="solid"/>
              </a:ln>
              <a:solidFill>
                <a:schemeClr val="accent1"/>
              </a:solidFill>
              <a:effectLst>
                <a:outerShdw blurRad="50800" dist="25400" dir="1008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66825" y="1430338"/>
            <a:ext cx="1046163" cy="920750"/>
          </a:xfrm>
          <a:prstGeom prst="roundRect">
            <a:avLst>
              <a:gd name="adj" fmla="val 0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29571" y="1366777"/>
            <a:ext cx="844077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31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OPT-IN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97965" y="4886383"/>
            <a:ext cx="755335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34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TGEF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7965" y="3075010"/>
            <a:ext cx="755335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30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Link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9571" y="3075010"/>
            <a:ext cx="1040670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106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SURE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935538" y="1430338"/>
            <a:ext cx="1054100" cy="920750"/>
          </a:xfrm>
          <a:prstGeom prst="roundRect">
            <a:avLst>
              <a:gd name="adj" fmla="val 0"/>
            </a:avLst>
          </a:prstGeom>
          <a:blipFill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266825" y="4908550"/>
            <a:ext cx="1076325" cy="962025"/>
          </a:xfrm>
          <a:prstGeom prst="roundRect">
            <a:avLst>
              <a:gd name="adj" fmla="val 0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266825" y="3138488"/>
            <a:ext cx="1046163" cy="920750"/>
          </a:xfrm>
          <a:prstGeom prst="roundRect">
            <a:avLst>
              <a:gd name="adj" fmla="val 0"/>
            </a:avLst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935538" y="3138488"/>
            <a:ext cx="1046162" cy="920750"/>
          </a:xfrm>
          <a:prstGeom prst="roundRect">
            <a:avLst>
              <a:gd name="adj" fmla="val 0"/>
            </a:avLst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862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fM_lab_LATec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538" y="4819650"/>
            <a:ext cx="1046162" cy="1042988"/>
          </a:xfrm>
          <a:prstGeom prst="rect">
            <a:avLst/>
          </a:prstGeom>
          <a:ln w="38100">
            <a:solidFill>
              <a:schemeClr val="l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218313" y="4918133"/>
            <a:ext cx="1144801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  <a:t>41</a:t>
            </a:r>
            <a:br>
              <a:rPr lang="en-US" sz="400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</a:rPr>
            </a:br>
            <a:r>
              <a:rPr lang="en-US" dirty="0">
                <a:ln w="2857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25400" dir="10080000" algn="tl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+mj-lt"/>
                <a:cs typeface="Calibri"/>
              </a:rPr>
              <a:t>SBIR/STTR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uisiana_blue.g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0" y="1447800"/>
            <a:ext cx="5314950" cy="5003646"/>
          </a:xfrm>
          <a:prstGeom prst="rect">
            <a:avLst/>
          </a:prstGeom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338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1000" smtClean="0">
              <a:ea typeface="ＭＳ Ｐゴシック" pitchFamily="3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06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LA-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SiGMA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Partnering Institutions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1676400"/>
            <a:ext cx="820738" cy="30797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RUSTON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343400"/>
            <a:ext cx="1316038" cy="30797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BATON ROUGE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5257800"/>
            <a:ext cx="1319213" cy="30797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NEW ORLEANS</a:t>
            </a:r>
          </a:p>
        </p:txBody>
      </p:sp>
      <p:sp>
        <p:nvSpPr>
          <p:cNvPr id="21" name="Oval 20"/>
          <p:cNvSpPr/>
          <p:nvPr/>
        </p:nvSpPr>
        <p:spPr>
          <a:xfrm>
            <a:off x="3733800" y="19812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28600" y="914400"/>
            <a:ext cx="3527425" cy="2954338"/>
            <a:chOff x="228600" y="914400"/>
            <a:chExt cx="3527518" cy="2954867"/>
          </a:xfrm>
        </p:grpSpPr>
        <p:pic>
          <p:nvPicPr>
            <p:cNvPr id="52251" name="Picture 6" descr="GSUlogo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0"/>
            <a:stretch>
              <a:fillRect/>
            </a:stretch>
          </p:blipFill>
          <p:spPr bwMode="auto">
            <a:xfrm>
              <a:off x="228600" y="914400"/>
              <a:ext cx="1862757" cy="127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52" name="Group 16"/>
            <p:cNvGrpSpPr>
              <a:grpSpLocks/>
            </p:cNvGrpSpPr>
            <p:nvPr/>
          </p:nvGrpSpPr>
          <p:grpSpPr bwMode="auto">
            <a:xfrm>
              <a:off x="381000" y="2819400"/>
              <a:ext cx="2057400" cy="1049867"/>
              <a:chOff x="2286000" y="1600200"/>
              <a:chExt cx="2057400" cy="1049867"/>
            </a:xfrm>
          </p:grpSpPr>
          <p:pic>
            <p:nvPicPr>
              <p:cNvPr id="52255" name="Picture 7" descr="tech_new_stylized logo_4c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839" y="1600200"/>
                <a:ext cx="761722" cy="685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56" name="Picture 8" descr="word mark_4c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2294150"/>
                <a:ext cx="2057400" cy="355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8" name="Straight Arrow Connector 37"/>
            <p:cNvCxnSpPr>
              <a:stCxn id="21" idx="2"/>
            </p:cNvCxnSpPr>
            <p:nvPr/>
          </p:nvCxnSpPr>
          <p:spPr>
            <a:xfrm rot="10800000">
              <a:off x="1981200" y="1676400"/>
              <a:ext cx="1752600" cy="381000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3"/>
            </p:cNvCxnSpPr>
            <p:nvPr/>
          </p:nvCxnSpPr>
          <p:spPr>
            <a:xfrm rot="5400000">
              <a:off x="2514600" y="1730282"/>
              <a:ext cx="860518" cy="1622518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6248400" y="51054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05400" y="46482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3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994400" y="2995613"/>
            <a:ext cx="2870200" cy="3373437"/>
            <a:chOff x="5994617" y="2995436"/>
            <a:chExt cx="2869357" cy="3373563"/>
          </a:xfrm>
        </p:grpSpPr>
        <p:grpSp>
          <p:nvGrpSpPr>
            <p:cNvPr id="52244" name="Group 29"/>
            <p:cNvGrpSpPr>
              <a:grpSpLocks/>
            </p:cNvGrpSpPr>
            <p:nvPr/>
          </p:nvGrpSpPr>
          <p:grpSpPr bwMode="auto">
            <a:xfrm>
              <a:off x="6324600" y="3733800"/>
              <a:ext cx="1295400" cy="1905000"/>
              <a:chOff x="6324600" y="3733800"/>
              <a:chExt cx="1295400" cy="1905000"/>
            </a:xfrm>
          </p:grpSpPr>
          <p:cxnSp>
            <p:nvCxnSpPr>
              <p:cNvPr id="53" name="Straight Arrow Connector 52"/>
              <p:cNvCxnSpPr>
                <a:stCxn id="19" idx="0"/>
              </p:cNvCxnSpPr>
              <p:nvPr/>
            </p:nvCxnSpPr>
            <p:spPr>
              <a:xfrm rot="5400000" flipH="1" flipV="1">
                <a:off x="5753100" y="4305300"/>
                <a:ext cx="1371600" cy="228600"/>
              </a:xfrm>
              <a:prstGeom prst="straightConnector1">
                <a:avLst/>
              </a:prstGeom>
              <a:ln w="25400" cmpd="sng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19" idx="7"/>
              </p:cNvCxnSpPr>
              <p:nvPr/>
            </p:nvCxnSpPr>
            <p:spPr>
              <a:xfrm rot="5400000" flipH="1" flipV="1">
                <a:off x="6378482" y="4495800"/>
                <a:ext cx="631918" cy="631918"/>
              </a:xfrm>
              <a:prstGeom prst="straightConnector1">
                <a:avLst/>
              </a:prstGeom>
              <a:ln w="25400" cmpd="sng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9" idx="5"/>
              </p:cNvCxnSpPr>
              <p:nvPr/>
            </p:nvCxnSpPr>
            <p:spPr>
              <a:xfrm rot="16200000" flipH="1">
                <a:off x="6797582" y="4816382"/>
                <a:ext cx="403318" cy="1241518"/>
              </a:xfrm>
              <a:prstGeom prst="straightConnector1">
                <a:avLst/>
              </a:prstGeom>
              <a:ln w="25400" cmpd="sng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52245" name="Picture 1" descr="UNO Logo Horiz 201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617" y="2995436"/>
              <a:ext cx="2474472" cy="58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2" descr="Tulaneshieldword_2color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104" y="4046854"/>
              <a:ext cx="1651149" cy="62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14" descr="Xavier_logo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049" y="5296861"/>
              <a:ext cx="1076925" cy="107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12775" y="4518025"/>
            <a:ext cx="4514850" cy="2063750"/>
            <a:chOff x="612685" y="4518286"/>
            <a:chExt cx="4515033" cy="2063722"/>
          </a:xfrm>
        </p:grpSpPr>
        <p:pic>
          <p:nvPicPr>
            <p:cNvPr id="52239" name="Picture 24" descr="SU_logo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85" y="4518286"/>
              <a:ext cx="1494484" cy="148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40" name="Group 30"/>
            <p:cNvGrpSpPr>
              <a:grpSpLocks/>
            </p:cNvGrpSpPr>
            <p:nvPr/>
          </p:nvGrpSpPr>
          <p:grpSpPr bwMode="auto">
            <a:xfrm>
              <a:off x="1981200" y="4778282"/>
              <a:ext cx="3146518" cy="1089118"/>
              <a:chOff x="1981200" y="4778282"/>
              <a:chExt cx="3146518" cy="1089118"/>
            </a:xfrm>
          </p:grpSpPr>
          <p:cxnSp>
            <p:nvCxnSpPr>
              <p:cNvPr id="46" name="Straight Arrow Connector 45"/>
              <p:cNvCxnSpPr>
                <a:stCxn id="18" idx="3"/>
              </p:cNvCxnSpPr>
              <p:nvPr/>
            </p:nvCxnSpPr>
            <p:spPr>
              <a:xfrm rot="5400000">
                <a:off x="3352800" y="3406682"/>
                <a:ext cx="403318" cy="3146518"/>
              </a:xfrm>
              <a:prstGeom prst="straightConnector1">
                <a:avLst/>
              </a:prstGeom>
              <a:ln w="25400" cmpd="sng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8" idx="3"/>
              </p:cNvCxnSpPr>
              <p:nvPr/>
            </p:nvCxnSpPr>
            <p:spPr>
              <a:xfrm rot="5400000">
                <a:off x="3848100" y="4587782"/>
                <a:ext cx="1089118" cy="1470118"/>
              </a:xfrm>
              <a:prstGeom prst="straightConnector1">
                <a:avLst/>
              </a:prstGeom>
              <a:ln w="25400" cmpd="sng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52241" name="Picture 19" descr="1colorHorizPurp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243" y="5711232"/>
              <a:ext cx="2020200" cy="87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971550" y="3890963"/>
            <a:ext cx="7051675" cy="28813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 smtClean="0">
                <a:ea typeface="ＭＳ Ｐゴシック" pitchFamily="34" charset="-128"/>
              </a:rPr>
              <a:t>April 9, 2013 in Baton Rouge</a:t>
            </a:r>
          </a:p>
          <a:p>
            <a:pPr>
              <a:spcBef>
                <a:spcPct val="0"/>
              </a:spcBef>
            </a:pPr>
            <a:r>
              <a:rPr lang="en-US" sz="2200" smtClean="0">
                <a:ea typeface="ＭＳ Ｐゴシック" pitchFamily="34" charset="-128"/>
              </a:rPr>
              <a:t>Over 100 attendees</a:t>
            </a:r>
          </a:p>
          <a:p>
            <a:pPr>
              <a:spcBef>
                <a:spcPct val="0"/>
              </a:spcBef>
            </a:pPr>
            <a:r>
              <a:rPr lang="en-US" sz="2200" smtClean="0">
                <a:ea typeface="ＭＳ Ｐゴシック" pitchFamily="34" charset="-128"/>
              </a:rPr>
              <a:t>Key speakers included:</a:t>
            </a:r>
          </a:p>
          <a:p>
            <a:pPr lvl="1">
              <a:spcBef>
                <a:spcPct val="0"/>
              </a:spcBef>
            </a:pPr>
            <a:r>
              <a:rPr lang="en-US" sz="2200" smtClean="0">
                <a:ea typeface="ＭＳ Ｐゴシック" pitchFamily="34" charset="-128"/>
              </a:rPr>
              <a:t>David Bartlett, </a:t>
            </a:r>
            <a:r>
              <a:rPr lang="en-US" sz="2200" i="1" smtClean="0">
                <a:ea typeface="ＭＳ Ｐゴシック" pitchFamily="34" charset="-128"/>
              </a:rPr>
              <a:t>Vice President, Smarter Physical Infrastructure, IBM</a:t>
            </a:r>
          </a:p>
          <a:p>
            <a:pPr lvl="1">
              <a:spcBef>
                <a:spcPct val="0"/>
              </a:spcBef>
            </a:pPr>
            <a:r>
              <a:rPr lang="en-US" sz="2200" smtClean="0">
                <a:ea typeface="ＭＳ Ｐゴシック" pitchFamily="34" charset="-128"/>
              </a:rPr>
              <a:t>Mitchell Horowitz</a:t>
            </a:r>
            <a:r>
              <a:rPr lang="en-US" sz="2200" i="1" smtClean="0">
                <a:ea typeface="ＭＳ Ｐゴシック" pitchFamily="34" charset="-128"/>
              </a:rPr>
              <a:t>, Managing Director and Vice President, Battelle Group</a:t>
            </a:r>
          </a:p>
          <a:p>
            <a:pPr>
              <a:spcBef>
                <a:spcPct val="0"/>
              </a:spcBef>
            </a:pPr>
            <a:endParaRPr lang="en-US" sz="2200" i="1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1746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Industry-Academia Collaborative:</a:t>
            </a:r>
          </a:p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Next Generation Energy Technology</a:t>
            </a:r>
            <a:endParaRPr lang="en-US" sz="2800" b="1">
              <a:solidFill>
                <a:srgbClr val="595959"/>
              </a:solidFill>
            </a:endParaRPr>
          </a:p>
        </p:txBody>
      </p:sp>
      <p:pic>
        <p:nvPicPr>
          <p:cNvPr id="696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306513"/>
            <a:ext cx="4473575" cy="25606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0" y="1952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7F7F7F"/>
                </a:solidFill>
              </a:rPr>
              <a:t>Other LA EPSCoR Services</a:t>
            </a: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Content Placeholder 1"/>
          <p:cNvSpPr>
            <a:spLocks noGrp="1"/>
          </p:cNvSpPr>
          <p:nvPr>
            <p:ph idx="1"/>
          </p:nvPr>
        </p:nvSpPr>
        <p:spPr>
          <a:xfrm>
            <a:off x="4157663" y="1689100"/>
            <a:ext cx="4935537" cy="1625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200" smtClean="0">
                <a:ea typeface="ＭＳ Ｐゴシック" pitchFamily="34" charset="-128"/>
              </a:rPr>
              <a:t>A monthly newsletter is distributed to members of the State legislature, business and industry leaders, university researchers, and Federal agencies. </a:t>
            </a:r>
          </a:p>
        </p:txBody>
      </p:sp>
      <p:sp>
        <p:nvSpPr>
          <p:cNvPr id="70661" name="Content Placeholder 1"/>
          <p:cNvSpPr txBox="1">
            <a:spLocks/>
          </p:cNvSpPr>
          <p:nvPr/>
        </p:nvSpPr>
        <p:spPr bwMode="auto">
          <a:xfrm>
            <a:off x="854075" y="4559300"/>
            <a:ext cx="45434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200">
                <a:latin typeface="Calibri" pitchFamily="34" charset="0"/>
              </a:rPr>
              <a:t>Faculty Expertise Database and Funding Opportunities Search/Alert System (FED) identifies sources of extramural funding.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200">
                <a:latin typeface="Calibri" pitchFamily="34" charset="0"/>
              </a:rPr>
              <a:t> 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5194300" y="3867150"/>
            <a:ext cx="3044825" cy="2279650"/>
          </a:xfrm>
          <a:prstGeom prst="snip2Same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newsletterthumb3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101">
            <a:off x="646263" y="1397834"/>
            <a:ext cx="1825482" cy="237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newsletterthumb2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396">
            <a:off x="1312610" y="1329090"/>
            <a:ext cx="1826900" cy="237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newsletterthumb1.tif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362">
            <a:off x="1976699" y="1313530"/>
            <a:ext cx="1876401" cy="2437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P/U/1/q/t/b/tree-with-no-leaves-hi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133599"/>
            <a:ext cx="5715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877" y="5787412"/>
            <a:ext cx="926624" cy="6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pscor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85" y="5787412"/>
            <a:ext cx="855315" cy="804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4588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  <a:cs typeface="+mn-cs"/>
              </a:rPr>
              <a:t>Traveling the STEM Pipeline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  <a:cs typeface="+mn-cs"/>
              </a:rPr>
              <a:t>and Strengthening Workforce Development</a:t>
            </a:r>
          </a:p>
        </p:txBody>
      </p:sp>
      <p:grpSp>
        <p:nvGrpSpPr>
          <p:cNvPr id="29" name="Group 28"/>
          <p:cNvGrpSpPr/>
          <p:nvPr/>
        </p:nvGrpSpPr>
        <p:grpSpPr>
          <a:xfrm rot="1142643">
            <a:off x="2756604" y="4080023"/>
            <a:ext cx="1280544" cy="1044078"/>
            <a:chOff x="-83246" y="2454699"/>
            <a:chExt cx="1152880" cy="919295"/>
          </a:xfrm>
        </p:grpSpPr>
        <p:pic>
          <p:nvPicPr>
            <p:cNvPr id="2052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196">
              <a:off x="-31223" y="2454699"/>
              <a:ext cx="1071023" cy="919295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 rot="20421312">
              <a:off x="-83246" y="2746377"/>
              <a:ext cx="115288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Undergrad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37015" y="1357525"/>
            <a:ext cx="1239445" cy="1063858"/>
            <a:chOff x="471775" y="2245111"/>
            <a:chExt cx="1239445" cy="1063858"/>
          </a:xfrm>
        </p:grpSpPr>
        <p:pic>
          <p:nvPicPr>
            <p:cNvPr id="33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75" y="2245111"/>
              <a:ext cx="1239445" cy="1063858"/>
            </a:xfrm>
            <a:prstGeom prst="rect">
              <a:avLst/>
            </a:prstGeom>
            <a:noFill/>
          </p:spPr>
        </p:pic>
        <p:sp>
          <p:nvSpPr>
            <p:cNvPr id="34" name="Rectangle 33"/>
            <p:cNvSpPr/>
            <p:nvPr/>
          </p:nvSpPr>
          <p:spPr>
            <a:xfrm>
              <a:off x="668945" y="2620074"/>
              <a:ext cx="845103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Faculty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8025" y="3101763"/>
            <a:ext cx="1295546" cy="1112011"/>
            <a:chOff x="76791" y="2204841"/>
            <a:chExt cx="1295546" cy="1112011"/>
          </a:xfrm>
        </p:grpSpPr>
        <p:pic>
          <p:nvPicPr>
            <p:cNvPr id="36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" y="2204841"/>
              <a:ext cx="1295546" cy="1112011"/>
            </a:xfrm>
            <a:prstGeom prst="rect">
              <a:avLst/>
            </a:prstGeom>
            <a:noFill/>
          </p:spPr>
        </p:pic>
        <p:sp>
          <p:nvSpPr>
            <p:cNvPr id="37" name="Rectangle 36"/>
            <p:cNvSpPr/>
            <p:nvPr/>
          </p:nvSpPr>
          <p:spPr>
            <a:xfrm>
              <a:off x="152932" y="2664951"/>
              <a:ext cx="1143263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Graduates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72444" y="2175493"/>
            <a:ext cx="1208794" cy="1037549"/>
            <a:chOff x="76791" y="2279303"/>
            <a:chExt cx="1208794" cy="1037549"/>
          </a:xfrm>
        </p:grpSpPr>
        <p:pic>
          <p:nvPicPr>
            <p:cNvPr id="39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" y="2279303"/>
              <a:ext cx="1208794" cy="1037549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281550" y="2487613"/>
              <a:ext cx="708847" cy="621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Post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Docs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4828856">
            <a:off x="1981060" y="5302344"/>
            <a:ext cx="1130256" cy="970137"/>
            <a:chOff x="424953" y="2346715"/>
            <a:chExt cx="1130256" cy="970137"/>
          </a:xfrm>
        </p:grpSpPr>
        <p:pic>
          <p:nvPicPr>
            <p:cNvPr id="42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3195">
              <a:off x="424953" y="2346715"/>
              <a:ext cx="1130256" cy="970137"/>
            </a:xfrm>
            <a:prstGeom prst="rect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>
            <a:xfrm rot="8400011">
              <a:off x="638272" y="2701197"/>
              <a:ext cx="617477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K-12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4660900" y="1718725"/>
            <a:ext cx="1258286" cy="1063858"/>
            <a:chOff x="185734" y="2306291"/>
            <a:chExt cx="1239445" cy="1063858"/>
          </a:xfrm>
        </p:grpSpPr>
        <p:pic>
          <p:nvPicPr>
            <p:cNvPr id="45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4" y="2306291"/>
              <a:ext cx="1239445" cy="1063858"/>
            </a:xfrm>
            <a:prstGeom prst="rect">
              <a:avLst/>
            </a:prstGeom>
            <a:noFill/>
          </p:spPr>
        </p:pic>
        <p:sp>
          <p:nvSpPr>
            <p:cNvPr id="46" name="Rectangle 45"/>
            <p:cNvSpPr/>
            <p:nvPr/>
          </p:nvSpPr>
          <p:spPr>
            <a:xfrm>
              <a:off x="365035" y="2604395"/>
              <a:ext cx="901925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Industry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5379039" y="2694267"/>
            <a:ext cx="1428999" cy="1208193"/>
            <a:chOff x="157153" y="2223027"/>
            <a:chExt cx="1407602" cy="1208193"/>
          </a:xfrm>
        </p:grpSpPr>
        <p:pic>
          <p:nvPicPr>
            <p:cNvPr id="51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3" y="2223027"/>
              <a:ext cx="1407602" cy="1208193"/>
            </a:xfrm>
            <a:prstGeom prst="rect">
              <a:avLst/>
            </a:prstGeom>
            <a:noFill/>
          </p:spPr>
        </p:pic>
        <p:sp>
          <p:nvSpPr>
            <p:cNvPr id="52" name="Rectangle 51"/>
            <p:cNvSpPr/>
            <p:nvPr/>
          </p:nvSpPr>
          <p:spPr>
            <a:xfrm>
              <a:off x="214242" y="2604395"/>
              <a:ext cx="1203513" cy="621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Community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College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3842269" flipH="1">
            <a:off x="7123068" y="5004382"/>
            <a:ext cx="1258286" cy="1063858"/>
            <a:chOff x="185734" y="2306291"/>
            <a:chExt cx="1239445" cy="1063858"/>
          </a:xfrm>
        </p:grpSpPr>
        <p:pic>
          <p:nvPicPr>
            <p:cNvPr id="54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4" y="2306291"/>
              <a:ext cx="1239445" cy="1063858"/>
            </a:xfrm>
            <a:prstGeom prst="rect">
              <a:avLst/>
            </a:prstGeom>
            <a:noFill/>
          </p:spPr>
        </p:pic>
        <p:sp>
          <p:nvSpPr>
            <p:cNvPr id="55" name="Rectangle 54"/>
            <p:cNvSpPr/>
            <p:nvPr/>
          </p:nvSpPr>
          <p:spPr>
            <a:xfrm>
              <a:off x="261600" y="2527366"/>
              <a:ext cx="977717" cy="621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National 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Labs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2055" y="5400496"/>
            <a:ext cx="189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Speaking of Science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 houses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034" y="4415324"/>
            <a:ext cx="202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98536" y="1084724"/>
            <a:ext cx="20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Planning Grants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Pfund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TGEF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4971" y="1288020"/>
            <a:ext cx="3743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OPT-IN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SBIR/STTR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Industry-Academia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Workshops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98537" y="3195808"/>
            <a:ext cx="178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REU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Workshops</a:t>
            </a:r>
          </a:p>
        </p:txBody>
      </p:sp>
      <p:grpSp>
        <p:nvGrpSpPr>
          <p:cNvPr id="56" name="Group 55"/>
          <p:cNvGrpSpPr/>
          <p:nvPr/>
        </p:nvGrpSpPr>
        <p:grpSpPr>
          <a:xfrm flipH="1">
            <a:off x="5889558" y="3877806"/>
            <a:ext cx="1745949" cy="1307075"/>
            <a:chOff x="-294627" y="2063074"/>
            <a:chExt cx="1719807" cy="1307075"/>
          </a:xfrm>
        </p:grpSpPr>
        <p:pic>
          <p:nvPicPr>
            <p:cNvPr id="57" name="Picture 4" descr="http://www.clker.com/cliparts/g/t/P/a/5/e/leaf-outline-hi.png"/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625" y="2063074"/>
              <a:ext cx="1522805" cy="1307075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-294627" y="2480496"/>
              <a:ext cx="1696163" cy="621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HS &amp; Middle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School Teachers</a:t>
              </a:r>
              <a:endPara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52211" y="6011664"/>
            <a:ext cx="141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Internship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448878"/>
            <a:ext cx="202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Mentoring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Retreat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4131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7" grpId="0"/>
      <p:bldP spid="48" grpId="0"/>
      <p:bldP spid="49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uisiana_blue.g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80000"/>
          </a:blip>
          <a:stretch>
            <a:fillRect/>
          </a:stretch>
        </p:blipFill>
        <p:spPr>
          <a:xfrm>
            <a:off x="2024511" y="1173891"/>
            <a:ext cx="5314950" cy="5003646"/>
          </a:xfrm>
          <a:prstGeom prst="rect">
            <a:avLst/>
          </a:prstGeom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95263" y="1206500"/>
            <a:ext cx="8229600" cy="42338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1000" smtClean="0"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  Statewide Impact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1" name="Text Box 3"/>
          <p:cNvSpPr txBox="1">
            <a:spLocks noChangeArrowheads="1"/>
          </p:cNvSpPr>
          <p:nvPr/>
        </p:nvSpPr>
        <p:spPr bwMode="auto">
          <a:xfrm>
            <a:off x="5414963" y="341313"/>
            <a:ext cx="2589212" cy="15700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Participating Campuses: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Pfund Program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SURE Program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OPT-IN Program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 Program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TGEF Program</a:t>
            </a:r>
          </a:p>
        </p:txBody>
      </p:sp>
      <p:sp>
        <p:nvSpPr>
          <p:cNvPr id="55" name="Oval 54"/>
          <p:cNvSpPr/>
          <p:nvPr/>
        </p:nvSpPr>
        <p:spPr>
          <a:xfrm>
            <a:off x="5672138" y="4217988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86463" y="4830763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090988" y="1660525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71863" y="1706563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360988" y="5127625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913188" y="4576763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76550" y="46228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43463" y="4373563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55" name="Group 254"/>
          <p:cNvGrpSpPr>
            <a:grpSpLocks/>
          </p:cNvGrpSpPr>
          <p:nvPr/>
        </p:nvGrpSpPr>
        <p:grpSpPr bwMode="auto">
          <a:xfrm>
            <a:off x="2424113" y="1384300"/>
            <a:ext cx="3957637" cy="4194175"/>
            <a:chOff x="2423863" y="1383815"/>
            <a:chExt cx="3957482" cy="4194704"/>
          </a:xfrm>
        </p:grpSpPr>
        <p:sp>
          <p:nvSpPr>
            <p:cNvPr id="7" name="TextBox 6"/>
            <p:cNvSpPr txBox="1"/>
            <p:nvPr/>
          </p:nvSpPr>
          <p:spPr>
            <a:xfrm>
              <a:off x="3017565" y="1383815"/>
              <a:ext cx="820705" cy="308014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RUSTON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2617" y="3844750"/>
              <a:ext cx="831817" cy="525529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BATON ROUGE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3863" y="4113072"/>
              <a:ext cx="993736" cy="522353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LAKE CHARLES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879543" y="1815669"/>
              <a:ext cx="869916" cy="308014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MONROE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28840" y="4522699"/>
              <a:ext cx="1452505" cy="308014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NEW ORLEANS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71726" y="3905083"/>
              <a:ext cx="1047709" cy="306427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HAMMOND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41410" y="4252790"/>
              <a:ext cx="1047709" cy="308014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LAFAYETTE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14535" y="5270505"/>
              <a:ext cx="1111206" cy="308014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accent6">
                  <a:lumMod val="60000"/>
                  <a:lumOff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THIBODAUX</a:t>
              </a:r>
            </a:p>
          </p:txBody>
        </p:sp>
      </p:grpSp>
      <p:pic>
        <p:nvPicPr>
          <p:cNvPr id="532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4" name="Group 24"/>
          <p:cNvGrpSpPr>
            <a:grpSpLocks/>
          </p:cNvGrpSpPr>
          <p:nvPr/>
        </p:nvGrpSpPr>
        <p:grpSpPr bwMode="auto">
          <a:xfrm>
            <a:off x="255588" y="152400"/>
            <a:ext cx="8723312" cy="6705600"/>
            <a:chOff x="255330" y="153164"/>
            <a:chExt cx="8723329" cy="6704836"/>
          </a:xfrm>
        </p:grpSpPr>
        <p:pic>
          <p:nvPicPr>
            <p:cNvPr id="53267" name="Picture 230" descr="Loyol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156" y="2224664"/>
              <a:ext cx="921545" cy="92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8" name="Picture 227" descr="Nicholl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390" y="5955719"/>
              <a:ext cx="902281" cy="90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9" name="Picture 225" descr="SU_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083" y="5245808"/>
              <a:ext cx="760840" cy="75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270" name="Group 12"/>
            <p:cNvGrpSpPr>
              <a:grpSpLocks/>
            </p:cNvGrpSpPr>
            <p:nvPr/>
          </p:nvGrpSpPr>
          <p:grpSpPr bwMode="auto">
            <a:xfrm>
              <a:off x="596892" y="1814721"/>
              <a:ext cx="1110152" cy="566497"/>
              <a:chOff x="2286000" y="1600200"/>
              <a:chExt cx="2057400" cy="1049867"/>
            </a:xfrm>
          </p:grpSpPr>
          <p:pic>
            <p:nvPicPr>
              <p:cNvPr id="53301" name="Picture 15" descr="tech_new_stylized logo_4c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839" y="1600200"/>
                <a:ext cx="761722" cy="685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02" name="Picture 16" descr="word mark_4c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2294150"/>
                <a:ext cx="2057400" cy="355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 flipH="1" flipV="1">
              <a:off x="1718294" y="1301098"/>
              <a:ext cx="1754017" cy="482393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 flipH="1">
              <a:off x="1886388" y="1783491"/>
              <a:ext cx="1585923" cy="339353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969660" y="4498154"/>
              <a:ext cx="1909010" cy="955252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314412" y="4491928"/>
              <a:ext cx="570487" cy="1463791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069327" y="3375952"/>
              <a:ext cx="880815" cy="1561379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092081" y="3931165"/>
              <a:ext cx="1081436" cy="935102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0" idx="7"/>
            </p:cNvCxnSpPr>
            <p:nvPr/>
          </p:nvCxnSpPr>
          <p:spPr>
            <a:xfrm flipV="1">
              <a:off x="6116993" y="3235553"/>
              <a:ext cx="258757" cy="1618256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H="1">
              <a:off x="4971681" y="5210618"/>
              <a:ext cx="463357" cy="858437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55" idx="4"/>
            </p:cNvCxnSpPr>
            <p:nvPr/>
          </p:nvCxnSpPr>
          <p:spPr>
            <a:xfrm flipH="1" flipV="1">
              <a:off x="5552455" y="3471678"/>
              <a:ext cx="195416" cy="899132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2423863" y="4476243"/>
              <a:ext cx="2464018" cy="1526601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2125250" y="3778003"/>
              <a:ext cx="1872357" cy="878776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 flipH="1" flipV="1">
              <a:off x="1780615" y="4703358"/>
              <a:ext cx="1171074" cy="9450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 flipH="1">
              <a:off x="1908258" y="4451342"/>
              <a:ext cx="2992075" cy="1068881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V="1">
              <a:off x="4165700" y="1070760"/>
              <a:ext cx="148712" cy="678781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30" idx="7"/>
            </p:cNvCxnSpPr>
            <p:nvPr/>
          </p:nvCxnSpPr>
          <p:spPr>
            <a:xfrm>
              <a:off x="6116993" y="4853809"/>
              <a:ext cx="1126727" cy="679178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30" idx="7"/>
            </p:cNvCxnSpPr>
            <p:nvPr/>
          </p:nvCxnSpPr>
          <p:spPr>
            <a:xfrm>
              <a:off x="6116993" y="4853809"/>
              <a:ext cx="1828762" cy="315417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30" idx="7"/>
            </p:cNvCxnSpPr>
            <p:nvPr/>
          </p:nvCxnSpPr>
          <p:spPr>
            <a:xfrm flipV="1">
              <a:off x="6116993" y="4505523"/>
              <a:ext cx="1286280" cy="348286"/>
            </a:xfrm>
            <a:prstGeom prst="straightConnector1">
              <a:avLst/>
            </a:prstGeom>
            <a:ln w="25400" cmpd="sng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53288" name="Picture 1" descr="ULM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444" y="153164"/>
              <a:ext cx="830776" cy="82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9" name="Picture 2" descr="GSUlogo2.tiff"/>
            <p:cNvSpPr>
              <a:spLocks noChangeAspect="1"/>
            </p:cNvSpPr>
            <p:nvPr/>
          </p:nvSpPr>
          <p:spPr bwMode="auto">
            <a:xfrm>
              <a:off x="619068" y="714758"/>
              <a:ext cx="953370" cy="70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290" name="Picture 10" descr="ULL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695" y="3139923"/>
              <a:ext cx="804005" cy="80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1" name="Picture 17" descr="McNees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06" y="4269398"/>
              <a:ext cx="843804" cy="85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2" name="Picture 22" descr="Pennington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30" y="5425862"/>
              <a:ext cx="1544431" cy="33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3" name="Picture 25" descr="LSU_Ag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164" y="5993326"/>
              <a:ext cx="999257" cy="57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4" name="Picture 223" descr="1colorHorizPurp.eps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311" y="5843368"/>
              <a:ext cx="1136019" cy="48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5" name="Picture 229" descr="LSU HSC LOGO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521" y="5577657"/>
              <a:ext cx="677490" cy="117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6" name="Picture 231" descr="SUNO logo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256" y="4058798"/>
              <a:ext cx="1129832" cy="63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7" name="Picture 233" descr="Tulaneshieldword_2color.gi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582" y="2864458"/>
              <a:ext cx="1336600" cy="50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8" name="Picture 235" descr="Southeastern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336" y="2654813"/>
              <a:ext cx="907434" cy="77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9" name="Picture 237" descr="Xavier_logo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538" y="4894809"/>
              <a:ext cx="768495" cy="76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00" name="Picture 239" descr="UNO Logo Horiz 2010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955" y="3499859"/>
              <a:ext cx="1747704" cy="41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65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9"/>
          <a:stretch>
            <a:fillRect/>
          </a:stretch>
        </p:blipFill>
        <p:spPr bwMode="auto">
          <a:xfrm>
            <a:off x="2608263" y="6035675"/>
            <a:ext cx="9064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 flipH="1">
            <a:off x="3017835" y="4523792"/>
            <a:ext cx="1860835" cy="1755516"/>
          </a:xfrm>
          <a:prstGeom prst="straightConnector1">
            <a:avLst/>
          </a:prstGeom>
          <a:ln w="25400" cmpd="sng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4" name="Freeform 57363"/>
          <p:cNvSpPr/>
          <p:nvPr/>
        </p:nvSpPr>
        <p:spPr>
          <a:xfrm rot="21221394">
            <a:off x="-311699" y="1203245"/>
            <a:ext cx="5302130" cy="5379673"/>
          </a:xfrm>
          <a:custGeom>
            <a:avLst/>
            <a:gdLst>
              <a:gd name="connsiteX0" fmla="*/ 0 w 4563807"/>
              <a:gd name="connsiteY0" fmla="*/ 4653936 h 4653936"/>
              <a:gd name="connsiteX1" fmla="*/ 3318387 w 4563807"/>
              <a:gd name="connsiteY1" fmla="*/ 3334774 h 4653936"/>
              <a:gd name="connsiteX2" fmla="*/ 4563807 w 4563807"/>
              <a:gd name="connsiteY2" fmla="*/ 0 h 46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3807" h="4653936">
                <a:moveTo>
                  <a:pt x="0" y="4653936"/>
                </a:moveTo>
                <a:cubicBezTo>
                  <a:pt x="1278876" y="4382183"/>
                  <a:pt x="2557752" y="4110430"/>
                  <a:pt x="3318387" y="3334774"/>
                </a:cubicBezTo>
                <a:cubicBezTo>
                  <a:pt x="4079022" y="2559118"/>
                  <a:pt x="4563807" y="0"/>
                  <a:pt x="4563807" y="0"/>
                </a:cubicBezTo>
              </a:path>
            </a:pathLst>
          </a:custGeom>
          <a:ln w="317500" cmpd="sng">
            <a:gradFill flip="none" rotWithShape="1">
              <a:gsLst>
                <a:gs pos="50000">
                  <a:schemeClr val="accent1"/>
                </a:gs>
                <a:gs pos="0">
                  <a:srgbClr val="FFFFFF"/>
                </a:gs>
                <a:gs pos="100000">
                  <a:schemeClr val="accent1"/>
                </a:gs>
              </a:gsLst>
              <a:lin ang="0" scaled="1"/>
              <a:tileRect/>
            </a:gradFill>
            <a:headEnd type="none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0" y="650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Traveling the STEM Pipeline</a:t>
            </a:r>
          </a:p>
        </p:txBody>
      </p:sp>
      <p:pic>
        <p:nvPicPr>
          <p:cNvPr id="542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7086600" y="4340225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SURE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REU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LINK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7077075" y="5851525"/>
            <a:ext cx="93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SoS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7083425" y="1373188"/>
            <a:ext cx="1587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LINK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Planning Grants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Pfund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SBIR/STTR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TGEF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OPT-IN</a:t>
            </a:r>
          </a:p>
        </p:txBody>
      </p:sp>
      <p:sp>
        <p:nvSpPr>
          <p:cNvPr id="54282" name="TextBox 10"/>
          <p:cNvSpPr txBox="1">
            <a:spLocks noChangeArrowheads="1"/>
          </p:cNvSpPr>
          <p:nvPr/>
        </p:nvSpPr>
        <p:spPr bwMode="auto">
          <a:xfrm>
            <a:off x="6783388" y="938213"/>
            <a:ext cx="158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</a:rPr>
              <a:t>Programs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931025" y="1377950"/>
            <a:ext cx="0" cy="520223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284" name="Group 11"/>
          <p:cNvGrpSpPr>
            <a:grpSpLocks/>
          </p:cNvGrpSpPr>
          <p:nvPr/>
        </p:nvGrpSpPr>
        <p:grpSpPr bwMode="auto">
          <a:xfrm>
            <a:off x="1957388" y="2389188"/>
            <a:ext cx="1781175" cy="508000"/>
            <a:chOff x="2742283" y="1710868"/>
            <a:chExt cx="2974517" cy="631286"/>
          </a:xfrm>
        </p:grpSpPr>
        <p:sp>
          <p:nvSpPr>
            <p:cNvPr id="14" name="Rounded Rectangle 13"/>
            <p:cNvSpPr/>
            <p:nvPr/>
          </p:nvSpPr>
          <p:spPr>
            <a:xfrm>
              <a:off x="2742283" y="1710868"/>
              <a:ext cx="2974517" cy="63128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74096" y="1742432"/>
              <a:ext cx="2910891" cy="568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Tenured Faculty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3903815" y="2175660"/>
            <a:ext cx="974657" cy="974819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2330450" y="6200775"/>
            <a:ext cx="1012825" cy="501650"/>
            <a:chOff x="713154" y="5708036"/>
            <a:chExt cx="1259765" cy="624169"/>
          </a:xfrm>
        </p:grpSpPr>
        <p:sp>
          <p:nvSpPr>
            <p:cNvPr id="27" name="Rounded Rectangle 26"/>
            <p:cNvSpPr/>
            <p:nvPr/>
          </p:nvSpPr>
          <p:spPr>
            <a:xfrm>
              <a:off x="713154" y="5708036"/>
              <a:ext cx="1259765" cy="624169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595959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742773" y="5737665"/>
              <a:ext cx="1200528" cy="564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595959"/>
                  </a:solidFill>
                </a:rPr>
                <a:t>K-12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1237991" y="5859363"/>
            <a:ext cx="974657" cy="974819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292" name="Group 18"/>
          <p:cNvGrpSpPr>
            <a:grpSpLocks/>
          </p:cNvGrpSpPr>
          <p:nvPr/>
        </p:nvGrpSpPr>
        <p:grpSpPr bwMode="auto">
          <a:xfrm>
            <a:off x="3757613" y="5308600"/>
            <a:ext cx="2432050" cy="550863"/>
            <a:chOff x="381294" y="4626004"/>
            <a:chExt cx="3347411" cy="685258"/>
          </a:xfrm>
        </p:grpSpPr>
        <p:sp>
          <p:nvSpPr>
            <p:cNvPr id="25" name="Rounded Rectangle 24"/>
            <p:cNvSpPr/>
            <p:nvPr/>
          </p:nvSpPr>
          <p:spPr>
            <a:xfrm>
              <a:off x="382130" y="4626004"/>
              <a:ext cx="3346575" cy="68525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595959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ounded Rectangle 7"/>
            <p:cNvSpPr/>
            <p:nvPr/>
          </p:nvSpPr>
          <p:spPr>
            <a:xfrm>
              <a:off x="381294" y="4659576"/>
              <a:ext cx="3279675" cy="618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Undergrad / Graduates /Post Docs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2667285" y="4987410"/>
            <a:ext cx="974657" cy="974819"/>
          </a:xfrm>
          <a:prstGeom prst="ellipse">
            <a:avLst/>
          </a:prstGeom>
          <a:blipFill>
            <a:blip r:embed="rId6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296" name="Group 20"/>
          <p:cNvGrpSpPr>
            <a:grpSpLocks/>
          </p:cNvGrpSpPr>
          <p:nvPr/>
        </p:nvGrpSpPr>
        <p:grpSpPr bwMode="auto">
          <a:xfrm>
            <a:off x="1214438" y="3790950"/>
            <a:ext cx="2093912" cy="546100"/>
            <a:chOff x="1853926" y="3184269"/>
            <a:chExt cx="3016879" cy="680534"/>
          </a:xfrm>
        </p:grpSpPr>
        <p:sp>
          <p:nvSpPr>
            <p:cNvPr id="23" name="Rounded Rectangle 22"/>
            <p:cNvSpPr/>
            <p:nvPr/>
          </p:nvSpPr>
          <p:spPr>
            <a:xfrm>
              <a:off x="1853926" y="3184269"/>
              <a:ext cx="3016879" cy="680534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1853926" y="3217901"/>
              <a:ext cx="2982571" cy="613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 Faculty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3454431" y="3675229"/>
            <a:ext cx="974657" cy="974819"/>
          </a:xfrm>
          <a:prstGeom prst="ellipse">
            <a:avLst/>
          </a:prstGeom>
          <a:blipFill>
            <a:blip r:embed="rId7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 descr="Epscor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" y="828675"/>
            <a:ext cx="1216025" cy="1144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0" y="1285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Speaking of Science (SoS)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29"/>
          <p:cNvGrpSpPr>
            <a:grpSpLocks/>
          </p:cNvGrpSpPr>
          <p:nvPr/>
        </p:nvGrpSpPr>
        <p:grpSpPr bwMode="auto">
          <a:xfrm>
            <a:off x="6530975" y="6072188"/>
            <a:ext cx="1685925" cy="452437"/>
            <a:chOff x="713154" y="5708036"/>
            <a:chExt cx="1259765" cy="624169"/>
          </a:xfrm>
        </p:grpSpPr>
        <p:sp>
          <p:nvSpPr>
            <p:cNvPr id="31" name="Rounded Rectangle 30"/>
            <p:cNvSpPr/>
            <p:nvPr/>
          </p:nvSpPr>
          <p:spPr>
            <a:xfrm>
              <a:off x="713154" y="5708036"/>
              <a:ext cx="1259765" cy="624169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595959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743996" y="5738697"/>
              <a:ext cx="1198082" cy="562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595959"/>
                  </a:solidFill>
                  <a:cs typeface="Calibri"/>
                </a:rPr>
                <a:t>K-12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6994086" y="5260421"/>
            <a:ext cx="831101" cy="831239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 descr="IMG_41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396" y="1593690"/>
            <a:ext cx="3268493" cy="205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41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626" y="3318110"/>
            <a:ext cx="1558932" cy="2338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04788" y="660400"/>
            <a:ext cx="715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SoS is one of the many programs administered by Louisiana EPSCoR.</a:t>
            </a:r>
          </a:p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The program provides faculty speakers to K-12 schools free of charge.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2872" y="2049612"/>
            <a:ext cx="34668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51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SoS presentations in Year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2871" y="3055604"/>
            <a:ext cx="2999904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2,124+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Students reached in Year 3</a:t>
            </a:r>
          </a:p>
          <a:p>
            <a:pPr>
              <a:defRPr/>
            </a:pP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47% Female / 22% URM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2872" y="4628045"/>
            <a:ext cx="375944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15,725+</a:t>
            </a:r>
            <a:r>
              <a:rPr lang="en-US" u="sng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en-US" u="sng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Students reached in the last 6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0" y="168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Supervised Undergraduate Research </a:t>
            </a:r>
          </a:p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Experience (SURE)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560388" y="6119813"/>
            <a:ext cx="1562100" cy="530225"/>
            <a:chOff x="1112583" y="4686992"/>
            <a:chExt cx="1884691" cy="606135"/>
          </a:xfrm>
        </p:grpSpPr>
        <p:sp>
          <p:nvSpPr>
            <p:cNvPr id="7" name="Rounded Rectangle 6"/>
            <p:cNvSpPr/>
            <p:nvPr/>
          </p:nvSpPr>
          <p:spPr>
            <a:xfrm>
              <a:off x="1112583" y="4686992"/>
              <a:ext cx="1884691" cy="606135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595959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141312" y="4716028"/>
              <a:ext cx="1827231" cy="548062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Undergraduate / Graduate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924324" y="5307445"/>
            <a:ext cx="832458" cy="832596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328" name="Content Placeholder 2"/>
          <p:cNvSpPr>
            <a:spLocks noGrp="1"/>
          </p:cNvSpPr>
          <p:nvPr>
            <p:ph idx="1"/>
          </p:nvPr>
        </p:nvSpPr>
        <p:spPr>
          <a:xfrm>
            <a:off x="295275" y="1266825"/>
            <a:ext cx="4773613" cy="351631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An RFP was released in April 2013</a:t>
            </a:r>
          </a:p>
          <a:p>
            <a:r>
              <a:rPr lang="en-US" sz="2400" smtClean="0">
                <a:ea typeface="ＭＳ Ｐゴシック" pitchFamily="34" charset="-128"/>
              </a:rPr>
              <a:t>65 applications were received</a:t>
            </a:r>
          </a:p>
          <a:p>
            <a:r>
              <a:rPr lang="en-US" sz="2400" smtClean="0">
                <a:ea typeface="ＭＳ Ｐゴシック" pitchFamily="34" charset="-128"/>
              </a:rPr>
              <a:t>Each proposal had 2 reviewers</a:t>
            </a:r>
          </a:p>
          <a:p>
            <a:r>
              <a:rPr lang="en-US" sz="2400" smtClean="0">
                <a:ea typeface="ＭＳ Ｐゴシック" pitchFamily="34" charset="-128"/>
              </a:rPr>
              <a:t>33 applications were funded</a:t>
            </a:r>
          </a:p>
          <a:p>
            <a:r>
              <a:rPr lang="en-US" sz="2400" smtClean="0">
                <a:ea typeface="ＭＳ Ｐゴシック" pitchFamily="34" charset="-128"/>
              </a:rPr>
              <a:t>Of the 33 awardees: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smtClean="0">
                <a:ea typeface="ＭＳ Ｐゴシック" pitchFamily="34" charset="-128"/>
              </a:rPr>
              <a:t>32 were female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smtClean="0">
                <a:ea typeface="ＭＳ Ｐゴシック" pitchFamily="34" charset="-128"/>
              </a:rPr>
              <a:t>7 were African American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smtClean="0">
                <a:ea typeface="ＭＳ Ｐゴシック" pitchFamily="34" charset="-128"/>
              </a:rPr>
              <a:t>3 were Hispanic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smtClean="0">
                <a:ea typeface="ＭＳ Ｐゴシック" pitchFamily="34" charset="-128"/>
              </a:rPr>
              <a:t>1 was American Indian/Alaskan Native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smtClean="0">
                <a:ea typeface="ＭＳ Ｐゴシック" pitchFamily="34" charset="-128"/>
              </a:rPr>
              <a:t>1 was disabled</a:t>
            </a:r>
          </a:p>
        </p:txBody>
      </p:sp>
      <p:pic>
        <p:nvPicPr>
          <p:cNvPr id="10" name="Picture 9" descr="shutterstock_2187471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68910" y="2082812"/>
            <a:ext cx="3306740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92D05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435741" y="5462133"/>
            <a:ext cx="54223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106 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SURE awards given since inception of LA-</a:t>
            </a:r>
            <a:r>
              <a:rPr lang="en-US" dirty="0" err="1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SiGMA</a:t>
            </a:r>
            <a:endParaRPr lang="en-US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" y="3240088"/>
            <a:ext cx="8361363" cy="1098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0000">
                <a:schemeClr val="accent1">
                  <a:shade val="93000"/>
                  <a:satMod val="130000"/>
                  <a:alpha val="22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88" y="1046163"/>
            <a:ext cx="275113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18325" y="2844800"/>
            <a:ext cx="1306513" cy="21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Smithsonian Science</a:t>
            </a: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0" y="682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Links with Industry and National </a:t>
            </a:r>
          </a:p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Laboratories (LINK)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825" y="969963"/>
            <a:ext cx="4535488" cy="1222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Calibri"/>
              </a:rPr>
              <a:t>Funding to visit and train at an industrial facility, research center, or national laboratory for a period of 2 – 12 weeks.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73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40"/>
          <p:cNvGrpSpPr>
            <a:grpSpLocks/>
          </p:cNvGrpSpPr>
          <p:nvPr/>
        </p:nvGrpSpPr>
        <p:grpSpPr bwMode="auto">
          <a:xfrm>
            <a:off x="877888" y="6310313"/>
            <a:ext cx="1370012" cy="341312"/>
            <a:chOff x="2742283" y="1710868"/>
            <a:chExt cx="2974517" cy="631286"/>
          </a:xfrm>
        </p:grpSpPr>
        <p:sp>
          <p:nvSpPr>
            <p:cNvPr id="42" name="Rounded Rectangle 41"/>
            <p:cNvSpPr/>
            <p:nvPr/>
          </p:nvSpPr>
          <p:spPr>
            <a:xfrm>
              <a:off x="2742283" y="1710868"/>
              <a:ext cx="2974517" cy="63128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773302" y="1740230"/>
              <a:ext cx="2912478" cy="57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Tenured Faculty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1485162" y="5575990"/>
            <a:ext cx="614378" cy="654913"/>
          </a:xfrm>
          <a:prstGeom prst="ellipse">
            <a:avLst/>
          </a:prstGeom>
          <a:blipFill>
            <a:blip r:embed="rId5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356" name="Group 44"/>
          <p:cNvGrpSpPr>
            <a:grpSpLocks/>
          </p:cNvGrpSpPr>
          <p:nvPr/>
        </p:nvGrpSpPr>
        <p:grpSpPr bwMode="auto">
          <a:xfrm>
            <a:off x="6111875" y="6296025"/>
            <a:ext cx="1851025" cy="369888"/>
            <a:chOff x="347842" y="4626004"/>
            <a:chExt cx="3346575" cy="685258"/>
          </a:xfrm>
        </p:grpSpPr>
        <p:sp>
          <p:nvSpPr>
            <p:cNvPr id="46" name="Rounded Rectangle 45"/>
            <p:cNvSpPr/>
            <p:nvPr/>
          </p:nvSpPr>
          <p:spPr>
            <a:xfrm>
              <a:off x="347842" y="4626004"/>
              <a:ext cx="3346575" cy="685258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rgbClr val="595959"/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79414" y="4661296"/>
              <a:ext cx="3283432" cy="614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595959"/>
                  </a:solidFill>
                  <a:cs typeface="Calibri"/>
                </a:rPr>
                <a:t>Undergrad / Graduates /Post Docs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6781743" y="5526859"/>
            <a:ext cx="614378" cy="654913"/>
          </a:xfrm>
          <a:prstGeom prst="ellipse">
            <a:avLst/>
          </a:prstGeom>
          <a:blipFill>
            <a:blip r:embed="rId6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360" name="Group 48"/>
          <p:cNvGrpSpPr>
            <a:grpSpLocks/>
          </p:cNvGrpSpPr>
          <p:nvPr/>
        </p:nvGrpSpPr>
        <p:grpSpPr bwMode="auto">
          <a:xfrm>
            <a:off x="3478213" y="6302375"/>
            <a:ext cx="1403350" cy="368300"/>
            <a:chOff x="1853926" y="3184269"/>
            <a:chExt cx="3016879" cy="680534"/>
          </a:xfrm>
        </p:grpSpPr>
        <p:sp>
          <p:nvSpPr>
            <p:cNvPr id="50" name="Rounded Rectangle 49"/>
            <p:cNvSpPr/>
            <p:nvPr/>
          </p:nvSpPr>
          <p:spPr>
            <a:xfrm>
              <a:off x="1853926" y="3184269"/>
              <a:ext cx="3016879" cy="680534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10"/>
            <p:cNvSpPr/>
            <p:nvPr/>
          </p:nvSpPr>
          <p:spPr>
            <a:xfrm>
              <a:off x="1853926" y="3216537"/>
              <a:ext cx="2982751" cy="616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  <a:cs typeface="Calibri"/>
                </a:rPr>
                <a:t>Tenure-Track Faculty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4025248" y="5576299"/>
            <a:ext cx="614378" cy="654913"/>
          </a:xfrm>
          <a:prstGeom prst="ellipse">
            <a:avLst/>
          </a:prstGeom>
          <a:blipFill>
            <a:blip r:embed="rId7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364" name="Group 3"/>
          <p:cNvGrpSpPr>
            <a:grpSpLocks/>
          </p:cNvGrpSpPr>
          <p:nvPr/>
        </p:nvGrpSpPr>
        <p:grpSpPr bwMode="auto">
          <a:xfrm>
            <a:off x="595313" y="2024063"/>
            <a:ext cx="4633912" cy="1200150"/>
            <a:chOff x="595406" y="2024063"/>
            <a:chExt cx="4633819" cy="1200150"/>
          </a:xfrm>
        </p:grpSpPr>
        <p:sp>
          <p:nvSpPr>
            <p:cNvPr id="2" name="Rectangle 1"/>
            <p:cNvSpPr/>
            <p:nvPr/>
          </p:nvSpPr>
          <p:spPr>
            <a:xfrm>
              <a:off x="2552754" y="2024063"/>
              <a:ext cx="2676471" cy="120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8 Faculty</a:t>
              </a:r>
            </a:p>
            <a:p>
              <a:pPr>
                <a:defRPr/>
              </a:pP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3 Postdoctoral students</a:t>
              </a:r>
            </a:p>
            <a:p>
              <a:pPr>
                <a:defRPr/>
              </a:pP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3 Graduate students</a:t>
              </a:r>
            </a:p>
            <a:p>
              <a:pPr>
                <a:defRPr/>
              </a:pP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1 Undergraduate student</a:t>
              </a:r>
              <a:endParaRPr lang="en-US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5406" y="2035645"/>
              <a:ext cx="2638812" cy="984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dirty="0">
                  <a:ln w="28575" cmpd="sng">
                    <a:solidFill>
                      <a:srgbClr val="4F81BD"/>
                    </a:solidFill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</a:rPr>
                <a:t>9</a:t>
              </a: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 LINK Awards</a:t>
              </a:r>
            </a:p>
            <a:p>
              <a:pPr>
                <a:defRPr/>
              </a:pPr>
              <a:r>
                <a:rPr lang="en-US" dirty="0">
                  <a:ln w="28575" cmpd="sng">
                    <a:noFill/>
                    <a:prstDash val="solid"/>
                  </a:ln>
                  <a:solidFill>
                    <a:srgbClr val="4F81BD"/>
                  </a:solidFill>
                  <a:effectLst>
                    <a:outerShdw blurRad="50800" dist="25400" dir="10080000" algn="tl" rotWithShape="0">
                      <a:prstClr val="black">
                        <a:lumMod val="75000"/>
                        <a:lumOff val="25000"/>
                        <a:alpha val="40000"/>
                      </a:prstClr>
                    </a:outerShdw>
                  </a:effectLst>
                  <a:latin typeface="Calibri"/>
                  <a:cs typeface="Calibri"/>
                </a:rPr>
                <a:t>in Year 3:</a:t>
              </a:r>
            </a:p>
          </p:txBody>
        </p:sp>
      </p:grpSp>
      <p:grpSp>
        <p:nvGrpSpPr>
          <p:cNvPr id="57365" name="Group 2"/>
          <p:cNvGrpSpPr>
            <a:grpSpLocks/>
          </p:cNvGrpSpPr>
          <p:nvPr/>
        </p:nvGrpSpPr>
        <p:grpSpPr bwMode="auto">
          <a:xfrm>
            <a:off x="522288" y="3403600"/>
            <a:ext cx="8162925" cy="893763"/>
            <a:chOff x="522288" y="3590883"/>
            <a:chExt cx="8162266" cy="892552"/>
          </a:xfrm>
        </p:grpSpPr>
        <p:sp>
          <p:nvSpPr>
            <p:cNvPr id="57368" name="Rectangle 2"/>
            <p:cNvSpPr>
              <a:spLocks noChangeArrowheads="1"/>
            </p:cNvSpPr>
            <p:nvPr/>
          </p:nvSpPr>
          <p:spPr bwMode="auto">
            <a:xfrm>
              <a:off x="522288" y="3590883"/>
              <a:ext cx="38354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>
                  <a:solidFill>
                    <a:schemeClr val="tx2"/>
                  </a:solidFill>
                  <a:latin typeface="Calibri" pitchFamily="34" charset="0"/>
                </a:rPr>
                <a:t>Oak Ridge National Lab</a:t>
              </a:r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, Tennessee</a:t>
              </a:r>
            </a:p>
            <a:p>
              <a:pPr>
                <a:spcAft>
                  <a:spcPts val="1200"/>
                </a:spcAft>
              </a:pPr>
              <a:r>
                <a:rPr lang="en-US" sz="1400" b="1">
                  <a:solidFill>
                    <a:schemeClr val="tx2"/>
                  </a:solidFill>
                  <a:latin typeface="Calibri" pitchFamily="34" charset="0"/>
                </a:rPr>
                <a:t>Lawrence Livermore National Lab, </a:t>
              </a:r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California</a:t>
              </a:r>
            </a:p>
          </p:txBody>
        </p:sp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4612616" y="3590883"/>
              <a:ext cx="407193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>
                  <a:solidFill>
                    <a:schemeClr val="tx2"/>
                  </a:solidFill>
                  <a:latin typeface="Calibri" pitchFamily="34" charset="0"/>
                </a:rPr>
                <a:t>NIST Center for Neutron Research, </a:t>
              </a:r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Maryland</a:t>
              </a:r>
            </a:p>
            <a:p>
              <a:pPr>
                <a:spcAft>
                  <a:spcPts val="1200"/>
                </a:spcAft>
              </a:pPr>
              <a:r>
                <a:rPr lang="en-US" sz="1400" b="1">
                  <a:solidFill>
                    <a:schemeClr val="tx2"/>
                  </a:solidFill>
                  <a:latin typeface="Calibri" pitchFamily="34" charset="0"/>
                </a:rPr>
                <a:t>Center for Nanoscience and Technology,</a:t>
              </a:r>
              <a:r>
                <a:rPr lang="en-US" sz="1400">
                  <a:solidFill>
                    <a:schemeClr val="tx2"/>
                  </a:solidFill>
                  <a:latin typeface="Calibri" pitchFamily="34" charset="0"/>
                </a:rPr>
                <a:t> University of Notre Dame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5137" y="4874571"/>
            <a:ext cx="87188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30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LINK awards given since 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inception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of LA-</a:t>
            </a:r>
            <a:r>
              <a:rPr lang="en-US" dirty="0" err="1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SiGMA</a:t>
            </a:r>
            <a:endParaRPr lang="en-US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13" y="4494213"/>
            <a:ext cx="8621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9 Awardees, 1 was female and 1 was African American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609600" y="1201738"/>
            <a:ext cx="6459538" cy="11858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200" smtClean="0">
                <a:ea typeface="ＭＳ Ｐゴシック" pitchFamily="34" charset="-128"/>
              </a:rPr>
              <a:t>Assists emerging faculty (tenure-track but untenured) by providing travel funds needed to further their research and build strong collaborations. 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282575"/>
            <a:ext cx="8696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F7F7F"/>
                </a:solidFill>
              </a:rPr>
              <a:t>Travel Grants for Emerging Faculty (TGEF) </a:t>
            </a:r>
          </a:p>
          <a:p>
            <a:pPr eaLnBrk="1" hangingPunct="1"/>
            <a:endParaRPr lang="en-US" sz="2800" b="1">
              <a:solidFill>
                <a:srgbClr val="595959"/>
              </a:solidFill>
            </a:endParaRP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0"/>
            <a:ext cx="1123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4"/>
          <p:cNvGrpSpPr>
            <a:grpSpLocks/>
          </p:cNvGrpSpPr>
          <p:nvPr/>
        </p:nvGrpSpPr>
        <p:grpSpPr bwMode="auto">
          <a:xfrm>
            <a:off x="455613" y="5989638"/>
            <a:ext cx="1330325" cy="528637"/>
            <a:chOff x="1913570" y="3447016"/>
            <a:chExt cx="2289066" cy="601956"/>
          </a:xfrm>
        </p:grpSpPr>
        <p:sp>
          <p:nvSpPr>
            <p:cNvPr id="6" name="Rounded Rectangle 5"/>
            <p:cNvSpPr/>
            <p:nvPr/>
          </p:nvSpPr>
          <p:spPr>
            <a:xfrm>
              <a:off x="1913570" y="3447016"/>
              <a:ext cx="2289066" cy="601956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12700">
                <a:schemeClr val="accent1">
                  <a:satMod val="175000"/>
                  <a:alpha val="40000"/>
                </a:schemeClr>
              </a:glow>
              <a:outerShdw blurRad="76200" dist="38100" dir="6120000" sx="83000" sy="83000" kx="2700000" rotWithShape="0">
                <a:schemeClr val="tx1">
                  <a:lumMod val="50000"/>
                  <a:lumOff val="50000"/>
                  <a:alpha val="9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43617" y="3475939"/>
              <a:ext cx="2228971" cy="54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595959"/>
                  </a:solidFill>
                </a:rPr>
                <a:t>Tenure-Track</a:t>
              </a:r>
              <a:br>
                <a:rPr lang="en-US" sz="1600" dirty="0">
                  <a:solidFill>
                    <a:srgbClr val="595959"/>
                  </a:solidFill>
                </a:rPr>
              </a:br>
              <a:r>
                <a:rPr lang="en-US" sz="1600" dirty="0">
                  <a:solidFill>
                    <a:srgbClr val="595959"/>
                  </a:solidFill>
                </a:rPr>
                <a:t>Faculty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62401" y="5305708"/>
            <a:ext cx="708710" cy="708828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/>
            </a:stretch>
          </a:blipFill>
          <a:ln w="38100" cmpd="sng">
            <a:solidFill>
              <a:srgbClr val="FFFFFF"/>
            </a:solidFill>
          </a:ln>
          <a:effectLst>
            <a:glow rad="38100">
              <a:schemeClr val="accent1">
                <a:satMod val="175000"/>
                <a:alpha val="13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377" name="Rectangle 3"/>
          <p:cNvSpPr>
            <a:spLocks noChangeArrowheads="1"/>
          </p:cNvSpPr>
          <p:nvPr/>
        </p:nvSpPr>
        <p:spPr bwMode="auto">
          <a:xfrm>
            <a:off x="695325" y="2427288"/>
            <a:ext cx="650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/>
              <a:t>9 TGEF awards were given in Year 3.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075" y="2943225"/>
            <a:ext cx="8450263" cy="1604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8379" name="Group 1"/>
          <p:cNvGrpSpPr>
            <a:grpSpLocks/>
          </p:cNvGrpSpPr>
          <p:nvPr/>
        </p:nvGrpSpPr>
        <p:grpSpPr bwMode="auto">
          <a:xfrm>
            <a:off x="522288" y="3043238"/>
            <a:ext cx="8174037" cy="1504950"/>
            <a:chOff x="522288" y="3414713"/>
            <a:chExt cx="8174036" cy="1504315"/>
          </a:xfrm>
        </p:grpSpPr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>
              <a:off x="522288" y="3441689"/>
              <a:ext cx="3668712" cy="14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National Science Foundation,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Arlington, VA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2013 Congress of the International Union of Physiological Society,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Birmingham, UK</a:t>
              </a:r>
              <a:endParaRPr lang="en-US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2013 </a:t>
              </a:r>
              <a:r>
                <a:rPr lang="es-ES" sz="1400" b="1" dirty="0" err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Epigenomics</a:t>
              </a: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s-ES" sz="1400" b="1" dirty="0" err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Sequencing</a:t>
              </a: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&amp; </a:t>
              </a:r>
              <a:r>
                <a:rPr lang="es-ES" sz="1400" b="1" dirty="0" err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SNiPs</a:t>
              </a: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s-E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Boston, MA</a:t>
              </a:r>
              <a:endParaRPr lang="en-US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380" name="Rectangle 13"/>
            <p:cNvSpPr>
              <a:spLocks noChangeArrowheads="1"/>
            </p:cNvSpPr>
            <p:nvPr/>
          </p:nvSpPr>
          <p:spPr bwMode="auto">
            <a:xfrm>
              <a:off x="4357688" y="3414713"/>
              <a:ext cx="4338636" cy="126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Environmental Protection Agency,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RPT, North Carolina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n-U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National Institutes of Health,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Bethesda, MD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Association for Contextual Behavioral </a:t>
              </a:r>
              <a:r>
                <a:rPr lang="es-ES" sz="1400" b="1" dirty="0" err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Science</a:t>
              </a:r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s-ES" sz="1400" dirty="0" err="1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Sydney</a:t>
              </a:r>
              <a:r>
                <a:rPr lang="es-ES" sz="1400" dirty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, Australia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28597" y="5398512"/>
            <a:ext cx="54223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 w="28575" cmpd="sng">
                  <a:solidFill>
                    <a:srgbClr val="4F81BD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</a:rPr>
              <a:t>34</a:t>
            </a:r>
            <a:r>
              <a:rPr lang="en-US" dirty="0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 TGEF awards given since inception of LA-</a:t>
            </a:r>
            <a:r>
              <a:rPr lang="en-US" dirty="0" err="1">
                <a:ln w="28575" cmpd="sng">
                  <a:noFill/>
                  <a:prstDash val="solid"/>
                </a:ln>
                <a:solidFill>
                  <a:srgbClr val="4F81BD"/>
                </a:solidFill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SiGMA</a:t>
            </a:r>
            <a:endParaRPr lang="en-US" dirty="0">
              <a:ln w="28575" cmpd="sng">
                <a:noFill/>
                <a:prstDash val="solid"/>
              </a:ln>
              <a:solidFill>
                <a:srgbClr val="4F81BD"/>
              </a:solidFill>
              <a:effectLst>
                <a:outerShdw blurRad="50800" dist="25400" dir="10080000" algn="tl" rotWithShape="0">
                  <a:prstClr val="black">
                    <a:lumMod val="75000"/>
                    <a:lumOff val="25000"/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288" y="4949825"/>
            <a:ext cx="862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28575" cmpd="sng">
                  <a:noFill/>
                  <a:prstDash val="solid"/>
                </a:ln>
                <a:effectLst>
                  <a:outerShdw blurRad="50800" dist="25400" dir="10080000" algn="tl" rotWithShape="0">
                    <a:prstClr val="black">
                      <a:lumMod val="75000"/>
                      <a:lumOff val="25000"/>
                      <a:alpha val="40000"/>
                    </a:prstClr>
                  </a:outerShdw>
                </a:effectLst>
                <a:latin typeface="Calibri"/>
                <a:cs typeface="Calibri"/>
              </a:rPr>
              <a:t>Of the 9 Awardees, 3 were female.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6752</TotalTime>
  <Words>1007</Words>
  <Application>Microsoft Office PowerPoint</Application>
  <PresentationFormat>On-screen Show (4:3)</PresentationFormat>
  <Paragraphs>258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ＭＳ Ｐゴシック</vt:lpstr>
      <vt:lpstr>Lucida Sans Unicode</vt:lpstr>
      <vt:lpstr>Wingdings 3</vt:lpstr>
      <vt:lpstr>Verdana</vt:lpstr>
      <vt:lpstr>Wingdings 2</vt:lpstr>
      <vt:lpstr>Calibri</vt:lpstr>
      <vt:lpstr>Cambria</vt:lpstr>
      <vt:lpstr>ヒラギノ角ゴ Pro W3</vt:lpstr>
      <vt:lpstr>Trebuchet MS</vt:lpstr>
      <vt:lpstr>Arial Unicode MS</vt:lpstr>
      <vt:lpstr>Courier New</vt:lpstr>
      <vt:lpstr>1_Concourse</vt:lpstr>
      <vt:lpstr>Custom Design</vt:lpstr>
      <vt:lpstr>Office Theme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EPSCoR RII</dc:title>
  <dc:creator>Jessica Domingue</dc:creator>
  <cp:lastModifiedBy>Khonsari</cp:lastModifiedBy>
  <cp:revision>393</cp:revision>
  <dcterms:created xsi:type="dcterms:W3CDTF">2008-08-28T14:07:34Z</dcterms:created>
  <dcterms:modified xsi:type="dcterms:W3CDTF">2013-07-29T12:19:42Z</dcterms:modified>
</cp:coreProperties>
</file>