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theme/theme10.xml" ContentType="application/vnd.openxmlformats-officedocument.theme+xml"/>
  <Override PartName="/ppt/slideLayouts/slideLayout6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 id="2147483675" r:id="rId2"/>
    <p:sldMasterId id="2147485403" r:id="rId3"/>
    <p:sldMasterId id="2147485667" r:id="rId4"/>
    <p:sldMasterId id="2147485671" r:id="rId5"/>
    <p:sldMasterId id="2147485677" r:id="rId6"/>
    <p:sldMasterId id="2147485679" r:id="rId7"/>
    <p:sldMasterId id="2147485681" r:id="rId8"/>
    <p:sldMasterId id="2147485683" r:id="rId9"/>
    <p:sldMasterId id="2147485688" r:id="rId10"/>
    <p:sldMasterId id="2147485690" r:id="rId11"/>
  </p:sldMasterIdLst>
  <p:notesMasterIdLst>
    <p:notesMasterId r:id="rId50"/>
  </p:notesMasterIdLst>
  <p:handoutMasterIdLst>
    <p:handoutMasterId r:id="rId51"/>
  </p:handoutMasterIdLst>
  <p:sldIdLst>
    <p:sldId id="499" r:id="rId12"/>
    <p:sldId id="600" r:id="rId13"/>
    <p:sldId id="612" r:id="rId14"/>
    <p:sldId id="624" r:id="rId15"/>
    <p:sldId id="571" r:id="rId16"/>
    <p:sldId id="583" r:id="rId17"/>
    <p:sldId id="609" r:id="rId18"/>
    <p:sldId id="573" r:id="rId19"/>
    <p:sldId id="613" r:id="rId20"/>
    <p:sldId id="611" r:id="rId21"/>
    <p:sldId id="610" r:id="rId22"/>
    <p:sldId id="585" r:id="rId23"/>
    <p:sldId id="587" r:id="rId24"/>
    <p:sldId id="588" r:id="rId25"/>
    <p:sldId id="589" r:id="rId26"/>
    <p:sldId id="590" r:id="rId27"/>
    <p:sldId id="619" r:id="rId28"/>
    <p:sldId id="618" r:id="rId29"/>
    <p:sldId id="620" r:id="rId30"/>
    <p:sldId id="591" r:id="rId31"/>
    <p:sldId id="592" r:id="rId32"/>
    <p:sldId id="593" r:id="rId33"/>
    <p:sldId id="614" r:id="rId34"/>
    <p:sldId id="621" r:id="rId35"/>
    <p:sldId id="622" r:id="rId36"/>
    <p:sldId id="597" r:id="rId37"/>
    <p:sldId id="616" r:id="rId38"/>
    <p:sldId id="615" r:id="rId39"/>
    <p:sldId id="601" r:id="rId40"/>
    <p:sldId id="603" r:id="rId41"/>
    <p:sldId id="602" r:id="rId42"/>
    <p:sldId id="596" r:id="rId43"/>
    <p:sldId id="625" r:id="rId44"/>
    <p:sldId id="599" r:id="rId45"/>
    <p:sldId id="617" r:id="rId46"/>
    <p:sldId id="623" r:id="rId47"/>
    <p:sldId id="595" r:id="rId48"/>
    <p:sldId id="594" r:id="rId49"/>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6633"/>
    <a:srgbClr val="006600"/>
    <a:srgbClr val="336633"/>
    <a:srgbClr val="CC0000"/>
    <a:srgbClr val="336600"/>
    <a:srgbClr val="FF6699"/>
    <a:srgbClr val="996633"/>
    <a:srgbClr val="CC9933"/>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25" autoAdjust="0"/>
  </p:normalViewPr>
  <p:slideViewPr>
    <p:cSldViewPr snapToGrid="0">
      <p:cViewPr varScale="1">
        <p:scale>
          <a:sx n="58" d="100"/>
          <a:sy n="58" d="100"/>
        </p:scale>
        <p:origin x="-107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hdr" sz="quarter"/>
          </p:nvPr>
        </p:nvSpPr>
        <p:spPr bwMode="auto">
          <a:xfrm>
            <a:off x="0" y="0"/>
            <a:ext cx="3037840" cy="461804"/>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eaLnBrk="0" hangingPunct="0">
              <a:defRPr sz="1200">
                <a:latin typeface="Arial" pitchFamily="34" charset="0"/>
                <a:ea typeface="+mn-ea"/>
                <a:cs typeface="+mn-cs"/>
              </a:defRPr>
            </a:lvl1pPr>
          </a:lstStyle>
          <a:p>
            <a:pPr>
              <a:defRPr/>
            </a:pPr>
            <a:endParaRPr lang="en-US"/>
          </a:p>
        </p:txBody>
      </p:sp>
      <p:sp>
        <p:nvSpPr>
          <p:cNvPr id="391171" name="Rectangle 3"/>
          <p:cNvSpPr>
            <a:spLocks noGrp="1" noChangeArrowheads="1"/>
          </p:cNvSpPr>
          <p:nvPr>
            <p:ph type="dt" sz="quarter" idx="1"/>
          </p:nvPr>
        </p:nvSpPr>
        <p:spPr bwMode="auto">
          <a:xfrm>
            <a:off x="3970938" y="0"/>
            <a:ext cx="3037840" cy="461804"/>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eaLnBrk="0" hangingPunct="0">
              <a:defRPr sz="1200"/>
            </a:lvl1pPr>
          </a:lstStyle>
          <a:p>
            <a:fld id="{B7194682-435E-D345-B39E-B4718C947C7C}" type="datetime1">
              <a:rPr lang="en-US"/>
              <a:pPr/>
              <a:t>7/28/2013</a:t>
            </a:fld>
            <a:endParaRPr lang="en-US"/>
          </a:p>
        </p:txBody>
      </p:sp>
      <p:sp>
        <p:nvSpPr>
          <p:cNvPr id="391172" name="Rectangle 4"/>
          <p:cNvSpPr>
            <a:spLocks noGrp="1" noChangeArrowheads="1"/>
          </p:cNvSpPr>
          <p:nvPr>
            <p:ph type="ftr" sz="quarter" idx="2"/>
          </p:nvPr>
        </p:nvSpPr>
        <p:spPr bwMode="auto">
          <a:xfrm>
            <a:off x="0" y="8772668"/>
            <a:ext cx="3037840" cy="461804"/>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eaLnBrk="0" hangingPunct="0">
              <a:defRPr sz="1200">
                <a:latin typeface="Arial" pitchFamily="34" charset="0"/>
                <a:ea typeface="+mn-ea"/>
                <a:cs typeface="+mn-cs"/>
              </a:defRPr>
            </a:lvl1pPr>
          </a:lstStyle>
          <a:p>
            <a:pPr>
              <a:defRPr/>
            </a:pPr>
            <a:endParaRPr lang="en-US"/>
          </a:p>
        </p:txBody>
      </p:sp>
      <p:sp>
        <p:nvSpPr>
          <p:cNvPr id="391173" name="Rectangle 5"/>
          <p:cNvSpPr>
            <a:spLocks noGrp="1" noChangeArrowheads="1"/>
          </p:cNvSpPr>
          <p:nvPr>
            <p:ph type="sldNum" sz="quarter" idx="3"/>
          </p:nvPr>
        </p:nvSpPr>
        <p:spPr bwMode="auto">
          <a:xfrm>
            <a:off x="3970938" y="8772668"/>
            <a:ext cx="3037840" cy="461804"/>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eaLnBrk="0" hangingPunct="0">
              <a:defRPr sz="1200"/>
            </a:lvl1pPr>
          </a:lstStyle>
          <a:p>
            <a:fld id="{1FE8F984-E310-2840-B068-150D483BF11C}" type="slidenum">
              <a:rPr lang="en-US"/>
              <a:pPr/>
              <a:t>‹#›</a:t>
            </a:fld>
            <a:endParaRPr lang="en-US"/>
          </a:p>
        </p:txBody>
      </p:sp>
    </p:spTree>
    <p:extLst>
      <p:ext uri="{BB962C8B-B14F-4D97-AF65-F5344CB8AC3E}">
        <p14:creationId xmlns:p14="http://schemas.microsoft.com/office/powerpoint/2010/main" val="526917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wrap="square" lIns="92830" tIns="46415" rIns="92830" bIns="46415" numCol="1" anchor="t" anchorCtr="0" compatLnSpc="1">
            <a:prstTxWarp prst="textNoShape">
              <a:avLst/>
            </a:prstTxWarp>
          </a:bodyPr>
          <a:lstStyle>
            <a:lvl1pPr algn="r">
              <a:defRPr sz="1200">
                <a:latin typeface="Calibri" charset="0"/>
              </a:defRPr>
            </a:lvl1pPr>
          </a:lstStyle>
          <a:p>
            <a:fld id="{2A2AF16E-6325-6F4A-AC8A-E6C272F2364F}" type="datetime1">
              <a:rPr lang="en-US"/>
              <a:pPr/>
              <a:t>7/28/2013</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wrap="square" lIns="92830" tIns="46415" rIns="92830" bIns="46415" numCol="1" anchor="b" anchorCtr="0" compatLnSpc="1">
            <a:prstTxWarp prst="textNoShape">
              <a:avLst/>
            </a:prstTxWarp>
          </a:bodyPr>
          <a:lstStyle>
            <a:lvl1pPr algn="r">
              <a:defRPr sz="1200">
                <a:latin typeface="Calibri" charset="0"/>
              </a:defRPr>
            </a:lvl1pPr>
          </a:lstStyle>
          <a:p>
            <a:fld id="{6AF8804F-D138-934C-BFED-FEA97D107177}" type="slidenum">
              <a:rPr lang="en-US"/>
              <a:pPr/>
              <a:t>‹#›</a:t>
            </a:fld>
            <a:endParaRPr lang="en-US"/>
          </a:p>
        </p:txBody>
      </p:sp>
    </p:spTree>
    <p:extLst>
      <p:ext uri="{BB962C8B-B14F-4D97-AF65-F5344CB8AC3E}">
        <p14:creationId xmlns:p14="http://schemas.microsoft.com/office/powerpoint/2010/main" val="2875462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charset="0"/>
                <a:ea typeface="ＭＳ Ｐゴシック" charset="0"/>
                <a:cs typeface="ＭＳ Ｐゴシック" charset="0"/>
              </a:rPr>
              <a:t>In response</a:t>
            </a:r>
            <a:r>
              <a:rPr lang="en-US" baseline="0" dirty="0" smtClean="0">
                <a:latin typeface="Calibri" charset="0"/>
                <a:ea typeface="ＭＳ Ｐゴシック" charset="0"/>
                <a:cs typeface="ＭＳ Ｐゴシック" charset="0"/>
              </a:rPr>
              <a:t> to ERB comments from last year and as part of our Strategic Planning process, H2 storage was phased out in 2012, and the ongoing work in lithium ion batteries was elevated to the level of a Focus Area.</a:t>
            </a:r>
            <a:endParaRPr lang="en-US" dirty="0" smtClean="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6AF8804F-D138-934C-BFED-FEA97D107177}" type="slidenum">
              <a:rPr lang="en-US" smtClean="0"/>
              <a:pPr/>
              <a:t>1</a:t>
            </a:fld>
            <a:endParaRPr lang="en-US"/>
          </a:p>
        </p:txBody>
      </p:sp>
    </p:spTree>
    <p:extLst>
      <p:ext uri="{BB962C8B-B14F-4D97-AF65-F5344CB8AC3E}">
        <p14:creationId xmlns:p14="http://schemas.microsoft.com/office/powerpoint/2010/main" val="2124632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microstructure was investigated for the </a:t>
            </a:r>
            <a:r>
              <a:rPr lang="en-US" dirty="0" err="1"/>
              <a:t>impedancemetric</a:t>
            </a:r>
            <a:r>
              <a:rPr lang="en-US" dirty="0"/>
              <a:t> response of </a:t>
            </a:r>
            <a:r>
              <a:rPr lang="en-US" dirty="0" err="1"/>
              <a:t>NO</a:t>
            </a:r>
            <a:r>
              <a:rPr lang="en-US" baseline="-25000" dirty="0" err="1"/>
              <a:t>x</a:t>
            </a:r>
            <a:r>
              <a:rPr lang="en-US" dirty="0"/>
              <a:t> sensors composed of a porous Y-stabilized ZrO</a:t>
            </a:r>
            <a:r>
              <a:rPr lang="en-US" baseline="-25000" dirty="0"/>
              <a:t>2</a:t>
            </a:r>
            <a:r>
              <a:rPr lang="en-US" dirty="0"/>
              <a:t> (YSZ) electrolyte with Au wire electrodes. The </a:t>
            </a:r>
            <a:r>
              <a:rPr lang="en-US" dirty="0" err="1"/>
              <a:t>NO</a:t>
            </a:r>
            <a:r>
              <a:rPr lang="en-US" baseline="-25000" dirty="0" err="1"/>
              <a:t>x</a:t>
            </a:r>
            <a:r>
              <a:rPr lang="en-US" dirty="0"/>
              <a:t> sensors fabricated at firing temperatures of </a:t>
            </a:r>
            <a:r>
              <a:rPr lang="en-US" dirty="0" smtClean="0"/>
              <a:t>950°</a:t>
            </a:r>
            <a:r>
              <a:rPr lang="en-US" dirty="0"/>
              <a:t>C, </a:t>
            </a:r>
            <a:r>
              <a:rPr lang="en-US" dirty="0" smtClean="0"/>
              <a:t>1000°</a:t>
            </a:r>
            <a:r>
              <a:rPr lang="en-US" dirty="0"/>
              <a:t>C, and </a:t>
            </a:r>
            <a:r>
              <a:rPr lang="en-US" dirty="0" smtClean="0"/>
              <a:t>1050°C. Calculations </a:t>
            </a:r>
            <a:r>
              <a:rPr lang="en-US" dirty="0"/>
              <a:t>based on SEM images were used to determine the YSZ porosity achieved as a result of the firing temperature. Impedance spectroscopy was used to measure the electrical response of the sensors while operating at </a:t>
            </a:r>
            <a:r>
              <a:rPr lang="en-US" dirty="0" smtClean="0"/>
              <a:t>650°</a:t>
            </a:r>
            <a:r>
              <a:rPr lang="en-US" dirty="0"/>
              <a:t>C, in gas atmospheres of 0 – 100 ppm NO and NO</a:t>
            </a:r>
            <a:r>
              <a:rPr lang="en-US" baseline="-25000" dirty="0"/>
              <a:t>2</a:t>
            </a:r>
            <a:r>
              <a:rPr lang="en-US" dirty="0"/>
              <a:t>, and O</a:t>
            </a:r>
            <a:r>
              <a:rPr lang="en-US" baseline="-25000" dirty="0"/>
              <a:t>2</a:t>
            </a:r>
            <a:r>
              <a:rPr lang="en-US" dirty="0"/>
              <a:t> concentrations ranging from 1 – 18%. </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5812CAE5-C92B-EE45-B246-6E1DA1075CF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786415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impedance results showed the YSZ porosity had a strong impact on sensor performance. Overall, the sensor with the lowest porosity (i.e., approximately 46% porous) demonstrated the lowest impedance, higher stability, and greater sensitivity to NO and NO</a:t>
            </a:r>
            <a:r>
              <a:rPr lang="en-US" baseline="-25000" dirty="0" smtClean="0"/>
              <a:t>2</a:t>
            </a:r>
            <a:r>
              <a:rPr lang="en-US" dirty="0" smtClean="0"/>
              <a:t>. In addition, using </a:t>
            </a:r>
            <a:r>
              <a:rPr lang="en-US" dirty="0" err="1" smtClean="0"/>
              <a:t>impedancemetric</a:t>
            </a:r>
            <a:r>
              <a:rPr lang="en-US" dirty="0" smtClean="0"/>
              <a:t> sensing the response for </a:t>
            </a:r>
            <a:r>
              <a:rPr lang="en-US" dirty="0" err="1" smtClean="0"/>
              <a:t>NO</a:t>
            </a:r>
            <a:r>
              <a:rPr lang="en-US" baseline="-25000" dirty="0" err="1" smtClean="0"/>
              <a:t>x</a:t>
            </a:r>
            <a:r>
              <a:rPr lang="en-US" dirty="0" smtClean="0"/>
              <a:t> concentrations ≤ 10 ppm were distinguishable at operating frequencies as high as 40 Hz such that more rapid sensing was possible.</a:t>
            </a:r>
          </a:p>
          <a:p>
            <a:endParaRPr lang="en-US" u="sng" dirty="0"/>
          </a:p>
          <a:p>
            <a:r>
              <a:rPr lang="en-US" dirty="0" smtClean="0"/>
              <a:t>Additional experiments were carried out to determine oxygen partial pressure and temperature dependence. The resulting data was used to assess the reaction mechanism governing the </a:t>
            </a:r>
            <a:r>
              <a:rPr lang="en-US" dirty="0" err="1" smtClean="0"/>
              <a:t>NOx</a:t>
            </a:r>
            <a:r>
              <a:rPr lang="en-US" dirty="0" smtClean="0"/>
              <a:t> response and the activation energies with respect to porosity. Dissociative adsorption appeared to be rate limiting. The activation energy values tended to decrease with respect to decreasing porosity and increasing </a:t>
            </a:r>
            <a:r>
              <a:rPr lang="en-US" dirty="0" err="1" smtClean="0"/>
              <a:t>NOx</a:t>
            </a:r>
            <a:r>
              <a:rPr lang="en-US" dirty="0" smtClean="0"/>
              <a:t> concentration. </a:t>
            </a:r>
            <a:endParaRPr lang="en-US" dirty="0"/>
          </a:p>
          <a:p>
            <a:endParaRPr lang="en-US" dirty="0" smtClean="0"/>
          </a:p>
          <a:p>
            <a:r>
              <a:rPr lang="en-US" dirty="0" smtClean="0"/>
              <a:t>Overall, the </a:t>
            </a:r>
            <a:r>
              <a:rPr lang="en-US" dirty="0" err="1" smtClean="0"/>
              <a:t>NOx</a:t>
            </a:r>
            <a:r>
              <a:rPr lang="en-US" dirty="0" smtClean="0"/>
              <a:t> sensor fabricated at 1050C resulting in a porosity of 46% demonstrated the best behavior/performance (i.e., lower activation energy, lower </a:t>
            </a:r>
            <a:r>
              <a:rPr lang="en-US" smtClean="0"/>
              <a:t>impedance, greater </a:t>
            </a:r>
            <a:r>
              <a:rPr lang="en-US" dirty="0" smtClean="0"/>
              <a:t>sensitivity and rapid response).</a:t>
            </a:r>
          </a:p>
          <a:p>
            <a:endParaRPr lang="en-US" dirty="0"/>
          </a:p>
        </p:txBody>
      </p:sp>
      <p:sp>
        <p:nvSpPr>
          <p:cNvPr id="4" name="Slide Number Placeholder 3"/>
          <p:cNvSpPr>
            <a:spLocks noGrp="1"/>
          </p:cNvSpPr>
          <p:nvPr>
            <p:ph type="sldNum" sz="quarter" idx="10"/>
          </p:nvPr>
        </p:nvSpPr>
        <p:spPr/>
        <p:txBody>
          <a:bodyPr/>
          <a:lstStyle/>
          <a:p>
            <a:fld id="{5812CAE5-C92B-EE45-B246-6E1DA1075CF8}"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74125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eaLnBrk="1" fontAlgn="auto" hangingPunct="1">
              <a:spcBef>
                <a:spcPts val="0"/>
              </a:spcBef>
              <a:spcAft>
                <a:spcPts val="0"/>
              </a:spcAft>
              <a:defRPr/>
            </a:pPr>
            <a:r>
              <a:rPr lang="en-US" dirty="0" smtClean="0"/>
              <a:t>Experimental activation energies calculated based on data from impedance measurements increased in magnitude with respect to increasing YSZ porosity. Experimental oxygen partial pressure dependence of the sensors suggested that dissociative adsorption was the dominant rate limiting. </a:t>
            </a:r>
          </a:p>
          <a:p>
            <a:pPr defTabSz="928299" eaLnBrk="1" fontAlgn="auto" hangingPunct="1">
              <a:spcBef>
                <a:spcPts val="0"/>
              </a:spcBef>
              <a:spcAft>
                <a:spcPts val="0"/>
              </a:spcAft>
              <a:defRPr/>
            </a:pPr>
            <a:endParaRPr lang="en-US" dirty="0" smtClean="0"/>
          </a:p>
          <a:p>
            <a:r>
              <a:rPr lang="en-US" dirty="0">
                <a:ea typeface="+mn-ea"/>
                <a:cs typeface="+mn-cs"/>
              </a:rPr>
              <a:t>The calculated internal energy of activation</a:t>
            </a:r>
            <a:r>
              <a:rPr lang="en-US" i="1" dirty="0">
                <a:ea typeface="+mn-ea"/>
                <a:cs typeface="+mn-cs"/>
              </a:rPr>
              <a:t> </a:t>
            </a:r>
            <a:r>
              <a:rPr lang="en-US" dirty="0">
                <a:ea typeface="+mn-ea"/>
                <a:cs typeface="+mn-cs"/>
              </a:rPr>
              <a:t>at absolute zero, </a:t>
            </a:r>
            <a:r>
              <a:rPr lang="en-US" dirty="0">
                <a:latin typeface="Symbol" pitchFamily="18" charset="2"/>
                <a:ea typeface="+mn-ea"/>
                <a:cs typeface="+mn-cs"/>
              </a:rPr>
              <a:t>D</a:t>
            </a:r>
            <a:r>
              <a:rPr lang="en-US" dirty="0">
                <a:ea typeface="+mn-ea"/>
                <a:cs typeface="+mn-cs"/>
              </a:rPr>
              <a:t>U, and the Gibbs Free energy barrier (internal energy of activation</a:t>
            </a:r>
            <a:r>
              <a:rPr lang="en-US" i="1" dirty="0">
                <a:ea typeface="+mn-ea"/>
                <a:cs typeface="+mn-cs"/>
              </a:rPr>
              <a:t> </a:t>
            </a:r>
            <a:r>
              <a:rPr lang="en-US" dirty="0">
                <a:ea typeface="+mn-ea"/>
                <a:cs typeface="+mn-cs"/>
              </a:rPr>
              <a:t>with the thermal corrections to the Gibbs Free energy at different temperatures included), DG(T), for the forward reaction at the PWC/DNP theory level are DU = 156.2 kJ/</a:t>
            </a:r>
            <a:r>
              <a:rPr lang="en-US" dirty="0" err="1">
                <a:ea typeface="+mn-ea"/>
                <a:cs typeface="+mn-cs"/>
              </a:rPr>
              <a:t>mol</a:t>
            </a:r>
            <a:r>
              <a:rPr lang="en-US" dirty="0">
                <a:ea typeface="+mn-ea"/>
                <a:cs typeface="+mn-cs"/>
              </a:rPr>
              <a:t> and DG(650°C)</a:t>
            </a:r>
            <a:r>
              <a:rPr lang="en-US" baseline="-25000" dirty="0">
                <a:ea typeface="+mn-ea"/>
                <a:cs typeface="+mn-cs"/>
              </a:rPr>
              <a:t> </a:t>
            </a:r>
            <a:r>
              <a:rPr lang="en-US" dirty="0">
                <a:ea typeface="+mn-ea"/>
                <a:cs typeface="+mn-cs"/>
              </a:rPr>
              <a:t>= 181.7 kJ/</a:t>
            </a:r>
            <a:r>
              <a:rPr lang="en-US" dirty="0" err="1">
                <a:ea typeface="+mn-ea"/>
                <a:cs typeface="+mn-cs"/>
              </a:rPr>
              <a:t>mol</a:t>
            </a:r>
            <a:r>
              <a:rPr lang="en-US" dirty="0">
                <a:ea typeface="+mn-ea"/>
                <a:cs typeface="+mn-cs"/>
              </a:rPr>
              <a:t> (averaged for the 600-700°C temperature range of the experimental work) respectively. </a:t>
            </a:r>
          </a:p>
          <a:p>
            <a:endParaRPr lang="en-US" dirty="0">
              <a:ea typeface="+mn-ea"/>
              <a:cs typeface="+mn-cs"/>
            </a:endParaRPr>
          </a:p>
          <a:p>
            <a:pPr defTabSz="928299" eaLnBrk="1" fontAlgn="auto" hangingPunct="1">
              <a:spcBef>
                <a:spcPts val="0"/>
              </a:spcBef>
              <a:spcAft>
                <a:spcPts val="0"/>
              </a:spcAft>
              <a:defRPr/>
            </a:pPr>
            <a:r>
              <a:rPr lang="en-US" dirty="0">
                <a:ea typeface="+mn-ea"/>
                <a:cs typeface="+mn-cs"/>
              </a:rPr>
              <a:t>The calculated internal energy of activation</a:t>
            </a:r>
            <a:r>
              <a:rPr lang="en-US" i="1" dirty="0">
                <a:ea typeface="+mn-ea"/>
                <a:cs typeface="+mn-cs"/>
              </a:rPr>
              <a:t> </a:t>
            </a:r>
            <a:r>
              <a:rPr lang="en-US" dirty="0">
                <a:ea typeface="+mn-ea"/>
                <a:cs typeface="+mn-cs"/>
              </a:rPr>
              <a:t>and free energy barrier of the reaction seem overestimated at the PWC/DNP theory level when compared to experimental findings, as expected when LDA </a:t>
            </a:r>
            <a:r>
              <a:rPr lang="en-US" dirty="0" err="1">
                <a:ea typeface="+mn-ea"/>
                <a:cs typeface="+mn-cs"/>
              </a:rPr>
              <a:t>functionals</a:t>
            </a:r>
            <a:r>
              <a:rPr lang="en-US" dirty="0">
                <a:ea typeface="+mn-ea"/>
                <a:cs typeface="+mn-cs"/>
              </a:rPr>
              <a:t> are used. In order to provide better kinetic results, the structures optimized at the PWC/DNP theory level were used to conduct single point energy calculations at the PW91/DNP, PBE/DNP, and RPBE/DNP theory levels to obtain new DU and DG values for the reaction. Additionally, the temperature corrections used in the calculation of DG in those cases are the ones calculated at the PWC/DNP theory level. </a:t>
            </a:r>
            <a:r>
              <a:rPr lang="en-US" b="1" dirty="0">
                <a:ea typeface="+mn-ea"/>
                <a:cs typeface="+mn-cs"/>
              </a:rPr>
              <a:t> </a:t>
            </a:r>
            <a:r>
              <a:rPr lang="en-US" dirty="0">
                <a:ea typeface="+mn-ea"/>
                <a:cs typeface="+mn-cs"/>
              </a:rPr>
              <a:t>Therefore, it is worth to note, that since full geometry optimizations were not perform at these three GGA levels of theory, only trends can be drawn from the results presented in the Table.</a:t>
            </a:r>
          </a:p>
          <a:p>
            <a:endParaRPr lang="en-US" dirty="0"/>
          </a:p>
        </p:txBody>
      </p:sp>
      <p:sp>
        <p:nvSpPr>
          <p:cNvPr id="4" name="Slide Number Placeholder 3"/>
          <p:cNvSpPr>
            <a:spLocks noGrp="1"/>
          </p:cNvSpPr>
          <p:nvPr>
            <p:ph type="sldNum" sz="quarter" idx="10"/>
          </p:nvPr>
        </p:nvSpPr>
        <p:spPr/>
        <p:txBody>
          <a:bodyPr/>
          <a:lstStyle/>
          <a:p>
            <a:fld id="{3DA51986-40AF-46C2-94C3-ECDBC4C106F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05272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bwMode="auto">
          <a:noFill/>
          <a:ln>
            <a:solidFill>
              <a:srgbClr val="000000"/>
            </a:solidFill>
            <a:miter lim="800000"/>
            <a:headEnd/>
            <a:tailEnd/>
          </a:ln>
        </p:spPr>
      </p:sp>
      <p:sp>
        <p:nvSpPr>
          <p:cNvPr id="22531" name="Rectangle 3"/>
          <p:cNvSpPr>
            <a:spLocks noGrp="1"/>
          </p:cNvSpPr>
          <p:nvPr>
            <p:ph type="body" idx="1"/>
          </p:nvPr>
        </p:nvSpPr>
        <p:spPr bwMode="auto">
          <a:noFill/>
        </p:spPr>
        <p:txBody>
          <a:bodyPr wrap="square" numCol="1" anchor="t" anchorCtr="0" compatLnSpc="1">
            <a:prstTxWarp prst="textNoShape">
              <a:avLst/>
            </a:prstTxWarp>
          </a:bodyPr>
          <a:lstStyle/>
          <a:p>
            <a:r>
              <a:rPr lang="zh-CN" altLang="en-US" smtClean="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8804F-D138-934C-BFED-FEA97D107177}" type="slidenum">
              <a:rPr lang="en-US" smtClean="0"/>
              <a:pPr/>
              <a:t>31</a:t>
            </a:fld>
            <a:endParaRPr lang="en-US"/>
          </a:p>
        </p:txBody>
      </p:sp>
    </p:spTree>
    <p:extLst>
      <p:ext uri="{BB962C8B-B14F-4D97-AF65-F5344CB8AC3E}">
        <p14:creationId xmlns:p14="http://schemas.microsoft.com/office/powerpoint/2010/main" val="3042293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eaLnBrk="1" fontAlgn="auto" hangingPunct="1">
              <a:spcBef>
                <a:spcPts val="0"/>
              </a:spcBef>
              <a:spcAft>
                <a:spcPts val="0"/>
              </a:spcAft>
              <a:defRPr/>
            </a:pPr>
            <a:r>
              <a:rPr lang="en-US" dirty="0">
                <a:ea typeface="+mn-ea"/>
                <a:cs typeface="+mn-cs"/>
              </a:rPr>
              <a:t>In this project, promising stepped–surface catalysts and core-shell Co-containing binary </a:t>
            </a:r>
            <a:r>
              <a:rPr lang="en-US" dirty="0" err="1">
                <a:ea typeface="+mn-ea"/>
                <a:cs typeface="+mn-cs"/>
              </a:rPr>
              <a:t>nanocatalysts</a:t>
            </a:r>
            <a:r>
              <a:rPr lang="en-US" dirty="0">
                <a:ea typeface="+mn-ea"/>
                <a:cs typeface="+mn-cs"/>
              </a:rPr>
              <a:t> are studied using electronic structure methods. The ultimate goal is to provide insights into the design of novel catalyst for F-T reactions.</a:t>
            </a:r>
          </a:p>
          <a:p>
            <a:r>
              <a:rPr lang="en-US" dirty="0">
                <a:ea typeface="+mn-ea"/>
                <a:cs typeface="+mn-cs"/>
              </a:rPr>
              <a:t>In order to implement the FTS process at a large– scale, two fundamental issues need to be addressed: </a:t>
            </a:r>
          </a:p>
          <a:p>
            <a:pPr defTabSz="928299" eaLnBrk="1" fontAlgn="auto" hangingPunct="1">
              <a:spcBef>
                <a:spcPts val="0"/>
              </a:spcBef>
              <a:spcAft>
                <a:spcPts val="0"/>
              </a:spcAft>
              <a:defRPr/>
            </a:pPr>
            <a:r>
              <a:rPr lang="en-US" dirty="0">
                <a:ea typeface="+mn-ea"/>
                <a:cs typeface="+mn-cs"/>
              </a:rPr>
              <a:t>Identification of preferred sites (i.e. stepped surfaces, </a:t>
            </a:r>
            <a:r>
              <a:rPr lang="en-US" dirty="0" err="1">
                <a:ea typeface="+mn-ea"/>
                <a:cs typeface="+mn-cs"/>
              </a:rPr>
              <a:t>nanocluster</a:t>
            </a:r>
            <a:r>
              <a:rPr lang="en-US" dirty="0">
                <a:ea typeface="+mn-ea"/>
                <a:cs typeface="+mn-cs"/>
              </a:rPr>
              <a:t> surfaces) for catalytic reactions. </a:t>
            </a:r>
          </a:p>
          <a:p>
            <a:pPr lvl="0"/>
            <a:r>
              <a:rPr lang="en-US" dirty="0">
                <a:ea typeface="+mn-ea"/>
                <a:cs typeface="+mn-cs"/>
              </a:rPr>
              <a:t>Identification of intermediate species and identification of preferred reaction pathways </a:t>
            </a:r>
          </a:p>
          <a:p>
            <a:endParaRPr lang="en-US" dirty="0"/>
          </a:p>
        </p:txBody>
      </p:sp>
      <p:sp>
        <p:nvSpPr>
          <p:cNvPr id="4" name="Slide Number Placeholder 3"/>
          <p:cNvSpPr>
            <a:spLocks noGrp="1"/>
          </p:cNvSpPr>
          <p:nvPr>
            <p:ph type="sldNum" sz="quarter" idx="10"/>
          </p:nvPr>
        </p:nvSpPr>
        <p:spPr/>
        <p:txBody>
          <a:bodyPr/>
          <a:lstStyle/>
          <a:p>
            <a:fld id="{3DA51986-40AF-46C2-94C3-ECDBC4C106F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510108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eaLnBrk="1" fontAlgn="auto" hangingPunct="1">
              <a:spcBef>
                <a:spcPts val="0"/>
              </a:spcBef>
              <a:spcAft>
                <a:spcPts val="0"/>
              </a:spcAft>
              <a:defRPr/>
            </a:pPr>
            <a:r>
              <a:rPr lang="en-US" dirty="0">
                <a:ea typeface="+mn-ea"/>
                <a:cs typeface="+mn-cs"/>
              </a:rPr>
              <a:t>In this project, promising stepped–surface catalysts and core-shell Co-containing binary </a:t>
            </a:r>
            <a:r>
              <a:rPr lang="en-US" dirty="0" err="1">
                <a:ea typeface="+mn-ea"/>
                <a:cs typeface="+mn-cs"/>
              </a:rPr>
              <a:t>nanocatalysts</a:t>
            </a:r>
            <a:r>
              <a:rPr lang="en-US" dirty="0">
                <a:ea typeface="+mn-ea"/>
                <a:cs typeface="+mn-cs"/>
              </a:rPr>
              <a:t> are studied using electronic structure methods. The ultimate goal is to provide insights into the design of novel catalyst for F-T reactions.</a:t>
            </a:r>
          </a:p>
          <a:p>
            <a:r>
              <a:rPr lang="en-US" dirty="0">
                <a:ea typeface="+mn-ea"/>
                <a:cs typeface="+mn-cs"/>
              </a:rPr>
              <a:t>In order to implement the FTS process at a large– scale, two fundamental issues need to be addressed: </a:t>
            </a:r>
          </a:p>
          <a:p>
            <a:pPr defTabSz="928299" eaLnBrk="1" fontAlgn="auto" hangingPunct="1">
              <a:spcBef>
                <a:spcPts val="0"/>
              </a:spcBef>
              <a:spcAft>
                <a:spcPts val="0"/>
              </a:spcAft>
              <a:defRPr/>
            </a:pPr>
            <a:r>
              <a:rPr lang="en-US" dirty="0">
                <a:ea typeface="+mn-ea"/>
                <a:cs typeface="+mn-cs"/>
              </a:rPr>
              <a:t>Identification of preferred sites (i.e. stepped surfaces, </a:t>
            </a:r>
            <a:r>
              <a:rPr lang="en-US" dirty="0" err="1">
                <a:ea typeface="+mn-ea"/>
                <a:cs typeface="+mn-cs"/>
              </a:rPr>
              <a:t>nanocluster</a:t>
            </a:r>
            <a:r>
              <a:rPr lang="en-US" dirty="0">
                <a:ea typeface="+mn-ea"/>
                <a:cs typeface="+mn-cs"/>
              </a:rPr>
              <a:t> surfaces) for catalytic reactions. </a:t>
            </a:r>
          </a:p>
          <a:p>
            <a:pPr lvl="0"/>
            <a:r>
              <a:rPr lang="en-US" dirty="0">
                <a:ea typeface="+mn-ea"/>
                <a:cs typeface="+mn-cs"/>
              </a:rPr>
              <a:t>Identification of intermediate species and identification of preferred reaction pathways </a:t>
            </a:r>
          </a:p>
          <a:p>
            <a:endParaRPr lang="en-US" dirty="0"/>
          </a:p>
        </p:txBody>
      </p:sp>
      <p:sp>
        <p:nvSpPr>
          <p:cNvPr id="4" name="Slide Number Placeholder 3"/>
          <p:cNvSpPr>
            <a:spLocks noGrp="1"/>
          </p:cNvSpPr>
          <p:nvPr>
            <p:ph type="sldNum" sz="quarter" idx="10"/>
          </p:nvPr>
        </p:nvSpPr>
        <p:spPr/>
        <p:txBody>
          <a:bodyPr/>
          <a:lstStyle/>
          <a:p>
            <a:fld id="{3DA51986-40AF-46C2-94C3-ECDBC4C106F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510108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95388" y="692150"/>
            <a:ext cx="4619625" cy="3463925"/>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387136"/>
            <a:ext cx="560832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2200" dirty="0">
                <a:latin typeface="Lucida Grande" charset="0"/>
                <a:ea typeface="Lucida Grande" charset="0"/>
                <a:cs typeface="Lucida Grande" charset="0"/>
                <a:sym typeface="Lucida Grande" charset="0"/>
              </a:rPr>
              <a:t>Grating-based X-ray interferometry yields 3 images simultaneously.  </a:t>
            </a:r>
          </a:p>
          <a:p>
            <a:r>
              <a:rPr lang="en-US" sz="2200" dirty="0">
                <a:latin typeface="Lucida Grande" charset="0"/>
                <a:ea typeface="Lucida Grande" charset="0"/>
                <a:cs typeface="Lucida Grande" charset="0"/>
                <a:sym typeface="Lucida Grande" charset="0"/>
              </a:rPr>
              <a:t>Point to the plot: </a:t>
            </a:r>
          </a:p>
          <a:p>
            <a:r>
              <a:rPr lang="en-US" sz="2200" dirty="0">
                <a:latin typeface="Lucida Grande" charset="0"/>
                <a:ea typeface="Lucida Grande" charset="0"/>
                <a:cs typeface="Lucida Grande" charset="0"/>
                <a:sym typeface="Lucida Grande" charset="0"/>
              </a:rPr>
              <a:t>	absorption image comes from the average X-ray counts</a:t>
            </a:r>
          </a:p>
          <a:p>
            <a:r>
              <a:rPr lang="en-US" sz="2200" dirty="0">
                <a:latin typeface="Lucida Grande" charset="0"/>
                <a:ea typeface="Lucida Grande" charset="0"/>
                <a:cs typeface="Lucida Grande" charset="0"/>
                <a:sym typeface="Lucida Grande" charset="0"/>
              </a:rPr>
              <a:t>	phase contrast image comes from the shift of the sinusoid</a:t>
            </a:r>
          </a:p>
          <a:p>
            <a:r>
              <a:rPr lang="en-US" sz="2200" dirty="0">
                <a:latin typeface="Lucida Grande" charset="0"/>
                <a:ea typeface="Lucida Grande" charset="0"/>
                <a:cs typeface="Lucida Grande" charset="0"/>
                <a:sym typeface="Lucida Grande" charset="0"/>
              </a:rPr>
              <a:t>	small-angle scattering image comes from the amplitude of the sinusoid</a:t>
            </a:r>
          </a:p>
          <a:p>
            <a:r>
              <a:rPr lang="en-US" sz="2200" dirty="0">
                <a:latin typeface="Lucida Grande" charset="0"/>
                <a:ea typeface="Lucida Grande" charset="0"/>
                <a:cs typeface="Lucida Grande" charset="0"/>
                <a:sym typeface="Lucida Grande" charset="0"/>
              </a:rPr>
              <a:t>Tomography data set has ~1000 </a:t>
            </a:r>
            <a:r>
              <a:rPr lang="en-US" sz="2200" dirty="0" err="1">
                <a:latin typeface="Lucida Grande" charset="0"/>
                <a:ea typeface="Lucida Grande" charset="0"/>
                <a:cs typeface="Lucida Grande" charset="0"/>
                <a:sym typeface="Lucida Grande" charset="0"/>
              </a:rPr>
              <a:t>interferograms</a:t>
            </a:r>
            <a:r>
              <a:rPr lang="en-US" sz="2200" dirty="0">
                <a:latin typeface="Lucida Grande" charset="0"/>
                <a:ea typeface="Lucida Grande" charset="0"/>
                <a:cs typeface="Lucida Grande" charset="0"/>
                <a:sym typeface="Lucida Grande" charset="0"/>
              </a:rPr>
              <a:t>, each taken with a camera with ~1M pixels, for a total of 10^10 </a:t>
            </a:r>
            <a:r>
              <a:rPr lang="en-US" sz="2200" dirty="0" err="1">
                <a:latin typeface="Lucida Grande" charset="0"/>
                <a:ea typeface="Lucida Grande" charset="0"/>
                <a:cs typeface="Lucida Grande" charset="0"/>
                <a:sym typeface="Lucida Grande" charset="0"/>
              </a:rPr>
              <a:t>interferograms</a:t>
            </a:r>
            <a:r>
              <a:rPr lang="en-US" sz="2200" dirty="0">
                <a:latin typeface="Lucida Grande" charset="0"/>
                <a:ea typeface="Lucida Grande" charset="0"/>
                <a:cs typeface="Lucida Grande" charset="0"/>
                <a:sym typeface="Lucida Grande" charset="0"/>
              </a:rPr>
              <a:t> to solve.  A fast algorithm is essential.  Constrained L-M takes 10 milliseconds; way too slow.  Warren Johnson’s LIGO algorithm takes 500 s.  </a:t>
            </a:r>
          </a:p>
          <a:p>
            <a:r>
              <a:rPr lang="en-US" sz="2200" dirty="0">
                <a:latin typeface="Lucida Grande" charset="0"/>
                <a:ea typeface="Lucida Grande" charset="0"/>
                <a:cs typeface="Lucida Grande" charset="0"/>
                <a:sym typeface="Lucida Grande" charset="0"/>
              </a:rPr>
              <a:t>Paper submitted to Rev. Sci. Instr.  Talks given at Synchrotron Radiation Instrumentation (held at NIST; travel supported by </a:t>
            </a:r>
            <a:r>
              <a:rPr lang="en-US" sz="2200" dirty="0" err="1">
                <a:latin typeface="Lucida Grande" charset="0"/>
                <a:ea typeface="Lucida Grande" charset="0"/>
                <a:cs typeface="Lucida Grande" charset="0"/>
                <a:sym typeface="Lucida Grande" charset="0"/>
              </a:rPr>
              <a:t>LaSIGMA</a:t>
            </a:r>
            <a:r>
              <a:rPr lang="en-US" sz="2200" dirty="0">
                <a:latin typeface="Lucida Grande" charset="0"/>
                <a:ea typeface="Lucida Grande" charset="0"/>
                <a:cs typeface="Lucida Grande" charset="0"/>
                <a:sym typeface="Lucida Grande" charset="0"/>
              </a:rPr>
              <a:t>) and at ICTMS (Belgium; overhead return supported travel)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bwMode="auto">
          <a:xfrm>
            <a:off x="1168400" y="692706"/>
            <a:ext cx="4673600" cy="3463528"/>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701040" y="4387136"/>
            <a:ext cx="560832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2200">
                <a:latin typeface="Lucida Grande" charset="0"/>
                <a:ea typeface="Lucida Grande" charset="0"/>
                <a:cs typeface="Lucida Grande" charset="0"/>
                <a:sym typeface="Lucida Grande" charset="0"/>
              </a:rPr>
              <a:t>NIST:  LaSIGMA supported our wrap-up neutron imaging at NIST of hydrogen storage (paper submitted).  Next NIST imaging will be on batteries (beamtime proposal pending). </a:t>
            </a:r>
          </a:p>
          <a:p>
            <a:r>
              <a:rPr lang="en-US" sz="2200">
                <a:latin typeface="Lucida Grande" charset="0"/>
                <a:ea typeface="Lucida Grande" charset="0"/>
                <a:cs typeface="Lucida Grande" charset="0"/>
                <a:sym typeface="Lucida Grande" charset="0"/>
              </a:rPr>
              <a:t>Left-Bolaji Olatinwo (chemistry grad student), right-Bradley Wood (was LSU REU undergrad)</a:t>
            </a:r>
          </a:p>
          <a:p>
            <a:r>
              <a:rPr lang="en-US" sz="2200">
                <a:latin typeface="Lucida Grande" charset="0"/>
                <a:ea typeface="Lucida Grande" charset="0"/>
                <a:cs typeface="Lucida Grande" charset="0"/>
                <a:sym typeface="Lucida Grande" charset="0"/>
              </a:rPr>
              <a:t>APS: LaSIGMA/NSF supported trip for X-ray interferometry imaging of battery and burning flame retardants.</a:t>
            </a:r>
          </a:p>
          <a:p>
            <a:r>
              <a:rPr lang="en-US" sz="2200">
                <a:latin typeface="Lucida Grande" charset="0"/>
                <a:ea typeface="Lucida Grande" charset="0"/>
                <a:cs typeface="Lucida Grande" charset="0"/>
                <a:sym typeface="Lucida Grande" charset="0"/>
              </a:rPr>
              <a:t>ICTMS: Overhead return supported trip for Bolaji Olatinwo (grad student), Dr. Kyungmin Ham (CAMD tomography staff scientist), and Les.  Trip shows high value of international science travel.  European, Japan, Australian tomography is quite advanced.   Ham and Olatinwo gave posters.  Les gave a talk on a new algorithm.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8506158" indent="-380420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4124" eaLnBrk="0" fontAlgn="base" hangingPunct="0">
              <a:spcBef>
                <a:spcPct val="0"/>
              </a:spcBef>
              <a:spcAft>
                <a:spcPct val="0"/>
              </a:spcAft>
              <a:defRPr sz="2400">
                <a:solidFill>
                  <a:schemeClr val="tx1"/>
                </a:solidFill>
                <a:latin typeface="Arial" charset="0"/>
                <a:ea typeface="ＭＳ Ｐゴシック" charset="0"/>
              </a:defRPr>
            </a:lvl6pPr>
            <a:lvl7pPr marL="928248" eaLnBrk="0" fontAlgn="base" hangingPunct="0">
              <a:spcBef>
                <a:spcPct val="0"/>
              </a:spcBef>
              <a:spcAft>
                <a:spcPct val="0"/>
              </a:spcAft>
              <a:defRPr sz="2400">
                <a:solidFill>
                  <a:schemeClr val="tx1"/>
                </a:solidFill>
                <a:latin typeface="Arial" charset="0"/>
                <a:ea typeface="ＭＳ Ｐゴシック" charset="0"/>
              </a:defRPr>
            </a:lvl7pPr>
            <a:lvl8pPr marL="1392371" eaLnBrk="0" fontAlgn="base" hangingPunct="0">
              <a:spcBef>
                <a:spcPct val="0"/>
              </a:spcBef>
              <a:spcAft>
                <a:spcPct val="0"/>
              </a:spcAft>
              <a:defRPr sz="2400">
                <a:solidFill>
                  <a:schemeClr val="tx1"/>
                </a:solidFill>
                <a:latin typeface="Arial" charset="0"/>
                <a:ea typeface="ＭＳ Ｐゴシック" charset="0"/>
              </a:defRPr>
            </a:lvl8pPr>
            <a:lvl9pPr marL="185649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834475-9DD3-FA46-8A69-AF4D309CA903}" type="slidenum">
              <a:rPr lang="en-US" sz="1200">
                <a:solidFill>
                  <a:prstClr val="black"/>
                </a:solidFill>
                <a:latin typeface="Calibri" charset="0"/>
              </a:rPr>
              <a:pPr eaLnBrk="1" hangingPunct="1"/>
              <a:t>2</a:t>
            </a:fld>
            <a:endParaRPr lang="en-US" sz="1200">
              <a:solidFill>
                <a:prstClr val="black"/>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8804F-D138-934C-BFED-FEA97D107177}" type="slidenum">
              <a:rPr lang="en-US" smtClean="0"/>
              <a:pPr/>
              <a:t>3</a:t>
            </a:fld>
            <a:endParaRPr lang="en-US"/>
          </a:p>
        </p:txBody>
      </p:sp>
    </p:spTree>
    <p:extLst>
      <p:ext uri="{BB962C8B-B14F-4D97-AF65-F5344CB8AC3E}">
        <p14:creationId xmlns:p14="http://schemas.microsoft.com/office/powerpoint/2010/main" val="679407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Developed computational model that correctly predicts the contact angle of propylene</a:t>
            </a:r>
            <a:r>
              <a:rPr lang="en-US" baseline="0" dirty="0" smtClean="0"/>
              <a:t> carbonate with graphite.</a:t>
            </a:r>
            <a:endParaRPr lang="en-US" dirty="0"/>
          </a:p>
        </p:txBody>
      </p:sp>
      <p:sp>
        <p:nvSpPr>
          <p:cNvPr id="4" name="Slide Number Placeholder 3"/>
          <p:cNvSpPr>
            <a:spLocks noGrp="1"/>
          </p:cNvSpPr>
          <p:nvPr>
            <p:ph type="sldNum" sz="quarter" idx="10"/>
          </p:nvPr>
        </p:nvSpPr>
        <p:spPr/>
        <p:txBody>
          <a:bodyPr/>
          <a:lstStyle/>
          <a:p>
            <a:fld id="{6AF8804F-D138-934C-BFED-FEA97D107177}" type="slidenum">
              <a:rPr lang="en-US" smtClean="0"/>
              <a:pPr/>
              <a:t>4</a:t>
            </a:fld>
            <a:endParaRPr lang="en-US"/>
          </a:p>
        </p:txBody>
      </p:sp>
    </p:spTree>
    <p:extLst>
      <p:ext uri="{BB962C8B-B14F-4D97-AF65-F5344CB8AC3E}">
        <p14:creationId xmlns:p14="http://schemas.microsoft.com/office/powerpoint/2010/main" val="842928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Tetra-ethyl-ammonium</a:t>
            </a:r>
            <a:r>
              <a:rPr lang="en-US" baseline="0" dirty="0" smtClean="0">
                <a:latin typeface="Calibri" charset="0"/>
                <a:ea typeface="ＭＳ Ｐゴシック" charset="0"/>
                <a:cs typeface="ＭＳ Ｐゴシック" charset="0"/>
              </a:rPr>
              <a:t> </a:t>
            </a:r>
            <a:r>
              <a:rPr lang="en-US" baseline="0" dirty="0" err="1" smtClean="0">
                <a:latin typeface="Calibri" charset="0"/>
                <a:ea typeface="ＭＳ Ｐゴシック" charset="0"/>
                <a:cs typeface="ＭＳ Ｐゴシック" charset="0"/>
              </a:rPr>
              <a:t>tetrafluoroborate</a:t>
            </a:r>
            <a:r>
              <a:rPr lang="en-US" baseline="0" dirty="0" smtClean="0">
                <a:latin typeface="Calibri" charset="0"/>
                <a:ea typeface="ＭＳ Ｐゴシック" charset="0"/>
                <a:cs typeface="ＭＳ Ｐゴシック" charset="0"/>
              </a:rPr>
              <a:t> in propylene carbonate (TEABF4/PC). </a:t>
            </a:r>
            <a:endParaRPr lang="en-US" dirty="0"/>
          </a:p>
        </p:txBody>
      </p:sp>
      <p:sp>
        <p:nvSpPr>
          <p:cNvPr id="4" name="Slide Number Placeholder 3"/>
          <p:cNvSpPr>
            <a:spLocks noGrp="1"/>
          </p:cNvSpPr>
          <p:nvPr>
            <p:ph type="sldNum" sz="quarter" idx="10"/>
          </p:nvPr>
        </p:nvSpPr>
        <p:spPr/>
        <p:txBody>
          <a:bodyPr/>
          <a:lstStyle/>
          <a:p>
            <a:fld id="{6AF8804F-D138-934C-BFED-FEA97D107177}" type="slidenum">
              <a:rPr lang="en-US" smtClean="0"/>
              <a:pPr/>
              <a:t>5</a:t>
            </a:fld>
            <a:endParaRPr lang="en-US"/>
          </a:p>
        </p:txBody>
      </p:sp>
    </p:spTree>
    <p:extLst>
      <p:ext uri="{BB962C8B-B14F-4D97-AF65-F5344CB8AC3E}">
        <p14:creationId xmlns:p14="http://schemas.microsoft.com/office/powerpoint/2010/main" val="842928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ea typeface="ＭＳ Ｐゴシック" charset="0"/>
                <a:cs typeface="ＭＳ Ｐゴシック" charset="0"/>
              </a:rPr>
              <a:t>Tetra-ethyl-ammonium</a:t>
            </a:r>
            <a:r>
              <a:rPr lang="en-US" baseline="0" dirty="0" smtClean="0">
                <a:latin typeface="Calibri" charset="0"/>
                <a:ea typeface="ＭＳ Ｐゴシック" charset="0"/>
                <a:cs typeface="ＭＳ Ｐゴシック" charset="0"/>
              </a:rPr>
              <a:t> </a:t>
            </a:r>
            <a:r>
              <a:rPr lang="en-US" baseline="0" dirty="0" err="1" smtClean="0">
                <a:latin typeface="Calibri" charset="0"/>
                <a:ea typeface="ＭＳ Ｐゴシック" charset="0"/>
                <a:cs typeface="ＭＳ Ｐゴシック" charset="0"/>
              </a:rPr>
              <a:t>tetrafluoroborate</a:t>
            </a:r>
            <a:r>
              <a:rPr lang="en-US" baseline="0" dirty="0" smtClean="0">
                <a:latin typeface="Calibri" charset="0"/>
                <a:ea typeface="ＭＳ Ｐゴシック" charset="0"/>
                <a:cs typeface="ＭＳ Ｐゴシック" charset="0"/>
              </a:rPr>
              <a:t> in propylene carbonate (TEABF4/PC).   A realistic pattern of charge density is adopted for the charge tube case .. Uniform charge density along the stem but with realistic charge concentrations on the caps.  There are eight (8) C_300 tubes in all calculations here (only four are shown).  The radii of the pores is about 1nm.</a:t>
            </a:r>
          </a:p>
          <a:p>
            <a:pPr eaLnBrk="1" hangingPunct="1">
              <a:spcBef>
                <a:spcPct val="0"/>
              </a:spcBef>
            </a:pPr>
            <a:endParaRPr lang="en-US" baseline="0" dirty="0" smtClean="0">
              <a:latin typeface="Calibri" charset="0"/>
              <a:ea typeface="ＭＳ Ｐゴシック" charset="0"/>
              <a:cs typeface="ＭＳ Ｐゴシック" charset="0"/>
            </a:endParaRPr>
          </a:p>
          <a:p>
            <a:pPr eaLnBrk="1" hangingPunct="1">
              <a:spcBef>
                <a:spcPct val="0"/>
              </a:spcBef>
            </a:pPr>
            <a:r>
              <a:rPr lang="en-US" baseline="0" dirty="0" smtClean="0">
                <a:latin typeface="Calibri" charset="0"/>
                <a:ea typeface="ＭＳ Ｐゴシック" charset="0"/>
                <a:cs typeface="ＭＳ Ｐゴシック" charset="0"/>
              </a:rPr>
              <a:t>The graph (lower panel) shows the charge above/below the center plane on the tubes (red) and the ions (black).   The ionic charge responds in nanosecond time scales to the step change in the tube charges.</a:t>
            </a:r>
          </a:p>
          <a:p>
            <a:pPr eaLnBrk="1" hangingPunct="1">
              <a:spcBef>
                <a:spcPct val="0"/>
              </a:spcBef>
            </a:pPr>
            <a:endParaRPr lang="en-US" baseline="0"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We</a:t>
            </a:r>
            <a:r>
              <a:rPr lang="en-US" baseline="0" dirty="0" smtClean="0">
                <a:latin typeface="Calibri" charset="0"/>
                <a:ea typeface="ＭＳ Ｐゴシック" charset="0"/>
                <a:cs typeface="ＭＳ Ｐゴシック" charset="0"/>
              </a:rPr>
              <a:t> have now done this on twice the system size .  Note the bubble formation as the electrolyte </a:t>
            </a:r>
            <a:r>
              <a:rPr lang="en-US" baseline="0" dirty="0" err="1" smtClean="0">
                <a:latin typeface="Calibri" charset="0"/>
                <a:ea typeface="ＭＳ Ｐゴシック" charset="0"/>
                <a:cs typeface="ＭＳ Ｐゴシック" charset="0"/>
              </a:rPr>
              <a:t>demixes</a:t>
            </a:r>
            <a:r>
              <a:rPr lang="en-US" baseline="0" dirty="0" smtClean="0">
                <a:latin typeface="Calibri" charset="0"/>
                <a:ea typeface="ＭＳ Ｐゴシック" charset="0"/>
                <a:cs typeface="ＭＳ Ｐゴシック" charset="0"/>
              </a:rPr>
              <a:t> from the propylene carbonate solvent.  Such results will form the data-basis of extensive analysis of thermodynamic, transport, stress , and damage of these devices.</a:t>
            </a:r>
            <a:endParaRPr lang="en-US" dirty="0"/>
          </a:p>
        </p:txBody>
      </p:sp>
      <p:sp>
        <p:nvSpPr>
          <p:cNvPr id="4" name="Slide Number Placeholder 3"/>
          <p:cNvSpPr>
            <a:spLocks noGrp="1"/>
          </p:cNvSpPr>
          <p:nvPr>
            <p:ph type="sldNum" sz="quarter" idx="10"/>
          </p:nvPr>
        </p:nvSpPr>
        <p:spPr/>
        <p:txBody>
          <a:bodyPr/>
          <a:lstStyle/>
          <a:p>
            <a:pPr>
              <a:defRPr/>
            </a:pPr>
            <a:fld id="{2A686071-397F-480D-834F-A0C7B50E484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43961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Double-sized calculation .. Note the absence</a:t>
            </a:r>
            <a:r>
              <a:rPr lang="en-US" baseline="0" dirty="0" smtClean="0">
                <a:latin typeface="Calibri" charset="0"/>
                <a:ea typeface="ＭＳ Ｐゴシック" charset="0"/>
                <a:cs typeface="ＭＳ Ｐゴシック" charset="0"/>
              </a:rPr>
              <a:t> of bubbles in this case .. Note the weak filling of the </a:t>
            </a:r>
            <a:r>
              <a:rPr lang="en-US" baseline="0" smtClean="0">
                <a:latin typeface="Calibri" charset="0"/>
                <a:ea typeface="ＭＳ Ｐゴシック" charset="0"/>
                <a:cs typeface="ＭＳ Ｐゴシック" charset="0"/>
              </a:rPr>
              <a:t>pores by </a:t>
            </a:r>
            <a:r>
              <a:rPr lang="en-US" baseline="0" dirty="0" smtClean="0">
                <a:latin typeface="Calibri" charset="0"/>
                <a:ea typeface="ＭＳ Ｐゴシック" charset="0"/>
                <a:cs typeface="ＭＳ Ｐゴシック" charset="0"/>
              </a:rPr>
              <a:t>ions in the discharged (end frames) cases .</a:t>
            </a:r>
            <a:endParaRPr lang="en-US" dirty="0">
              <a:latin typeface="Calibri" charset="0"/>
              <a:ea typeface="ＭＳ Ｐゴシック" charset="0"/>
              <a:cs typeface="ＭＳ Ｐゴシック" charset="0"/>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8652428" indent="-38186541"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5887" eaLnBrk="0" fontAlgn="base" hangingPunct="0">
              <a:spcBef>
                <a:spcPct val="0"/>
              </a:spcBef>
              <a:spcAft>
                <a:spcPct val="0"/>
              </a:spcAft>
              <a:defRPr sz="2400">
                <a:solidFill>
                  <a:schemeClr val="tx1"/>
                </a:solidFill>
                <a:latin typeface="Arial" charset="0"/>
                <a:ea typeface="ＭＳ Ｐゴシック" charset="0"/>
              </a:defRPr>
            </a:lvl6pPr>
            <a:lvl7pPr marL="931774" eaLnBrk="0" fontAlgn="base" hangingPunct="0">
              <a:spcBef>
                <a:spcPct val="0"/>
              </a:spcBef>
              <a:spcAft>
                <a:spcPct val="0"/>
              </a:spcAft>
              <a:defRPr sz="2400">
                <a:solidFill>
                  <a:schemeClr val="tx1"/>
                </a:solidFill>
                <a:latin typeface="Arial" charset="0"/>
                <a:ea typeface="ＭＳ Ｐゴシック" charset="0"/>
              </a:defRPr>
            </a:lvl7pPr>
            <a:lvl8pPr marL="1397660" eaLnBrk="0" fontAlgn="base" hangingPunct="0">
              <a:spcBef>
                <a:spcPct val="0"/>
              </a:spcBef>
              <a:spcAft>
                <a:spcPct val="0"/>
              </a:spcAft>
              <a:defRPr sz="2400">
                <a:solidFill>
                  <a:schemeClr val="tx1"/>
                </a:solidFill>
                <a:latin typeface="Arial" charset="0"/>
                <a:ea typeface="ＭＳ Ｐゴシック" charset="0"/>
              </a:defRPr>
            </a:lvl8pPr>
            <a:lvl9pPr marL="186354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834475-9DD3-FA46-8A69-AF4D309CA903}" type="slidenum">
              <a:rPr lang="en-US" sz="1200">
                <a:solidFill>
                  <a:prstClr val="black"/>
                </a:solidFill>
                <a:latin typeface="Calibri" charset="0"/>
              </a:rPr>
              <a:pPr eaLnBrk="1" hangingPunct="1"/>
              <a:t>7</a:t>
            </a:fld>
            <a:endParaRPr lang="en-US" sz="1200">
              <a:solidFill>
                <a:prstClr val="black"/>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8804F-D138-934C-BFED-FEA97D107177}" type="slidenum">
              <a:rPr lang="en-US" smtClean="0"/>
              <a:pPr/>
              <a:t>11</a:t>
            </a:fld>
            <a:endParaRPr lang="en-US"/>
          </a:p>
        </p:txBody>
      </p:sp>
    </p:spTree>
    <p:extLst>
      <p:ext uri="{BB962C8B-B14F-4D97-AF65-F5344CB8AC3E}">
        <p14:creationId xmlns:p14="http://schemas.microsoft.com/office/powerpoint/2010/main" val="3836541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155787" y="4387136"/>
            <a:ext cx="6854613" cy="4541070"/>
          </a:xfrm>
          <a:noFill/>
        </p:spPr>
        <p:txBody>
          <a:bodyPr wrap="square" numCol="1" anchor="t" anchorCtr="0" compatLnSpc="1">
            <a:prstTxWarp prst="textNoShape">
              <a:avLst/>
            </a:prstTxWarp>
          </a:bodyPr>
          <a:lstStyle/>
          <a:p>
            <a:r>
              <a:rPr lang="en-US" baseline="0" dirty="0" smtClean="0"/>
              <a:t>RuO</a:t>
            </a:r>
            <a:r>
              <a:rPr lang="en-US" baseline="-25000" dirty="0" smtClean="0"/>
              <a:t>2</a:t>
            </a:r>
            <a:r>
              <a:rPr lang="en-US" baseline="0" dirty="0" smtClean="0"/>
              <a:t> </a:t>
            </a:r>
            <a:r>
              <a:rPr lang="en-US" baseline="0" dirty="0" err="1" smtClean="0"/>
              <a:t>nanoplates</a:t>
            </a:r>
            <a:r>
              <a:rPr lang="en-US" baseline="0" dirty="0" smtClean="0"/>
              <a:t> are produced by chemical vapor deposition on stainless steel substrates.  The XRD peaks clearly show rutile crystal structure in the deposited material (along with peaks from stainless steel).  Field emission SEM images under high magnification show the </a:t>
            </a:r>
            <a:r>
              <a:rPr lang="en-US" baseline="0" dirty="0" err="1" smtClean="0"/>
              <a:t>nanoplate</a:t>
            </a:r>
            <a:r>
              <a:rPr lang="en-US" baseline="0" dirty="0" smtClean="0"/>
              <a:t> structure.  Supported by NSF through PREM (MRSEC at NYU) as well as LA-</a:t>
            </a:r>
            <a:r>
              <a:rPr lang="en-US" baseline="0" dirty="0" err="1" smtClean="0"/>
              <a:t>SiGMA</a:t>
            </a:r>
            <a:r>
              <a:rPr lang="en-US" baseline="0" dirty="0" smtClean="0"/>
              <a:t>.</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7" name="Freeform 17"/>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noFill/>
              <a:prstDash val="solid"/>
              <a:round/>
              <a:headEnd type="none" w="med" len="med"/>
              <a:tailEnd type="none" w="med" len="med"/>
            </a:ln>
          </p:spPr>
          <p:txBody>
            <a:bodyPr/>
            <a:lstStyle/>
            <a:p>
              <a:pPr>
                <a:defRPr/>
              </a:pPr>
              <a:endParaRPr lang="en-US">
                <a:ea typeface="+mn-ea"/>
                <a:cs typeface="+mn-cs"/>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1" name="Date Placeholder 29"/>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Lucida Sans Unicode" charset="0"/>
              </a:defRPr>
            </a:lvl1pPr>
          </a:lstStyle>
          <a:p>
            <a:fld id="{9565EFF4-9EA3-DF41-BD78-81DD945F9527}" type="datetime1">
              <a:rPr lang="en-US"/>
              <a:pPr/>
              <a:t>7/28/2013</a:t>
            </a:fld>
            <a:endParaRPr lang="en-US"/>
          </a:p>
        </p:txBody>
      </p:sp>
      <p:sp>
        <p:nvSpPr>
          <p:cNvPr id="12" name="Footer Placeholder 18"/>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solidFill>
                  <a:schemeClr val="accent1">
                    <a:tint val="20000"/>
                  </a:schemeClr>
                </a:solidFill>
                <a:latin typeface="+mn-lt"/>
                <a:ea typeface="+mn-ea"/>
                <a:cs typeface="+mn-cs"/>
              </a:defRPr>
            </a:lvl1pPr>
          </a:lstStyle>
          <a:p>
            <a:pPr>
              <a:defRPr/>
            </a:pPr>
            <a:endParaRPr lang="en-US"/>
          </a:p>
        </p:txBody>
      </p:sp>
      <p:sp>
        <p:nvSpPr>
          <p:cNvPr id="13" name="Slide Number Placeholder 26"/>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Lucida Sans Unicode" charset="0"/>
              </a:defRPr>
            </a:lvl1pPr>
          </a:lstStyle>
          <a:p>
            <a:fld id="{DA296199-2DF1-C544-A5DC-A811FC539139}" type="slidenum">
              <a:rPr lang="en-US"/>
              <a:pPr/>
              <a:t>‹#›</a:t>
            </a:fld>
            <a:endParaRPr lang="en-US"/>
          </a:p>
        </p:txBody>
      </p:sp>
    </p:spTree>
    <p:extLst>
      <p:ext uri="{BB962C8B-B14F-4D97-AF65-F5344CB8AC3E}">
        <p14:creationId xmlns:p14="http://schemas.microsoft.com/office/powerpoint/2010/main" val="1460374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534B4FE6-0EA4-5B4E-8459-43F17A7468C5}"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AF2D1E07-4A09-2740-899A-C0AB970447C4}" type="slidenum">
              <a:rPr lang="en-US"/>
              <a:pPr/>
              <a:t>‹#›</a:t>
            </a:fld>
            <a:endParaRPr lang="en-US"/>
          </a:p>
        </p:txBody>
      </p:sp>
    </p:spTree>
    <p:extLst>
      <p:ext uri="{BB962C8B-B14F-4D97-AF65-F5344CB8AC3E}">
        <p14:creationId xmlns:p14="http://schemas.microsoft.com/office/powerpoint/2010/main" val="218227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249C5AF1-0CDC-7046-9F2B-8ECF1140A139}"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84FA6E67-4C22-AA46-8ED0-68C41B1D420D}" type="slidenum">
              <a:rPr lang="en-US"/>
              <a:pPr/>
              <a:t>‹#›</a:t>
            </a:fld>
            <a:endParaRPr lang="en-US"/>
          </a:p>
        </p:txBody>
      </p:sp>
    </p:spTree>
    <p:extLst>
      <p:ext uri="{BB962C8B-B14F-4D97-AF65-F5344CB8AC3E}">
        <p14:creationId xmlns:p14="http://schemas.microsoft.com/office/powerpoint/2010/main" val="2196526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65FD3673-58A4-DA41-A378-B19E7D5F24DF}"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76568043-E5A1-474D-92BB-E52916EFA8FD}" type="slidenum">
              <a:rPr lang="en-US"/>
              <a:pPr/>
              <a:t>‹#›</a:t>
            </a:fld>
            <a:endParaRPr lang="en-US"/>
          </a:p>
        </p:txBody>
      </p:sp>
    </p:spTree>
    <p:extLst>
      <p:ext uri="{BB962C8B-B14F-4D97-AF65-F5344CB8AC3E}">
        <p14:creationId xmlns:p14="http://schemas.microsoft.com/office/powerpoint/2010/main" val="3580093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D600995A-6ABF-7844-9798-F708DE7CC4B8}"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F83B42E1-0C62-564F-A826-0E3482E1DC31}" type="slidenum">
              <a:rPr lang="en-US"/>
              <a:pPr/>
              <a:t>‹#›</a:t>
            </a:fld>
            <a:endParaRPr lang="en-US"/>
          </a:p>
        </p:txBody>
      </p:sp>
    </p:spTree>
    <p:extLst>
      <p:ext uri="{BB962C8B-B14F-4D97-AF65-F5344CB8AC3E}">
        <p14:creationId xmlns:p14="http://schemas.microsoft.com/office/powerpoint/2010/main" val="1995536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E7D9F5DD-7BB7-A44D-8A42-C4923E628CA3}"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EDED4F98-540C-9644-A998-E948E884E836}" type="slidenum">
              <a:rPr lang="en-US"/>
              <a:pPr/>
              <a:t>‹#›</a:t>
            </a:fld>
            <a:endParaRPr lang="en-US"/>
          </a:p>
        </p:txBody>
      </p:sp>
    </p:spTree>
    <p:extLst>
      <p:ext uri="{BB962C8B-B14F-4D97-AF65-F5344CB8AC3E}">
        <p14:creationId xmlns:p14="http://schemas.microsoft.com/office/powerpoint/2010/main" val="3962035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F73FA0B1-5A10-2746-B74E-35DC1E59835B}" type="datetime1">
              <a:rPr lang="en-US"/>
              <a:pPr/>
              <a:t>7/28/2013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CC23F258-9ED2-B74B-BA2C-B882E1F29D7F}" type="slidenum">
              <a:rPr lang="en-US"/>
              <a:pPr/>
              <a:t>‹#›</a:t>
            </a:fld>
            <a:endParaRPr lang="en-US"/>
          </a:p>
        </p:txBody>
      </p:sp>
    </p:spTree>
    <p:extLst>
      <p:ext uri="{BB962C8B-B14F-4D97-AF65-F5344CB8AC3E}">
        <p14:creationId xmlns:p14="http://schemas.microsoft.com/office/powerpoint/2010/main" val="93215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38F230EC-2743-2A43-A266-B8206018BC89}"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8107FB63-7EB3-0A44-8FFA-04612A803135}" type="slidenum">
              <a:rPr lang="en-US"/>
              <a:pPr/>
              <a:t>‹#›</a:t>
            </a:fld>
            <a:endParaRPr lang="en-US"/>
          </a:p>
        </p:txBody>
      </p:sp>
    </p:spTree>
    <p:extLst>
      <p:ext uri="{BB962C8B-B14F-4D97-AF65-F5344CB8AC3E}">
        <p14:creationId xmlns:p14="http://schemas.microsoft.com/office/powerpoint/2010/main" val="662840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A8861A26-C256-A249-ACB9-9D16951D95CA}"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2679346F-2A13-4A4E-A947-C736F59E3FF2}" type="slidenum">
              <a:rPr lang="en-US"/>
              <a:pPr/>
              <a:t>‹#›</a:t>
            </a:fld>
            <a:endParaRPr lang="en-US"/>
          </a:p>
        </p:txBody>
      </p:sp>
    </p:spTree>
    <p:extLst>
      <p:ext uri="{BB962C8B-B14F-4D97-AF65-F5344CB8AC3E}">
        <p14:creationId xmlns:p14="http://schemas.microsoft.com/office/powerpoint/2010/main" val="1353298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55BCF7EF-D243-BA42-A4B5-95570B7205ED}"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89130711-E8D6-424C-96E7-BCA44F7E3BD3}" type="slidenum">
              <a:rPr lang="en-US"/>
              <a:pPr/>
              <a:t>‹#›</a:t>
            </a:fld>
            <a:endParaRPr lang="en-US"/>
          </a:p>
        </p:txBody>
      </p:sp>
    </p:spTree>
    <p:extLst>
      <p:ext uri="{BB962C8B-B14F-4D97-AF65-F5344CB8AC3E}">
        <p14:creationId xmlns:p14="http://schemas.microsoft.com/office/powerpoint/2010/main" val="123077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0207C147-FDC3-A040-8D27-A9A6421782F4}"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A87FEDD0-2FA5-A941-9BBC-82FF63D3F491}" type="slidenum">
              <a:rPr lang="en-US"/>
              <a:pPr/>
              <a:t>‹#›</a:t>
            </a:fld>
            <a:endParaRPr lang="en-US"/>
          </a:p>
        </p:txBody>
      </p:sp>
    </p:spTree>
    <p:extLst>
      <p:ext uri="{BB962C8B-B14F-4D97-AF65-F5344CB8AC3E}">
        <p14:creationId xmlns:p14="http://schemas.microsoft.com/office/powerpoint/2010/main" val="331200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3"/>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9774B94B-8B7D-E84D-9AED-C897DAB6CCBE}" type="datetime1">
              <a:rPr lang="en-US"/>
              <a:pPr/>
              <a:t>7/28/2013</a:t>
            </a:fld>
            <a:endParaRPr lang="en-US"/>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5EA16C9B-EE49-934B-ABC9-9D67D08F0729}" type="slidenum">
              <a:rPr lang="en-US"/>
              <a:pPr/>
              <a:t>‹#›</a:t>
            </a:fld>
            <a:endParaRPr lang="en-US"/>
          </a:p>
        </p:txBody>
      </p:sp>
    </p:spTree>
    <p:extLst>
      <p:ext uri="{BB962C8B-B14F-4D97-AF65-F5344CB8AC3E}">
        <p14:creationId xmlns:p14="http://schemas.microsoft.com/office/powerpoint/2010/main" val="833107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4F1ADA8D-A2B8-C842-AB64-8FC6A32E8202}"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00E65B99-3CB0-6144-BDDC-B1937ABFF8A9}" type="slidenum">
              <a:rPr lang="en-US"/>
              <a:pPr/>
              <a:t>‹#›</a:t>
            </a:fld>
            <a:endParaRPr lang="en-US"/>
          </a:p>
        </p:txBody>
      </p:sp>
    </p:spTree>
    <p:extLst>
      <p:ext uri="{BB962C8B-B14F-4D97-AF65-F5344CB8AC3E}">
        <p14:creationId xmlns:p14="http://schemas.microsoft.com/office/powerpoint/2010/main" val="3331562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DBC3C0E6-FE2D-3644-AEDE-4124EDB52A51}"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A5A2B309-A9FA-C44A-A95C-490AA1B67785}" type="slidenum">
              <a:rPr lang="en-US"/>
              <a:pPr/>
              <a:t>‹#›</a:t>
            </a:fld>
            <a:endParaRPr lang="en-US"/>
          </a:p>
        </p:txBody>
      </p:sp>
    </p:spTree>
    <p:extLst>
      <p:ext uri="{BB962C8B-B14F-4D97-AF65-F5344CB8AC3E}">
        <p14:creationId xmlns:p14="http://schemas.microsoft.com/office/powerpoint/2010/main" val="2936424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EF3FA603-8A04-C44C-92C5-08C0E8F34C59}"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3066E380-436C-6D4F-B376-A08206A3DCF2}" type="slidenum">
              <a:rPr lang="en-US"/>
              <a:pPr/>
              <a:t>‹#›</a:t>
            </a:fld>
            <a:endParaRPr lang="en-US"/>
          </a:p>
        </p:txBody>
      </p:sp>
    </p:spTree>
    <p:extLst>
      <p:ext uri="{BB962C8B-B14F-4D97-AF65-F5344CB8AC3E}">
        <p14:creationId xmlns:p14="http://schemas.microsoft.com/office/powerpoint/2010/main" val="2868968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17F5B2CE-F3D4-6A4B-8D02-F0C8E024391B}"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4C1FB965-0AC6-BC43-8C54-C0C0B4AC11F5}" type="slidenum">
              <a:rPr lang="en-US"/>
              <a:pPr/>
              <a:t>‹#›</a:t>
            </a:fld>
            <a:endParaRPr lang="en-US"/>
          </a:p>
        </p:txBody>
      </p:sp>
    </p:spTree>
    <p:extLst>
      <p:ext uri="{BB962C8B-B14F-4D97-AF65-F5344CB8AC3E}">
        <p14:creationId xmlns:p14="http://schemas.microsoft.com/office/powerpoint/2010/main" val="25268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5E8DA075-6E6B-FD47-B9D4-4399E2B7B8C1}"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364D980C-9F73-F242-B120-F8889C7AB1F5}" type="slidenum">
              <a:rPr lang="en-US"/>
              <a:pPr/>
              <a:t>‹#›</a:t>
            </a:fld>
            <a:endParaRPr lang="en-US"/>
          </a:p>
        </p:txBody>
      </p:sp>
    </p:spTree>
    <p:extLst>
      <p:ext uri="{BB962C8B-B14F-4D97-AF65-F5344CB8AC3E}">
        <p14:creationId xmlns:p14="http://schemas.microsoft.com/office/powerpoint/2010/main" val="2025306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E780BB2A-68EF-4B41-8E78-62C190E49A9A}"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2225AD0B-6F03-EC44-9730-3177CD2565BA}" type="slidenum">
              <a:rPr lang="en-US"/>
              <a:pPr/>
              <a:t>‹#›</a:t>
            </a:fld>
            <a:endParaRPr lang="en-US"/>
          </a:p>
        </p:txBody>
      </p:sp>
    </p:spTree>
    <p:extLst>
      <p:ext uri="{BB962C8B-B14F-4D97-AF65-F5344CB8AC3E}">
        <p14:creationId xmlns:p14="http://schemas.microsoft.com/office/powerpoint/2010/main" val="140011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8FC319BC-633B-7D42-B087-E7C9C9B51D24}"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E120732E-20F9-9342-9BEF-98B01D77BFA1}" type="slidenum">
              <a:rPr lang="en-US"/>
              <a:pPr/>
              <a:t>‹#›</a:t>
            </a:fld>
            <a:endParaRPr lang="en-US"/>
          </a:p>
        </p:txBody>
      </p:sp>
    </p:spTree>
    <p:extLst>
      <p:ext uri="{BB962C8B-B14F-4D97-AF65-F5344CB8AC3E}">
        <p14:creationId xmlns:p14="http://schemas.microsoft.com/office/powerpoint/2010/main" val="381379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D5A1807E-9A47-554A-8E5D-9B705480C1A2}" type="datetime1">
              <a:rPr lang="en-US"/>
              <a:pPr/>
              <a:t>7/28/2013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97902CE4-9B53-C148-9602-5416EB603FF1}" type="slidenum">
              <a:rPr lang="en-US"/>
              <a:pPr/>
              <a:t>‹#›</a:t>
            </a:fld>
            <a:endParaRPr lang="en-US"/>
          </a:p>
        </p:txBody>
      </p:sp>
    </p:spTree>
    <p:extLst>
      <p:ext uri="{BB962C8B-B14F-4D97-AF65-F5344CB8AC3E}">
        <p14:creationId xmlns:p14="http://schemas.microsoft.com/office/powerpoint/2010/main" val="3974815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971C93C-5529-0347-944E-C4BD8C8AB674}" type="datetime1">
              <a:rPr lang="en-US"/>
              <a:pPr/>
              <a:t>7/28/2013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B27A4BC-1661-0F41-A9B2-BCDF7E0C6006}" type="slidenum">
              <a:rPr lang="en-US"/>
              <a:pPr/>
              <a:t>‹#›</a:t>
            </a:fld>
            <a:endParaRPr lang="en-US"/>
          </a:p>
        </p:txBody>
      </p:sp>
    </p:spTree>
    <p:extLst>
      <p:ext uri="{BB962C8B-B14F-4D97-AF65-F5344CB8AC3E}">
        <p14:creationId xmlns:p14="http://schemas.microsoft.com/office/powerpoint/2010/main" val="2559821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ltLang="en-US"/>
          </a:p>
        </p:txBody>
      </p:sp>
      <p:sp>
        <p:nvSpPr>
          <p:cNvPr id="5" name="Rectangle 6"/>
          <p:cNvSpPr>
            <a:spLocks noGrp="1" noChangeArrowheads="1"/>
          </p:cNvSpPr>
          <p:nvPr>
            <p:ph type="ftr" sz="quarter" idx="11"/>
          </p:nvPr>
        </p:nvSpPr>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fld id="{E91BC2C0-21DE-AB43-9BB4-D87E4CED5933}" type="slidenum">
              <a:rPr lang="en-US"/>
              <a:pPr/>
              <a:t>‹#›</a:t>
            </a:fld>
            <a:endParaRPr lang="en-US"/>
          </a:p>
        </p:txBody>
      </p:sp>
    </p:spTree>
    <p:extLst>
      <p:ext uri="{BB962C8B-B14F-4D97-AF65-F5344CB8AC3E}">
        <p14:creationId xmlns:p14="http://schemas.microsoft.com/office/powerpoint/2010/main" val="39053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3270E3B7-4E23-D949-81A7-68B05613A8F2}" type="datetime1">
              <a:rPr lang="en-US"/>
              <a:pPr/>
              <a:t>7/28/2013</a:t>
            </a:fld>
            <a:endParaRPr lang="en-US"/>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8CA34833-9AE7-6C4F-8E21-15837E9FA51B}" type="slidenum">
              <a:rPr lang="en-US"/>
              <a:pPr/>
              <a:t>‹#›</a:t>
            </a:fld>
            <a:endParaRPr lang="en-US"/>
          </a:p>
        </p:txBody>
      </p:sp>
    </p:spTree>
    <p:extLst>
      <p:ext uri="{BB962C8B-B14F-4D97-AF65-F5344CB8AC3E}">
        <p14:creationId xmlns:p14="http://schemas.microsoft.com/office/powerpoint/2010/main" val="14773080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19263"/>
            <a:ext cx="8229600" cy="4411662"/>
          </a:xfrm>
        </p:spPr>
        <p:txBody>
          <a:bodyPr rtlCol="0">
            <a:normAutofit/>
          </a:bodyPr>
          <a:lstStyle/>
          <a:p>
            <a:pPr lvl="0"/>
            <a:endParaRPr lang="en-US" noProof="0" smtClean="0"/>
          </a:p>
        </p:txBody>
      </p:sp>
      <p:sp>
        <p:nvSpPr>
          <p:cNvPr id="4" name="Rectangle 5"/>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ltLang="en-US"/>
          </a:p>
        </p:txBody>
      </p:sp>
      <p:sp>
        <p:nvSpPr>
          <p:cNvPr id="5" name="Rectangle 6"/>
          <p:cNvSpPr>
            <a:spLocks noGrp="1" noChangeArrowheads="1"/>
          </p:cNvSpPr>
          <p:nvPr>
            <p:ph type="ftr" sz="quarter" idx="11"/>
          </p:nvPr>
        </p:nvSpPr>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fld id="{05266494-5D0B-4E45-9D39-9533508F7EEC}" type="slidenum">
              <a:rPr lang="en-US"/>
              <a:pPr/>
              <a:t>‹#›</a:t>
            </a:fld>
            <a:endParaRPr lang="en-US"/>
          </a:p>
        </p:txBody>
      </p:sp>
    </p:spTree>
    <p:extLst>
      <p:ext uri="{BB962C8B-B14F-4D97-AF65-F5344CB8AC3E}">
        <p14:creationId xmlns:p14="http://schemas.microsoft.com/office/powerpoint/2010/main" val="2799762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ヒラギノ角ゴ Pro W3"/>
              <a:cs typeface="ヒラギノ角ゴ Pro W3"/>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Lucida Sans Unicode" pitchFamily="34" charset="0"/>
                <a:ea typeface="+mn-ea"/>
                <a:cs typeface="+mn-cs"/>
              </a:endParaRPr>
            </a:p>
          </p:txBody>
        </p:sp>
        <p:sp>
          <p:nvSpPr>
            <p:cNvPr id="7" name="Freeform 6"/>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noFill/>
              <a:prstDash val="solid"/>
              <a:round/>
              <a:headEnd type="none" w="med" len="med"/>
              <a:tailEnd type="none" w="med" len="med"/>
            </a:ln>
          </p:spPr>
          <p:txBody>
            <a:bodyPr/>
            <a:lstStyle/>
            <a:p>
              <a:pPr>
                <a:defRPr/>
              </a:pPr>
              <a:endParaRPr lang="en-US">
                <a:ea typeface="+mn-ea"/>
                <a:cs typeface="+mn-cs"/>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ヒラギノ角ゴ Pro W3"/>
                <a:cs typeface="ヒラギノ角ゴ Pro W3"/>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4" descr="EpscorLogo copy"/>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8172450" y="152400"/>
            <a:ext cx="9715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8305800" y="957263"/>
            <a:ext cx="687388" cy="338137"/>
          </a:xfrm>
          <a:prstGeom prst="rect">
            <a:avLst/>
          </a:prstGeom>
          <a:noFill/>
          <a:ln w="9525">
            <a:noFill/>
            <a:miter lim="800000"/>
            <a:headEnd/>
            <a:tailEnd/>
          </a:ln>
        </p:spPr>
        <p:txBody>
          <a:bodyPr wrap="none">
            <a:spAutoFit/>
          </a:bodyPr>
          <a:lstStyle/>
          <a:p>
            <a:pPr algn="ctr">
              <a:defRPr/>
            </a:pPr>
            <a:r>
              <a:rPr lang="en-US" sz="800" b="1">
                <a:solidFill>
                  <a:srgbClr val="002060"/>
                </a:solidFill>
                <a:latin typeface="Lucida Sans Unicode" charset="0"/>
                <a:ea typeface="+mn-ea"/>
                <a:cs typeface="+mn-cs"/>
              </a:rPr>
              <a:t>Louisiana </a:t>
            </a:r>
          </a:p>
          <a:p>
            <a:pPr algn="ctr">
              <a:defRPr/>
            </a:pPr>
            <a:r>
              <a:rPr lang="en-US" sz="800" b="1">
                <a:solidFill>
                  <a:srgbClr val="002060"/>
                </a:solidFill>
                <a:latin typeface="Lucida Sans Unicode" charset="0"/>
                <a:ea typeface="+mn-ea"/>
                <a:cs typeface="+mn-cs"/>
              </a:rPr>
              <a:t>EPSCoR</a:t>
            </a:r>
          </a:p>
        </p:txBody>
      </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3" name="Date Placeholder 29"/>
          <p:cNvSpPr>
            <a:spLocks noGrp="1"/>
          </p:cNvSpPr>
          <p:nvPr>
            <p:ph type="dt" sz="half" idx="10"/>
          </p:nvPr>
        </p:nvSpPr>
        <p:spPr>
          <a:xfrm>
            <a:off x="6727825" y="6408738"/>
            <a:ext cx="1919288" cy="365125"/>
          </a:xfrm>
        </p:spPr>
        <p:txBody>
          <a:bodyPr anchor="t"/>
          <a:lstStyle>
            <a:lvl1pPr>
              <a:defRPr>
                <a:solidFill>
                  <a:srgbClr val="FFFFFF"/>
                </a:solidFill>
                <a:latin typeface="Lucida Sans Unicode" charset="0"/>
              </a:defRPr>
            </a:lvl1pPr>
          </a:lstStyle>
          <a:p>
            <a:fld id="{46C72BD1-D1F4-2649-B1E3-0D19ED6E278B}" type="datetime1">
              <a:rPr lang="en-US"/>
              <a:pPr/>
              <a:t>7/28/2013</a:t>
            </a:fld>
            <a:endParaRPr lang="en-US"/>
          </a:p>
        </p:txBody>
      </p:sp>
      <p:sp>
        <p:nvSpPr>
          <p:cNvPr id="14" name="Footer Placeholder 18"/>
          <p:cNvSpPr>
            <a:spLocks noGrp="1"/>
          </p:cNvSpPr>
          <p:nvPr>
            <p:ph type="ftr" sz="quarter" idx="11"/>
          </p:nvPr>
        </p:nvSpPr>
        <p:spPr>
          <a:xfrm>
            <a:off x="4379913" y="6408738"/>
            <a:ext cx="2351087" cy="365125"/>
          </a:xfrm>
        </p:spPr>
        <p:txBody>
          <a:bodyPr wrap="square" numCol="1" anchor="t" anchorCtr="0" compatLnSpc="1">
            <a:prstTxWarp prst="textNoShape">
              <a:avLst/>
            </a:prstTxWarp>
          </a:bodyPr>
          <a:lstStyle>
            <a:lvl1pPr>
              <a:defRPr>
                <a:solidFill>
                  <a:srgbClr val="E8F0F4"/>
                </a:solidFill>
                <a:latin typeface="Lucida Sans Unicode" pitchFamily="34" charset="0"/>
              </a:defRPr>
            </a:lvl1pPr>
          </a:lstStyle>
          <a:p>
            <a:pPr>
              <a:defRPr/>
            </a:pPr>
            <a:endParaRPr lang="en-US"/>
          </a:p>
        </p:txBody>
      </p:sp>
      <p:sp>
        <p:nvSpPr>
          <p:cNvPr id="15" name="Slide Number Placeholder 26"/>
          <p:cNvSpPr>
            <a:spLocks noGrp="1"/>
          </p:cNvSpPr>
          <p:nvPr>
            <p:ph type="sldNum" sz="quarter" idx="12"/>
          </p:nvPr>
        </p:nvSpPr>
        <p:spPr>
          <a:xfrm>
            <a:off x="8647113" y="6408738"/>
            <a:ext cx="366712" cy="365125"/>
          </a:xfrm>
        </p:spPr>
        <p:txBody>
          <a:bodyPr anchor="t"/>
          <a:lstStyle>
            <a:lvl1pPr>
              <a:defRPr>
                <a:solidFill>
                  <a:srgbClr val="FFFFFF"/>
                </a:solidFill>
                <a:latin typeface="Lucida Sans Unicode" charset="0"/>
              </a:defRPr>
            </a:lvl1pPr>
          </a:lstStyle>
          <a:p>
            <a:fld id="{078CDF40-4FD5-DF49-8EE2-09723BDDAE25}" type="slidenum">
              <a:rPr lang="en-US"/>
              <a:pPr/>
              <a:t>‹#›</a:t>
            </a:fld>
            <a:endParaRPr lang="en-US"/>
          </a:p>
        </p:txBody>
      </p:sp>
    </p:spTree>
    <p:extLst>
      <p:ext uri="{BB962C8B-B14F-4D97-AF65-F5344CB8AC3E}">
        <p14:creationId xmlns:p14="http://schemas.microsoft.com/office/powerpoint/2010/main" val="3917157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34CF038-89B0-114C-86C8-29D7C6FD28AC}" type="datetime1">
              <a:rPr lang="en-US"/>
              <a:pPr/>
              <a:t>7/28/2013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7CEC783-6AA7-CB4D-BD35-5E0136451DD8}" type="slidenum">
              <a:rPr lang="en-US"/>
              <a:pPr/>
              <a:t>‹#›</a:t>
            </a:fld>
            <a:endParaRPr lang="en-US"/>
          </a:p>
        </p:txBody>
      </p:sp>
    </p:spTree>
    <p:extLst>
      <p:ext uri="{BB962C8B-B14F-4D97-AF65-F5344CB8AC3E}">
        <p14:creationId xmlns:p14="http://schemas.microsoft.com/office/powerpoint/2010/main" val="2594738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4871122-FB13-9F42-91DE-13E24D79D7EE}" type="datetime1">
              <a:rPr lang="en-US"/>
              <a:pPr/>
              <a:t>7/28/2013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9B59BD0-6AA0-DD42-AD7D-A9BAF7C8406C}" type="slidenum">
              <a:rPr lang="en-US"/>
              <a:pPr/>
              <a:t>‹#›</a:t>
            </a:fld>
            <a:endParaRPr lang="en-US"/>
          </a:p>
        </p:txBody>
      </p:sp>
    </p:spTree>
    <p:extLst>
      <p:ext uri="{BB962C8B-B14F-4D97-AF65-F5344CB8AC3E}">
        <p14:creationId xmlns:p14="http://schemas.microsoft.com/office/powerpoint/2010/main" val="933143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0C74A5-CD50-5C48-8D5E-3B00C9BA22F8}" type="datetime1">
              <a:rPr lang="en-US"/>
              <a:pPr/>
              <a:t>7/28/2013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68B538F-99BA-2F49-A95F-5CD4560777DD}" type="slidenum">
              <a:rPr lang="en-US"/>
              <a:pPr/>
              <a:t>‹#›</a:t>
            </a:fld>
            <a:endParaRPr lang="en-US"/>
          </a:p>
        </p:txBody>
      </p:sp>
    </p:spTree>
    <p:extLst>
      <p:ext uri="{BB962C8B-B14F-4D97-AF65-F5344CB8AC3E}">
        <p14:creationId xmlns:p14="http://schemas.microsoft.com/office/powerpoint/2010/main" val="504938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C75E122-A52B-2446-B4D1-AF1831586B49}" type="datetime1">
              <a:rPr lang="en-US"/>
              <a:pPr/>
              <a:t>7/28/2013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D5062FF-560D-2D4E-B4FA-42298CE5E3A4}" type="slidenum">
              <a:rPr lang="en-US"/>
              <a:pPr/>
              <a:t>‹#›</a:t>
            </a:fld>
            <a:endParaRPr lang="en-US"/>
          </a:p>
        </p:txBody>
      </p:sp>
    </p:spTree>
    <p:extLst>
      <p:ext uri="{BB962C8B-B14F-4D97-AF65-F5344CB8AC3E}">
        <p14:creationId xmlns:p14="http://schemas.microsoft.com/office/powerpoint/2010/main" val="1944024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9E806A46-F738-614E-AC71-D2265BE5AC56}" type="datetime1">
              <a:rPr lang="en-US"/>
              <a:pPr/>
              <a:t>7/28/2013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BFB93E7-BECF-A74A-A256-100B5993B62D}" type="slidenum">
              <a:rPr lang="en-US"/>
              <a:pPr/>
              <a:t>‹#›</a:t>
            </a:fld>
            <a:endParaRPr lang="en-US"/>
          </a:p>
        </p:txBody>
      </p:sp>
    </p:spTree>
    <p:extLst>
      <p:ext uri="{BB962C8B-B14F-4D97-AF65-F5344CB8AC3E}">
        <p14:creationId xmlns:p14="http://schemas.microsoft.com/office/powerpoint/2010/main" val="3699617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A49F53D-6AD9-D74A-94F1-EF324B2379DB}" type="datetime1">
              <a:rPr lang="en-US"/>
              <a:pPr/>
              <a:t>7/28/2013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6B99856-9E3E-A04F-8C35-3005D2A62508}" type="slidenum">
              <a:rPr lang="en-US"/>
              <a:pPr/>
              <a:t>‹#›</a:t>
            </a:fld>
            <a:endParaRPr lang="en-US"/>
          </a:p>
        </p:txBody>
      </p:sp>
    </p:spTree>
    <p:extLst>
      <p:ext uri="{BB962C8B-B14F-4D97-AF65-F5344CB8AC3E}">
        <p14:creationId xmlns:p14="http://schemas.microsoft.com/office/powerpoint/2010/main" val="1089376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9376CF7-E4EB-AD48-A4D5-CBA930C2EAD1}" type="datetime1">
              <a:rPr lang="en-US"/>
              <a:pPr/>
              <a:t>7/28/2013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450F91D5-6AAF-E346-9F29-9A98976BA594}" type="slidenum">
              <a:rPr lang="en-US"/>
              <a:pPr/>
              <a:t>‹#›</a:t>
            </a:fld>
            <a:endParaRPr lang="en-US"/>
          </a:p>
        </p:txBody>
      </p:sp>
    </p:spTree>
    <p:extLst>
      <p:ext uri="{BB962C8B-B14F-4D97-AF65-F5344CB8AC3E}">
        <p14:creationId xmlns:p14="http://schemas.microsoft.com/office/powerpoint/2010/main" val="886770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016EB55-E185-B648-AF9F-CBE9D3067475}" type="datetime1">
              <a:rPr lang="en-US"/>
              <a:pPr/>
              <a:t>7/28/2013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81A9B23-331C-1A41-A299-961768406F21}" type="slidenum">
              <a:rPr lang="en-US"/>
              <a:pPr/>
              <a:t>‹#›</a:t>
            </a:fld>
            <a:endParaRPr lang="en-US"/>
          </a:p>
        </p:txBody>
      </p:sp>
    </p:spTree>
    <p:extLst>
      <p:ext uri="{BB962C8B-B14F-4D97-AF65-F5344CB8AC3E}">
        <p14:creationId xmlns:p14="http://schemas.microsoft.com/office/powerpoint/2010/main" val="412326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C09103D7-CFD9-1345-98B9-CB581A62ADF8}" type="datetime1">
              <a:rPr lang="en-US"/>
              <a:pPr/>
              <a:t>7/28/2013</a:t>
            </a:fld>
            <a:endParaRPr lang="en-US"/>
          </a:p>
        </p:txBody>
      </p:sp>
      <p:sp>
        <p:nvSpPr>
          <p:cNvPr id="3" name="Footer Placeholder 2"/>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812DC645-1A30-D648-B9BD-552B1C759955}" type="slidenum">
              <a:rPr lang="en-US"/>
              <a:pPr/>
              <a:t>‹#›</a:t>
            </a:fld>
            <a:endParaRPr lang="en-US"/>
          </a:p>
        </p:txBody>
      </p:sp>
    </p:spTree>
    <p:extLst>
      <p:ext uri="{BB962C8B-B14F-4D97-AF65-F5344CB8AC3E}">
        <p14:creationId xmlns:p14="http://schemas.microsoft.com/office/powerpoint/2010/main" val="279115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34EDA9F-D5A6-F047-A131-5EADFAAAE207}" type="datetime1">
              <a:rPr lang="en-US"/>
              <a:pPr/>
              <a:t>7/28/2013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E49D2EA-E8DE-9245-A426-C484F75C62E2}" type="slidenum">
              <a:rPr lang="en-US"/>
              <a:pPr/>
              <a:t>‹#›</a:t>
            </a:fld>
            <a:endParaRPr lang="en-US"/>
          </a:p>
        </p:txBody>
      </p:sp>
    </p:spTree>
    <p:extLst>
      <p:ext uri="{BB962C8B-B14F-4D97-AF65-F5344CB8AC3E}">
        <p14:creationId xmlns:p14="http://schemas.microsoft.com/office/powerpoint/2010/main" val="2988615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BF91E75-48C9-C747-86A0-A1481E2F2229}" type="datetime1">
              <a:rPr lang="en-US"/>
              <a:pPr/>
              <a:t>7/28/2013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09C1ED-8F21-3546-A85D-FE9112D7EEC2}" type="slidenum">
              <a:rPr lang="en-US"/>
              <a:pPr/>
              <a:t>‹#›</a:t>
            </a:fld>
            <a:endParaRPr lang="en-US"/>
          </a:p>
        </p:txBody>
      </p:sp>
    </p:spTree>
    <p:extLst>
      <p:ext uri="{BB962C8B-B14F-4D97-AF65-F5344CB8AC3E}">
        <p14:creationId xmlns:p14="http://schemas.microsoft.com/office/powerpoint/2010/main" val="3399131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2C7BEC9-97DE-4742-A59E-688A19A4CC20}" type="datetime1">
              <a:rPr lang="en-US"/>
              <a:pPr/>
              <a:t>7/28/2013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5CD4148-93C6-6A4A-A0AF-DBF374A3ADBB}" type="slidenum">
              <a:rPr lang="en-US"/>
              <a:pPr/>
              <a:t>‹#›</a:t>
            </a:fld>
            <a:endParaRPr lang="en-US"/>
          </a:p>
        </p:txBody>
      </p:sp>
    </p:spTree>
    <p:extLst>
      <p:ext uri="{BB962C8B-B14F-4D97-AF65-F5344CB8AC3E}">
        <p14:creationId xmlns:p14="http://schemas.microsoft.com/office/powerpoint/2010/main" val="568826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26835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A045347F-FA6C-D94E-A818-652359981FEB}"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FF3CFFCD-58CE-C749-A6C7-A8E170E2DFE9}" type="slidenum">
              <a:rPr lang="en-US"/>
              <a:pPr/>
              <a:t>‹#›</a:t>
            </a:fld>
            <a:endParaRPr lang="en-US"/>
          </a:p>
        </p:txBody>
      </p:sp>
    </p:spTree>
    <p:extLst>
      <p:ext uri="{BB962C8B-B14F-4D97-AF65-F5344CB8AC3E}">
        <p14:creationId xmlns:p14="http://schemas.microsoft.com/office/powerpoint/2010/main" val="1080291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4E600650-FA27-244E-A1BC-88341ED6D344}"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FDACBD4B-62BD-A44E-B598-5247335B00A4}" type="slidenum">
              <a:rPr lang="en-US"/>
              <a:pPr/>
              <a:t>‹#›</a:t>
            </a:fld>
            <a:endParaRPr lang="en-US"/>
          </a:p>
        </p:txBody>
      </p:sp>
    </p:spTree>
    <p:extLst>
      <p:ext uri="{BB962C8B-B14F-4D97-AF65-F5344CB8AC3E}">
        <p14:creationId xmlns:p14="http://schemas.microsoft.com/office/powerpoint/2010/main" val="1506523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8E93A6BB-0185-3549-AD59-DB9BF331FBB2}"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58822353-3827-3641-8E56-E0F6E77C626D}" type="slidenum">
              <a:rPr lang="en-US"/>
              <a:pPr/>
              <a:t>‹#›</a:t>
            </a:fld>
            <a:endParaRPr lang="en-US"/>
          </a:p>
        </p:txBody>
      </p:sp>
    </p:spTree>
    <p:extLst>
      <p:ext uri="{BB962C8B-B14F-4D97-AF65-F5344CB8AC3E}">
        <p14:creationId xmlns:p14="http://schemas.microsoft.com/office/powerpoint/2010/main" val="40659007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60A08454-16DA-0842-B7AC-52A0044BEF70}"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65D3F8AD-259C-DB4E-838F-4D1C317E2CA7}" type="slidenum">
              <a:rPr lang="en-US"/>
              <a:pPr/>
              <a:t>‹#›</a:t>
            </a:fld>
            <a:endParaRPr lang="en-US"/>
          </a:p>
        </p:txBody>
      </p:sp>
    </p:spTree>
    <p:extLst>
      <p:ext uri="{BB962C8B-B14F-4D97-AF65-F5344CB8AC3E}">
        <p14:creationId xmlns:p14="http://schemas.microsoft.com/office/powerpoint/2010/main" val="1756958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AAB0791B-E2A3-014B-A6A5-04BF22ADCE66}"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C19AFA7D-7937-854A-B15C-3131FF7EE757}" type="slidenum">
              <a:rPr lang="en-US"/>
              <a:pPr/>
              <a:t>‹#›</a:t>
            </a:fld>
            <a:endParaRPr lang="en-US"/>
          </a:p>
        </p:txBody>
      </p:sp>
    </p:spTree>
    <p:extLst>
      <p:ext uri="{BB962C8B-B14F-4D97-AF65-F5344CB8AC3E}">
        <p14:creationId xmlns:p14="http://schemas.microsoft.com/office/powerpoint/2010/main" val="2930550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68CB502A-16D3-6547-B167-2C5DDFC40015}"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218163C0-5973-AB49-B46B-D5B7AF8758FB}" type="slidenum">
              <a:rPr lang="en-US"/>
              <a:pPr/>
              <a:t>‹#›</a:t>
            </a:fld>
            <a:endParaRPr lang="en-US"/>
          </a:p>
        </p:txBody>
      </p:sp>
    </p:spTree>
    <p:extLst>
      <p:ext uri="{BB962C8B-B14F-4D97-AF65-F5344CB8AC3E}">
        <p14:creationId xmlns:p14="http://schemas.microsoft.com/office/powerpoint/2010/main" val="84793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256662"/>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EA15C55F-2933-F947-85E5-D2476E692FD6}"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12084479-1F75-FD4D-A6E0-D900235CEECE}" type="slidenum">
              <a:rPr lang="en-US"/>
              <a:pPr/>
              <a:t>‹#›</a:t>
            </a:fld>
            <a:endParaRPr lang="en-US"/>
          </a:p>
        </p:txBody>
      </p:sp>
    </p:spTree>
    <p:extLst>
      <p:ext uri="{BB962C8B-B14F-4D97-AF65-F5344CB8AC3E}">
        <p14:creationId xmlns:p14="http://schemas.microsoft.com/office/powerpoint/2010/main" val="56956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C88EF9E0-0824-8445-924A-807D2A3FA599}"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4D3D47FC-03AC-2F4D-8658-E61693BEBC6C}" type="slidenum">
              <a:rPr lang="en-US"/>
              <a:pPr/>
              <a:t>‹#›</a:t>
            </a:fld>
            <a:endParaRPr lang="en-US"/>
          </a:p>
        </p:txBody>
      </p:sp>
    </p:spTree>
    <p:extLst>
      <p:ext uri="{BB962C8B-B14F-4D97-AF65-F5344CB8AC3E}">
        <p14:creationId xmlns:p14="http://schemas.microsoft.com/office/powerpoint/2010/main" val="940453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9C47C6BD-32D4-1D47-95B7-ED0A0CC9A586}"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FA52E041-89CD-6346-B02D-09387A64CEA7}" type="slidenum">
              <a:rPr lang="en-US"/>
              <a:pPr/>
              <a:t>‹#›</a:t>
            </a:fld>
            <a:endParaRPr lang="en-US"/>
          </a:p>
        </p:txBody>
      </p:sp>
    </p:spTree>
    <p:extLst>
      <p:ext uri="{BB962C8B-B14F-4D97-AF65-F5344CB8AC3E}">
        <p14:creationId xmlns:p14="http://schemas.microsoft.com/office/powerpoint/2010/main" val="2695437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64EEB272-A4AF-3F48-8780-01A6EE88F433}"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1D5D57F8-1350-5F45-989F-381959EAAE50}" type="slidenum">
              <a:rPr lang="en-US"/>
              <a:pPr/>
              <a:t>‹#›</a:t>
            </a:fld>
            <a:endParaRPr lang="en-US"/>
          </a:p>
        </p:txBody>
      </p:sp>
    </p:spTree>
    <p:extLst>
      <p:ext uri="{BB962C8B-B14F-4D97-AF65-F5344CB8AC3E}">
        <p14:creationId xmlns:p14="http://schemas.microsoft.com/office/powerpoint/2010/main" val="568867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848D0003-863C-5A47-8987-D6A5425A0EAC}"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9A0CA60D-DF22-3E4E-A694-71DBBB85C1E5}" type="slidenum">
              <a:rPr lang="en-US"/>
              <a:pPr/>
              <a:t>‹#›</a:t>
            </a:fld>
            <a:endParaRPr lang="en-US"/>
          </a:p>
        </p:txBody>
      </p:sp>
    </p:spTree>
    <p:extLst>
      <p:ext uri="{BB962C8B-B14F-4D97-AF65-F5344CB8AC3E}">
        <p14:creationId xmlns:p14="http://schemas.microsoft.com/office/powerpoint/2010/main" val="271058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08E191A5-4C67-2F4F-832B-0FC7EA56B7ED}"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36D1CB79-4765-6846-8F5E-EF993A1F5350}" type="slidenum">
              <a:rPr lang="en-US"/>
              <a:pPr/>
              <a:t>‹#›</a:t>
            </a:fld>
            <a:endParaRPr lang="en-US"/>
          </a:p>
        </p:txBody>
      </p:sp>
    </p:spTree>
    <p:extLst>
      <p:ext uri="{BB962C8B-B14F-4D97-AF65-F5344CB8AC3E}">
        <p14:creationId xmlns:p14="http://schemas.microsoft.com/office/powerpoint/2010/main" val="554874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E10AD31B-B7D5-9940-A856-0C6282BBE5B6}" type="datetime1">
              <a:rPr lang="en-US"/>
              <a:pPr/>
              <a:t>7/28/2013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D9761BCC-4567-6D4F-8547-4DF5D308D063}" type="slidenum">
              <a:rPr lang="en-US"/>
              <a:pPr/>
              <a:t>‹#›</a:t>
            </a:fld>
            <a:endParaRPr lang="en-US"/>
          </a:p>
        </p:txBody>
      </p:sp>
    </p:spTree>
    <p:extLst>
      <p:ext uri="{BB962C8B-B14F-4D97-AF65-F5344CB8AC3E}">
        <p14:creationId xmlns:p14="http://schemas.microsoft.com/office/powerpoint/2010/main" val="2633960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p:spPr>
        <p:txBody>
          <a:bodyPr/>
          <a:lstStyle>
            <a:lvl1pPr>
              <a:defRPr/>
            </a:lvl1pPr>
          </a:lstStyle>
          <a:p>
            <a:fld id="{D00BC8DA-49F3-48F2-86CA-0F737CEDEA9F}" type="datetimeFigureOut">
              <a:rPr lang="zh-CN" altLang="en-US"/>
              <a:pPr/>
              <a:t>2013/7/28</a:t>
            </a:fld>
            <a:endParaRPr lang="en-US" altLang="zh-CN"/>
          </a:p>
        </p:txBody>
      </p:sp>
      <p:sp>
        <p:nvSpPr>
          <p:cNvPr id="6" name="Footer Placeholder 5"/>
          <p:cNvSpPr>
            <a:spLocks noGrp="1"/>
          </p:cNvSpPr>
          <p:nvPr>
            <p:ph type="ftr" sz="quarter" idx="11"/>
          </p:nvPr>
        </p:nvSpPr>
        <p:spPr>
          <a:xfrm>
            <a:off x="3124200" y="6356350"/>
            <a:ext cx="2895600" cy="365125"/>
          </a:xfrm>
        </p:spPr>
        <p:txBody>
          <a:bodyPr/>
          <a:lstStyle>
            <a:lvl1pPr>
              <a:defRPr/>
            </a:lvl1pPr>
          </a:lstStyle>
          <a:p>
            <a:endParaRPr lang="zh-CN" altLang="en-US"/>
          </a:p>
        </p:txBody>
      </p:sp>
      <p:sp>
        <p:nvSpPr>
          <p:cNvPr id="7" name="Slide Number Placeholder 6"/>
          <p:cNvSpPr>
            <a:spLocks noGrp="1"/>
          </p:cNvSpPr>
          <p:nvPr>
            <p:ph type="sldNum" sz="quarter" idx="12"/>
          </p:nvPr>
        </p:nvSpPr>
        <p:spPr>
          <a:xfrm>
            <a:off x="6553200" y="6356350"/>
            <a:ext cx="2133600" cy="365125"/>
          </a:xfrm>
        </p:spPr>
        <p:txBody>
          <a:bodyPr/>
          <a:lstStyle>
            <a:lvl1pPr>
              <a:defRPr/>
            </a:lvl1pPr>
          </a:lstStyle>
          <a:p>
            <a:fld id="{F9178FDA-A463-4020-94F1-825C9CF63C30}" type="slidenum">
              <a:rPr lang="zh-CN" altLang="en-US"/>
              <a:pPr/>
              <a:t>‹#›</a:t>
            </a:fld>
            <a:endParaRPr lang="en-US" altLang="zh-CN"/>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DF76310-4098-4891-8F4C-6325CF8E33B9}" type="datetimeFigureOut">
              <a:rPr lang="zh-CN" altLang="en-US"/>
              <a:pPr>
                <a:defRPr/>
              </a:pPr>
              <a:t>2013/7/28</a:t>
            </a:fld>
            <a:endParaRPr lang="en-US" altLang="zh-CN"/>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zh-CN" alt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A953818-7432-4C4E-BB1B-0BE5229162BF}" type="slidenum">
              <a:rPr lang="zh-CN" altLang="en-US"/>
              <a:pPr>
                <a:defRPr/>
              </a:pPr>
              <a:t>‹#›</a:t>
            </a:fld>
            <a:endParaRPr lang="en-US" altLang="zh-CN"/>
          </a:p>
        </p:txBody>
      </p:sp>
    </p:spTree>
    <p:extLst>
      <p:ext uri="{BB962C8B-B14F-4D97-AF65-F5344CB8AC3E}">
        <p14:creationId xmlns:p14="http://schemas.microsoft.com/office/powerpoint/2010/main" val="247540695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5DE048-13B8-43CA-93D9-30160937AB42}" type="datetimeFigureOut">
              <a:rPr lang="en-US">
                <a:solidFill>
                  <a:prstClr val="black">
                    <a:tint val="75000"/>
                  </a:prstClr>
                </a:solidFill>
              </a:rPr>
              <a:pPr>
                <a:defRPr/>
              </a:pPr>
              <a:t>7/28/2013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C0F3C6-66CC-4DF3-B393-F3B6B30095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0301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FC580D39-3BAC-E446-A88A-659AE811A996}" type="datetime1">
              <a:rPr lang="en-US"/>
              <a:pPr/>
              <a:t>7/28/2013</a:t>
            </a:fld>
            <a:endParaRPr lang="en-US"/>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4BC3B627-3101-B242-93DF-469AD2CB019C}" type="slidenum">
              <a:rPr lang="en-US"/>
              <a:pPr/>
              <a:t>‹#›</a:t>
            </a:fld>
            <a:endParaRPr lang="en-US"/>
          </a:p>
        </p:txBody>
      </p:sp>
    </p:spTree>
    <p:extLst>
      <p:ext uri="{BB962C8B-B14F-4D97-AF65-F5344CB8AC3E}">
        <p14:creationId xmlns:p14="http://schemas.microsoft.com/office/powerpoint/2010/main" val="2849039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5DE048-13B8-43CA-93D9-30160937AB42}" type="datetimeFigureOut">
              <a:rPr lang="en-US">
                <a:solidFill>
                  <a:prstClr val="black">
                    <a:tint val="75000"/>
                  </a:prstClr>
                </a:solidFill>
              </a:rPr>
              <a:pPr>
                <a:defRPr/>
              </a:pPr>
              <a:t>7/28/2013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C0F3C6-66CC-4DF3-B393-F3B6B30095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0301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04A2D08-8B01-45F5-B079-35A3E9B6DF7F}" type="datetimeFigureOut">
              <a:rPr lang="en-US">
                <a:solidFill>
                  <a:prstClr val="black">
                    <a:tint val="75000"/>
                  </a:prstClr>
                </a:solidFill>
              </a:rPr>
              <a:pPr>
                <a:defRPr/>
              </a:pPr>
              <a:t>7/28/2013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C40F2C-FB62-4EF5-BD8C-2D580725CD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90843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12A644-53C6-43AB-A702-5AAB9779C530}" type="datetimeFigureOut">
              <a:rPr lang="en-US">
                <a:solidFill>
                  <a:prstClr val="black">
                    <a:tint val="75000"/>
                  </a:prstClr>
                </a:solidFill>
              </a:rPr>
              <a:pPr>
                <a:defRPr/>
              </a:pPr>
              <a:t>7/28/2013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D3A5317-2952-4869-AF35-B50F059A9A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14783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88" tIns="32144" rIns="64288" bIns="32144"/>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841571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84" tIns="32142" rIns="64284" bIns="32142"/>
          <a:lstStyle/>
          <a:p>
            <a:r>
              <a:rPr lang="en-US" smtClean="0"/>
              <a:t>Click to edit Master title style</a:t>
            </a:r>
            <a:endParaRPr lang="en-US"/>
          </a:p>
        </p:txBody>
      </p:sp>
      <p:sp>
        <p:nvSpPr>
          <p:cNvPr id="3" name="Content Placeholder 2"/>
          <p:cNvSpPr>
            <a:spLocks noGrp="1"/>
          </p:cNvSpPr>
          <p:nvPr>
            <p:ph idx="1"/>
          </p:nvPr>
        </p:nvSpPr>
        <p:spPr>
          <a:xfrm>
            <a:off x="457647" y="1600649"/>
            <a:ext cx="8228707" cy="4525119"/>
          </a:xfrm>
          <a:prstGeom prst="rect">
            <a:avLst/>
          </a:prstGeom>
        </p:spPr>
        <p:txBody>
          <a:bodyPr lIns="64284" tIns="32142" rIns="64284" bIns="3214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6AFB716-C1DC-4EF8-B16F-664B7688A2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916340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31D16-7ED9-4EC5-B492-3CA8BAB52DDF}" type="datetimeFigureOut">
              <a:rPr lang="en-US" smtClean="0">
                <a:solidFill>
                  <a:prstClr val="black">
                    <a:tint val="75000"/>
                  </a:prstClr>
                </a:solidFill>
              </a:rPr>
              <a:pPr/>
              <a:t>7/28/2013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EF017C-572E-4A13-A13C-178162CFEA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585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231D16-7ED9-4EC5-B492-3CA8BAB52DDF}" type="datetimeFigureOut">
              <a:rPr lang="en-US" smtClean="0">
                <a:solidFill>
                  <a:prstClr val="black">
                    <a:tint val="75000"/>
                  </a:prstClr>
                </a:solidFill>
              </a:rPr>
              <a:pPr/>
              <a:t>7/28/2013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EF017C-572E-4A13-A13C-178162CFEA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5373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6A0124-711F-0F4D-B22E-F04BF5C701A4}" type="datetimeFigureOut">
              <a:rPr lang="en-US" smtClean="0">
                <a:solidFill>
                  <a:prstClr val="black">
                    <a:tint val="75000"/>
                  </a:prstClr>
                </a:solidFill>
              </a:rPr>
              <a:pPr/>
              <a:t>7/28/2013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59D044-A5B6-9346-8050-CF223865D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8252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5771" y="223838"/>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6A0124-711F-0F4D-B22E-F04BF5C701A4}" type="datetimeFigureOut">
              <a:rPr lang="en-US" smtClean="0">
                <a:solidFill>
                  <a:prstClr val="black">
                    <a:tint val="75000"/>
                  </a:prstClr>
                </a:solidFill>
              </a:rPr>
              <a:pPr/>
              <a:t>7/28/2013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59D044-A5B6-9346-8050-CF223865D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8252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73331F0C-A7CC-3D40-8094-E8CF42D745F4}" type="datetime1">
              <a:rPr lang="en-US"/>
              <a:pPr/>
              <a:t>7/28/2013</a:t>
            </a:fld>
            <a:endParaRPr lang="en-US"/>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3F3FE717-0388-7742-BA4B-410D7B3171BD}" type="slidenum">
              <a:rPr lang="en-US"/>
              <a:pPr/>
              <a:t>‹#›</a:t>
            </a:fld>
            <a:endParaRPr lang="en-US"/>
          </a:p>
        </p:txBody>
      </p:sp>
    </p:spTree>
    <p:extLst>
      <p:ext uri="{BB962C8B-B14F-4D97-AF65-F5344CB8AC3E}">
        <p14:creationId xmlns:p14="http://schemas.microsoft.com/office/powerpoint/2010/main" val="427251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3D58F95F-03A9-3D44-BF66-5851BF51428A}" type="datetime1">
              <a:rPr lang="en-US"/>
              <a:pPr/>
              <a:t>7/28/2013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A4D29861-8022-0049-B654-3D3D452EDD0F}" type="slidenum">
              <a:rPr lang="en-US"/>
              <a:pPr/>
              <a:t>‹#›</a:t>
            </a:fld>
            <a:endParaRPr lang="en-US"/>
          </a:p>
        </p:txBody>
      </p:sp>
    </p:spTree>
    <p:extLst>
      <p:ext uri="{BB962C8B-B14F-4D97-AF65-F5344CB8AC3E}">
        <p14:creationId xmlns:p14="http://schemas.microsoft.com/office/powerpoint/2010/main" val="2449261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5"/>
          <p:cNvSpPr>
            <a:spLocks noGrp="1" noChangeArrowheads="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6"/>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AC5E886B-2AF3-E34A-917D-BEF41B26E4F0}" type="slidenum">
              <a:rPr lang="en-US"/>
              <a:pPr/>
              <a:t>‹#›</a:t>
            </a:fld>
            <a:endParaRPr lang="en-US"/>
          </a:p>
        </p:txBody>
      </p:sp>
    </p:spTree>
    <p:extLst>
      <p:ext uri="{BB962C8B-B14F-4D97-AF65-F5344CB8AC3E}">
        <p14:creationId xmlns:p14="http://schemas.microsoft.com/office/powerpoint/2010/main" val="3929847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6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2.xml"/><Relationship Id="rId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image" Target="../media/image2.jpe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heme" Target="../theme/theme3.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027"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w="9525" cap="flat" cmpd="sng">
            <a:noFill/>
            <a:prstDash val="solid"/>
            <a:round/>
            <a:headEnd type="none" w="med" len="med"/>
            <a:tailEnd type="none" w="med" len="med"/>
          </a:ln>
        </p:spPr>
        <p:txBody>
          <a:bodyPr/>
          <a:lstStyle/>
          <a:p>
            <a:pPr>
              <a:defRPr/>
            </a:pPr>
            <a:endParaRPr lang="en-US">
              <a:ea typeface="+mn-ea"/>
              <a:cs typeface="+mn-cs"/>
            </a:endParaRPr>
          </a:p>
        </p:txBody>
      </p:sp>
      <p:sp>
        <p:nvSpPr>
          <p:cNvPr id="14" name="Right Triangle 13"/>
          <p:cNvSpPr>
            <a:spLocks/>
          </p:cNvSpPr>
          <p:nvPr/>
        </p:nvSpPr>
        <p:spPr bwMode="auto">
          <a:xfrm>
            <a:off x="-6042" y="5791253"/>
            <a:ext cx="3402314" cy="1080868"/>
          </a:xfrm>
          <a:prstGeom prst="rtTriangle">
            <a:avLst/>
          </a:prstGeom>
          <a:blipFill>
            <a:blip r:embed="rId29"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34" name="Picture 4" descr="EpscorLogo copy"/>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8172450" y="5715000"/>
            <a:ext cx="9715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Box 16"/>
          <p:cNvSpPr txBox="1">
            <a:spLocks noChangeArrowheads="1"/>
          </p:cNvSpPr>
          <p:nvPr/>
        </p:nvSpPr>
        <p:spPr bwMode="auto">
          <a:xfrm>
            <a:off x="8305800" y="6519863"/>
            <a:ext cx="687388" cy="338137"/>
          </a:xfrm>
          <a:prstGeom prst="rect">
            <a:avLst/>
          </a:prstGeom>
          <a:noFill/>
          <a:ln w="9525">
            <a:noFill/>
            <a:miter lim="800000"/>
            <a:headEnd/>
            <a:tailEnd/>
          </a:ln>
        </p:spPr>
        <p:txBody>
          <a:bodyPr wrap="none">
            <a:spAutoFit/>
          </a:bodyPr>
          <a:lstStyle/>
          <a:p>
            <a:pPr algn="ctr">
              <a:defRPr/>
            </a:pPr>
            <a:r>
              <a:rPr lang="en-US" sz="800" b="1">
                <a:solidFill>
                  <a:srgbClr val="002060"/>
                </a:solidFill>
                <a:latin typeface="Lucida Sans Unicode" charset="0"/>
                <a:ea typeface="+mn-ea"/>
                <a:cs typeface="+mn-cs"/>
              </a:rPr>
              <a:t>Louisiana </a:t>
            </a:r>
          </a:p>
          <a:p>
            <a:pPr algn="ctr">
              <a:defRPr/>
            </a:pPr>
            <a:r>
              <a:rPr lang="en-US" sz="800" b="1">
                <a:solidFill>
                  <a:srgbClr val="002060"/>
                </a:solidFill>
                <a:latin typeface="Lucida Sans Unicode" charset="0"/>
                <a:ea typeface="+mn-ea"/>
                <a:cs typeface="+mn-cs"/>
              </a:rPr>
              <a:t>EPSCoR</a:t>
            </a:r>
          </a:p>
        </p:txBody>
      </p:sp>
    </p:spTree>
  </p:cSld>
  <p:clrMap bg1="lt1" tx1="dk1" bg2="lt2" tx2="dk2" accent1="accent1" accent2="accent2" accent3="accent3" accent4="accent4" accent5="accent5" accent6="accent6" hlink="hlink" folHlink="folHlink"/>
  <p:sldLayoutIdLst>
    <p:sldLayoutId id="2147485621" r:id="rId1"/>
    <p:sldLayoutId id="2147485622" r:id="rId2"/>
    <p:sldLayoutId id="2147485623" r:id="rId3"/>
    <p:sldLayoutId id="2147485624" r:id="rId4"/>
    <p:sldLayoutId id="2147485625" r:id="rId5"/>
    <p:sldLayoutId id="2147485626" r:id="rId6"/>
    <p:sldLayoutId id="2147485627" r:id="rId7"/>
    <p:sldLayoutId id="2147485628" r:id="rId8"/>
    <p:sldLayoutId id="2147485629" r:id="rId9"/>
    <p:sldLayoutId id="2147485630" r:id="rId10"/>
    <p:sldLayoutId id="2147485631" r:id="rId11"/>
    <p:sldLayoutId id="2147485632" r:id="rId12"/>
    <p:sldLayoutId id="2147485633" r:id="rId13"/>
    <p:sldLayoutId id="2147485634" r:id="rId14"/>
    <p:sldLayoutId id="2147485635" r:id="rId15"/>
    <p:sldLayoutId id="2147485636" r:id="rId16"/>
    <p:sldLayoutId id="2147485637" r:id="rId17"/>
    <p:sldLayoutId id="2147485638" r:id="rId18"/>
    <p:sldLayoutId id="2147485639" r:id="rId19"/>
    <p:sldLayoutId id="2147485640" r:id="rId20"/>
    <p:sldLayoutId id="2147485641" r:id="rId21"/>
    <p:sldLayoutId id="2147485642" r:id="rId22"/>
    <p:sldLayoutId id="2147485643" r:id="rId23"/>
    <p:sldLayoutId id="2147485644" r:id="rId24"/>
    <p:sldLayoutId id="2147485645" r:id="rId25"/>
    <p:sldLayoutId id="2147485646" r:id="rId26"/>
    <p:sldLayoutId id="2147485647" r:id="rId27"/>
  </p:sldLayoutIdLst>
  <p:txStyles>
    <p:titleStyle>
      <a:lvl1pPr algn="l" rtl="0" eaLnBrk="1" fontAlgn="base" hangingPunct="1">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0"/>
          <a:cs typeface="ＭＳ Ｐゴシック" charset="0"/>
        </a:defRPr>
      </a:lvl1pPr>
      <a:lvl2pPr algn="l" rtl="0" eaLnBrk="1" fontAlgn="base" hangingPunct="1">
        <a:spcBef>
          <a:spcPct val="0"/>
        </a:spcBef>
        <a:spcAft>
          <a:spcPct val="0"/>
        </a:spcAft>
        <a:defRPr sz="4100" b="1">
          <a:solidFill>
            <a:schemeClr val="tx2"/>
          </a:solidFill>
          <a:latin typeface="Lucida Sans Unicode" pitchFamily="34" charset="0"/>
          <a:ea typeface="ＭＳ Ｐゴシック" charset="0"/>
          <a:cs typeface="ＭＳ Ｐゴシック" charset="0"/>
        </a:defRPr>
      </a:lvl2pPr>
      <a:lvl3pPr algn="l" rtl="0" eaLnBrk="1" fontAlgn="base" hangingPunct="1">
        <a:spcBef>
          <a:spcPct val="0"/>
        </a:spcBef>
        <a:spcAft>
          <a:spcPct val="0"/>
        </a:spcAft>
        <a:defRPr sz="4100" b="1">
          <a:solidFill>
            <a:schemeClr val="tx2"/>
          </a:solidFill>
          <a:latin typeface="Lucida Sans Unicode" pitchFamily="34" charset="0"/>
          <a:ea typeface="ＭＳ Ｐゴシック" charset="0"/>
          <a:cs typeface="ＭＳ Ｐゴシック" charset="0"/>
        </a:defRPr>
      </a:lvl3pPr>
      <a:lvl4pPr algn="l" rtl="0" eaLnBrk="1" fontAlgn="base" hangingPunct="1">
        <a:spcBef>
          <a:spcPct val="0"/>
        </a:spcBef>
        <a:spcAft>
          <a:spcPct val="0"/>
        </a:spcAft>
        <a:defRPr sz="4100" b="1">
          <a:solidFill>
            <a:schemeClr val="tx2"/>
          </a:solidFill>
          <a:latin typeface="Lucida Sans Unicode" pitchFamily="34" charset="0"/>
          <a:ea typeface="ＭＳ Ｐゴシック" charset="0"/>
          <a:cs typeface="ＭＳ Ｐゴシック" charset="0"/>
        </a:defRPr>
      </a:lvl4pPr>
      <a:lvl5pPr algn="l" rtl="0" eaLnBrk="1" fontAlgn="base" hangingPunct="1">
        <a:spcBef>
          <a:spcPct val="0"/>
        </a:spcBef>
        <a:spcAft>
          <a:spcPct val="0"/>
        </a:spcAft>
        <a:defRPr sz="4100" b="1">
          <a:solidFill>
            <a:schemeClr val="tx2"/>
          </a:solidFill>
          <a:latin typeface="Lucida Sans Unicode" pitchFamily="34" charset="0"/>
          <a:ea typeface="ＭＳ Ｐゴシック" charset="0"/>
          <a:cs typeface="ＭＳ Ｐゴシック" charset="0"/>
        </a:defRPr>
      </a:lvl5pPr>
      <a:lvl6pPr marL="457200" algn="l" rtl="0" eaLnBrk="1" fontAlgn="base" hangingPunct="1">
        <a:spcBef>
          <a:spcPct val="0"/>
        </a:spcBef>
        <a:spcAft>
          <a:spcPct val="0"/>
        </a:spcAft>
        <a:defRPr sz="4100" b="1">
          <a:solidFill>
            <a:schemeClr val="tx2"/>
          </a:solidFill>
          <a:latin typeface="Lucida Sans Unicode" pitchFamily="34" charset="0"/>
        </a:defRPr>
      </a:lvl6pPr>
      <a:lvl7pPr marL="914400" algn="l" rtl="0" eaLnBrk="1" fontAlgn="base" hangingPunct="1">
        <a:spcBef>
          <a:spcPct val="0"/>
        </a:spcBef>
        <a:spcAft>
          <a:spcPct val="0"/>
        </a:spcAft>
        <a:defRPr sz="4100" b="1">
          <a:solidFill>
            <a:schemeClr val="tx2"/>
          </a:solidFill>
          <a:latin typeface="Lucida Sans Unicode" pitchFamily="34" charset="0"/>
        </a:defRPr>
      </a:lvl7pPr>
      <a:lvl8pPr marL="1371600" algn="l" rtl="0" eaLnBrk="1" fontAlgn="base" hangingPunct="1">
        <a:spcBef>
          <a:spcPct val="0"/>
        </a:spcBef>
        <a:spcAft>
          <a:spcPct val="0"/>
        </a:spcAft>
        <a:defRPr sz="4100" b="1">
          <a:solidFill>
            <a:schemeClr val="tx2"/>
          </a:solidFill>
          <a:latin typeface="Lucida Sans Unicode" pitchFamily="34" charset="0"/>
        </a:defRPr>
      </a:lvl8pPr>
      <a:lvl9pPr marL="1828800" algn="l" rtl="0" eaLnBrk="1" fontAlgn="base" hangingPunct="1">
        <a:spcBef>
          <a:spcPct val="0"/>
        </a:spcBef>
        <a:spcAft>
          <a:spcPct val="0"/>
        </a:spcAft>
        <a:defRPr sz="4100" b="1">
          <a:solidFill>
            <a:schemeClr val="tx2"/>
          </a:solidFill>
          <a:latin typeface="Lucida Sans Unicode" pitchFamily="34" charset="0"/>
        </a:defRPr>
      </a:lvl9pPr>
    </p:titleStyle>
    <p:bodyStyle>
      <a:lvl1pPr marL="365125" indent="-255588" algn="l" rtl="0" eaLnBrk="1" fontAlgn="base" hangingPunct="1">
        <a:spcBef>
          <a:spcPts val="400"/>
        </a:spcBef>
        <a:spcAft>
          <a:spcPct val="0"/>
        </a:spcAft>
        <a:buClr>
          <a:schemeClr val="accent1"/>
        </a:buClr>
        <a:buSzPct val="68000"/>
        <a:buFont typeface="Wingdings 3" charset="0"/>
        <a:buChar char=""/>
        <a:defRPr sz="2700" kern="1200">
          <a:solidFill>
            <a:schemeClr val="tx1"/>
          </a:solidFill>
          <a:latin typeface="+mn-lt"/>
          <a:ea typeface="ＭＳ Ｐゴシック" charset="0"/>
          <a:cs typeface="ＭＳ Ｐゴシック" charset="0"/>
        </a:defRPr>
      </a:lvl1pPr>
      <a:lvl2pPr marL="620713" indent="-228600" algn="l" rtl="0" eaLnBrk="1" fontAlgn="base" hangingPunct="1">
        <a:spcBef>
          <a:spcPts val="325"/>
        </a:spcBef>
        <a:spcAft>
          <a:spcPct val="0"/>
        </a:spcAft>
        <a:buClr>
          <a:schemeClr val="accent1"/>
        </a:buClr>
        <a:buFont typeface="Verdana" charset="0"/>
        <a:buChar char="◦"/>
        <a:defRPr sz="2300" kern="1200">
          <a:solidFill>
            <a:schemeClr val="tx1"/>
          </a:solidFill>
          <a:latin typeface="+mn-lt"/>
          <a:ea typeface="ＭＳ Ｐゴシック" charset="-128"/>
          <a:cs typeface="+mn-cs"/>
        </a:defRPr>
      </a:lvl2pPr>
      <a:lvl3pPr marL="858838" indent="-228600" algn="l" rtl="0" eaLnBrk="1" fontAlgn="base" hangingPunct="1">
        <a:spcBef>
          <a:spcPts val="350"/>
        </a:spcBef>
        <a:spcAft>
          <a:spcPct val="0"/>
        </a:spcAft>
        <a:buClr>
          <a:schemeClr val="accent2"/>
        </a:buClr>
        <a:buSzPct val="100000"/>
        <a:buFont typeface="Wingdings 2" charset="0"/>
        <a:buChar char=""/>
        <a:defRPr sz="2100" kern="1200">
          <a:solidFill>
            <a:schemeClr val="tx1"/>
          </a:solidFill>
          <a:latin typeface="+mn-lt"/>
          <a:ea typeface="ＭＳ Ｐゴシック" charset="-128"/>
          <a:cs typeface="+mn-cs"/>
        </a:defRPr>
      </a:lvl3pPr>
      <a:lvl4pPr marL="1143000" indent="-228600" algn="l" rtl="0" eaLnBrk="1" fontAlgn="base" hangingPunct="1">
        <a:spcBef>
          <a:spcPts val="350"/>
        </a:spcBef>
        <a:spcAft>
          <a:spcPct val="0"/>
        </a:spcAft>
        <a:buClr>
          <a:schemeClr val="accent2"/>
        </a:buClr>
        <a:buFont typeface="Wingdings 2" charset="0"/>
        <a:buChar char=""/>
        <a:defRPr sz="1900" kern="1200">
          <a:solidFill>
            <a:schemeClr val="tx1"/>
          </a:solidFill>
          <a:latin typeface="+mn-lt"/>
          <a:ea typeface="ＭＳ Ｐゴシック" charset="-128"/>
          <a:cs typeface="+mn-cs"/>
        </a:defRPr>
      </a:lvl4pPr>
      <a:lvl5pPr marL="1371600" indent="-228600" algn="l" rtl="0" eaLnBrk="1" fontAlgn="base" hangingPunct="1">
        <a:spcBef>
          <a:spcPts val="350"/>
        </a:spcBef>
        <a:spcAft>
          <a:spcPct val="0"/>
        </a:spcAft>
        <a:buClr>
          <a:schemeClr val="accent2"/>
        </a:buClr>
        <a:buFont typeface="Wingdings 2" charset="0"/>
        <a:buChar char=""/>
        <a:defRPr sz="2000" kern="1200">
          <a:solidFill>
            <a:schemeClr val="tx1"/>
          </a:solidFill>
          <a:latin typeface="+mn-lt"/>
          <a:ea typeface="ＭＳ Ｐゴシック" charset="-128"/>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C6A0124-711F-0F4D-B22E-F04BF5C701A4}" type="datetimeFigureOut">
              <a:rPr lang="en-US" smtClean="0">
                <a:solidFill>
                  <a:prstClr val="black">
                    <a:tint val="75000"/>
                  </a:prstClr>
                </a:solidFill>
                <a:latin typeface="Calibri"/>
                <a:ea typeface="+mn-ea"/>
                <a:cs typeface="+mn-cs"/>
              </a:rPr>
              <a:pPr defTabSz="457200" fontAlgn="auto">
                <a:spcBef>
                  <a:spcPts val="0"/>
                </a:spcBef>
                <a:spcAft>
                  <a:spcPts val="0"/>
                </a:spcAft>
              </a:pPr>
              <a:t>7/28/2013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E59D044-A5B6-9346-8050-CF223865DBE3}"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59210761"/>
      </p:ext>
    </p:extLst>
  </p:cSld>
  <p:clrMap bg1="lt1" tx1="dk1" bg2="lt2" tx2="dk2" accent1="accent1" accent2="accent2" accent3="accent3" accent4="accent4" accent5="accent5" accent6="accent6" hlink="hlink" folHlink="folHlink"/>
  <p:sldLayoutIdLst>
    <p:sldLayoutId id="2147485689"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C6A0124-711F-0F4D-B22E-F04BF5C701A4}" type="datetimeFigureOut">
              <a:rPr lang="en-US" smtClean="0">
                <a:solidFill>
                  <a:prstClr val="black">
                    <a:tint val="75000"/>
                  </a:prstClr>
                </a:solidFill>
                <a:latin typeface="Calibri"/>
                <a:ea typeface="+mn-ea"/>
                <a:cs typeface="+mn-cs"/>
              </a:rPr>
              <a:pPr defTabSz="457200" fontAlgn="auto">
                <a:spcBef>
                  <a:spcPts val="0"/>
                </a:spcBef>
                <a:spcAft>
                  <a:spcPts val="0"/>
                </a:spcAft>
              </a:pPr>
              <a:t>7/28/2013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E59D044-A5B6-9346-8050-CF223865DBE3}"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59210761"/>
      </p:ext>
    </p:extLst>
  </p:cSld>
  <p:clrMap bg1="lt1" tx1="dk1" bg2="lt2" tx2="dk2" accent1="accent1" accent2="accent2" accent3="accent3" accent4="accent4" accent5="accent5" accent6="accent6" hlink="hlink" folHlink="folHlink"/>
  <p:sldLayoutIdLst>
    <p:sldLayoutId id="2147485691"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EB6A2325-534A-8F42-A89B-A4FDB6C6762D}" type="datetime1">
              <a:rPr lang="en-US"/>
              <a:pPr/>
              <a:t>7/28/2013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E358EF1D-4655-7B49-9A91-D4E71232789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598" r:id="rId1"/>
    <p:sldLayoutId id="2147485648" r:id="rId2"/>
    <p:sldLayoutId id="2147485649" r:id="rId3"/>
    <p:sldLayoutId id="2147485650" r:id="rId4"/>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8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A0B2E329-3937-2040-AB82-DA3500E88B50}" type="datetime1">
              <a:rPr lang="en-US"/>
              <a:pPr/>
              <a:t>7/28/2013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AE3A619-8519-DB41-B21E-026514BF83A7}" type="slidenum">
              <a:rPr lang="en-US"/>
              <a:pPr/>
              <a:t>‹#›</a:t>
            </a:fld>
            <a:endParaRPr lang="en-US"/>
          </a:p>
        </p:txBody>
      </p:sp>
      <p:pic>
        <p:nvPicPr>
          <p:cNvPr id="34823" name="Picture 4" descr="EpscorLogo copy"/>
          <p:cNvPicPr>
            <a:picLocks noChangeAspect="1" noChangeArrowheads="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8172450" y="5715000"/>
            <a:ext cx="9715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7"/>
          <p:cNvSpPr txBox="1">
            <a:spLocks noChangeArrowheads="1"/>
          </p:cNvSpPr>
          <p:nvPr/>
        </p:nvSpPr>
        <p:spPr bwMode="auto">
          <a:xfrm>
            <a:off x="8305800" y="6519863"/>
            <a:ext cx="687388" cy="338137"/>
          </a:xfrm>
          <a:prstGeom prst="rect">
            <a:avLst/>
          </a:prstGeom>
          <a:noFill/>
          <a:ln w="9525">
            <a:noFill/>
            <a:miter lim="800000"/>
            <a:headEnd/>
            <a:tailEnd/>
          </a:ln>
        </p:spPr>
        <p:txBody>
          <a:bodyPr wrap="none">
            <a:spAutoFit/>
          </a:bodyPr>
          <a:lstStyle/>
          <a:p>
            <a:pPr algn="ctr">
              <a:defRPr/>
            </a:pPr>
            <a:r>
              <a:rPr lang="en-US" sz="800" b="1">
                <a:solidFill>
                  <a:srgbClr val="002060"/>
                </a:solidFill>
                <a:latin typeface="Calibri" charset="0"/>
                <a:ea typeface="+mn-ea"/>
                <a:cs typeface="+mn-cs"/>
              </a:rPr>
              <a:t>Louisiana </a:t>
            </a:r>
          </a:p>
          <a:p>
            <a:pPr algn="ctr">
              <a:defRPr/>
            </a:pPr>
            <a:r>
              <a:rPr lang="en-US" sz="800" b="1">
                <a:solidFill>
                  <a:srgbClr val="002060"/>
                </a:solidFill>
                <a:latin typeface="Calibri" charset="0"/>
                <a:ea typeface="+mn-ea"/>
                <a:cs typeface="+mn-cs"/>
              </a:rPr>
              <a:t>EPSCoR</a:t>
            </a:r>
          </a:p>
        </p:txBody>
      </p:sp>
    </p:spTree>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 id="2147485651" r:id="rId12"/>
    <p:sldLayoutId id="2147485652" r:id="rId13"/>
    <p:sldLayoutId id="2147485653" r:id="rId14"/>
    <p:sldLayoutId id="2147485654" r:id="rId15"/>
    <p:sldLayoutId id="2147485655" r:id="rId16"/>
    <p:sldLayoutId id="2147485656" r:id="rId17"/>
    <p:sldLayoutId id="2147485657" r:id="rId18"/>
    <p:sldLayoutId id="2147485658" r:id="rId19"/>
    <p:sldLayoutId id="2147485659" r:id="rId20"/>
    <p:sldLayoutId id="2147485660" r:id="rId21"/>
    <p:sldLayoutId id="2147485661" r:id="rId22"/>
    <p:sldLayoutId id="2147485662" r:id="rId23"/>
    <p:sldLayoutId id="2147485663" r:id="rId24"/>
    <p:sldLayoutId id="2147485664" r:id="rId25"/>
    <p:sldLayoutId id="2147485685" r:id="rId26"/>
    <p:sldLayoutId id="2147485686" r:id="rId27"/>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7007949-F37D-468E-A2A1-324F564E5F27}" type="datetimeFigureOut">
              <a:rPr lang="en-US">
                <a:solidFill>
                  <a:prstClr val="black">
                    <a:tint val="75000"/>
                  </a:prstClr>
                </a:solidFill>
                <a:ea typeface="+mn-ea"/>
              </a:rPr>
              <a:pPr>
                <a:defRPr/>
              </a:pPr>
              <a:t>7/28/2013</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92D8258-8C6D-4C8F-B1E1-F48FEBFCB4BF}" type="slidenum">
              <a:rPr lang="en-US">
                <a:solidFill>
                  <a:prstClr val="black">
                    <a:tint val="75000"/>
                  </a:prstClr>
                </a:solidFill>
                <a:ea typeface="+mn-ea"/>
              </a:rPr>
              <a:pPr>
                <a:defRPr/>
              </a:pPr>
              <a:t>‹#›</a:t>
            </a:fld>
            <a:endParaRPr lang="en-US">
              <a:solidFill>
                <a:prstClr val="black">
                  <a:tint val="75000"/>
                </a:prstClr>
              </a:solidFill>
              <a:ea typeface="+mn-ea"/>
            </a:endParaRPr>
          </a:p>
        </p:txBody>
      </p:sp>
    </p:spTree>
  </p:cSld>
  <p:clrMap bg1="lt1" tx1="dk1" bg2="lt2" tx2="dk2" accent1="accent1" accent2="accent2" accent3="accent3" accent4="accent4" accent5="accent5" accent6="accent6" hlink="hlink" folHlink="folHlink"/>
  <p:sldLayoutIdLst>
    <p:sldLayoutId id="214748566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7007949-F37D-468E-A2A1-324F564E5F27}" type="datetimeFigureOut">
              <a:rPr lang="en-US">
                <a:solidFill>
                  <a:prstClr val="black">
                    <a:tint val="75000"/>
                  </a:prstClr>
                </a:solidFill>
                <a:ea typeface="+mn-ea"/>
              </a:rPr>
              <a:pPr>
                <a:defRPr/>
              </a:pPr>
              <a:t>7/28/2013</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92D8258-8C6D-4C8F-B1E1-F48FEBFCB4BF}" type="slidenum">
              <a:rPr lang="en-US">
                <a:solidFill>
                  <a:prstClr val="black">
                    <a:tint val="75000"/>
                  </a:prstClr>
                </a:solidFill>
                <a:ea typeface="+mn-ea"/>
              </a:rPr>
              <a:pPr>
                <a:defRPr/>
              </a:pPr>
              <a:t>‹#›</a:t>
            </a:fld>
            <a:endParaRPr lang="en-US">
              <a:solidFill>
                <a:prstClr val="black">
                  <a:tint val="75000"/>
                </a:prstClr>
              </a:solidFill>
              <a:ea typeface="+mn-ea"/>
            </a:endParaRPr>
          </a:p>
        </p:txBody>
      </p:sp>
    </p:spTree>
  </p:cSld>
  <p:clrMap bg1="lt1" tx1="dk1" bg2="lt2" tx2="dk2" accent1="accent1" accent2="accent2" accent3="accent3" accent4="accent4" accent5="accent5" accent6="accent6" hlink="hlink" folHlink="folHlink"/>
  <p:sldLayoutIdLst>
    <p:sldLayoutId id="2147485672" r:id="rId1"/>
    <p:sldLayoutId id="2147485675" r:id="rId2"/>
    <p:sldLayoutId id="2147485676"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678" r:id="rId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2pPr>
      <a:lvl3pPr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3pPr>
      <a:lvl4pPr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4pPr>
      <a:lvl5pPr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5pPr>
      <a:lvl6pPr marL="321457"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6pPr>
      <a:lvl7pPr marL="642915"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7pPr>
      <a:lvl8pPr marL="964372"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8pPr>
      <a:lvl9pPr marL="1285829"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9pPr>
    </p:titleStyle>
    <p:bodyStyle>
      <a:lvl1pPr marL="625056"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7584"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5011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64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5168"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Text Box 1"/>
          <p:cNvSpPr txBox="1">
            <a:spLocks noGrp="1" noChangeArrowheads="1"/>
          </p:cNvSpPr>
          <p:nvPr>
            <p:ph type="sldNum" sz="quarter" idx="4"/>
          </p:nvPr>
        </p:nvSpPr>
        <p:spPr bwMode="auto">
          <a:xfrm>
            <a:off x="4446984" y="650974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64288" tIns="32144" rIns="64288" bIns="32144" numCol="1" anchor="t" anchorCtr="0" compatLnSpc="1">
            <a:prstTxWarp prst="textNoShape">
              <a:avLst/>
            </a:prstTxWarp>
          </a:bodyPr>
          <a:lstStyle>
            <a:lvl1pPr algn="ctr">
              <a:defRPr sz="1300">
                <a:solidFill>
                  <a:schemeClr val="tx1"/>
                </a:solidFill>
                <a:latin typeface="+mn-lt"/>
                <a:ea typeface="Gill Sans" charset="0"/>
                <a:cs typeface="Gill Sans" charset="0"/>
              </a:defRPr>
            </a:lvl1pPr>
            <a:lvl2pPr algn="l">
              <a:defRPr sz="800">
                <a:solidFill>
                  <a:schemeClr val="tx1"/>
                </a:solidFill>
                <a:latin typeface="+mn-lt"/>
              </a:defRPr>
            </a:lvl2pPr>
            <a:lvl3pPr algn="l">
              <a:defRPr sz="800">
                <a:solidFill>
                  <a:schemeClr val="tx1"/>
                </a:solidFill>
                <a:latin typeface="+mn-lt"/>
              </a:defRPr>
            </a:lvl3pPr>
            <a:lvl4pPr algn="l">
              <a:defRPr sz="800">
                <a:solidFill>
                  <a:schemeClr val="tx1"/>
                </a:solidFill>
                <a:latin typeface="+mn-lt"/>
              </a:defRPr>
            </a:lvl4pPr>
            <a:lvl5pPr algn="l">
              <a:defRPr sz="800">
                <a:solidFill>
                  <a:schemeClr val="tx1"/>
                </a:solidFill>
                <a:latin typeface="+mn-lt"/>
              </a:defRPr>
            </a:lvl5pPr>
            <a:lvl6pPr fontAlgn="base">
              <a:spcBef>
                <a:spcPct val="0"/>
              </a:spcBef>
              <a:spcAft>
                <a:spcPct val="0"/>
              </a:spcAft>
              <a:defRPr sz="800">
                <a:solidFill>
                  <a:schemeClr val="tx1"/>
                </a:solidFill>
                <a:latin typeface="+mn-lt"/>
              </a:defRPr>
            </a:lvl6pPr>
            <a:lvl7pPr fontAlgn="base">
              <a:spcBef>
                <a:spcPct val="0"/>
              </a:spcBef>
              <a:spcAft>
                <a:spcPct val="0"/>
              </a:spcAft>
              <a:defRPr sz="800">
                <a:solidFill>
                  <a:schemeClr val="tx1"/>
                </a:solidFill>
                <a:latin typeface="+mn-lt"/>
              </a:defRPr>
            </a:lvl7pPr>
            <a:lvl8pPr fontAlgn="base">
              <a:spcBef>
                <a:spcPct val="0"/>
              </a:spcBef>
              <a:spcAft>
                <a:spcPct val="0"/>
              </a:spcAft>
              <a:defRPr sz="800">
                <a:solidFill>
                  <a:schemeClr val="tx1"/>
                </a:solidFill>
                <a:latin typeface="+mn-lt"/>
              </a:defRPr>
            </a:lvl8pPr>
            <a:lvl9pPr fontAlgn="base">
              <a:spcBef>
                <a:spcPct val="0"/>
              </a:spcBef>
              <a:spcAft>
                <a:spcPct val="0"/>
              </a:spcAft>
              <a:defRPr sz="800">
                <a:solidFill>
                  <a:schemeClr val="tx1"/>
                </a:solidFill>
                <a:latin typeface="+mn-lt"/>
              </a:defRPr>
            </a:lvl9pPr>
          </a:lstStyle>
          <a:p>
            <a:fld id="{1F37E41F-6FBF-420C-8841-C922F4308B3B}" type="slidenum">
              <a:rPr lang="en-US">
                <a:solidFill>
                  <a:srgbClr val="000000"/>
                </a:solidFill>
                <a:sym typeface="Gill Sans" charset="0"/>
              </a:rPr>
              <a:pPr/>
              <a:t>‹#›</a:t>
            </a:fld>
            <a:endParaRPr lang="en-US">
              <a:solidFill>
                <a:srgbClr val="000000"/>
              </a:solidFill>
              <a:sym typeface="Gill Sans" charset="0"/>
            </a:endParaRPr>
          </a:p>
        </p:txBody>
      </p:sp>
    </p:spTree>
  </p:cSld>
  <p:clrMap bg1="lt1" tx1="dk1" bg2="lt2" tx2="dk2" accent1="accent1" accent2="accent2" accent3="accent3" accent4="accent4" accent5="accent5" accent6="accent6" hlink="hlink" folHlink="folHlink"/>
  <p:sldLayoutIdLst>
    <p:sldLayoutId id="2147485680" r:id="rId1"/>
  </p:sldLayoutIdLst>
  <p:transition/>
  <p:hf hdr="0" ftr="0" dt="0"/>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2pPr>
      <a:lvl3pPr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3pPr>
      <a:lvl4pPr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4pPr>
      <a:lvl5pPr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5pPr>
      <a:lvl6pPr marL="321440"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6pPr>
      <a:lvl7pPr marL="642882"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7pPr>
      <a:lvl8pPr marL="964323"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8pPr>
      <a:lvl9pPr marL="1285763" algn="ctr" rtl="0" fontAlgn="base">
        <a:spcBef>
          <a:spcPct val="0"/>
        </a:spcBef>
        <a:spcAft>
          <a:spcPct val="0"/>
        </a:spcAft>
        <a:defRPr sz="5900">
          <a:solidFill>
            <a:schemeClr val="tx1"/>
          </a:solidFill>
          <a:latin typeface="Gill Sans" charset="0"/>
          <a:ea typeface="Heiti TC Light" charset="0"/>
          <a:cs typeface="Heiti TC Light" charset="0"/>
          <a:sym typeface="Gill Sans" charset="0"/>
        </a:defRPr>
      </a:lvl9pPr>
    </p:titleStyle>
    <p:bodyStyle>
      <a:lvl1pPr marL="625024"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7536"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50048"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560"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5072"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513"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7953"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395"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835"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642882" rtl="0" eaLnBrk="1" latinLnBrk="0" hangingPunct="1">
        <a:defRPr sz="1300" kern="1200">
          <a:solidFill>
            <a:schemeClr val="tx1"/>
          </a:solidFill>
          <a:latin typeface="+mn-lt"/>
          <a:ea typeface="+mn-ea"/>
          <a:cs typeface="+mn-cs"/>
        </a:defRPr>
      </a:lvl1pPr>
      <a:lvl2pPr marL="321440" algn="l" defTabSz="642882" rtl="0" eaLnBrk="1" latinLnBrk="0" hangingPunct="1">
        <a:defRPr sz="1300" kern="1200">
          <a:solidFill>
            <a:schemeClr val="tx1"/>
          </a:solidFill>
          <a:latin typeface="+mn-lt"/>
          <a:ea typeface="+mn-ea"/>
          <a:cs typeface="+mn-cs"/>
        </a:defRPr>
      </a:lvl2pPr>
      <a:lvl3pPr marL="642882" algn="l" defTabSz="642882" rtl="0" eaLnBrk="1" latinLnBrk="0" hangingPunct="1">
        <a:defRPr sz="1300" kern="1200">
          <a:solidFill>
            <a:schemeClr val="tx1"/>
          </a:solidFill>
          <a:latin typeface="+mn-lt"/>
          <a:ea typeface="+mn-ea"/>
          <a:cs typeface="+mn-cs"/>
        </a:defRPr>
      </a:lvl3pPr>
      <a:lvl4pPr marL="964323" algn="l" defTabSz="642882" rtl="0" eaLnBrk="1" latinLnBrk="0" hangingPunct="1">
        <a:defRPr sz="1300" kern="1200">
          <a:solidFill>
            <a:schemeClr val="tx1"/>
          </a:solidFill>
          <a:latin typeface="+mn-lt"/>
          <a:ea typeface="+mn-ea"/>
          <a:cs typeface="+mn-cs"/>
        </a:defRPr>
      </a:lvl4pPr>
      <a:lvl5pPr marL="1285763" algn="l" defTabSz="642882" rtl="0" eaLnBrk="1" latinLnBrk="0" hangingPunct="1">
        <a:defRPr sz="1300" kern="1200">
          <a:solidFill>
            <a:schemeClr val="tx1"/>
          </a:solidFill>
          <a:latin typeface="+mn-lt"/>
          <a:ea typeface="+mn-ea"/>
          <a:cs typeface="+mn-cs"/>
        </a:defRPr>
      </a:lvl5pPr>
      <a:lvl6pPr marL="1607205" algn="l" defTabSz="642882" rtl="0" eaLnBrk="1" latinLnBrk="0" hangingPunct="1">
        <a:defRPr sz="1300" kern="1200">
          <a:solidFill>
            <a:schemeClr val="tx1"/>
          </a:solidFill>
          <a:latin typeface="+mn-lt"/>
          <a:ea typeface="+mn-ea"/>
          <a:cs typeface="+mn-cs"/>
        </a:defRPr>
      </a:lvl6pPr>
      <a:lvl7pPr marL="1928645" algn="l" defTabSz="642882" rtl="0" eaLnBrk="1" latinLnBrk="0" hangingPunct="1">
        <a:defRPr sz="1300" kern="1200">
          <a:solidFill>
            <a:schemeClr val="tx1"/>
          </a:solidFill>
          <a:latin typeface="+mn-lt"/>
          <a:ea typeface="+mn-ea"/>
          <a:cs typeface="+mn-cs"/>
        </a:defRPr>
      </a:lvl7pPr>
      <a:lvl8pPr marL="2250086" algn="l" defTabSz="642882" rtl="0" eaLnBrk="1" latinLnBrk="0" hangingPunct="1">
        <a:defRPr sz="1300" kern="1200">
          <a:solidFill>
            <a:schemeClr val="tx1"/>
          </a:solidFill>
          <a:latin typeface="+mn-lt"/>
          <a:ea typeface="+mn-ea"/>
          <a:cs typeface="+mn-cs"/>
        </a:defRPr>
      </a:lvl8pPr>
      <a:lvl9pPr marL="2571527" algn="l" defTabSz="642882"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F231D16-7ED9-4EC5-B492-3CA8BAB52DDF}" type="datetimeFigureOut">
              <a:rPr lang="en-US" smtClean="0">
                <a:solidFill>
                  <a:prstClr val="black">
                    <a:tint val="75000"/>
                  </a:prstClr>
                </a:solidFill>
                <a:latin typeface="Calibri"/>
                <a:ea typeface="+mn-ea"/>
                <a:cs typeface="+mn-cs"/>
              </a:rPr>
              <a:pPr fontAlgn="auto">
                <a:spcBef>
                  <a:spcPts val="0"/>
                </a:spcBef>
                <a:spcAft>
                  <a:spcPts val="0"/>
                </a:spcAft>
              </a:pPr>
              <a:t>7/28/2013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9EF017C-572E-4A13-A13C-178162CFEA19}"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4980829"/>
      </p:ext>
    </p:extLst>
  </p:cSld>
  <p:clrMap bg1="lt1" tx1="dk1" bg2="lt2" tx2="dk2" accent1="accent1" accent2="accent2" accent3="accent3" accent4="accent4" accent5="accent5" accent6="accent6" hlink="hlink" folHlink="folHlink"/>
  <p:sldLayoutIdLst>
    <p:sldLayoutId id="214748568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F231D16-7ED9-4EC5-B492-3CA8BAB52DDF}" type="datetimeFigureOut">
              <a:rPr lang="en-US" smtClean="0">
                <a:solidFill>
                  <a:prstClr val="black">
                    <a:tint val="75000"/>
                  </a:prstClr>
                </a:solidFill>
                <a:latin typeface="Calibri"/>
                <a:ea typeface="+mn-ea"/>
                <a:cs typeface="+mn-cs"/>
              </a:rPr>
              <a:pPr fontAlgn="auto">
                <a:spcBef>
                  <a:spcPts val="0"/>
                </a:spcBef>
                <a:spcAft>
                  <a:spcPts val="0"/>
                </a:spcAft>
              </a:pPr>
              <a:t>7/28/2013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9EF017C-572E-4A13-A13C-178162CFEA19}"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4980829"/>
      </p:ext>
    </p:extLst>
  </p:cSld>
  <p:clrMap bg1="lt1" tx1="dk1" bg2="lt2" tx2="dk2" accent1="accent1" accent2="accent2" accent3="accent3" accent4="accent4" accent5="accent5" accent6="accent6" hlink="hlink" folHlink="folHlink"/>
  <p:sldLayoutIdLst>
    <p:sldLayoutId id="214748568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3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35.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6.jpeg"/><Relationship Id="rId3" Type="http://schemas.openxmlformats.org/officeDocument/2006/relationships/image" Target="../media/image36.pn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cid:3369919883_6858142" TargetMode="External"/><Relationship Id="rId10" Type="http://schemas.openxmlformats.org/officeDocument/2006/relationships/image" Target="../media/image42.jpeg"/><Relationship Id="rId4" Type="http://schemas.openxmlformats.org/officeDocument/2006/relationships/image" Target="../media/image37.jpe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0.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jpeg"/><Relationship Id="rId1" Type="http://schemas.openxmlformats.org/officeDocument/2006/relationships/slideLayout" Target="../slideLayouts/slideLayout60.xml"/><Relationship Id="rId5" Type="http://schemas.openxmlformats.org/officeDocument/2006/relationships/image" Target="../media/image46.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60.xml"/><Relationship Id="rId1" Type="http://schemas.openxmlformats.org/officeDocument/2006/relationships/vmlDrawing" Target="../drawings/vmlDrawing1.vml"/><Relationship Id="rId6" Type="http://schemas.openxmlformats.org/officeDocument/2006/relationships/image" Target="../media/image49.wmf"/><Relationship Id="rId5" Type="http://schemas.openxmlformats.org/officeDocument/2006/relationships/oleObject" Target="../embeddings/oleObject1.bin"/><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6.jpeg"/><Relationship Id="rId2" Type="http://schemas.openxmlformats.org/officeDocument/2006/relationships/image" Target="../media/image51.png"/><Relationship Id="rId1" Type="http://schemas.openxmlformats.org/officeDocument/2006/relationships/slideLayout" Target="../slideLayouts/slideLayout6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0.xml"/><Relationship Id="rId5" Type="http://schemas.openxmlformats.org/officeDocument/2006/relationships/image" Target="../media/image16.jpe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0.xml"/><Relationship Id="rId6" Type="http://schemas.openxmlformats.org/officeDocument/2006/relationships/image" Target="../media/image68.png"/><Relationship Id="rId5" Type="http://schemas.openxmlformats.org/officeDocument/2006/relationships/image" Target="../media/image16.jpe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16.jpeg"/><Relationship Id="rId2" Type="http://schemas.openxmlformats.org/officeDocument/2006/relationships/image" Target="../media/image69.png"/><Relationship Id="rId1" Type="http://schemas.openxmlformats.org/officeDocument/2006/relationships/slideLayout" Target="../slideLayouts/slideLayout60.xml"/><Relationship Id="rId6" Type="http://schemas.openxmlformats.org/officeDocument/2006/relationships/image" Target="../media/image73.png"/><Relationship Id="rId11" Type="http://schemas.openxmlformats.org/officeDocument/2006/relationships/image" Target="../media/image55.png"/><Relationship Id="rId5" Type="http://schemas.openxmlformats.org/officeDocument/2006/relationships/image" Target="../media/image72.png"/><Relationship Id="rId10" Type="http://schemas.openxmlformats.org/officeDocument/2006/relationships/image" Target="../media/image52.png"/><Relationship Id="rId4" Type="http://schemas.openxmlformats.org/officeDocument/2006/relationships/image" Target="../media/image71.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Layout" Target="../slideLayouts/slideLayout6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38.xml"/><Relationship Id="rId6" Type="http://schemas.openxmlformats.org/officeDocument/2006/relationships/image" Target="../media/image6.jpeg"/><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67.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hyperlink" Target="http://www.google.com/url?sa=i&amp;rct=j&amp;q=3d+histogram&amp;source=images&amp;cd=&amp;cad=rja&amp;docid=WCizweOL_dH0sM&amp;tbnid=QYgIk1Lhnq-EVM:&amp;ved=0CAUQjRw&amp;url=http://qutip.googlecode.com/svn/doc/1.1.3/html/examples/examples-3d-histogram.html&amp;ei=wbBkUenNHoah2gW1o4DwDw&amp;bvm=bv.44990110,d.aWc&amp;psig=AFQjCNHEVn5RXuNWVqXzElpUnte738NQmw&amp;ust=1365639654224484" TargetMode="External"/><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19.jpeg"/><Relationship Id="rId7"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66.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95.png"/></Relationships>
</file>

<file path=ppt/slides/_rels/slide2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5.jpe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3.png"/><Relationship Id="rId3" Type="http://schemas.openxmlformats.org/officeDocument/2006/relationships/image" Target="../media/image82.png"/><Relationship Id="rId7" Type="http://schemas.openxmlformats.org/officeDocument/2006/relationships/image" Target="../media/image98.jpeg"/><Relationship Id="rId12" Type="http://schemas.openxmlformats.org/officeDocument/2006/relationships/image" Target="../media/image102.png"/><Relationship Id="rId2" Type="http://schemas.openxmlformats.org/officeDocument/2006/relationships/image" Target="../media/image5.jpeg"/><Relationship Id="rId1" Type="http://schemas.openxmlformats.org/officeDocument/2006/relationships/slideLayout" Target="../slideLayouts/slideLayout38.xml"/><Relationship Id="rId6" Type="http://schemas.openxmlformats.org/officeDocument/2006/relationships/image" Target="../media/image97.png"/><Relationship Id="rId11" Type="http://schemas.openxmlformats.org/officeDocument/2006/relationships/image" Target="../media/image101.png"/><Relationship Id="rId5" Type="http://schemas.openxmlformats.org/officeDocument/2006/relationships/image" Target="../media/image24.png"/><Relationship Id="rId10" Type="http://schemas.openxmlformats.org/officeDocument/2006/relationships/image" Target="../media/image100.png"/><Relationship Id="rId4" Type="http://schemas.openxmlformats.org/officeDocument/2006/relationships/image" Target="../media/image23.png"/><Relationship Id="rId9" Type="http://schemas.openxmlformats.org/officeDocument/2006/relationships/image" Target="../media/image26.jpeg"/><Relationship Id="rId1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5.jpeg"/><Relationship Id="rId7"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hyperlink" Target="http://www.asi20.com/page9/index.html"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emf"/><Relationship Id="rId7" Type="http://schemas.openxmlformats.org/officeDocument/2006/relationships/image" Target="../media/image113.png"/><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image" Target="../media/image112.jpeg"/><Relationship Id="rId5" Type="http://schemas.microsoft.com/office/2007/relationships/hdphoto" Target="../media/hdphoto2.wdp"/><Relationship Id="rId4" Type="http://schemas.openxmlformats.org/officeDocument/2006/relationships/image" Target="../media/image111.png"/><Relationship Id="rId9" Type="http://schemas.openxmlformats.org/officeDocument/2006/relationships/image" Target="../media/image19.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5.xml"/><Relationship Id="rId7" Type="http://schemas.openxmlformats.org/officeDocument/2006/relationships/image" Target="../media/image11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10.emf"/><Relationship Id="rId11" Type="http://schemas.openxmlformats.org/officeDocument/2006/relationships/image" Target="../media/image19.jpeg"/><Relationship Id="rId5" Type="http://schemas.openxmlformats.org/officeDocument/2006/relationships/image" Target="../media/image115.png"/><Relationship Id="rId10" Type="http://schemas.openxmlformats.org/officeDocument/2006/relationships/image" Target="../media/image116.png"/><Relationship Id="rId4" Type="http://schemas.openxmlformats.org/officeDocument/2006/relationships/notesSlide" Target="../notesSlides/notesSlide16.xml"/><Relationship Id="rId9" Type="http://schemas.openxmlformats.org/officeDocument/2006/relationships/image" Target="../media/image112.jpeg"/></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5.xml"/><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5.jpe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9.jpeg"/><Relationship Id="rId7" Type="http://schemas.openxmlformats.org/officeDocument/2006/relationships/image" Target="../media/image123.jpeg"/><Relationship Id="rId2" Type="http://schemas.openxmlformats.org/officeDocument/2006/relationships/image" Target="../media/image119.jpeg"/><Relationship Id="rId1" Type="http://schemas.openxmlformats.org/officeDocument/2006/relationships/slideLayout" Target="../slideLayouts/slideLayout33.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6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xml"/><Relationship Id="rId1" Type="http://schemas.openxmlformats.org/officeDocument/2006/relationships/slideLayout" Target="../slideLayouts/slideLayout63.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14.pd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14.pdf"/><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18.png"/><Relationship Id="rId5" Type="http://schemas.openxmlformats.org/officeDocument/2006/relationships/image" Target="../media/image23.pd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9.xml"/><Relationship Id="rId5" Type="http://schemas.openxmlformats.org/officeDocument/2006/relationships/image" Target="../media/image20.png"/><Relationship Id="rId4" Type="http://schemas.openxmlformats.org/officeDocument/2006/relationships/image" Target="../media/image31.pdf"/></Relationships>
</file>

<file path=ppt/slides/_rels/slide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5.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3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253798" y="6142479"/>
            <a:ext cx="2590800" cy="646331"/>
          </a:xfrm>
          <a:prstGeom prst="rect">
            <a:avLst/>
          </a:prstGeom>
          <a:noFill/>
        </p:spPr>
        <p:txBody>
          <a:bodyPr wrap="square" rtlCol="0">
            <a:spAutoFit/>
          </a:bodyPr>
          <a:lstStyle/>
          <a:p>
            <a:r>
              <a:rPr lang="en-US" dirty="0" smtClean="0">
                <a:solidFill>
                  <a:prstClr val="black"/>
                </a:solidFill>
                <a:latin typeface="Calibri"/>
                <a:ea typeface="MS PGothic" charset="0"/>
                <a:cs typeface="Calibri"/>
              </a:rPr>
              <a:t>Lithium ion batteries and electrochemical sensors</a:t>
            </a:r>
            <a:endParaRPr lang="en-US" dirty="0">
              <a:solidFill>
                <a:prstClr val="black"/>
              </a:solidFill>
              <a:latin typeface="Calibri"/>
              <a:ea typeface="MS PGothic" charset="0"/>
              <a:cs typeface="Calibri"/>
            </a:endParaRPr>
          </a:p>
        </p:txBody>
      </p:sp>
      <p:grpSp>
        <p:nvGrpSpPr>
          <p:cNvPr id="16" name="Group 15"/>
          <p:cNvGrpSpPr/>
          <p:nvPr/>
        </p:nvGrpSpPr>
        <p:grpSpPr>
          <a:xfrm>
            <a:off x="839910" y="4728800"/>
            <a:ext cx="2775549" cy="1068345"/>
            <a:chOff x="886547" y="4892040"/>
            <a:chExt cx="2478110" cy="944678"/>
          </a:xfrm>
        </p:grpSpPr>
        <p:sp>
          <p:nvSpPr>
            <p:cNvPr id="17" name="TextBox 16"/>
            <p:cNvSpPr txBox="1"/>
            <p:nvPr/>
          </p:nvSpPr>
          <p:spPr>
            <a:xfrm>
              <a:off x="906440" y="4892040"/>
              <a:ext cx="1355829" cy="408225"/>
            </a:xfrm>
            <a:prstGeom prst="rect">
              <a:avLst/>
            </a:prstGeom>
            <a:noFill/>
            <a:ln>
              <a:noFill/>
            </a:ln>
          </p:spPr>
          <p:txBody>
            <a:bodyPr wrap="none" rtlCol="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400" b="1" cap="all" dirty="0" smtClean="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rPr>
                <a:t>FOCUS 1</a:t>
              </a:r>
              <a:endParaRPr lang="en-US" sz="2400" b="1" cap="all" dirty="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endParaRPr>
            </a:p>
          </p:txBody>
        </p:sp>
        <p:sp>
          <p:nvSpPr>
            <p:cNvPr id="18" name="TextBox 17"/>
            <p:cNvSpPr txBox="1"/>
            <p:nvPr/>
          </p:nvSpPr>
          <p:spPr>
            <a:xfrm>
              <a:off x="886547" y="5374064"/>
              <a:ext cx="2478110" cy="462654"/>
            </a:xfrm>
            <a:prstGeom prst="rect">
              <a:avLst/>
            </a:prstGeom>
            <a:noFill/>
          </p:spPr>
          <p:txBody>
            <a:bodyPr wrap="square" rtlCol="0">
              <a:spAutoFit/>
            </a:bodyPr>
            <a:lstStyle/>
            <a:p>
              <a:r>
                <a:rPr lang="en-US" sz="1400" dirty="0" smtClean="0"/>
                <a:t>Electrochemical Capacitors</a:t>
              </a:r>
              <a:endParaRPr lang="en-US" sz="1400" dirty="0"/>
            </a:p>
            <a:p>
              <a:r>
                <a:rPr lang="en-US" sz="1400" dirty="0"/>
                <a:t>Based </a:t>
              </a:r>
              <a:r>
                <a:rPr lang="en-US" sz="1400" dirty="0" smtClean="0"/>
                <a:t>on Nanotube Forests</a:t>
              </a:r>
              <a:endParaRPr lang="en-US" sz="1400" dirty="0">
                <a:solidFill>
                  <a:prstClr val="black"/>
                </a:solidFill>
                <a:latin typeface="Calibri"/>
                <a:ea typeface="MS PGothic" charset="0"/>
                <a:cs typeface="Calibri"/>
              </a:endParaRPr>
            </a:p>
          </p:txBody>
        </p:sp>
      </p:grpSp>
      <p:grpSp>
        <p:nvGrpSpPr>
          <p:cNvPr id="19" name="Group 18"/>
          <p:cNvGrpSpPr/>
          <p:nvPr/>
        </p:nvGrpSpPr>
        <p:grpSpPr>
          <a:xfrm>
            <a:off x="3791495" y="4761569"/>
            <a:ext cx="2544229" cy="1173302"/>
            <a:chOff x="3954440" y="4892040"/>
            <a:chExt cx="2207910" cy="1073228"/>
          </a:xfrm>
        </p:grpSpPr>
        <p:sp>
          <p:nvSpPr>
            <p:cNvPr id="20" name="TextBox 19"/>
            <p:cNvSpPr txBox="1"/>
            <p:nvPr/>
          </p:nvSpPr>
          <p:spPr>
            <a:xfrm>
              <a:off x="3954440" y="4892040"/>
              <a:ext cx="1317827" cy="422288"/>
            </a:xfrm>
            <a:prstGeom prst="rect">
              <a:avLst/>
            </a:prstGeom>
            <a:noFill/>
            <a:ln>
              <a:noFill/>
            </a:ln>
          </p:spPr>
          <p:txBody>
            <a:bodyPr wrap="none" rtlCol="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400" b="1" cap="all" dirty="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rPr>
                <a:t>FOCUS 2</a:t>
              </a:r>
            </a:p>
          </p:txBody>
        </p:sp>
        <p:sp>
          <p:nvSpPr>
            <p:cNvPr id="21" name="TextBox 20"/>
            <p:cNvSpPr txBox="1"/>
            <p:nvPr/>
          </p:nvSpPr>
          <p:spPr>
            <a:xfrm>
              <a:off x="3954440" y="5374064"/>
              <a:ext cx="2207910" cy="591204"/>
            </a:xfrm>
            <a:prstGeom prst="rect">
              <a:avLst/>
            </a:prstGeom>
            <a:noFill/>
          </p:spPr>
          <p:txBody>
            <a:bodyPr wrap="square" rtlCol="0">
              <a:spAutoFit/>
            </a:bodyPr>
            <a:lstStyle/>
            <a:p>
              <a:r>
                <a:rPr lang="en-US" dirty="0" smtClean="0">
                  <a:solidFill>
                    <a:prstClr val="black"/>
                  </a:solidFill>
                  <a:latin typeface="Calibri"/>
                  <a:ea typeface="MS PGothic" charset="0"/>
                  <a:cs typeface="Calibri"/>
                </a:rPr>
                <a:t>Hydrogen Storage Materials</a:t>
              </a:r>
              <a:endParaRPr lang="en-US" dirty="0">
                <a:solidFill>
                  <a:prstClr val="black"/>
                </a:solidFill>
                <a:latin typeface="Calibri"/>
                <a:ea typeface="MS PGothic" charset="0"/>
                <a:cs typeface="Calibri"/>
              </a:endParaRPr>
            </a:p>
          </p:txBody>
        </p:sp>
      </p:grpSp>
      <p:grpSp>
        <p:nvGrpSpPr>
          <p:cNvPr id="22" name="Group 21"/>
          <p:cNvGrpSpPr/>
          <p:nvPr/>
        </p:nvGrpSpPr>
        <p:grpSpPr>
          <a:xfrm>
            <a:off x="6625562" y="4728796"/>
            <a:ext cx="2226140" cy="893156"/>
            <a:chOff x="6773840" y="4892040"/>
            <a:chExt cx="2133600" cy="821885"/>
          </a:xfrm>
        </p:grpSpPr>
        <p:sp>
          <p:nvSpPr>
            <p:cNvPr id="23" name="TextBox 22"/>
            <p:cNvSpPr txBox="1"/>
            <p:nvPr/>
          </p:nvSpPr>
          <p:spPr>
            <a:xfrm>
              <a:off x="6773840" y="4892040"/>
              <a:ext cx="1535698" cy="424826"/>
            </a:xfrm>
            <a:prstGeom prst="rect">
              <a:avLst/>
            </a:prstGeom>
            <a:noFill/>
            <a:ln>
              <a:noFill/>
            </a:ln>
          </p:spPr>
          <p:txBody>
            <a:bodyPr wrap="square" rtlCol="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400" b="1" cap="all" dirty="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rPr>
                <a:t>FOCUS 3</a:t>
              </a:r>
            </a:p>
          </p:txBody>
        </p:sp>
        <p:sp>
          <p:nvSpPr>
            <p:cNvPr id="24" name="TextBox 23"/>
            <p:cNvSpPr txBox="1"/>
            <p:nvPr/>
          </p:nvSpPr>
          <p:spPr>
            <a:xfrm>
              <a:off x="6773840" y="5374064"/>
              <a:ext cx="2133600" cy="339861"/>
            </a:xfrm>
            <a:prstGeom prst="rect">
              <a:avLst/>
            </a:prstGeom>
            <a:noFill/>
          </p:spPr>
          <p:txBody>
            <a:bodyPr wrap="square" rtlCol="0">
              <a:spAutoFit/>
            </a:bodyPr>
            <a:lstStyle/>
            <a:p>
              <a:r>
                <a:rPr lang="en-US" dirty="0" smtClean="0">
                  <a:solidFill>
                    <a:prstClr val="black"/>
                  </a:solidFill>
                  <a:latin typeface="Calibri"/>
                  <a:ea typeface="MS PGothic" charset="0"/>
                  <a:cs typeface="Calibri"/>
                </a:rPr>
                <a:t>Catalyst Materials</a:t>
              </a:r>
              <a:endParaRPr lang="en-US" dirty="0">
                <a:solidFill>
                  <a:prstClr val="black"/>
                </a:solidFill>
                <a:latin typeface="Calibri"/>
                <a:ea typeface="MS PGothic" charset="0"/>
                <a:cs typeface="Calibri"/>
              </a:endParaRPr>
            </a:p>
          </p:txBody>
        </p:sp>
      </p:grpSp>
      <p:sp>
        <p:nvSpPr>
          <p:cNvPr id="27" name="Rectangle 3"/>
          <p:cNvSpPr txBox="1">
            <a:spLocks noChangeArrowheads="1"/>
          </p:cNvSpPr>
          <p:nvPr/>
        </p:nvSpPr>
        <p:spPr bwMode="auto">
          <a:xfrm>
            <a:off x="619098" y="1948832"/>
            <a:ext cx="7931355" cy="2676870"/>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20000"/>
              </a:spcBef>
              <a:buClr>
                <a:srgbClr val="4F81BD"/>
              </a:buClr>
              <a:buFont typeface="Arial" charset="0"/>
              <a:buNone/>
              <a:defRPr/>
            </a:pPr>
            <a:r>
              <a:rPr lang="en-US" sz="3600" dirty="0" smtClean="0">
                <a:solidFill>
                  <a:schemeClr val="accent5">
                    <a:lumMod val="75000"/>
                  </a:schemeClr>
                </a:solidFill>
                <a:latin typeface="Calibri"/>
                <a:cs typeface="Calibri"/>
              </a:rPr>
              <a:t>SD2: Energy Materials</a:t>
            </a:r>
            <a:endParaRPr lang="en-US" dirty="0" smtClean="0">
              <a:solidFill>
                <a:schemeClr val="accent5">
                  <a:lumMod val="75000"/>
                </a:schemeClr>
              </a:solidFill>
              <a:latin typeface="Calibri"/>
              <a:cs typeface="Calibri"/>
            </a:endParaRPr>
          </a:p>
          <a:p>
            <a:pPr algn="ctr" eaLnBrk="1" hangingPunct="1">
              <a:lnSpc>
                <a:spcPct val="90000"/>
              </a:lnSpc>
              <a:spcBef>
                <a:spcPct val="20000"/>
              </a:spcBef>
              <a:buClr>
                <a:srgbClr val="4F81BD"/>
              </a:buClr>
              <a:defRPr/>
            </a:pPr>
            <a:endParaRPr lang="en-US" b="1" dirty="0" smtClean="0">
              <a:solidFill>
                <a:prstClr val="black">
                  <a:lumMod val="65000"/>
                  <a:lumOff val="35000"/>
                </a:prstClr>
              </a:solidFill>
              <a:latin typeface="Calibri"/>
              <a:cs typeface="Calibri"/>
            </a:endParaRPr>
          </a:p>
          <a:p>
            <a:pPr algn="ctr" eaLnBrk="1" hangingPunct="1">
              <a:lnSpc>
                <a:spcPct val="90000"/>
              </a:lnSpc>
              <a:spcBef>
                <a:spcPct val="20000"/>
              </a:spcBef>
              <a:buClr>
                <a:srgbClr val="4F81BD"/>
              </a:buClr>
              <a:defRPr/>
            </a:pPr>
            <a:r>
              <a:rPr lang="en-US" sz="2200" b="1" dirty="0" err="1" smtClean="0">
                <a:solidFill>
                  <a:prstClr val="black">
                    <a:lumMod val="65000"/>
                    <a:lumOff val="35000"/>
                  </a:prstClr>
                </a:solidFill>
                <a:latin typeface="Calibri"/>
                <a:cs typeface="Calibri"/>
              </a:rPr>
              <a:t>Ramu</a:t>
            </a:r>
            <a:r>
              <a:rPr lang="en-US" sz="2200" b="1" dirty="0" smtClean="0">
                <a:solidFill>
                  <a:prstClr val="black">
                    <a:lumMod val="65000"/>
                    <a:lumOff val="35000"/>
                  </a:prstClr>
                </a:solidFill>
                <a:latin typeface="Calibri"/>
                <a:cs typeface="Calibri"/>
              </a:rPr>
              <a:t> </a:t>
            </a:r>
            <a:r>
              <a:rPr lang="en-US" sz="2200" b="1" dirty="0" err="1" smtClean="0">
                <a:solidFill>
                  <a:prstClr val="black">
                    <a:lumMod val="65000"/>
                    <a:lumOff val="35000"/>
                  </a:prstClr>
                </a:solidFill>
                <a:latin typeface="Calibri"/>
                <a:cs typeface="Calibri"/>
              </a:rPr>
              <a:t>Ramachandran</a:t>
            </a:r>
            <a:endParaRPr lang="en-US" sz="2200" b="1" dirty="0">
              <a:solidFill>
                <a:prstClr val="black">
                  <a:lumMod val="65000"/>
                  <a:lumOff val="35000"/>
                </a:prstClr>
              </a:solidFill>
              <a:latin typeface="Calibri"/>
              <a:cs typeface="Calibri"/>
            </a:endParaRPr>
          </a:p>
          <a:p>
            <a:pPr algn="ctr" eaLnBrk="1" hangingPunct="1">
              <a:lnSpc>
                <a:spcPct val="90000"/>
              </a:lnSpc>
              <a:spcBef>
                <a:spcPct val="20000"/>
              </a:spcBef>
              <a:buClr>
                <a:srgbClr val="4F81BD"/>
              </a:buClr>
              <a:defRPr/>
            </a:pPr>
            <a:endParaRPr lang="en-US" b="1" dirty="0" smtClean="0">
              <a:solidFill>
                <a:srgbClr val="C0504D"/>
              </a:solidFill>
              <a:latin typeface="Calibri"/>
              <a:cs typeface="Calibri"/>
            </a:endParaRPr>
          </a:p>
          <a:p>
            <a:pPr algn="ctr"/>
            <a:r>
              <a:rPr lang="en-US" sz="2000" dirty="0">
                <a:solidFill>
                  <a:schemeClr val="tx1">
                    <a:lumMod val="50000"/>
                    <a:lumOff val="50000"/>
                  </a:schemeClr>
                </a:solidFill>
              </a:rPr>
              <a:t>The goal of this SD is to </a:t>
            </a:r>
            <a:r>
              <a:rPr lang="en-US" sz="2000" dirty="0" smtClean="0">
                <a:solidFill>
                  <a:schemeClr val="tx1">
                    <a:lumMod val="50000"/>
                    <a:lumOff val="50000"/>
                  </a:schemeClr>
                </a:solidFill>
              </a:rPr>
              <a:t>study </a:t>
            </a:r>
            <a:r>
              <a:rPr lang="en-US" sz="2000" dirty="0">
                <a:solidFill>
                  <a:schemeClr val="tx1">
                    <a:lumMod val="50000"/>
                    <a:lumOff val="50000"/>
                  </a:schemeClr>
                </a:solidFill>
              </a:rPr>
              <a:t>materials for the generation, conversion, and storage of </a:t>
            </a:r>
            <a:r>
              <a:rPr lang="en-US" sz="2000" dirty="0" smtClean="0">
                <a:solidFill>
                  <a:schemeClr val="tx1">
                    <a:lumMod val="50000"/>
                    <a:lumOff val="50000"/>
                  </a:schemeClr>
                </a:solidFill>
              </a:rPr>
              <a:t>energy using experimentally validated computational methods.</a:t>
            </a:r>
            <a:endParaRPr lang="en-US" sz="3600" dirty="0" smtClean="0">
              <a:solidFill>
                <a:srgbClr val="595959"/>
              </a:solidFill>
              <a:latin typeface="Calibri"/>
              <a:cs typeface="Calibri"/>
            </a:endParaRPr>
          </a:p>
        </p:txBody>
      </p:sp>
      <p:pic>
        <p:nvPicPr>
          <p:cNvPr id="15" name="Picture 19" descr="LA-SiGMA_Logo.jpg"/>
          <p:cNvPicPr>
            <a:picLocks noChangeAspect="1"/>
          </p:cNvPicPr>
          <p:nvPr/>
        </p:nvPicPr>
        <p:blipFill>
          <a:blip r:embed="rId3" cstate="print"/>
          <a:srcRect/>
          <a:stretch>
            <a:fillRect/>
          </a:stretch>
        </p:blipFill>
        <p:spPr bwMode="auto">
          <a:xfrm>
            <a:off x="1911362" y="205239"/>
            <a:ext cx="5329233" cy="1587083"/>
          </a:xfrm>
          <a:prstGeom prst="rect">
            <a:avLst/>
          </a:prstGeom>
          <a:noFill/>
          <a:ln w="9525">
            <a:noFill/>
            <a:miter lim="800000"/>
            <a:headEnd/>
            <a:tailEnd/>
          </a:ln>
        </p:spPr>
      </p:pic>
      <p:cxnSp>
        <p:nvCxnSpPr>
          <p:cNvPr id="3" name="Straight Connector 2"/>
          <p:cNvCxnSpPr>
            <a:endCxn id="21" idx="2"/>
          </p:cNvCxnSpPr>
          <p:nvPr/>
        </p:nvCxnSpPr>
        <p:spPr>
          <a:xfrm>
            <a:off x="3791495" y="5288540"/>
            <a:ext cx="1272115" cy="646331"/>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5400675" y="5705475"/>
            <a:ext cx="447675" cy="503679"/>
          </a:xfrm>
          <a:prstGeom prst="straightConnector1">
            <a:avLst/>
          </a:prstGeom>
          <a:ln w="47625">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75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icture 1"/>
          <p:cNvSpPr>
            <a:spLocks noChangeAspect="1" noChangeArrowheads="1"/>
          </p:cNvSpPr>
          <p:nvPr/>
        </p:nvSpPr>
        <p:spPr bwMode="auto">
          <a:xfrm>
            <a:off x="147162" y="560070"/>
            <a:ext cx="1544478" cy="162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lstStyle/>
          <a:p>
            <a:endParaRPr lang="en-US"/>
          </a:p>
        </p:txBody>
      </p:sp>
      <p:pic>
        <p:nvPicPr>
          <p:cNvPr id="11267" name="Picture 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1460" y="2343150"/>
            <a:ext cx="4852035" cy="259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268" name="Rectangle 7"/>
          <p:cNvSpPr>
            <a:spLocks noChangeArrowheads="1"/>
          </p:cNvSpPr>
          <p:nvPr/>
        </p:nvSpPr>
        <p:spPr bwMode="auto">
          <a:xfrm>
            <a:off x="324327" y="4922044"/>
            <a:ext cx="457200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p>
            <a:r>
              <a:rPr lang="en-US" sz="900" b="1"/>
              <a:t>Figure 1*: Revenue contributions by different battery chemistries</a:t>
            </a:r>
            <a:endParaRPr lang="en-US" sz="900"/>
          </a:p>
        </p:txBody>
      </p:sp>
      <p:sp>
        <p:nvSpPr>
          <p:cNvPr id="11269" name="TextBox 8"/>
          <p:cNvSpPr txBox="1">
            <a:spLocks noChangeArrowheads="1"/>
          </p:cNvSpPr>
          <p:nvPr/>
        </p:nvSpPr>
        <p:spPr bwMode="auto">
          <a:xfrm>
            <a:off x="8043863" y="6663690"/>
            <a:ext cx="1144429" cy="19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FFFFFF"/>
                </a:solidFill>
                <a:latin typeface="Chalkboard" charset="0"/>
                <a:sym typeface="Chalkboard" charset="0"/>
              </a:defRPr>
            </a:lvl1pPr>
            <a:lvl2pPr marL="742950" indent="-285750" eaLnBrk="0" hangingPunct="0">
              <a:defRPr sz="3200">
                <a:solidFill>
                  <a:srgbClr val="FFFFFF"/>
                </a:solidFill>
                <a:latin typeface="Chalkboard" charset="0"/>
                <a:sym typeface="Chalkboard" charset="0"/>
              </a:defRPr>
            </a:lvl2pPr>
            <a:lvl3pPr marL="1143000" indent="-228600" eaLnBrk="0" hangingPunct="0">
              <a:defRPr sz="3200">
                <a:solidFill>
                  <a:srgbClr val="FFFFFF"/>
                </a:solidFill>
                <a:latin typeface="Chalkboard" charset="0"/>
                <a:sym typeface="Chalkboard" charset="0"/>
              </a:defRPr>
            </a:lvl3pPr>
            <a:lvl4pPr marL="1600200" indent="-228600" eaLnBrk="0" hangingPunct="0">
              <a:defRPr sz="3200">
                <a:solidFill>
                  <a:srgbClr val="FFFFFF"/>
                </a:solidFill>
                <a:latin typeface="Chalkboard" charset="0"/>
                <a:sym typeface="Chalkboard" charset="0"/>
              </a:defRPr>
            </a:lvl4pPr>
            <a:lvl5pPr marL="2057400" indent="-228600" eaLnBrk="0" hangingPunct="0">
              <a:defRPr sz="3200">
                <a:solidFill>
                  <a:srgbClr val="FFFFFF"/>
                </a:solidFill>
                <a:latin typeface="Chalkboard" charset="0"/>
                <a:sym typeface="Chalkboard" charset="0"/>
              </a:defRPr>
            </a:lvl5pPr>
            <a:lvl6pPr marL="2514600" indent="-228600" algn="ctr" eaLnBrk="0" fontAlgn="base" hangingPunct="0">
              <a:spcBef>
                <a:spcPct val="0"/>
              </a:spcBef>
              <a:spcAft>
                <a:spcPct val="0"/>
              </a:spcAft>
              <a:defRPr sz="3200">
                <a:solidFill>
                  <a:srgbClr val="FFFFFF"/>
                </a:solidFill>
                <a:latin typeface="Chalkboard" charset="0"/>
                <a:sym typeface="Chalkboard" charset="0"/>
              </a:defRPr>
            </a:lvl6pPr>
            <a:lvl7pPr marL="2971800" indent="-228600" algn="ctr" eaLnBrk="0" fontAlgn="base" hangingPunct="0">
              <a:spcBef>
                <a:spcPct val="0"/>
              </a:spcBef>
              <a:spcAft>
                <a:spcPct val="0"/>
              </a:spcAft>
              <a:defRPr sz="3200">
                <a:solidFill>
                  <a:srgbClr val="FFFFFF"/>
                </a:solidFill>
                <a:latin typeface="Chalkboard" charset="0"/>
                <a:sym typeface="Chalkboard" charset="0"/>
              </a:defRPr>
            </a:lvl7pPr>
            <a:lvl8pPr marL="3429000" indent="-228600" algn="ctr" eaLnBrk="0" fontAlgn="base" hangingPunct="0">
              <a:spcBef>
                <a:spcPct val="0"/>
              </a:spcBef>
              <a:spcAft>
                <a:spcPct val="0"/>
              </a:spcAft>
              <a:defRPr sz="3200">
                <a:solidFill>
                  <a:srgbClr val="FFFFFF"/>
                </a:solidFill>
                <a:latin typeface="Chalkboard" charset="0"/>
                <a:sym typeface="Chalkboard" charset="0"/>
              </a:defRPr>
            </a:lvl8pPr>
            <a:lvl9pPr marL="3886200" indent="-228600" algn="ctr" eaLnBrk="0" fontAlgn="base" hangingPunct="0">
              <a:spcBef>
                <a:spcPct val="0"/>
              </a:spcBef>
              <a:spcAft>
                <a:spcPct val="0"/>
              </a:spcAft>
              <a:defRPr sz="3200">
                <a:solidFill>
                  <a:srgbClr val="FFFFFF"/>
                </a:solidFill>
                <a:latin typeface="Chalkboard" charset="0"/>
                <a:sym typeface="Chalkboard" charset="0"/>
              </a:defRPr>
            </a:lvl9pPr>
          </a:lstStyle>
          <a:p>
            <a:pPr eaLnBrk="1" hangingPunct="1"/>
            <a:r>
              <a:rPr lang="en-US" sz="700"/>
              <a:t>*Frost &amp; Sullivan (2009)</a:t>
            </a:r>
          </a:p>
        </p:txBody>
      </p:sp>
      <p:sp>
        <p:nvSpPr>
          <p:cNvPr id="11273" name="Rectangle 9"/>
          <p:cNvSpPr>
            <a:spLocks noChangeArrowheads="1"/>
          </p:cNvSpPr>
          <p:nvPr/>
        </p:nvSpPr>
        <p:spPr bwMode="auto">
          <a:xfrm>
            <a:off x="312897" y="5285905"/>
            <a:ext cx="8184715" cy="1191095"/>
          </a:xfrm>
          <a:prstGeom prst="rect">
            <a:avLst/>
          </a:prstGeom>
          <a:noFill/>
          <a:ln>
            <a:noFill/>
          </a:ln>
          <a:extLst/>
        </p:spPr>
        <p:txBody>
          <a:bodyPr wrap="square" lIns="82296" tIns="41148" rIns="82296" bIns="41148">
            <a:spAutoFit/>
          </a:bodyPr>
          <a:lstStyle/>
          <a:p>
            <a:pPr>
              <a:defRPr/>
            </a:pPr>
            <a:r>
              <a:rPr lang="en-US" b="1" dirty="0" smtClean="0">
                <a:latin typeface="Tahoma" pitchFamily="34" charset="0"/>
                <a:ea typeface="Tahoma" pitchFamily="34" charset="0"/>
                <a:cs typeface="Tahoma" pitchFamily="34" charset="0"/>
              </a:rPr>
              <a:t>Need </a:t>
            </a:r>
            <a:r>
              <a:rPr lang="en-US" b="1" dirty="0">
                <a:latin typeface="Tahoma" pitchFamily="34" charset="0"/>
                <a:ea typeface="Tahoma" pitchFamily="34" charset="0"/>
                <a:cs typeface="Tahoma" pitchFamily="34" charset="0"/>
              </a:rPr>
              <a:t>for </a:t>
            </a:r>
            <a:r>
              <a:rPr lang="en-US" dirty="0">
                <a:latin typeface="Tahoma" pitchFamily="34" charset="0"/>
                <a:ea typeface="Tahoma" pitchFamily="34" charset="0"/>
                <a:cs typeface="Tahoma" pitchFamily="34" charset="0"/>
              </a:rPr>
              <a:t>:</a:t>
            </a:r>
          </a:p>
          <a:p>
            <a:pPr marL="308610" indent="-308610">
              <a:buFont typeface="Wingdings" pitchFamily="2" charset="2"/>
              <a:buChar char="q"/>
              <a:defRPr/>
            </a:pPr>
            <a:r>
              <a:rPr lang="en-US" dirty="0" smtClean="0">
                <a:latin typeface="Tahoma" pitchFamily="34" charset="0"/>
                <a:ea typeface="Tahoma" pitchFamily="34" charset="0"/>
                <a:cs typeface="Tahoma" pitchFamily="34" charset="0"/>
              </a:rPr>
              <a:t>Highly </a:t>
            </a:r>
            <a:r>
              <a:rPr lang="en-US" dirty="0">
                <a:latin typeface="Tahoma" pitchFamily="34" charset="0"/>
                <a:ea typeface="Tahoma" pitchFamily="34" charset="0"/>
                <a:cs typeface="Tahoma" pitchFamily="34" charset="0"/>
              </a:rPr>
              <a:t>reactive  </a:t>
            </a:r>
            <a:r>
              <a:rPr lang="en-US" dirty="0" smtClean="0">
                <a:latin typeface="Tahoma" pitchFamily="34" charset="0"/>
                <a:ea typeface="Tahoma" pitchFamily="34" charset="0"/>
                <a:cs typeface="Tahoma" pitchFamily="34" charset="0"/>
              </a:rPr>
              <a:t>materials with much </a:t>
            </a:r>
            <a:r>
              <a:rPr lang="en-US" dirty="0">
                <a:latin typeface="Tahoma" pitchFamily="34" charset="0"/>
                <a:ea typeface="Tahoma" pitchFamily="34" charset="0"/>
                <a:cs typeface="Tahoma" pitchFamily="34" charset="0"/>
              </a:rPr>
              <a:t>higher energy and power </a:t>
            </a:r>
            <a:r>
              <a:rPr lang="en-US" dirty="0" smtClean="0">
                <a:latin typeface="Tahoma" pitchFamily="34" charset="0"/>
                <a:ea typeface="Tahoma" pitchFamily="34" charset="0"/>
                <a:cs typeface="Tahoma" pitchFamily="34" charset="0"/>
              </a:rPr>
              <a:t>density</a:t>
            </a:r>
            <a:r>
              <a:rPr lang="en-US" i="1" dirty="0" smtClean="0">
                <a:latin typeface="Tahoma" pitchFamily="34" charset="0"/>
                <a:ea typeface="Tahoma" pitchFamily="34" charset="0"/>
                <a:cs typeface="Tahoma" pitchFamily="34" charset="0"/>
              </a:rPr>
              <a:t> </a:t>
            </a:r>
            <a:endParaRPr lang="en-US" i="1" dirty="0">
              <a:latin typeface="Tahoma" pitchFamily="34" charset="0"/>
              <a:ea typeface="Tahoma" pitchFamily="34" charset="0"/>
              <a:cs typeface="Tahoma" pitchFamily="34" charset="0"/>
            </a:endParaRPr>
          </a:p>
          <a:p>
            <a:pPr marL="308610" indent="-308610">
              <a:buFont typeface="Wingdings" pitchFamily="2" charset="2"/>
              <a:buChar char="q"/>
              <a:defRPr/>
            </a:pPr>
            <a:r>
              <a:rPr lang="en-US" dirty="0" smtClean="0">
                <a:latin typeface="Tahoma" pitchFamily="34" charset="0"/>
                <a:ea typeface="Tahoma" pitchFamily="34" charset="0"/>
                <a:cs typeface="Tahoma" pitchFamily="34" charset="0"/>
              </a:rPr>
              <a:t>High </a:t>
            </a:r>
            <a:r>
              <a:rPr lang="en-US" dirty="0" err="1" smtClean="0">
                <a:latin typeface="Tahoma" pitchFamily="34" charset="0"/>
                <a:ea typeface="Tahoma" pitchFamily="34" charset="0"/>
                <a:cs typeface="Tahoma" pitchFamily="34" charset="0"/>
              </a:rPr>
              <a:t>cyclability</a:t>
            </a:r>
            <a:r>
              <a:rPr lang="en-US" dirty="0" smtClean="0">
                <a:latin typeface="Tahoma" pitchFamily="34" charset="0"/>
                <a:ea typeface="Tahoma" pitchFamily="34" charset="0"/>
                <a:cs typeface="Tahoma" pitchFamily="34" charset="0"/>
              </a:rPr>
              <a:t>- electrodes maintain structural integrity upon multiple charge-discharge cycles</a:t>
            </a:r>
            <a:endParaRPr lang="en-US" dirty="0">
              <a:latin typeface="Tahoma" pitchFamily="34" charset="0"/>
              <a:ea typeface="Tahoma" pitchFamily="34" charset="0"/>
              <a:cs typeface="Tahoma" pitchFamily="34" charset="0"/>
            </a:endParaRPr>
          </a:p>
        </p:txBody>
      </p:sp>
      <p:pic>
        <p:nvPicPr>
          <p:cNvPr id="11271"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94948" y="2343150"/>
            <a:ext cx="3624739" cy="256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272"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65960" y="628650"/>
            <a:ext cx="90582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20378" y="628650"/>
            <a:ext cx="1515904" cy="129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3"/>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647724" y="628650"/>
            <a:ext cx="1261586" cy="126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4"/>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987892" y="580073"/>
            <a:ext cx="2646045" cy="139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a:xfrm>
            <a:off x="45721" y="1"/>
            <a:ext cx="9089565" cy="627009"/>
          </a:xfrm>
          <a:prstGeom prst="rect">
            <a:avLst/>
          </a:prstGeom>
          <a:noFill/>
        </p:spPr>
        <p:txBody>
          <a:bodyPr lIns="91439" tIns="45719" rIns="91439" bIns="45719"/>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400" b="1" dirty="0">
                <a:ln w="10541" cmpd="sng">
                  <a:solidFill>
                    <a:schemeClr val="accent1">
                      <a:shade val="88000"/>
                      <a:satMod val="110000"/>
                    </a:schemeClr>
                  </a:solidFill>
                  <a:prstDash val="solid"/>
                </a:ln>
                <a:solidFill>
                  <a:schemeClr val="tx1"/>
                </a:solidFill>
                <a:latin typeface="Times New Roman"/>
                <a:cs typeface="Times New Roman"/>
              </a:rPr>
              <a:t>GENERAL INTRODUCTION/MOTIVATION FOR THIS WORK</a:t>
            </a:r>
          </a:p>
        </p:txBody>
      </p:sp>
      <p:pic>
        <p:nvPicPr>
          <p:cNvPr id="11277"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322" y="502920"/>
            <a:ext cx="1544478" cy="162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8" descr="LA-SiGMA_dot.jp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977187" y="5980113"/>
            <a:ext cx="11668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6934200" y="2343150"/>
            <a:ext cx="1042987" cy="129873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2(a): Li Ion Batteries</a:t>
            </a:r>
            <a:endParaRPr lang="en-US" sz="20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564639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8276"/>
          <a:stretch/>
        </p:blipFill>
        <p:spPr bwMode="auto">
          <a:xfrm>
            <a:off x="189186" y="3714580"/>
            <a:ext cx="419362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61851" y="78581"/>
            <a:ext cx="8229600" cy="730250"/>
          </a:xfrm>
        </p:spPr>
        <p:txBody>
          <a:bodyPr/>
          <a:lstStyle/>
          <a:p>
            <a:r>
              <a:rPr lang="en-US" sz="2800" b="1" dirty="0" smtClean="0"/>
              <a:t>Experimental motivation for this work</a:t>
            </a:r>
            <a:endParaRPr lang="en-US" sz="2800" b="1" dirty="0"/>
          </a:p>
        </p:txBody>
      </p:sp>
      <p:pic>
        <p:nvPicPr>
          <p:cNvPr id="3" name="Picture 18" descr="LA-SiGMA_dot.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4763"/>
            <a:ext cx="11668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noChangeAspect="1"/>
          </p:cNvGrpSpPr>
          <p:nvPr/>
        </p:nvGrpSpPr>
        <p:grpSpPr>
          <a:xfrm>
            <a:off x="583406" y="971380"/>
            <a:ext cx="3689135" cy="2743200"/>
            <a:chOff x="663059" y="1151357"/>
            <a:chExt cx="2808312" cy="2882930"/>
          </a:xfrm>
        </p:grpSpPr>
        <p:grpSp>
          <p:nvGrpSpPr>
            <p:cNvPr id="8" name="Group 1"/>
            <p:cNvGrpSpPr/>
            <p:nvPr/>
          </p:nvGrpSpPr>
          <p:grpSpPr>
            <a:xfrm>
              <a:off x="663059" y="1151357"/>
              <a:ext cx="2808312" cy="2882930"/>
              <a:chOff x="4538511" y="1166281"/>
              <a:chExt cx="2808312" cy="2882930"/>
            </a:xfrm>
          </p:grpSpPr>
          <p:pic>
            <p:nvPicPr>
              <p:cNvPr id="10" name="Picture 9"/>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38511" y="1166281"/>
                <a:ext cx="2808312" cy="2448272"/>
              </a:xfrm>
              <a:prstGeom prst="rect">
                <a:avLst/>
              </a:prstGeom>
              <a:noFill/>
              <a:ln>
                <a:noFill/>
              </a:ln>
              <a:effectLst/>
              <a:extLst/>
            </p:spPr>
          </p:pic>
          <p:sp>
            <p:nvSpPr>
              <p:cNvPr id="11" name="TextBox 10"/>
              <p:cNvSpPr txBox="1"/>
              <p:nvPr/>
            </p:nvSpPr>
            <p:spPr>
              <a:xfrm>
                <a:off x="4735539" y="3587546"/>
                <a:ext cx="2346001" cy="461665"/>
              </a:xfrm>
              <a:prstGeom prst="rect">
                <a:avLst/>
              </a:prstGeom>
              <a:noFill/>
            </p:spPr>
            <p:txBody>
              <a:bodyPr wrap="square" rtlCol="0">
                <a:spAutoFit/>
              </a:bodyPr>
              <a:lstStyle/>
              <a:p>
                <a:r>
                  <a:rPr lang="en-US" sz="1200" i="1" dirty="0" smtClean="0"/>
                  <a:t>Balaya et al. Adv</a:t>
                </a:r>
                <a:r>
                  <a:rPr lang="en-US" sz="1200" i="1" dirty="0"/>
                  <a:t>. Funct. Mater. </a:t>
                </a:r>
                <a:r>
                  <a:rPr lang="en-US" sz="1200" b="1" i="1" dirty="0"/>
                  <a:t>2003</a:t>
                </a:r>
                <a:r>
                  <a:rPr lang="en-US" sz="1200" i="1" dirty="0"/>
                  <a:t>, 13, 621-625</a:t>
                </a:r>
              </a:p>
            </p:txBody>
          </p:sp>
        </p:grpSp>
        <p:sp>
          <p:nvSpPr>
            <p:cNvPr id="9" name="TextBox 8"/>
            <p:cNvSpPr txBox="1"/>
            <p:nvPr/>
          </p:nvSpPr>
          <p:spPr>
            <a:xfrm>
              <a:off x="1603316" y="1567841"/>
              <a:ext cx="970942" cy="355799"/>
            </a:xfrm>
            <a:prstGeom prst="rect">
              <a:avLst/>
            </a:prstGeom>
            <a:noFill/>
          </p:spPr>
          <p:txBody>
            <a:bodyPr wrap="none" rtlCol="0">
              <a:spAutoFit/>
            </a:bodyPr>
            <a:lstStyle/>
            <a:p>
              <a:r>
                <a:rPr lang="en-US" sz="1600" dirty="0" smtClean="0"/>
                <a:t>1130 </a:t>
              </a:r>
              <a:r>
                <a:rPr lang="en-US" sz="1600" dirty="0" err="1" smtClean="0"/>
                <a:t>mAh</a:t>
              </a:r>
              <a:r>
                <a:rPr lang="en-US" sz="1600" dirty="0" smtClean="0"/>
                <a:t>/g</a:t>
              </a:r>
              <a:endParaRPr lang="en-US" sz="1600" dirty="0"/>
            </a:p>
          </p:txBody>
        </p:sp>
      </p:grpSp>
      <p:sp>
        <p:nvSpPr>
          <p:cNvPr id="6" name="Rounded Rectangle 5"/>
          <p:cNvSpPr/>
          <p:nvPr/>
        </p:nvSpPr>
        <p:spPr>
          <a:xfrm>
            <a:off x="4563290" y="882649"/>
            <a:ext cx="4328161" cy="5404939"/>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itchFamily="34" charset="0"/>
              <a:buChar char="•"/>
            </a:pPr>
            <a:r>
              <a:rPr lang="en-US" sz="1600" dirty="0">
                <a:solidFill>
                  <a:schemeClr val="tx1"/>
                </a:solidFill>
                <a:latin typeface="Tahoma" pitchFamily="34" charset="0"/>
                <a:cs typeface="Tahoma" pitchFamily="34" charset="0"/>
              </a:rPr>
              <a:t>Experimental studies on RuO</a:t>
            </a:r>
            <a:r>
              <a:rPr lang="en-US" sz="1600" baseline="-25000" dirty="0">
                <a:solidFill>
                  <a:schemeClr val="tx1"/>
                </a:solidFill>
                <a:latin typeface="Tahoma" pitchFamily="34" charset="0"/>
                <a:cs typeface="Tahoma" pitchFamily="34" charset="0"/>
              </a:rPr>
              <a:t>2</a:t>
            </a:r>
            <a:r>
              <a:rPr lang="en-US" sz="1600" dirty="0">
                <a:solidFill>
                  <a:schemeClr val="tx1"/>
                </a:solidFill>
                <a:latin typeface="Tahoma" pitchFamily="34" charset="0"/>
                <a:cs typeface="Tahoma" pitchFamily="34" charset="0"/>
              </a:rPr>
              <a:t> nanoparticles reported by </a:t>
            </a:r>
            <a:r>
              <a:rPr lang="en-US" sz="1600" dirty="0" err="1">
                <a:solidFill>
                  <a:schemeClr val="tx1"/>
                </a:solidFill>
                <a:latin typeface="Tahoma" pitchFamily="34" charset="0"/>
                <a:cs typeface="Tahoma" pitchFamily="34" charset="0"/>
              </a:rPr>
              <a:t>Balaya</a:t>
            </a:r>
            <a:r>
              <a:rPr lang="en-US" sz="1600" dirty="0">
                <a:solidFill>
                  <a:schemeClr val="tx1"/>
                </a:solidFill>
                <a:latin typeface="Tahoma" pitchFamily="34" charset="0"/>
                <a:cs typeface="Tahoma" pitchFamily="34" charset="0"/>
              </a:rPr>
              <a:t> et al</a:t>
            </a:r>
            <a:r>
              <a:rPr lang="en-US" sz="1600" dirty="0" smtClean="0">
                <a:solidFill>
                  <a:schemeClr val="tx1"/>
                </a:solidFill>
                <a:latin typeface="Tahoma" pitchFamily="34" charset="0"/>
                <a:cs typeface="Tahoma" pitchFamily="34" charset="0"/>
              </a:rPr>
              <a:t>.:</a:t>
            </a:r>
          </a:p>
          <a:p>
            <a:pPr marL="742950" lvl="1" indent="-285750">
              <a:buFont typeface="Courier New" pitchFamily="49" charset="0"/>
              <a:buChar char="o"/>
            </a:pPr>
            <a:r>
              <a:rPr lang="en-US" sz="1400" dirty="0" smtClean="0">
                <a:solidFill>
                  <a:schemeClr val="tx1"/>
                </a:solidFill>
                <a:latin typeface="Tahoma" pitchFamily="34" charset="0"/>
                <a:cs typeface="Tahoma" pitchFamily="34" charset="0"/>
              </a:rPr>
              <a:t>With “deep discharge,” electrodes cycle only twice before losing capacity.</a:t>
            </a:r>
            <a:endParaRPr lang="en-US" sz="1400" dirty="0">
              <a:solidFill>
                <a:schemeClr val="tx1"/>
              </a:solidFill>
              <a:latin typeface="Tahoma" pitchFamily="34" charset="0"/>
              <a:cs typeface="Tahoma" pitchFamily="34" charset="0"/>
            </a:endParaRPr>
          </a:p>
          <a:p>
            <a:pPr marL="285750" indent="-285750">
              <a:spcBef>
                <a:spcPts val="2400"/>
              </a:spcBef>
              <a:buFont typeface="Arial" pitchFamily="34" charset="0"/>
              <a:buChar char="•"/>
            </a:pPr>
            <a:r>
              <a:rPr lang="en-US" sz="1600" dirty="0">
                <a:solidFill>
                  <a:schemeClr val="tx1"/>
                </a:solidFill>
                <a:latin typeface="Tahoma" pitchFamily="34" charset="0"/>
                <a:cs typeface="Tahoma" pitchFamily="34" charset="0"/>
              </a:rPr>
              <a:t>Experimental studies on RuO</a:t>
            </a:r>
            <a:r>
              <a:rPr lang="en-US" sz="1600" baseline="-25000" dirty="0">
                <a:solidFill>
                  <a:schemeClr val="tx1"/>
                </a:solidFill>
                <a:latin typeface="Tahoma" pitchFamily="34" charset="0"/>
                <a:cs typeface="Tahoma" pitchFamily="34" charset="0"/>
              </a:rPr>
              <a:t>2</a:t>
            </a:r>
            <a:r>
              <a:rPr lang="en-US" sz="1600" dirty="0">
                <a:solidFill>
                  <a:schemeClr val="tx1"/>
                </a:solidFill>
                <a:latin typeface="Tahoma" pitchFamily="34" charset="0"/>
                <a:cs typeface="Tahoma" pitchFamily="34" charset="0"/>
              </a:rPr>
              <a:t> </a:t>
            </a:r>
            <a:r>
              <a:rPr lang="en-US" sz="1600" dirty="0" smtClean="0">
                <a:solidFill>
                  <a:schemeClr val="tx1"/>
                </a:solidFill>
                <a:latin typeface="Tahoma" pitchFamily="34" charset="0"/>
                <a:cs typeface="Tahoma" pitchFamily="34" charset="0"/>
              </a:rPr>
              <a:t>“</a:t>
            </a:r>
            <a:r>
              <a:rPr lang="en-US" sz="1600" dirty="0" err="1" smtClean="0">
                <a:solidFill>
                  <a:srgbClr val="FF0000"/>
                </a:solidFill>
                <a:latin typeface="Tahoma" pitchFamily="34" charset="0"/>
                <a:cs typeface="Tahoma" pitchFamily="34" charset="0"/>
              </a:rPr>
              <a:t>nanoplates</a:t>
            </a:r>
            <a:r>
              <a:rPr lang="en-US" sz="1600" dirty="0" smtClean="0">
                <a:solidFill>
                  <a:schemeClr val="tx1"/>
                </a:solidFill>
                <a:latin typeface="Tahoma" pitchFamily="34" charset="0"/>
                <a:cs typeface="Tahoma" pitchFamily="34" charset="0"/>
              </a:rPr>
              <a:t>” by </a:t>
            </a:r>
            <a:r>
              <a:rPr lang="en-US" sz="1600" dirty="0">
                <a:solidFill>
                  <a:schemeClr val="tx1"/>
                </a:solidFill>
                <a:latin typeface="Tahoma" pitchFamily="34" charset="0"/>
                <a:cs typeface="Tahoma" pitchFamily="34" charset="0"/>
              </a:rPr>
              <a:t>Prof. </a:t>
            </a:r>
            <a:r>
              <a:rPr lang="en-US" sz="1600" dirty="0" err="1">
                <a:solidFill>
                  <a:schemeClr val="tx1"/>
                </a:solidFill>
                <a:latin typeface="Tahoma" pitchFamily="34" charset="0"/>
                <a:cs typeface="Tahoma" pitchFamily="34" charset="0"/>
              </a:rPr>
              <a:t>Meda</a:t>
            </a:r>
            <a:r>
              <a:rPr lang="en-US" sz="1600" dirty="0">
                <a:solidFill>
                  <a:schemeClr val="tx1"/>
                </a:solidFill>
                <a:latin typeface="Tahoma" pitchFamily="34" charset="0"/>
                <a:cs typeface="Tahoma" pitchFamily="34" charset="0"/>
              </a:rPr>
              <a:t>, Xavier </a:t>
            </a:r>
            <a:r>
              <a:rPr lang="en-US" sz="1600" dirty="0" smtClean="0">
                <a:solidFill>
                  <a:schemeClr val="tx1"/>
                </a:solidFill>
                <a:latin typeface="Tahoma" pitchFamily="34" charset="0"/>
                <a:cs typeface="Tahoma" pitchFamily="34" charset="0"/>
              </a:rPr>
              <a:t>University:</a:t>
            </a:r>
          </a:p>
          <a:p>
            <a:pPr marL="742950" lvl="1" indent="-285750">
              <a:spcBef>
                <a:spcPts val="1200"/>
              </a:spcBef>
              <a:buFont typeface="Courier New" pitchFamily="49" charset="0"/>
              <a:buChar char="o"/>
            </a:pPr>
            <a:r>
              <a:rPr lang="en-US" sz="1400" dirty="0" smtClean="0">
                <a:solidFill>
                  <a:schemeClr val="tx1"/>
                </a:solidFill>
                <a:latin typeface="Tahoma" pitchFamily="34" charset="0"/>
                <a:cs typeface="Tahoma" pitchFamily="34" charset="0"/>
              </a:rPr>
              <a:t>Stopping short of deep discharge, can cycle many times without loss of capacity.</a:t>
            </a:r>
            <a:endParaRPr lang="en-US" sz="1400" dirty="0">
              <a:solidFill>
                <a:schemeClr val="tx1"/>
              </a:solidFill>
              <a:latin typeface="Tahoma" pitchFamily="34" charset="0"/>
              <a:cs typeface="Tahoma" pitchFamily="34" charset="0"/>
            </a:endParaRPr>
          </a:p>
          <a:p>
            <a:pPr marL="285750" indent="-285750">
              <a:spcBef>
                <a:spcPts val="2400"/>
              </a:spcBef>
              <a:buFont typeface="Arial" pitchFamily="34" charset="0"/>
              <a:buChar char="•"/>
            </a:pPr>
            <a:r>
              <a:rPr lang="en-US" sz="1600" dirty="0" smtClean="0">
                <a:solidFill>
                  <a:schemeClr val="tx1"/>
                </a:solidFill>
                <a:latin typeface="Tahoma" pitchFamily="34" charset="0"/>
                <a:cs typeface="Tahoma" pitchFamily="34" charset="0"/>
              </a:rPr>
              <a:t>In both cases, the first discharge curve looks significantly different from subsequent discharges, suggesting that some permanent changes occur in the electrode in the first cycle.</a:t>
            </a:r>
            <a:endParaRPr lang="en-US" sz="1600" dirty="0">
              <a:solidFill>
                <a:schemeClr val="tx1"/>
              </a:solidFill>
              <a:latin typeface="Tahoma" pitchFamily="34" charset="0"/>
              <a:cs typeface="Tahoma" pitchFamily="34" charset="0"/>
            </a:endParaRPr>
          </a:p>
        </p:txBody>
      </p:sp>
      <p:sp>
        <p:nvSpPr>
          <p:cNvPr id="13" name="TextBox 12"/>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2(a): Li Ion Batteries</a:t>
            </a:r>
            <a:endParaRPr lang="en-US" sz="20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338152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50" y="17463"/>
            <a:ext cx="91503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Box 13"/>
          <p:cNvSpPr txBox="1">
            <a:spLocks noChangeArrowheads="1"/>
          </p:cNvSpPr>
          <p:nvPr/>
        </p:nvSpPr>
        <p:spPr bwMode="auto">
          <a:xfrm>
            <a:off x="5643563" y="1071563"/>
            <a:ext cx="214312" cy="369887"/>
          </a:xfrm>
          <a:prstGeom prst="rect">
            <a:avLst/>
          </a:prstGeom>
          <a:noFill/>
          <a:ln w="9525">
            <a:noFill/>
            <a:miter lim="800000"/>
            <a:headEnd/>
            <a:tailEnd/>
          </a:ln>
        </p:spPr>
        <p:txBody>
          <a:bodyPr>
            <a:spAutoFit/>
          </a:bodyPr>
          <a:lstStyle/>
          <a:p>
            <a:endParaRPr lang="en-US">
              <a:solidFill>
                <a:prstClr val="black"/>
              </a:solidFill>
              <a:latin typeface="Arial" pitchFamily="34" charset="0"/>
              <a:ea typeface="+mn-ea"/>
              <a:cs typeface="Arial" pitchFamily="34" charset="0"/>
            </a:endParaRPr>
          </a:p>
        </p:txBody>
      </p:sp>
      <p:grpSp>
        <p:nvGrpSpPr>
          <p:cNvPr id="56" name="Group 55"/>
          <p:cNvGrpSpPr>
            <a:grpSpLocks noChangeAspect="1"/>
          </p:cNvGrpSpPr>
          <p:nvPr/>
        </p:nvGrpSpPr>
        <p:grpSpPr>
          <a:xfrm>
            <a:off x="5643563" y="6315349"/>
            <a:ext cx="3177239" cy="453165"/>
            <a:chOff x="2051720" y="5733256"/>
            <a:chExt cx="6552728" cy="934606"/>
          </a:xfrm>
        </p:grpSpPr>
        <p:grpSp>
          <p:nvGrpSpPr>
            <p:cNvPr id="57" name="Group 21"/>
            <p:cNvGrpSpPr/>
            <p:nvPr/>
          </p:nvGrpSpPr>
          <p:grpSpPr>
            <a:xfrm>
              <a:off x="2051720" y="5733256"/>
              <a:ext cx="2996952" cy="926054"/>
              <a:chOff x="2195736" y="5344988"/>
              <a:chExt cx="2996952" cy="926054"/>
            </a:xfrm>
          </p:grpSpPr>
          <p:pic>
            <p:nvPicPr>
              <p:cNvPr id="59" name="Picture 22" descr="cid:3369919883_6858142"/>
              <p:cNvPicPr>
                <a:picLocks noChangeAspect="1" noChangeArrowheads="1"/>
              </p:cNvPicPr>
              <p:nvPr/>
            </p:nvPicPr>
            <p:blipFill>
              <a:blip r:embed="rId4" r:link="rId5" cstate="print"/>
              <a:srcRect/>
              <a:stretch>
                <a:fillRect/>
              </a:stretch>
            </p:blipFill>
            <p:spPr bwMode="auto">
              <a:xfrm>
                <a:off x="3203848" y="5344988"/>
                <a:ext cx="1025986" cy="878201"/>
              </a:xfrm>
              <a:prstGeom prst="rect">
                <a:avLst/>
              </a:prstGeom>
              <a:noFill/>
              <a:ln w="9525">
                <a:noFill/>
                <a:miter lim="800000"/>
                <a:headEnd/>
                <a:tailEnd/>
              </a:ln>
            </p:spPr>
          </p:pic>
          <p:pic>
            <p:nvPicPr>
              <p:cNvPr id="60" name="Picture 64" descr="Xavier seal"/>
              <p:cNvPicPr>
                <a:picLocks noChangeAspect="1" noChangeArrowheads="1"/>
              </p:cNvPicPr>
              <p:nvPr/>
            </p:nvPicPr>
            <p:blipFill>
              <a:blip r:embed="rId6" cstate="print"/>
              <a:srcRect/>
              <a:stretch>
                <a:fillRect/>
              </a:stretch>
            </p:blipFill>
            <p:spPr bwMode="auto">
              <a:xfrm>
                <a:off x="2195736" y="5344988"/>
                <a:ext cx="936951" cy="926054"/>
              </a:xfrm>
              <a:prstGeom prst="rect">
                <a:avLst/>
              </a:prstGeom>
              <a:solidFill>
                <a:schemeClr val="bg1"/>
              </a:solidFill>
              <a:ln w="9525">
                <a:noFill/>
                <a:miter lim="800000"/>
                <a:headEnd/>
                <a:tailEnd/>
              </a:ln>
            </p:spPr>
          </p:pic>
          <p:pic>
            <p:nvPicPr>
              <p:cNvPr id="61" name="Picture 2" descr="thumbnail of small NSF logo in color "/>
              <p:cNvPicPr>
                <a:picLocks noChangeAspect="1" noChangeArrowheads="1"/>
              </p:cNvPicPr>
              <p:nvPr/>
            </p:nvPicPr>
            <p:blipFill>
              <a:blip r:embed="rId7" cstate="print"/>
              <a:srcRect/>
              <a:stretch>
                <a:fillRect/>
              </a:stretch>
            </p:blipFill>
            <p:spPr bwMode="auto">
              <a:xfrm>
                <a:off x="4283968" y="5344988"/>
                <a:ext cx="908720" cy="908720"/>
              </a:xfrm>
              <a:prstGeom prst="rect">
                <a:avLst/>
              </a:prstGeom>
              <a:noFill/>
            </p:spPr>
          </p:pic>
        </p:grpSp>
        <p:pic>
          <p:nvPicPr>
            <p:cNvPr id="58" name="Picture 2"/>
            <p:cNvPicPr>
              <a:picLocks noChangeAspect="1" noChangeArrowheads="1"/>
            </p:cNvPicPr>
            <p:nvPr/>
          </p:nvPicPr>
          <p:blipFill>
            <a:blip r:embed="rId8" cstate="print"/>
            <a:srcRect/>
            <a:stretch>
              <a:fillRect/>
            </a:stretch>
          </p:blipFill>
          <p:spPr bwMode="auto">
            <a:xfrm>
              <a:off x="5076056" y="5733256"/>
              <a:ext cx="3528392" cy="934606"/>
            </a:xfrm>
            <a:prstGeom prst="rect">
              <a:avLst/>
            </a:prstGeom>
            <a:noFill/>
            <a:ln w="9525">
              <a:noFill/>
              <a:miter lim="800000"/>
              <a:headEnd/>
              <a:tailEnd/>
            </a:ln>
          </p:spPr>
        </p:pic>
      </p:grpSp>
      <p:sp>
        <p:nvSpPr>
          <p:cNvPr id="64" name="TextBox 63"/>
          <p:cNvSpPr txBox="1"/>
          <p:nvPr/>
        </p:nvSpPr>
        <p:spPr>
          <a:xfrm>
            <a:off x="437539" y="145364"/>
            <a:ext cx="8421321" cy="400110"/>
          </a:xfrm>
          <a:prstGeom prst="rect">
            <a:avLst/>
          </a:prstGeom>
          <a:noFill/>
        </p:spPr>
        <p:txBody>
          <a:bodyPr wrap="square" rtlCol="0">
            <a:spAutoFit/>
          </a:bodyPr>
          <a:lstStyle/>
          <a:p>
            <a:pPr algn="ctr"/>
            <a:r>
              <a:rPr lang="en-US" sz="2000" dirty="0" smtClean="0">
                <a:solidFill>
                  <a:prstClr val="black"/>
                </a:solidFill>
                <a:latin typeface="Calibri"/>
                <a:ea typeface="+mn-ea"/>
                <a:cs typeface="Times New Roman" pitchFamily="18" charset="0"/>
              </a:rPr>
              <a:t>RuO</a:t>
            </a:r>
            <a:r>
              <a:rPr lang="en-US" sz="2000" baseline="-25000" dirty="0" smtClean="0">
                <a:solidFill>
                  <a:prstClr val="black"/>
                </a:solidFill>
                <a:latin typeface="Calibri"/>
                <a:ea typeface="+mn-ea"/>
                <a:cs typeface="Times New Roman" pitchFamily="18" charset="0"/>
              </a:rPr>
              <a:t>2</a:t>
            </a:r>
            <a:r>
              <a:rPr lang="en-US" sz="2000" dirty="0" smtClean="0">
                <a:solidFill>
                  <a:prstClr val="black"/>
                </a:solidFill>
                <a:latin typeface="Calibri"/>
                <a:ea typeface="+mn-ea"/>
                <a:cs typeface="Times New Roman" pitchFamily="18" charset="0"/>
              </a:rPr>
              <a:t> </a:t>
            </a:r>
            <a:r>
              <a:rPr lang="en-US" sz="2000" dirty="0" err="1" smtClean="0">
                <a:solidFill>
                  <a:prstClr val="black"/>
                </a:solidFill>
                <a:latin typeface="Calibri"/>
                <a:ea typeface="+mn-ea"/>
                <a:cs typeface="Times New Roman" pitchFamily="18" charset="0"/>
              </a:rPr>
              <a:t>Nanoplates</a:t>
            </a:r>
            <a:r>
              <a:rPr lang="en-US" sz="2000" dirty="0" smtClean="0">
                <a:solidFill>
                  <a:prstClr val="black"/>
                </a:solidFill>
                <a:latin typeface="Calibri"/>
                <a:ea typeface="+mn-ea"/>
                <a:cs typeface="Times New Roman" pitchFamily="18" charset="0"/>
              </a:rPr>
              <a:t> Grown by Chemical Vapor Deposition</a:t>
            </a:r>
            <a:endParaRPr lang="en-US" sz="2000" dirty="0">
              <a:solidFill>
                <a:prstClr val="black"/>
              </a:solidFill>
              <a:latin typeface="Calibri"/>
              <a:ea typeface="+mn-ea"/>
              <a:cs typeface="Times New Roman" pitchFamily="18" charset="0"/>
            </a:endParaRPr>
          </a:p>
        </p:txBody>
      </p:sp>
      <p:sp>
        <p:nvSpPr>
          <p:cNvPr id="129" name="Rectangle 128"/>
          <p:cNvSpPr/>
          <p:nvPr/>
        </p:nvSpPr>
        <p:spPr>
          <a:xfrm>
            <a:off x="3759541" y="1727071"/>
            <a:ext cx="1599834" cy="1384995"/>
          </a:xfrm>
          <a:prstGeom prst="rect">
            <a:avLst/>
          </a:prstGeom>
        </p:spPr>
        <p:txBody>
          <a:bodyPr wrap="square">
            <a:spAutoFit/>
          </a:bodyPr>
          <a:lstStyle/>
          <a:p>
            <a:r>
              <a:rPr lang="en-US" sz="1400" dirty="0" smtClean="0">
                <a:solidFill>
                  <a:prstClr val="black"/>
                </a:solidFill>
                <a:latin typeface="Arial" pitchFamily="34" charset="0"/>
                <a:ea typeface="+mn-ea"/>
                <a:cs typeface="Arial" pitchFamily="34" charset="0"/>
              </a:rPr>
              <a:t>Field Emission SEM images of RuO</a:t>
            </a:r>
            <a:r>
              <a:rPr lang="en-US" sz="1400" baseline="-25000" dirty="0" smtClean="0">
                <a:solidFill>
                  <a:prstClr val="black"/>
                </a:solidFill>
                <a:latin typeface="Arial" pitchFamily="34" charset="0"/>
                <a:ea typeface="+mn-ea"/>
                <a:cs typeface="Arial" pitchFamily="34" charset="0"/>
              </a:rPr>
              <a:t>2</a:t>
            </a:r>
            <a:r>
              <a:rPr lang="en-US" sz="1400" dirty="0" smtClean="0">
                <a:solidFill>
                  <a:prstClr val="black"/>
                </a:solidFill>
                <a:latin typeface="Arial" pitchFamily="34" charset="0"/>
                <a:ea typeface="+mn-ea"/>
                <a:cs typeface="Arial" pitchFamily="34" charset="0"/>
              </a:rPr>
              <a:t> nanoplates deposited on stainless 304L substrates.</a:t>
            </a:r>
            <a:endParaRPr lang="en-US" sz="1400" dirty="0">
              <a:solidFill>
                <a:prstClr val="black"/>
              </a:solidFill>
              <a:latin typeface="Arial" pitchFamily="34" charset="0"/>
              <a:ea typeface="+mn-ea"/>
              <a:cs typeface="Arial" pitchFamily="34" charset="0"/>
            </a:endParaRPr>
          </a:p>
        </p:txBody>
      </p:sp>
      <p:grpSp>
        <p:nvGrpSpPr>
          <p:cNvPr id="93" name="Group 66"/>
          <p:cNvGrpSpPr>
            <a:grpSpLocks noChangeAspect="1"/>
          </p:cNvGrpSpPr>
          <p:nvPr/>
        </p:nvGrpSpPr>
        <p:grpSpPr>
          <a:xfrm>
            <a:off x="1295400" y="1192290"/>
            <a:ext cx="2421914" cy="2261728"/>
            <a:chOff x="4749707" y="1256612"/>
            <a:chExt cx="2743197" cy="2819401"/>
          </a:xfrm>
        </p:grpSpPr>
        <p:pic>
          <p:nvPicPr>
            <p:cNvPr id="116" name="Picture 18"/>
            <p:cNvPicPr>
              <a:picLocks noChangeAspect="1" noChangeArrowheads="1"/>
            </p:cNvPicPr>
            <p:nvPr/>
          </p:nvPicPr>
          <p:blipFill>
            <a:blip r:embed="rId9" cstate="print"/>
            <a:srcRect b="8066"/>
            <a:stretch>
              <a:fillRect/>
            </a:stretch>
          </p:blipFill>
          <p:spPr bwMode="auto">
            <a:xfrm>
              <a:off x="4749707" y="1256612"/>
              <a:ext cx="2743197" cy="2819401"/>
            </a:xfrm>
            <a:prstGeom prst="rect">
              <a:avLst/>
            </a:prstGeom>
            <a:noFill/>
            <a:ln w="9525">
              <a:noFill/>
              <a:miter lim="800000"/>
              <a:headEnd/>
              <a:tailEnd/>
            </a:ln>
            <a:effectLst/>
          </p:spPr>
        </p:pic>
        <p:cxnSp>
          <p:nvCxnSpPr>
            <p:cNvPr id="117" name="Straight Connector 116"/>
            <p:cNvCxnSpPr/>
            <p:nvPr/>
          </p:nvCxnSpPr>
          <p:spPr>
            <a:xfrm>
              <a:off x="6172200" y="3657600"/>
              <a:ext cx="43478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Box 9"/>
            <p:cNvSpPr txBox="1"/>
            <p:nvPr/>
          </p:nvSpPr>
          <p:spPr>
            <a:xfrm>
              <a:off x="5794355" y="3252769"/>
              <a:ext cx="1129380" cy="396978"/>
            </a:xfrm>
            <a:prstGeom prst="rect">
              <a:avLst/>
            </a:prstGeom>
            <a:noFill/>
          </p:spPr>
          <p:txBody>
            <a:bodyPr wrap="square" rtlCol="0">
              <a:spAutoFit/>
            </a:bodyPr>
            <a:lstStyle/>
            <a:p>
              <a:r>
                <a:rPr lang="en-US" sz="1600" b="1" dirty="0" smtClean="0">
                  <a:solidFill>
                    <a:prstClr val="white"/>
                  </a:solidFill>
                  <a:latin typeface="Times New Roman" pitchFamily="18" charset="0"/>
                  <a:ea typeface="+mn-ea"/>
                  <a:cs typeface="Times New Roman" pitchFamily="18" charset="0"/>
                </a:rPr>
                <a:t>600 nm</a:t>
              </a:r>
              <a:endParaRPr lang="en-US" sz="1600" b="1" dirty="0">
                <a:solidFill>
                  <a:prstClr val="white"/>
                </a:solidFill>
                <a:latin typeface="Times New Roman" pitchFamily="18" charset="0"/>
                <a:ea typeface="+mn-ea"/>
                <a:cs typeface="Times New Roman" pitchFamily="18" charset="0"/>
              </a:endParaRPr>
            </a:p>
          </p:txBody>
        </p:sp>
      </p:grpSp>
      <p:grpSp>
        <p:nvGrpSpPr>
          <p:cNvPr id="12" name="Group 11"/>
          <p:cNvGrpSpPr/>
          <p:nvPr/>
        </p:nvGrpSpPr>
        <p:grpSpPr>
          <a:xfrm>
            <a:off x="5471015" y="3082269"/>
            <a:ext cx="2810761" cy="2917719"/>
            <a:chOff x="71683" y="2314318"/>
            <a:chExt cx="2988149" cy="3101857"/>
          </a:xfrm>
        </p:grpSpPr>
        <p:grpSp>
          <p:nvGrpSpPr>
            <p:cNvPr id="100" name="Group 60"/>
            <p:cNvGrpSpPr>
              <a:grpSpLocks noChangeAspect="1"/>
            </p:cNvGrpSpPr>
            <p:nvPr/>
          </p:nvGrpSpPr>
          <p:grpSpPr>
            <a:xfrm>
              <a:off x="71683" y="2314318"/>
              <a:ext cx="2988149" cy="3101857"/>
              <a:chOff x="1610537" y="1066800"/>
              <a:chExt cx="2842521" cy="3247440"/>
            </a:xfrm>
          </p:grpSpPr>
          <p:grpSp>
            <p:nvGrpSpPr>
              <p:cNvPr id="110" name="Group 28"/>
              <p:cNvGrpSpPr>
                <a:grpSpLocks noChangeAspect="1"/>
              </p:cNvGrpSpPr>
              <p:nvPr/>
            </p:nvGrpSpPr>
            <p:grpSpPr>
              <a:xfrm>
                <a:off x="1610537" y="1813955"/>
                <a:ext cx="2842521" cy="2500285"/>
                <a:chOff x="497576" y="1327322"/>
                <a:chExt cx="5919439" cy="5206749"/>
              </a:xfrm>
            </p:grpSpPr>
            <p:grpSp>
              <p:nvGrpSpPr>
                <p:cNvPr id="112" name="Group 27"/>
                <p:cNvGrpSpPr/>
                <p:nvPr/>
              </p:nvGrpSpPr>
              <p:grpSpPr>
                <a:xfrm>
                  <a:off x="497576" y="1327322"/>
                  <a:ext cx="5871294" cy="5206749"/>
                  <a:chOff x="497576" y="1327322"/>
                  <a:chExt cx="5871294" cy="5206749"/>
                </a:xfrm>
              </p:grpSpPr>
              <p:pic>
                <p:nvPicPr>
                  <p:cNvPr id="114" name="Picture 6"/>
                  <p:cNvPicPr>
                    <a:picLocks noChangeAspect="1" noChangeArrowheads="1"/>
                  </p:cNvPicPr>
                  <p:nvPr/>
                </p:nvPicPr>
                <p:blipFill rotWithShape="1">
                  <a:blip r:embed="rId10" cstate="print"/>
                  <a:srcRect l="5206" t="10231" r="30585" b="13846"/>
                  <a:stretch/>
                </p:blipFill>
                <p:spPr bwMode="auto">
                  <a:xfrm>
                    <a:off x="497576" y="1327322"/>
                    <a:ext cx="5871294" cy="5206749"/>
                  </a:xfrm>
                  <a:prstGeom prst="rect">
                    <a:avLst/>
                  </a:prstGeom>
                  <a:noFill/>
                  <a:ln w="9525">
                    <a:noFill/>
                    <a:miter lim="800000"/>
                    <a:headEnd/>
                    <a:tailEnd/>
                  </a:ln>
                  <a:effectLst/>
                </p:spPr>
              </p:pic>
              <p:cxnSp>
                <p:nvCxnSpPr>
                  <p:cNvPr id="115" name="Straight Connector 114"/>
                  <p:cNvCxnSpPr/>
                  <p:nvPr/>
                </p:nvCxnSpPr>
                <p:spPr>
                  <a:xfrm>
                    <a:off x="3433223" y="5441407"/>
                    <a:ext cx="91440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3130242" y="5372645"/>
                  <a:ext cx="3286773" cy="738116"/>
                </a:xfrm>
                <a:prstGeom prst="rect">
                  <a:avLst/>
                </a:prstGeom>
                <a:noFill/>
              </p:spPr>
              <p:txBody>
                <a:bodyPr wrap="square" rtlCol="0">
                  <a:spAutoFit/>
                </a:bodyPr>
                <a:lstStyle/>
                <a:p>
                  <a:r>
                    <a:rPr lang="en-US" sz="1600" b="1" dirty="0">
                      <a:solidFill>
                        <a:prstClr val="white"/>
                      </a:solidFill>
                      <a:latin typeface="Times New Roman" pitchFamily="18" charset="0"/>
                      <a:ea typeface="+mn-ea"/>
                      <a:cs typeface="Times New Roman" pitchFamily="18" charset="0"/>
                    </a:rPr>
                    <a:t>5</a:t>
                  </a:r>
                  <a:r>
                    <a:rPr lang="en-US" sz="1600" b="1" dirty="0" smtClean="0">
                      <a:solidFill>
                        <a:prstClr val="white"/>
                      </a:solidFill>
                      <a:latin typeface="Times New Roman" pitchFamily="18" charset="0"/>
                      <a:ea typeface="+mn-ea"/>
                      <a:cs typeface="Times New Roman" pitchFamily="18" charset="0"/>
                    </a:rPr>
                    <a:t>0 nm</a:t>
                  </a:r>
                  <a:endParaRPr lang="en-US" sz="1600" b="1" dirty="0">
                    <a:solidFill>
                      <a:prstClr val="white"/>
                    </a:solidFill>
                    <a:latin typeface="Times New Roman" pitchFamily="18" charset="0"/>
                    <a:ea typeface="+mn-ea"/>
                    <a:cs typeface="Times New Roman" pitchFamily="18" charset="0"/>
                  </a:endParaRPr>
                </a:p>
              </p:txBody>
            </p:sp>
          </p:grpSp>
          <p:sp>
            <p:nvSpPr>
              <p:cNvPr id="111" name="TextBox 110"/>
              <p:cNvSpPr txBox="1"/>
              <p:nvPr/>
            </p:nvSpPr>
            <p:spPr>
              <a:xfrm>
                <a:off x="3115187" y="1066800"/>
                <a:ext cx="1314753" cy="483333"/>
              </a:xfrm>
              <a:prstGeom prst="rect">
                <a:avLst/>
              </a:prstGeom>
              <a:noFill/>
            </p:spPr>
            <p:txBody>
              <a:bodyPr wrap="square" rtlCol="0">
                <a:spAutoFit/>
              </a:bodyPr>
              <a:lstStyle/>
              <a:p>
                <a:endParaRPr lang="en-US" sz="2400" b="1" dirty="0">
                  <a:solidFill>
                    <a:prstClr val="black"/>
                  </a:solidFill>
                  <a:latin typeface="Times New Roman" pitchFamily="18" charset="0"/>
                  <a:ea typeface="+mn-ea"/>
                  <a:cs typeface="Times New Roman" pitchFamily="18" charset="0"/>
                </a:endParaRPr>
              </a:p>
            </p:txBody>
          </p:sp>
        </p:grpSp>
        <p:grpSp>
          <p:nvGrpSpPr>
            <p:cNvPr id="101" name="Group 7"/>
            <p:cNvGrpSpPr>
              <a:grpSpLocks/>
            </p:cNvGrpSpPr>
            <p:nvPr/>
          </p:nvGrpSpPr>
          <p:grpSpPr bwMode="auto">
            <a:xfrm>
              <a:off x="1014338" y="3148290"/>
              <a:ext cx="1808609" cy="1541624"/>
              <a:chOff x="2153" y="9088"/>
              <a:chExt cx="3454" cy="1962"/>
            </a:xfrm>
          </p:grpSpPr>
          <p:cxnSp>
            <p:nvCxnSpPr>
              <p:cNvPr id="102" name="AutoShape 8"/>
              <p:cNvCxnSpPr>
                <a:cxnSpLocks noChangeShapeType="1"/>
                <a:stCxn id="108" idx="0"/>
              </p:cNvCxnSpPr>
              <p:nvPr/>
            </p:nvCxnSpPr>
            <p:spPr bwMode="auto">
              <a:xfrm flipH="1">
                <a:off x="2783" y="10502"/>
                <a:ext cx="1097" cy="41"/>
              </a:xfrm>
              <a:prstGeom prst="straightConnector1">
                <a:avLst/>
              </a:prstGeom>
              <a:noFill/>
              <a:ln w="38100">
                <a:solidFill>
                  <a:srgbClr val="FFFFFF"/>
                </a:solidFill>
                <a:round/>
                <a:headEnd/>
                <a:tailEnd type="triangle" w="med" len="med"/>
              </a:ln>
              <a:effectLst/>
            </p:spPr>
          </p:cxnSp>
          <p:grpSp>
            <p:nvGrpSpPr>
              <p:cNvPr id="103" name="Group 9"/>
              <p:cNvGrpSpPr>
                <a:grpSpLocks/>
              </p:cNvGrpSpPr>
              <p:nvPr/>
            </p:nvGrpSpPr>
            <p:grpSpPr bwMode="auto">
              <a:xfrm>
                <a:off x="2153" y="9088"/>
                <a:ext cx="3454" cy="1962"/>
                <a:chOff x="2153" y="9088"/>
                <a:chExt cx="3454" cy="1962"/>
              </a:xfrm>
            </p:grpSpPr>
            <p:cxnSp>
              <p:nvCxnSpPr>
                <p:cNvPr id="104" name="AutoShape 10"/>
                <p:cNvCxnSpPr>
                  <a:cxnSpLocks noChangeShapeType="1"/>
                  <a:stCxn id="108" idx="0"/>
                </p:cNvCxnSpPr>
                <p:nvPr/>
              </p:nvCxnSpPr>
              <p:spPr bwMode="auto">
                <a:xfrm flipH="1" flipV="1">
                  <a:off x="2908" y="10086"/>
                  <a:ext cx="972" cy="416"/>
                </a:xfrm>
                <a:prstGeom prst="straightConnector1">
                  <a:avLst/>
                </a:prstGeom>
                <a:noFill/>
                <a:ln w="38100">
                  <a:solidFill>
                    <a:srgbClr val="FFFFFF"/>
                  </a:solidFill>
                  <a:round/>
                  <a:headEnd/>
                  <a:tailEnd type="triangle" w="med" len="med"/>
                </a:ln>
                <a:effectLst/>
              </p:spPr>
            </p:cxnSp>
            <p:grpSp>
              <p:nvGrpSpPr>
                <p:cNvPr id="105" name="Group 11"/>
                <p:cNvGrpSpPr>
                  <a:grpSpLocks/>
                </p:cNvGrpSpPr>
                <p:nvPr/>
              </p:nvGrpSpPr>
              <p:grpSpPr bwMode="auto">
                <a:xfrm>
                  <a:off x="2153" y="9088"/>
                  <a:ext cx="3454" cy="1962"/>
                  <a:chOff x="2153" y="9088"/>
                  <a:chExt cx="3454" cy="1962"/>
                </a:xfrm>
              </p:grpSpPr>
              <p:cxnSp>
                <p:nvCxnSpPr>
                  <p:cNvPr id="106" name="AutoShape 12"/>
                  <p:cNvCxnSpPr>
                    <a:cxnSpLocks noChangeShapeType="1"/>
                    <a:stCxn id="108" idx="0"/>
                  </p:cNvCxnSpPr>
                  <p:nvPr/>
                </p:nvCxnSpPr>
                <p:spPr bwMode="auto">
                  <a:xfrm flipH="1" flipV="1">
                    <a:off x="2909" y="9547"/>
                    <a:ext cx="971" cy="955"/>
                  </a:xfrm>
                  <a:prstGeom prst="straightConnector1">
                    <a:avLst/>
                  </a:prstGeom>
                  <a:noFill/>
                  <a:ln w="38100">
                    <a:solidFill>
                      <a:srgbClr val="FFFFFF"/>
                    </a:solidFill>
                    <a:round/>
                    <a:headEnd/>
                    <a:tailEnd type="triangle" w="med" len="med"/>
                  </a:ln>
                  <a:effectLst/>
                </p:spPr>
              </p:cxnSp>
              <p:grpSp>
                <p:nvGrpSpPr>
                  <p:cNvPr id="107" name="Group 13"/>
                  <p:cNvGrpSpPr>
                    <a:grpSpLocks/>
                  </p:cNvGrpSpPr>
                  <p:nvPr/>
                </p:nvGrpSpPr>
                <p:grpSpPr bwMode="auto">
                  <a:xfrm>
                    <a:off x="2153" y="9088"/>
                    <a:ext cx="3454" cy="1962"/>
                    <a:chOff x="2153" y="9088"/>
                    <a:chExt cx="3454" cy="1962"/>
                  </a:xfrm>
                </p:grpSpPr>
                <p:sp>
                  <p:nvSpPr>
                    <p:cNvPr id="108" name="Text Box 14"/>
                    <p:cNvSpPr txBox="1">
                      <a:spLocks noChangeArrowheads="1"/>
                    </p:cNvSpPr>
                    <p:nvPr/>
                  </p:nvSpPr>
                  <p:spPr bwMode="auto">
                    <a:xfrm>
                      <a:off x="2153" y="10502"/>
                      <a:ext cx="3454" cy="548"/>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a:spcAft>
                          <a:spcPts val="1000"/>
                        </a:spcAft>
                      </a:pPr>
                      <a:r>
                        <a:rPr lang="en-US" sz="1600" b="1" dirty="0" smtClean="0">
                          <a:solidFill>
                            <a:prstClr val="black"/>
                          </a:solidFill>
                          <a:latin typeface="Times New Roman" pitchFamily="18" charset="0"/>
                          <a:ea typeface="+mn-ea"/>
                          <a:cs typeface="Arial" pitchFamily="34" charset="0"/>
                        </a:rPr>
                        <a:t>    </a:t>
                      </a:r>
                      <a:r>
                        <a:rPr lang="en-US" sz="1600" b="1" dirty="0" err="1" smtClean="0">
                          <a:solidFill>
                            <a:prstClr val="white"/>
                          </a:solidFill>
                          <a:latin typeface="Times New Roman" pitchFamily="18" charset="0"/>
                          <a:ea typeface="+mn-ea"/>
                          <a:cs typeface="Arial" pitchFamily="34" charset="0"/>
                        </a:rPr>
                        <a:t>nanoplates</a:t>
                      </a:r>
                      <a:endParaRPr lang="en-US" sz="1600" dirty="0" smtClean="0">
                        <a:solidFill>
                          <a:prstClr val="white"/>
                        </a:solidFill>
                        <a:latin typeface="Arial" pitchFamily="34" charset="0"/>
                        <a:ea typeface="+mn-ea"/>
                        <a:cs typeface="Arial" pitchFamily="34" charset="0"/>
                      </a:endParaRPr>
                    </a:p>
                  </p:txBody>
                </p:sp>
                <p:cxnSp>
                  <p:nvCxnSpPr>
                    <p:cNvPr id="109" name="AutoShape 15"/>
                    <p:cNvCxnSpPr>
                      <a:cxnSpLocks noChangeShapeType="1"/>
                      <a:stCxn id="108" idx="0"/>
                    </p:cNvCxnSpPr>
                    <p:nvPr/>
                  </p:nvCxnSpPr>
                  <p:spPr bwMode="auto">
                    <a:xfrm flipH="1" flipV="1">
                      <a:off x="3162" y="9088"/>
                      <a:ext cx="718" cy="1414"/>
                    </a:xfrm>
                    <a:prstGeom prst="straightConnector1">
                      <a:avLst/>
                    </a:prstGeom>
                    <a:noFill/>
                    <a:ln w="38100">
                      <a:solidFill>
                        <a:schemeClr val="bg1"/>
                      </a:solidFill>
                      <a:round/>
                      <a:headEnd/>
                      <a:tailEnd type="triangle" w="med" len="med"/>
                    </a:ln>
                    <a:effectLst/>
                  </p:spPr>
                </p:cxnSp>
              </p:grpSp>
            </p:grpSp>
          </p:grpSp>
        </p:grpSp>
      </p:grpSp>
      <p:grpSp>
        <p:nvGrpSpPr>
          <p:cNvPr id="2" name="Group 1"/>
          <p:cNvGrpSpPr/>
          <p:nvPr/>
        </p:nvGrpSpPr>
        <p:grpSpPr>
          <a:xfrm>
            <a:off x="1295400" y="3728040"/>
            <a:ext cx="2734486" cy="2338668"/>
            <a:chOff x="6516216" y="3591131"/>
            <a:chExt cx="1766488" cy="1507074"/>
          </a:xfrm>
        </p:grpSpPr>
        <p:pic>
          <p:nvPicPr>
            <p:cNvPr id="1026" name="Picture 2" descr="C:\My Domuments\Research Projects\RuO2\Pure Ruthenium.png"/>
            <p:cNvPicPr>
              <a:picLocks noChangeAspect="1" noChangeArrowheads="1"/>
            </p:cNvPicPr>
            <p:nvPr/>
          </p:nvPicPr>
          <p:blipFill rotWithShape="1">
            <a:blip r:embed="rId11" cstate="print"/>
            <a:srcRect l="35761" t="15104" r="21855" b="31163"/>
            <a:stretch/>
          </p:blipFill>
          <p:spPr bwMode="auto">
            <a:xfrm>
              <a:off x="6516216" y="3591131"/>
              <a:ext cx="1584176" cy="1507074"/>
            </a:xfrm>
            <a:prstGeom prst="rect">
              <a:avLst/>
            </a:prstGeom>
            <a:noFill/>
          </p:spPr>
        </p:pic>
        <p:sp>
          <p:nvSpPr>
            <p:cNvPr id="50" name="TextBox 9"/>
            <p:cNvSpPr txBox="1"/>
            <p:nvPr/>
          </p:nvSpPr>
          <p:spPr>
            <a:xfrm>
              <a:off x="7092280" y="4797152"/>
              <a:ext cx="1190424" cy="205218"/>
            </a:xfrm>
            <a:prstGeom prst="rect">
              <a:avLst/>
            </a:prstGeom>
            <a:noFill/>
          </p:spPr>
          <p:txBody>
            <a:bodyPr wrap="square" rtlCol="0">
              <a:spAutoFit/>
            </a:bodyPr>
            <a:lstStyle/>
            <a:p>
              <a:r>
                <a:rPr lang="en-US" sz="1600" b="1" dirty="0" smtClean="0">
                  <a:solidFill>
                    <a:prstClr val="white"/>
                  </a:solidFill>
                  <a:latin typeface="Times New Roman" pitchFamily="18" charset="0"/>
                  <a:ea typeface="+mn-ea"/>
                  <a:cs typeface="Times New Roman" pitchFamily="18" charset="0"/>
                </a:rPr>
                <a:t>100 nm</a:t>
              </a:r>
              <a:endParaRPr lang="en-US" sz="1600" b="1" dirty="0">
                <a:solidFill>
                  <a:prstClr val="white"/>
                </a:solidFill>
                <a:latin typeface="Times New Roman" pitchFamily="18" charset="0"/>
                <a:ea typeface="+mn-ea"/>
                <a:cs typeface="Times New Roman" pitchFamily="18" charset="0"/>
              </a:endParaRPr>
            </a:p>
          </p:txBody>
        </p:sp>
        <p:cxnSp>
          <p:nvCxnSpPr>
            <p:cNvPr id="51" name="Straight Connector 50"/>
            <p:cNvCxnSpPr/>
            <p:nvPr/>
          </p:nvCxnSpPr>
          <p:spPr>
            <a:xfrm>
              <a:off x="7236296" y="4797152"/>
              <a:ext cx="21602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6443656" y="720907"/>
            <a:ext cx="1306094" cy="289506"/>
          </a:xfrm>
          <a:prstGeom prst="rect">
            <a:avLst/>
          </a:prstGeom>
          <a:noFill/>
        </p:spPr>
        <p:txBody>
          <a:bodyPr wrap="none" rtlCol="0">
            <a:spAutoFit/>
          </a:bodyPr>
          <a:lstStyle/>
          <a:p>
            <a:r>
              <a:rPr lang="en-US" sz="1400" dirty="0" smtClean="0">
                <a:solidFill>
                  <a:prstClr val="black"/>
                </a:solidFill>
                <a:latin typeface="Arial" pitchFamily="34" charset="0"/>
                <a:ea typeface="+mn-ea"/>
                <a:cs typeface="Arial" pitchFamily="34" charset="0"/>
              </a:rPr>
              <a:t>Rutile structure</a:t>
            </a:r>
            <a:endParaRPr lang="en-US" sz="1400" dirty="0">
              <a:solidFill>
                <a:prstClr val="black"/>
              </a:solidFill>
              <a:latin typeface="Arial" pitchFamily="34" charset="0"/>
              <a:ea typeface="+mn-ea"/>
              <a:cs typeface="Arial" pitchFamily="34" charset="0"/>
            </a:endParaRPr>
          </a:p>
        </p:txBody>
      </p:sp>
      <p:pic>
        <p:nvPicPr>
          <p:cNvPr id="3075"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341269" y="828832"/>
            <a:ext cx="306374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rot="10800000">
            <a:off x="2327571" y="4001589"/>
            <a:ext cx="3117258" cy="1079081"/>
            <a:chOff x="3359742" y="3733800"/>
            <a:chExt cx="3117258" cy="1079081"/>
          </a:xfrm>
        </p:grpSpPr>
        <p:sp>
          <p:nvSpPr>
            <p:cNvPr id="14" name="Oval 13"/>
            <p:cNvSpPr/>
            <p:nvPr/>
          </p:nvSpPr>
          <p:spPr>
            <a:xfrm>
              <a:off x="5398008" y="3733800"/>
              <a:ext cx="1078992" cy="10790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6" name="Straight Arrow Connector 15"/>
            <p:cNvCxnSpPr>
              <a:stCxn id="14" idx="2"/>
            </p:cNvCxnSpPr>
            <p:nvPr/>
          </p:nvCxnSpPr>
          <p:spPr>
            <a:xfrm flipH="1" flipV="1">
              <a:off x="3359742" y="4260635"/>
              <a:ext cx="2038266" cy="1270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2(a): Li Ion Batteries</a:t>
            </a:r>
            <a:endParaRPr lang="en-US" sz="2000" b="1" dirty="0">
              <a:solidFill>
                <a:prstClr val="black"/>
              </a:solidFill>
              <a:latin typeface="Arial" pitchFamily="34" charset="0"/>
              <a:ea typeface="+mn-ea"/>
              <a:cs typeface="Arial" pitchFamily="34" charset="0"/>
            </a:endParaRPr>
          </a:p>
        </p:txBody>
      </p:sp>
      <p:sp>
        <p:nvSpPr>
          <p:cNvPr id="6" name="TextBox 5"/>
          <p:cNvSpPr txBox="1"/>
          <p:nvPr/>
        </p:nvSpPr>
        <p:spPr>
          <a:xfrm>
            <a:off x="1295400" y="696383"/>
            <a:ext cx="3352800" cy="338554"/>
          </a:xfrm>
          <a:prstGeom prst="rect">
            <a:avLst/>
          </a:prstGeom>
          <a:noFill/>
          <a:ln w="31750">
            <a:noFill/>
          </a:ln>
        </p:spPr>
        <p:style>
          <a:lnRef idx="0">
            <a:scrgbClr r="0" g="0" b="0"/>
          </a:lnRef>
          <a:fillRef idx="1001">
            <a:schemeClr val="dk2"/>
          </a:fillRef>
          <a:effectRef idx="0">
            <a:scrgbClr r="0" g="0" b="0"/>
          </a:effectRef>
          <a:fontRef idx="major"/>
        </p:style>
        <p:txBody>
          <a:bodyPr wrap="square" rtlCol="0">
            <a:spAutoFit/>
          </a:bodyPr>
          <a:lstStyle/>
          <a:p>
            <a:pPr algn="ctr" fontAlgn="auto">
              <a:spcBef>
                <a:spcPts val="0"/>
              </a:spcBef>
              <a:spcAft>
                <a:spcPts val="0"/>
              </a:spcAft>
            </a:pPr>
            <a:r>
              <a:rPr lang="en-US" sz="1600" dirty="0" smtClean="0">
                <a:solidFill>
                  <a:prstClr val="black"/>
                </a:solidFill>
              </a:rPr>
              <a:t>L. </a:t>
            </a:r>
            <a:r>
              <a:rPr lang="en-US" sz="1600" dirty="0" err="1" smtClean="0">
                <a:solidFill>
                  <a:prstClr val="black"/>
                </a:solidFill>
              </a:rPr>
              <a:t>Meda</a:t>
            </a:r>
            <a:r>
              <a:rPr lang="en-US" sz="1600" dirty="0" smtClean="0">
                <a:solidFill>
                  <a:prstClr val="black"/>
                </a:solidFill>
              </a:rPr>
              <a:t>, Xavier University</a:t>
            </a:r>
            <a:endParaRPr lang="en-US" sz="1600" dirty="0">
              <a:solidFill>
                <a:prstClr val="black"/>
              </a:solidFill>
            </a:endParaRPr>
          </a:p>
        </p:txBody>
      </p:sp>
      <p:pic>
        <p:nvPicPr>
          <p:cNvPr id="44" name="Picture 18" descr="LA-SiGMA_dot.jpg"/>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977187" y="4763"/>
            <a:ext cx="11668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788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54331"/>
            <a:ext cx="7846067" cy="828319"/>
          </a:xfrm>
        </p:spPr>
        <p:txBody>
          <a:bodyPr>
            <a:noAutofit/>
          </a:bodyPr>
          <a:lstStyle/>
          <a:p>
            <a:pPr algn="l"/>
            <a:r>
              <a:rPr lang="en-US" sz="3200" b="1" dirty="0" smtClean="0"/>
              <a:t>Performance of RuO</a:t>
            </a:r>
            <a:r>
              <a:rPr lang="en-US" sz="3200" b="1" baseline="-25000" dirty="0" smtClean="0"/>
              <a:t>2</a:t>
            </a:r>
            <a:r>
              <a:rPr lang="en-US" sz="3200" b="1" dirty="0" smtClean="0"/>
              <a:t> - 1</a:t>
            </a:r>
            <a:endParaRPr lang="en-US" sz="3200" b="1" dirty="0"/>
          </a:p>
        </p:txBody>
      </p:sp>
      <p:sp>
        <p:nvSpPr>
          <p:cNvPr id="3" name="Content Placeholder 2"/>
          <p:cNvSpPr>
            <a:spLocks noGrp="1"/>
          </p:cNvSpPr>
          <p:nvPr>
            <p:ph idx="1"/>
          </p:nvPr>
        </p:nvSpPr>
        <p:spPr>
          <a:xfrm>
            <a:off x="485422" y="5181247"/>
            <a:ext cx="8201378" cy="1343378"/>
          </a:xfrm>
        </p:spPr>
        <p:txBody>
          <a:bodyPr>
            <a:normAutofit/>
          </a:bodyPr>
          <a:lstStyle/>
          <a:p>
            <a:r>
              <a:rPr lang="en-US" sz="2000" dirty="0" smtClean="0"/>
              <a:t>Capacity is lost readily for the 850 nm </a:t>
            </a:r>
            <a:r>
              <a:rPr lang="en-US" sz="2000" dirty="0" err="1" smtClean="0"/>
              <a:t>nanoplates</a:t>
            </a:r>
            <a:r>
              <a:rPr lang="en-US" sz="2000" dirty="0" smtClean="0"/>
              <a:t>, but it is lost at a slower rate for the 430 nm ones. </a:t>
            </a:r>
          </a:p>
          <a:p>
            <a:r>
              <a:rPr lang="en-US" sz="2000" dirty="0" smtClean="0"/>
              <a:t>Small materials are easy to model computationally</a:t>
            </a:r>
            <a:endParaRPr lang="en-US" sz="2000" dirty="0"/>
          </a:p>
        </p:txBody>
      </p:sp>
      <p:grpSp>
        <p:nvGrpSpPr>
          <p:cNvPr id="4" name="Group 8"/>
          <p:cNvGrpSpPr/>
          <p:nvPr/>
        </p:nvGrpSpPr>
        <p:grpSpPr>
          <a:xfrm>
            <a:off x="467543" y="1697985"/>
            <a:ext cx="3851949" cy="3328529"/>
            <a:chOff x="467543" y="1700807"/>
            <a:chExt cx="3851949" cy="3328529"/>
          </a:xfrm>
        </p:grpSpPr>
        <p:pic>
          <p:nvPicPr>
            <p:cNvPr id="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7543" y="1700807"/>
              <a:ext cx="3851949" cy="289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31640" y="4721559"/>
              <a:ext cx="2890535" cy="307777"/>
            </a:xfrm>
            <a:prstGeom prst="rect">
              <a:avLst/>
            </a:prstGeom>
            <a:noFill/>
          </p:spPr>
          <p:txBody>
            <a:bodyPr wrap="none" rtlCol="0">
              <a:spAutoFit/>
            </a:bodyPr>
            <a:lstStyle/>
            <a:p>
              <a:r>
                <a:rPr lang="en-US" sz="1400" dirty="0" smtClean="0"/>
                <a:t>850 nm stack of RuO</a:t>
              </a:r>
              <a:r>
                <a:rPr lang="en-US" sz="1400" baseline="-25000" dirty="0" smtClean="0"/>
                <a:t>2</a:t>
              </a:r>
              <a:r>
                <a:rPr lang="en-US" sz="1400" dirty="0" smtClean="0"/>
                <a:t> nanoplates</a:t>
              </a:r>
              <a:endParaRPr lang="en-US" sz="1400" dirty="0"/>
            </a:p>
          </p:txBody>
        </p:sp>
      </p:grpSp>
      <p:grpSp>
        <p:nvGrpSpPr>
          <p:cNvPr id="7" name="Group 9"/>
          <p:cNvGrpSpPr/>
          <p:nvPr/>
        </p:nvGrpSpPr>
        <p:grpSpPr>
          <a:xfrm>
            <a:off x="4644007" y="1697986"/>
            <a:ext cx="4184789" cy="3362604"/>
            <a:chOff x="4644007" y="1700808"/>
            <a:chExt cx="4184789" cy="3362604"/>
          </a:xfrm>
        </p:grpSpPr>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44007" y="1700808"/>
              <a:ext cx="4184789" cy="30243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36096" y="4755635"/>
              <a:ext cx="2890535" cy="307777"/>
            </a:xfrm>
            <a:prstGeom prst="rect">
              <a:avLst/>
            </a:prstGeom>
            <a:noFill/>
          </p:spPr>
          <p:txBody>
            <a:bodyPr wrap="none" rtlCol="0">
              <a:spAutoFit/>
            </a:bodyPr>
            <a:lstStyle/>
            <a:p>
              <a:r>
                <a:rPr lang="en-US" sz="1400" dirty="0" smtClean="0"/>
                <a:t>430 nm stack of RuO</a:t>
              </a:r>
              <a:r>
                <a:rPr lang="en-US" sz="1400" baseline="-25000" dirty="0" smtClean="0"/>
                <a:t>2</a:t>
              </a:r>
              <a:r>
                <a:rPr lang="en-US" sz="1400" dirty="0" smtClean="0"/>
                <a:t> nanoplates</a:t>
              </a:r>
              <a:endParaRPr lang="en-US" sz="1400" dirty="0"/>
            </a:p>
          </p:txBody>
        </p:sp>
      </p:grpSp>
      <p:pic>
        <p:nvPicPr>
          <p:cNvPr id="10" name="Picture 18" descr="LA-SiGMA_dot.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77187" y="21749"/>
            <a:ext cx="11668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2875" y="1056382"/>
            <a:ext cx="8877299"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eaLnBrk="0" fontAlgn="base" hangingPunct="0">
              <a:spcBef>
                <a:spcPct val="20000"/>
              </a:spcBef>
              <a:spcAft>
                <a:spcPct val="0"/>
              </a:spcAft>
              <a:buFont typeface="Arial" charset="0"/>
              <a:buChar char="•"/>
              <a:defRPr sz="3200">
                <a:latin typeface="+mn-lt"/>
                <a:ea typeface="+mn-ea"/>
                <a:cs typeface="+mn-cs"/>
              </a:defRPr>
            </a:lvl1pPr>
            <a:lvl2pPr marL="742950" indent="-285750" eaLnBrk="0" fontAlgn="base" hangingPunct="0">
              <a:spcBef>
                <a:spcPct val="20000"/>
              </a:spcBef>
              <a:spcAft>
                <a:spcPct val="0"/>
              </a:spcAft>
              <a:buFont typeface="Arial" charset="0"/>
              <a:buChar char="–"/>
              <a:defRPr sz="2800">
                <a:latin typeface="+mn-lt"/>
                <a:ea typeface="+mn-ea"/>
                <a:cs typeface="+mn-cs"/>
              </a:defRPr>
            </a:lvl2pPr>
            <a:lvl3pPr marL="1143000" indent="-228600" eaLnBrk="0" fontAlgn="base" hangingPunct="0">
              <a:spcBef>
                <a:spcPct val="20000"/>
              </a:spcBef>
              <a:spcAft>
                <a:spcPct val="0"/>
              </a:spcAft>
              <a:buFont typeface="Arial" charset="0"/>
              <a:buChar char="•"/>
              <a:defRPr sz="2400">
                <a:latin typeface="+mn-lt"/>
                <a:ea typeface="+mn-ea"/>
                <a:cs typeface="+mn-cs"/>
              </a:defRPr>
            </a:lvl3pPr>
            <a:lvl4pPr marL="1600200" indent="-228600" eaLnBrk="0" fontAlgn="base" hangingPunct="0">
              <a:spcBef>
                <a:spcPct val="20000"/>
              </a:spcBef>
              <a:spcAft>
                <a:spcPct val="0"/>
              </a:spcAft>
              <a:buFont typeface="Arial" charset="0"/>
              <a:buChar char="–"/>
              <a:defRPr sz="2000">
                <a:latin typeface="+mn-lt"/>
                <a:ea typeface="+mn-ea"/>
                <a:cs typeface="+mn-cs"/>
              </a:defRPr>
            </a:lvl4pPr>
            <a:lvl5pPr marL="2057400" indent="-228600" eaLnBrk="0" fontAlgn="base" hangingPunct="0">
              <a:spcBef>
                <a:spcPct val="20000"/>
              </a:spcBef>
              <a:spcAft>
                <a:spcPct val="0"/>
              </a:spcAft>
              <a:buFont typeface="Arial" charset="0"/>
              <a:buChar char="»"/>
              <a:defRPr sz="2000">
                <a:latin typeface="+mn-lt"/>
                <a:ea typeface="+mn-ea"/>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pPr marL="0" indent="0">
              <a:buNone/>
            </a:pPr>
            <a:r>
              <a:rPr lang="en-US" sz="2000" dirty="0"/>
              <a:t>If you push the electrode to maximum </a:t>
            </a:r>
            <a:r>
              <a:rPr lang="en-US" sz="2000" dirty="0" err="1"/>
              <a:t>capcaity</a:t>
            </a:r>
            <a:r>
              <a:rPr lang="en-US" sz="2000" dirty="0"/>
              <a:t> (i.e., allow voltage to drop to </a:t>
            </a:r>
            <a:r>
              <a:rPr lang="en-US" sz="2000" dirty="0" smtClean="0"/>
              <a:t>zero </a:t>
            </a:r>
            <a:r>
              <a:rPr lang="en-US" sz="2000" dirty="0"/>
              <a:t>…</a:t>
            </a:r>
          </a:p>
        </p:txBody>
      </p:sp>
      <p:sp>
        <p:nvSpPr>
          <p:cNvPr id="12" name="TextBox 11"/>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 Li Ion Batteries</a:t>
            </a:r>
            <a:endParaRPr lang="en-US" sz="2000" b="1" dirty="0">
              <a:solidFill>
                <a:prstClr val="black"/>
              </a:solidFill>
              <a:latin typeface="Arial" pitchFamily="34" charset="0"/>
              <a:ea typeface="+mn-ea"/>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9659" y="151863"/>
            <a:ext cx="7846067" cy="828319"/>
          </a:xfrm>
        </p:spPr>
        <p:txBody>
          <a:bodyPr>
            <a:noAutofit/>
          </a:bodyPr>
          <a:lstStyle/>
          <a:p>
            <a:pPr algn="l"/>
            <a:r>
              <a:rPr lang="en-US" sz="2800" b="1" dirty="0" smtClean="0"/>
              <a:t>Performance of RuO</a:t>
            </a:r>
            <a:r>
              <a:rPr lang="en-US" sz="2800" b="1" baseline="-25000" dirty="0" smtClean="0"/>
              <a:t>2</a:t>
            </a:r>
            <a:r>
              <a:rPr lang="en-US" sz="2800" b="1" dirty="0" smtClean="0"/>
              <a:t> as an electrode material</a:t>
            </a:r>
            <a:endParaRPr lang="en-US" sz="2800" b="1" dirty="0"/>
          </a:p>
        </p:txBody>
      </p:sp>
      <p:pic>
        <p:nvPicPr>
          <p:cNvPr id="10" name="Picture 18" descr="LA-SiGMA_dot.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977187" y="4763"/>
            <a:ext cx="11668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15204" y="980182"/>
            <a:ext cx="8600196" cy="77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eaLnBrk="0" fontAlgn="base" hangingPunct="0">
              <a:spcBef>
                <a:spcPct val="20000"/>
              </a:spcBef>
              <a:spcAft>
                <a:spcPct val="0"/>
              </a:spcAft>
              <a:buFont typeface="Arial" charset="0"/>
              <a:buChar char="•"/>
              <a:defRPr sz="3200">
                <a:latin typeface="+mn-lt"/>
                <a:ea typeface="+mn-ea"/>
                <a:cs typeface="+mn-cs"/>
              </a:defRPr>
            </a:lvl1pPr>
            <a:lvl2pPr marL="742950" indent="-285750" eaLnBrk="0" fontAlgn="base" hangingPunct="0">
              <a:spcBef>
                <a:spcPct val="20000"/>
              </a:spcBef>
              <a:spcAft>
                <a:spcPct val="0"/>
              </a:spcAft>
              <a:buFont typeface="Arial" charset="0"/>
              <a:buChar char="–"/>
              <a:defRPr sz="2800">
                <a:latin typeface="+mn-lt"/>
                <a:ea typeface="+mn-ea"/>
                <a:cs typeface="+mn-cs"/>
              </a:defRPr>
            </a:lvl2pPr>
            <a:lvl3pPr marL="1143000" indent="-228600" eaLnBrk="0" fontAlgn="base" hangingPunct="0">
              <a:spcBef>
                <a:spcPct val="20000"/>
              </a:spcBef>
              <a:spcAft>
                <a:spcPct val="0"/>
              </a:spcAft>
              <a:buFont typeface="Arial" charset="0"/>
              <a:buChar char="•"/>
              <a:defRPr sz="2400">
                <a:latin typeface="+mn-lt"/>
                <a:ea typeface="+mn-ea"/>
                <a:cs typeface="+mn-cs"/>
              </a:defRPr>
            </a:lvl3pPr>
            <a:lvl4pPr marL="1600200" indent="-228600" eaLnBrk="0" fontAlgn="base" hangingPunct="0">
              <a:spcBef>
                <a:spcPct val="20000"/>
              </a:spcBef>
              <a:spcAft>
                <a:spcPct val="0"/>
              </a:spcAft>
              <a:buFont typeface="Arial" charset="0"/>
              <a:buChar char="–"/>
              <a:defRPr sz="2000">
                <a:latin typeface="+mn-lt"/>
                <a:ea typeface="+mn-ea"/>
                <a:cs typeface="+mn-cs"/>
              </a:defRPr>
            </a:lvl4pPr>
            <a:lvl5pPr marL="2057400" indent="-228600" eaLnBrk="0" fontAlgn="base" hangingPunct="0">
              <a:spcBef>
                <a:spcPct val="20000"/>
              </a:spcBef>
              <a:spcAft>
                <a:spcPct val="0"/>
              </a:spcAft>
              <a:buFont typeface="Arial" charset="0"/>
              <a:buChar char="»"/>
              <a:defRPr sz="2000">
                <a:latin typeface="+mn-lt"/>
                <a:ea typeface="+mn-ea"/>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pPr marL="0" indent="0">
              <a:buNone/>
            </a:pPr>
            <a:r>
              <a:rPr lang="en-US" sz="2400" dirty="0" smtClean="0"/>
              <a:t>Rutile structure is observed in the XRD of the pristine electrode, but the oxide layer appear to become amorphous after “deep discharge.”</a:t>
            </a:r>
            <a:endParaRPr lang="en-US" sz="2400" dirty="0"/>
          </a:p>
        </p:txBody>
      </p:sp>
      <p:grpSp>
        <p:nvGrpSpPr>
          <p:cNvPr id="12" name="Group 11"/>
          <p:cNvGrpSpPr>
            <a:grpSpLocks noChangeAspect="1"/>
          </p:cNvGrpSpPr>
          <p:nvPr/>
        </p:nvGrpSpPr>
        <p:grpSpPr>
          <a:xfrm>
            <a:off x="4736165" y="1824438"/>
            <a:ext cx="3663253" cy="2496312"/>
            <a:chOff x="915480" y="3838864"/>
            <a:chExt cx="3309459" cy="2255221"/>
          </a:xfrm>
        </p:grpSpPr>
        <p:pic>
          <p:nvPicPr>
            <p:cNvPr id="13"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3975"/>
            <a:stretch/>
          </p:blipFill>
          <p:spPr bwMode="auto">
            <a:xfrm>
              <a:off x="915480" y="3838864"/>
              <a:ext cx="3309459" cy="225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97992" y="4148315"/>
              <a:ext cx="1925228" cy="523220"/>
            </a:xfrm>
            <a:prstGeom prst="rect">
              <a:avLst/>
            </a:prstGeom>
            <a:noFill/>
          </p:spPr>
          <p:txBody>
            <a:bodyPr wrap="square" rtlCol="0">
              <a:spAutoFit/>
            </a:bodyPr>
            <a:lstStyle/>
            <a:p>
              <a:pPr marL="231775" indent="-231775"/>
              <a:r>
                <a:rPr lang="en-US" sz="1400" dirty="0" smtClean="0">
                  <a:solidFill>
                    <a:srgbClr val="FF0000"/>
                  </a:solidFill>
                  <a:sym typeface="Symbol"/>
                </a:rPr>
                <a:t> Stainless on steel substrates</a:t>
              </a:r>
              <a:endParaRPr lang="en-US" sz="1400" dirty="0">
                <a:solidFill>
                  <a:srgbClr val="FF0000"/>
                </a:solidFill>
              </a:endParaRPr>
            </a:p>
          </p:txBody>
        </p:sp>
      </p:grpSp>
      <p:grpSp>
        <p:nvGrpSpPr>
          <p:cNvPr id="3" name="Group 2"/>
          <p:cNvGrpSpPr/>
          <p:nvPr/>
        </p:nvGrpSpPr>
        <p:grpSpPr>
          <a:xfrm>
            <a:off x="4931626" y="4209646"/>
            <a:ext cx="3559118" cy="2491592"/>
            <a:chOff x="4914208" y="4366408"/>
            <a:chExt cx="3559118" cy="2491592"/>
          </a:xfrm>
        </p:grpSpPr>
        <p:grpSp>
          <p:nvGrpSpPr>
            <p:cNvPr id="16" name="Group 4"/>
            <p:cNvGrpSpPr/>
            <p:nvPr/>
          </p:nvGrpSpPr>
          <p:grpSpPr>
            <a:xfrm>
              <a:off x="4914208" y="4366408"/>
              <a:ext cx="3465889" cy="2491592"/>
              <a:chOff x="4427985" y="3838864"/>
              <a:chExt cx="3367514" cy="2258724"/>
            </a:xfrm>
          </p:grpSpPr>
          <p:pic>
            <p:nvPicPr>
              <p:cNvPr id="1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27985" y="3838864"/>
                <a:ext cx="3367514" cy="205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5486752" y="5759034"/>
                <a:ext cx="1531188" cy="338554"/>
              </a:xfrm>
              <a:prstGeom prst="rect">
                <a:avLst/>
              </a:prstGeom>
              <a:noFill/>
            </p:spPr>
            <p:txBody>
              <a:bodyPr wrap="none" rtlCol="0">
                <a:spAutoFit/>
              </a:bodyPr>
              <a:lstStyle/>
              <a:p>
                <a:r>
                  <a:rPr lang="en-US" sz="1600" dirty="0" smtClean="0"/>
                  <a:t>After 20 cycles</a:t>
                </a:r>
                <a:endParaRPr lang="en-US" sz="1600" dirty="0"/>
              </a:p>
            </p:txBody>
          </p:sp>
        </p:grpSp>
        <p:sp>
          <p:nvSpPr>
            <p:cNvPr id="17" name="TextBox 16"/>
            <p:cNvSpPr txBox="1"/>
            <p:nvPr/>
          </p:nvSpPr>
          <p:spPr>
            <a:xfrm>
              <a:off x="6249055" y="4399271"/>
              <a:ext cx="2224271" cy="1754326"/>
            </a:xfrm>
            <a:prstGeom prst="rect">
              <a:avLst/>
            </a:prstGeom>
            <a:noFill/>
          </p:spPr>
          <p:txBody>
            <a:bodyPr wrap="square" rtlCol="0">
              <a:spAutoFit/>
            </a:bodyPr>
            <a:lstStyle/>
            <a:p>
              <a:endParaRPr lang="en-US" dirty="0" smtClean="0">
                <a:solidFill>
                  <a:srgbClr val="FF0000"/>
                </a:solidFill>
                <a:sym typeface="Symbol"/>
              </a:endParaRPr>
            </a:p>
            <a:p>
              <a:endParaRPr lang="en-US" dirty="0">
                <a:solidFill>
                  <a:srgbClr val="FF0000"/>
                </a:solidFill>
                <a:sym typeface="Symbol"/>
              </a:endParaRPr>
            </a:p>
            <a:p>
              <a:r>
                <a:rPr lang="en-US" dirty="0">
                  <a:solidFill>
                    <a:srgbClr val="FF0000"/>
                  </a:solidFill>
                  <a:sym typeface="Symbol"/>
                </a:rPr>
                <a:t> </a:t>
              </a:r>
              <a:r>
                <a:rPr lang="en-US" dirty="0" smtClean="0">
                  <a:solidFill>
                    <a:srgbClr val="FF0000"/>
                  </a:solidFill>
                  <a:sym typeface="Symbol"/>
                </a:rPr>
                <a:t>                      </a:t>
              </a:r>
            </a:p>
            <a:p>
              <a:endParaRPr lang="en-US" dirty="0">
                <a:solidFill>
                  <a:srgbClr val="FF0000"/>
                </a:solidFill>
                <a:sym typeface="Symbol"/>
              </a:endParaRPr>
            </a:p>
            <a:p>
              <a:endParaRPr lang="en-US" dirty="0" smtClean="0">
                <a:solidFill>
                  <a:srgbClr val="FF0000"/>
                </a:solidFill>
                <a:sym typeface="Symbol"/>
              </a:endParaRPr>
            </a:p>
            <a:p>
              <a:endParaRPr lang="en-US" dirty="0">
                <a:solidFill>
                  <a:srgbClr val="FF0000"/>
                </a:solidFill>
              </a:endParaRPr>
            </a:p>
          </p:txBody>
        </p:sp>
      </p:grpSp>
      <p:sp>
        <p:nvSpPr>
          <p:cNvPr id="20" name="TextBox 19"/>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 Li Ion Batteries</a:t>
            </a:r>
            <a:endParaRPr lang="en-US" sz="2000" b="1" dirty="0">
              <a:solidFill>
                <a:prstClr val="black"/>
              </a:solidFill>
              <a:latin typeface="Arial" pitchFamily="34" charset="0"/>
              <a:ea typeface="+mn-ea"/>
              <a:cs typeface="Arial" pitchFamily="34" charset="0"/>
            </a:endParaRPr>
          </a:p>
        </p:txBody>
      </p:sp>
      <p:pic>
        <p:nvPicPr>
          <p:cNvPr id="2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7470" y="2323732"/>
            <a:ext cx="4184789"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539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54331"/>
            <a:ext cx="7846067" cy="828319"/>
          </a:xfrm>
        </p:spPr>
        <p:txBody>
          <a:bodyPr>
            <a:noAutofit/>
          </a:bodyPr>
          <a:lstStyle/>
          <a:p>
            <a:pPr algn="l"/>
            <a:r>
              <a:rPr lang="en-US" sz="3200" b="1" dirty="0" smtClean="0"/>
              <a:t>Performance of RuO</a:t>
            </a:r>
            <a:r>
              <a:rPr lang="en-US" sz="3200" b="1" baseline="-25000" dirty="0" smtClean="0"/>
              <a:t>2</a:t>
            </a:r>
            <a:r>
              <a:rPr lang="en-US" sz="3200" b="1" dirty="0" smtClean="0"/>
              <a:t> (contd.)</a:t>
            </a:r>
            <a:endParaRPr lang="en-US" sz="3200" b="1" dirty="0"/>
          </a:p>
        </p:txBody>
      </p:sp>
      <p:sp>
        <p:nvSpPr>
          <p:cNvPr id="6" name="TextBox 5"/>
          <p:cNvSpPr txBox="1"/>
          <p:nvPr/>
        </p:nvSpPr>
        <p:spPr>
          <a:xfrm>
            <a:off x="3160986" y="4973538"/>
            <a:ext cx="3200400" cy="307777"/>
          </a:xfrm>
          <a:prstGeom prst="rect">
            <a:avLst/>
          </a:prstGeom>
          <a:noFill/>
        </p:spPr>
        <p:txBody>
          <a:bodyPr wrap="square" rtlCol="0">
            <a:spAutoFit/>
          </a:bodyPr>
          <a:lstStyle/>
          <a:p>
            <a:r>
              <a:rPr lang="en-US" sz="1400" dirty="0" smtClean="0"/>
              <a:t>850 nm stack of RuO</a:t>
            </a:r>
            <a:r>
              <a:rPr lang="en-US" sz="1400" baseline="-25000" dirty="0" smtClean="0"/>
              <a:t>2</a:t>
            </a:r>
            <a:r>
              <a:rPr lang="en-US" sz="1400" dirty="0" smtClean="0"/>
              <a:t> nanoplates</a:t>
            </a:r>
            <a:endParaRPr lang="en-US" sz="1400" dirty="0"/>
          </a:p>
        </p:txBody>
      </p:sp>
      <p:pic>
        <p:nvPicPr>
          <p:cNvPr id="10" name="Picture 18" descr="LA-SiGMA_dot.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763"/>
            <a:ext cx="11668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15204" y="1213991"/>
            <a:ext cx="8600196"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eaLnBrk="0" fontAlgn="base" hangingPunct="0">
              <a:spcBef>
                <a:spcPct val="20000"/>
              </a:spcBef>
              <a:spcAft>
                <a:spcPct val="0"/>
              </a:spcAft>
              <a:buFont typeface="Arial" charset="0"/>
              <a:buChar char="•"/>
              <a:defRPr sz="3200">
                <a:latin typeface="+mn-lt"/>
                <a:ea typeface="+mn-ea"/>
                <a:cs typeface="+mn-cs"/>
              </a:defRPr>
            </a:lvl1pPr>
            <a:lvl2pPr marL="742950" indent="-285750" eaLnBrk="0" fontAlgn="base" hangingPunct="0">
              <a:spcBef>
                <a:spcPct val="20000"/>
              </a:spcBef>
              <a:spcAft>
                <a:spcPct val="0"/>
              </a:spcAft>
              <a:buFont typeface="Arial" charset="0"/>
              <a:buChar char="–"/>
              <a:defRPr sz="2800">
                <a:latin typeface="+mn-lt"/>
                <a:ea typeface="+mn-ea"/>
                <a:cs typeface="+mn-cs"/>
              </a:defRPr>
            </a:lvl2pPr>
            <a:lvl3pPr marL="1143000" indent="-228600" eaLnBrk="0" fontAlgn="base" hangingPunct="0">
              <a:spcBef>
                <a:spcPct val="20000"/>
              </a:spcBef>
              <a:spcAft>
                <a:spcPct val="0"/>
              </a:spcAft>
              <a:buFont typeface="Arial" charset="0"/>
              <a:buChar char="•"/>
              <a:defRPr sz="2400">
                <a:latin typeface="+mn-lt"/>
                <a:ea typeface="+mn-ea"/>
                <a:cs typeface="+mn-cs"/>
              </a:defRPr>
            </a:lvl3pPr>
            <a:lvl4pPr marL="1600200" indent="-228600" eaLnBrk="0" fontAlgn="base" hangingPunct="0">
              <a:spcBef>
                <a:spcPct val="20000"/>
              </a:spcBef>
              <a:spcAft>
                <a:spcPct val="0"/>
              </a:spcAft>
              <a:buFont typeface="Arial" charset="0"/>
              <a:buChar char="–"/>
              <a:defRPr sz="2000">
                <a:latin typeface="+mn-lt"/>
                <a:ea typeface="+mn-ea"/>
                <a:cs typeface="+mn-cs"/>
              </a:defRPr>
            </a:lvl4pPr>
            <a:lvl5pPr marL="2057400" indent="-228600" eaLnBrk="0" fontAlgn="base" hangingPunct="0">
              <a:spcBef>
                <a:spcPct val="20000"/>
              </a:spcBef>
              <a:spcAft>
                <a:spcPct val="0"/>
              </a:spcAft>
              <a:buFont typeface="Arial" charset="0"/>
              <a:buChar char="»"/>
              <a:defRPr sz="2000">
                <a:latin typeface="+mn-lt"/>
                <a:ea typeface="+mn-ea"/>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pPr marL="0" indent="0">
              <a:buNone/>
            </a:pPr>
            <a:r>
              <a:rPr lang="en-US" sz="2400" dirty="0" smtClean="0"/>
              <a:t>However, if you stop short of maximum capacity …</a:t>
            </a:r>
            <a:endParaRPr lang="en-US" sz="2400" dirty="0"/>
          </a:p>
        </p:txBody>
      </p:sp>
      <p:pic>
        <p:nvPicPr>
          <p:cNvPr id="20" name="Picture 11"/>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8276"/>
          <a:stretch/>
        </p:blipFill>
        <p:spPr bwMode="auto">
          <a:xfrm>
            <a:off x="189186" y="1847850"/>
            <a:ext cx="4572000" cy="299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169445263"/>
              </p:ext>
            </p:extLst>
          </p:nvPr>
        </p:nvGraphicFramePr>
        <p:xfrm>
          <a:off x="5145088" y="1887537"/>
          <a:ext cx="3541712" cy="2932113"/>
        </p:xfrm>
        <a:graphic>
          <a:graphicData uri="http://schemas.openxmlformats.org/presentationml/2006/ole">
            <mc:AlternateContent xmlns:mc="http://schemas.openxmlformats.org/markup-compatibility/2006">
              <mc:Choice xmlns:v="urn:schemas-microsoft-com:vml" Requires="v">
                <p:oleObj spid="_x0000_s1187" name="Graph" r:id="rId5" imgW="3540557" imgH="2932176" progId="">
                  <p:embed/>
                </p:oleObj>
              </mc:Choice>
              <mc:Fallback>
                <p:oleObj name="Graph" r:id="rId5" imgW="3540557" imgH="293217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5088" y="1887537"/>
                        <a:ext cx="3541712"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6248400" y="3316287"/>
            <a:ext cx="2133600" cy="276999"/>
          </a:xfrm>
          <a:prstGeom prst="rect">
            <a:avLst/>
          </a:prstGeom>
          <a:noFill/>
        </p:spPr>
        <p:txBody>
          <a:bodyPr wrap="square" rtlCol="0">
            <a:spAutoFit/>
          </a:bodyPr>
          <a:lstStyle/>
          <a:p>
            <a:r>
              <a:rPr lang="en-US" sz="1200" b="1" dirty="0" smtClean="0">
                <a:solidFill>
                  <a:srgbClr val="FF0000"/>
                </a:solidFill>
              </a:rPr>
              <a:t>No capacity loss is observed</a:t>
            </a:r>
            <a:endParaRPr lang="en-US" sz="1200" b="1" dirty="0">
              <a:solidFill>
                <a:srgbClr val="FF0000"/>
              </a:solidFill>
            </a:endParaRPr>
          </a:p>
        </p:txBody>
      </p:sp>
      <p:sp>
        <p:nvSpPr>
          <p:cNvPr id="4" name="TextBox 3"/>
          <p:cNvSpPr txBox="1"/>
          <p:nvPr/>
        </p:nvSpPr>
        <p:spPr>
          <a:xfrm>
            <a:off x="391404" y="5360253"/>
            <a:ext cx="83715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indent="0" eaLnBrk="0" fontAlgn="base" hangingPunct="0">
              <a:spcBef>
                <a:spcPct val="20000"/>
              </a:spcBef>
              <a:spcAft>
                <a:spcPct val="0"/>
              </a:spcAft>
              <a:buFont typeface="Arial" charset="0"/>
              <a:buNone/>
              <a:defRPr sz="2400">
                <a:latin typeface="+mn-lt"/>
                <a:ea typeface="+mn-ea"/>
                <a:cs typeface="+mn-cs"/>
              </a:defRPr>
            </a:lvl1pPr>
            <a:lvl2pPr marL="742950" indent="-285750" eaLnBrk="0" fontAlgn="base" hangingPunct="0">
              <a:spcBef>
                <a:spcPct val="20000"/>
              </a:spcBef>
              <a:spcAft>
                <a:spcPct val="0"/>
              </a:spcAft>
              <a:buFont typeface="Arial" charset="0"/>
              <a:buChar char="–"/>
              <a:defRPr sz="2800">
                <a:latin typeface="+mn-lt"/>
                <a:ea typeface="+mn-ea"/>
                <a:cs typeface="+mn-cs"/>
              </a:defRPr>
            </a:lvl2pPr>
            <a:lvl3pPr marL="1143000" indent="-228600" eaLnBrk="0" fontAlgn="base" hangingPunct="0">
              <a:spcBef>
                <a:spcPct val="20000"/>
              </a:spcBef>
              <a:spcAft>
                <a:spcPct val="0"/>
              </a:spcAft>
              <a:buFont typeface="Arial" charset="0"/>
              <a:buChar char="•"/>
              <a:defRPr sz="2400">
                <a:latin typeface="+mn-lt"/>
                <a:ea typeface="+mn-ea"/>
                <a:cs typeface="+mn-cs"/>
              </a:defRPr>
            </a:lvl3pPr>
            <a:lvl4pPr marL="1600200" indent="-228600" eaLnBrk="0" fontAlgn="base" hangingPunct="0">
              <a:spcBef>
                <a:spcPct val="20000"/>
              </a:spcBef>
              <a:spcAft>
                <a:spcPct val="0"/>
              </a:spcAft>
              <a:buFont typeface="Arial" charset="0"/>
              <a:buChar char="–"/>
              <a:defRPr sz="2000">
                <a:latin typeface="+mn-lt"/>
                <a:ea typeface="+mn-ea"/>
                <a:cs typeface="+mn-cs"/>
              </a:defRPr>
            </a:lvl4pPr>
            <a:lvl5pPr marL="2057400" indent="-228600" eaLnBrk="0" fontAlgn="base" hangingPunct="0">
              <a:spcBef>
                <a:spcPct val="20000"/>
              </a:spcBef>
              <a:spcAft>
                <a:spcPct val="0"/>
              </a:spcAft>
              <a:buFont typeface="Arial" charset="0"/>
              <a:buChar char="»"/>
              <a:defRPr sz="2000">
                <a:latin typeface="+mn-lt"/>
                <a:ea typeface="+mn-ea"/>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rPr lang="en-US" sz="2000" dirty="0" smtClean="0"/>
              <a:t>Note:  Flat </a:t>
            </a:r>
            <a:r>
              <a:rPr lang="en-US" sz="2000" dirty="0"/>
              <a:t>regions at a particular voltage in the discharge curve represent a particular mechanism.</a:t>
            </a:r>
          </a:p>
        </p:txBody>
      </p:sp>
      <p:sp>
        <p:nvSpPr>
          <p:cNvPr id="12" name="TextBox 11"/>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2(a): Li Ion Batteries</a:t>
            </a:r>
            <a:endParaRPr lang="en-US" sz="20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1802284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4550" y="0"/>
            <a:ext cx="8874898" cy="6858000"/>
          </a:xfrm>
          <a:prstGeom prst="rect">
            <a:avLst/>
          </a:prstGeom>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34896" y="685800"/>
            <a:ext cx="1594104" cy="163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96948" y="1026225"/>
            <a:ext cx="2141852"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593758" y="2057400"/>
            <a:ext cx="155024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15000" y="855894"/>
            <a:ext cx="1734286" cy="1500000"/>
          </a:xfrm>
          <a:prstGeom prst="rect">
            <a:avLst/>
          </a:prstGeom>
          <a:noFill/>
          <a:ln>
            <a:noFill/>
          </a:ln>
          <a:effectLst>
            <a:reflection stA="0" endPos="650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4834574" y="2702648"/>
            <a:ext cx="118426" cy="95495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582143" y="2600918"/>
            <a:ext cx="123457" cy="128528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077200" y="3902710"/>
            <a:ext cx="241721" cy="105029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848302" y="2316480"/>
            <a:ext cx="381000" cy="927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18" descr="LA-SiGMA_dot.jp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4763"/>
            <a:ext cx="11668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 Li Ion Batteries</a:t>
            </a:r>
            <a:endParaRPr lang="en-US" sz="20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1296411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9283" y="2237509"/>
            <a:ext cx="241478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54417" y="4572000"/>
            <a:ext cx="611065" cy="369332"/>
          </a:xfrm>
          <a:prstGeom prst="rect">
            <a:avLst/>
          </a:prstGeom>
        </p:spPr>
        <p:txBody>
          <a:bodyPr wrap="none">
            <a:spAutoFit/>
          </a:bodyPr>
          <a:lstStyle/>
          <a:p>
            <a:r>
              <a:rPr lang="en-US" dirty="0"/>
              <a:t> </a:t>
            </a:r>
            <a:r>
              <a:rPr lang="en-US" dirty="0" smtClean="0"/>
              <a:t>0 Li </a:t>
            </a:r>
            <a:endParaRPr lang="en-US" dirty="0"/>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05242" y="2237509"/>
            <a:ext cx="223472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017073" y="4572000"/>
            <a:ext cx="611065" cy="369332"/>
          </a:xfrm>
          <a:prstGeom prst="rect">
            <a:avLst/>
          </a:prstGeom>
        </p:spPr>
        <p:txBody>
          <a:bodyPr wrap="none">
            <a:spAutoFit/>
          </a:bodyPr>
          <a:lstStyle/>
          <a:p>
            <a:r>
              <a:rPr lang="en-US" dirty="0"/>
              <a:t> </a:t>
            </a:r>
            <a:r>
              <a:rPr lang="en-US" dirty="0" smtClean="0"/>
              <a:t>8 Li </a:t>
            </a:r>
            <a:endParaRPr lang="en-US" dirty="0"/>
          </a:p>
        </p:txBody>
      </p:sp>
      <p:sp>
        <p:nvSpPr>
          <p:cNvPr id="8" name="Rectangle 7"/>
          <p:cNvSpPr/>
          <p:nvPr/>
        </p:nvSpPr>
        <p:spPr>
          <a:xfrm>
            <a:off x="7077265" y="4572000"/>
            <a:ext cx="728084" cy="369332"/>
          </a:xfrm>
          <a:prstGeom prst="rect">
            <a:avLst/>
          </a:prstGeom>
        </p:spPr>
        <p:txBody>
          <a:bodyPr wrap="none">
            <a:spAutoFit/>
          </a:bodyPr>
          <a:lstStyle/>
          <a:p>
            <a:r>
              <a:rPr lang="en-US" dirty="0"/>
              <a:t> </a:t>
            </a:r>
            <a:r>
              <a:rPr lang="en-US" dirty="0" smtClean="0"/>
              <a:t>16 Li </a:t>
            </a:r>
            <a:endParaRPr lang="en-US" dirty="0"/>
          </a:p>
        </p:txBody>
      </p:sp>
      <p:sp>
        <p:nvSpPr>
          <p:cNvPr id="11" name="TextBox 10"/>
          <p:cNvSpPr txBox="1"/>
          <p:nvPr/>
        </p:nvSpPr>
        <p:spPr>
          <a:xfrm>
            <a:off x="533400" y="381000"/>
            <a:ext cx="8153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eaLnBrk="0" fontAlgn="base" hangingPunct="0">
              <a:spcBef>
                <a:spcPct val="0"/>
              </a:spcBef>
              <a:spcAft>
                <a:spcPct val="0"/>
              </a:spcAft>
              <a:defRPr sz="4400"/>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sz="3200" b="1" dirty="0"/>
              <a:t>Structures of </a:t>
            </a:r>
            <a:r>
              <a:rPr lang="en-US" sz="3200" b="1" dirty="0" smtClean="0"/>
              <a:t>Li</a:t>
            </a:r>
            <a:r>
              <a:rPr lang="en-US" sz="3200" b="1" baseline="-25000" dirty="0" smtClean="0"/>
              <a:t>n</a:t>
            </a:r>
            <a:r>
              <a:rPr lang="en-US" sz="3200" b="1" dirty="0" smtClean="0"/>
              <a:t>(RuO</a:t>
            </a:r>
            <a:r>
              <a:rPr lang="en-US" sz="3200" b="1" baseline="-25000" dirty="0" smtClean="0"/>
              <a:t>2</a:t>
            </a:r>
            <a:r>
              <a:rPr lang="en-US" sz="3200" b="1" dirty="0" smtClean="0"/>
              <a:t>)</a:t>
            </a:r>
            <a:r>
              <a:rPr lang="en-US" sz="3200" b="1" baseline="-25000" dirty="0" smtClean="0"/>
              <a:t>8</a:t>
            </a:r>
            <a:r>
              <a:rPr lang="en-US" sz="3200" b="1" dirty="0" smtClean="0"/>
              <a:t> - 1</a:t>
            </a:r>
            <a:endParaRPr lang="en-US" sz="3200" b="1" dirty="0"/>
          </a:p>
        </p:txBody>
      </p:sp>
      <p:sp>
        <p:nvSpPr>
          <p:cNvPr id="12" name="TextBox 11"/>
          <p:cNvSpPr txBox="1"/>
          <p:nvPr/>
        </p:nvSpPr>
        <p:spPr>
          <a:xfrm>
            <a:off x="449283" y="5181599"/>
            <a:ext cx="1905000" cy="307777"/>
          </a:xfrm>
          <a:prstGeom prst="rect">
            <a:avLst/>
          </a:prstGeom>
          <a:noFill/>
          <a:ln w="31750">
            <a:noFill/>
          </a:ln>
        </p:spPr>
        <p:style>
          <a:lnRef idx="0">
            <a:scrgbClr r="0" g="0" b="0"/>
          </a:lnRef>
          <a:fillRef idx="1001">
            <a:schemeClr val="dk2"/>
          </a:fillRef>
          <a:effectRef idx="0">
            <a:scrgbClr r="0" g="0" b="0"/>
          </a:effectRef>
          <a:fontRef idx="major"/>
        </p:style>
        <p:txBody>
          <a:bodyPr wrap="square" rtlCol="0">
            <a:spAutoFit/>
          </a:bodyPr>
          <a:lstStyle/>
          <a:p>
            <a:pPr algn="ctr" fontAlgn="auto">
              <a:spcBef>
                <a:spcPts val="0"/>
              </a:spcBef>
              <a:spcAft>
                <a:spcPts val="0"/>
              </a:spcAft>
            </a:pPr>
            <a:r>
              <a:rPr lang="en-US" sz="1400" b="1" dirty="0" smtClean="0">
                <a:latin typeface="+mn-lt"/>
                <a:cs typeface="+mn-cs"/>
              </a:rPr>
              <a:t>Pristine Rutile</a:t>
            </a:r>
            <a:endParaRPr lang="en-US" sz="1400" b="1" dirty="0">
              <a:latin typeface="+mn-lt"/>
              <a:cs typeface="+mn-cs"/>
            </a:endParaRPr>
          </a:p>
        </p:txBody>
      </p:sp>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53909" y="2237509"/>
            <a:ext cx="297479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352800" y="5181600"/>
            <a:ext cx="1905000" cy="738664"/>
          </a:xfrm>
          <a:prstGeom prst="rect">
            <a:avLst/>
          </a:prstGeom>
          <a:noFill/>
          <a:ln w="31750">
            <a:noFill/>
          </a:ln>
        </p:spPr>
        <p:style>
          <a:lnRef idx="0">
            <a:scrgbClr r="0" g="0" b="0"/>
          </a:lnRef>
          <a:fillRef idx="1001">
            <a:schemeClr val="dk2"/>
          </a:fillRef>
          <a:effectRef idx="0">
            <a:scrgbClr r="0" g="0" b="0"/>
          </a:effectRef>
          <a:fontRef idx="major"/>
        </p:style>
        <p:txBody>
          <a:bodyPr wrap="square" rtlCol="0">
            <a:spAutoFit/>
          </a:bodyPr>
          <a:lstStyle/>
          <a:p>
            <a:pPr algn="ctr" fontAlgn="auto">
              <a:spcBef>
                <a:spcPts val="0"/>
              </a:spcBef>
              <a:spcAft>
                <a:spcPts val="0"/>
              </a:spcAft>
            </a:pPr>
            <a:r>
              <a:rPr lang="en-US" sz="1400" b="1" dirty="0" smtClean="0">
                <a:latin typeface="+mn-lt"/>
                <a:cs typeface="+mn-cs"/>
              </a:rPr>
              <a:t>Intercalation with minimum disruption to Rutile structure</a:t>
            </a:r>
            <a:endParaRPr lang="en-US" sz="1400" b="1" dirty="0">
              <a:latin typeface="+mn-lt"/>
              <a:cs typeface="+mn-cs"/>
            </a:endParaRPr>
          </a:p>
        </p:txBody>
      </p:sp>
      <p:sp>
        <p:nvSpPr>
          <p:cNvPr id="16" name="TextBox 15"/>
          <p:cNvSpPr txBox="1"/>
          <p:nvPr/>
        </p:nvSpPr>
        <p:spPr>
          <a:xfrm>
            <a:off x="6400800" y="5181600"/>
            <a:ext cx="1905000" cy="738664"/>
          </a:xfrm>
          <a:prstGeom prst="rect">
            <a:avLst/>
          </a:prstGeom>
          <a:noFill/>
          <a:ln w="31750">
            <a:noFill/>
          </a:ln>
        </p:spPr>
        <p:style>
          <a:lnRef idx="0">
            <a:scrgbClr r="0" g="0" b="0"/>
          </a:lnRef>
          <a:fillRef idx="1001">
            <a:schemeClr val="dk2"/>
          </a:fillRef>
          <a:effectRef idx="0">
            <a:scrgbClr r="0" g="0" b="0"/>
          </a:effectRef>
          <a:fontRef idx="major"/>
        </p:style>
        <p:txBody>
          <a:bodyPr wrap="square" rtlCol="0">
            <a:spAutoFit/>
          </a:bodyPr>
          <a:lstStyle/>
          <a:p>
            <a:pPr algn="ctr" fontAlgn="auto">
              <a:spcBef>
                <a:spcPts val="0"/>
              </a:spcBef>
              <a:spcAft>
                <a:spcPts val="0"/>
              </a:spcAft>
            </a:pPr>
            <a:r>
              <a:rPr lang="en-US" sz="1400" b="1" dirty="0" smtClean="0">
                <a:latin typeface="+mn-lt"/>
                <a:cs typeface="+mn-cs"/>
              </a:rPr>
              <a:t>Intercalation with noticeable disruption to Rutile structure</a:t>
            </a:r>
            <a:endParaRPr lang="en-US" sz="1400" b="1" dirty="0">
              <a:latin typeface="+mn-lt"/>
              <a:cs typeface="+mn-cs"/>
            </a:endParaRPr>
          </a:p>
        </p:txBody>
      </p:sp>
      <p:pic>
        <p:nvPicPr>
          <p:cNvPr id="17" name="Picture 18" descr="LA-SiGMA_dot.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4763"/>
            <a:ext cx="11668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104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99"/>
                                        </p:tgtEl>
                                        <p:attrNameLst>
                                          <p:attrName>style.visibility</p:attrName>
                                        </p:attrNameLst>
                                      </p:cBhvr>
                                      <p:to>
                                        <p:strVal val="visible"/>
                                      </p:to>
                                    </p:set>
                                    <p:animEffect transition="in" filter="fade">
                                      <p:cBhvr>
                                        <p:cTn id="18" dur="500"/>
                                        <p:tgtEl>
                                          <p:spTgt spid="409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3114406" y="692896"/>
            <a:ext cx="2143394" cy="2583704"/>
            <a:chOff x="3059907" y="113776"/>
            <a:chExt cx="2143394" cy="2583704"/>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59907" y="113776"/>
              <a:ext cx="2143394"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375577" y="2328148"/>
              <a:ext cx="1276311" cy="369332"/>
            </a:xfrm>
            <a:prstGeom prst="rect">
              <a:avLst/>
            </a:prstGeom>
          </p:spPr>
          <p:txBody>
            <a:bodyPr wrap="none">
              <a:spAutoFit/>
            </a:bodyPr>
            <a:lstStyle/>
            <a:p>
              <a:r>
                <a:rPr lang="en-US" dirty="0"/>
                <a:t> </a:t>
              </a:r>
              <a:r>
                <a:rPr lang="en-US" dirty="0" smtClean="0"/>
                <a:t>24 Li input </a:t>
              </a:r>
              <a:endParaRPr lang="en-US" dirty="0"/>
            </a:p>
          </p:txBody>
        </p:sp>
      </p:grpSp>
      <p:grpSp>
        <p:nvGrpSpPr>
          <p:cNvPr id="6" name="Group 5"/>
          <p:cNvGrpSpPr/>
          <p:nvPr/>
        </p:nvGrpSpPr>
        <p:grpSpPr>
          <a:xfrm>
            <a:off x="6590998" y="621268"/>
            <a:ext cx="2400602" cy="2655332"/>
            <a:chOff x="6054528" y="113776"/>
            <a:chExt cx="2400602" cy="2655332"/>
          </a:xfrm>
        </p:grpSpPr>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54528" y="113776"/>
              <a:ext cx="240060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6403602" y="2399776"/>
              <a:ext cx="1702454" cy="369332"/>
            </a:xfrm>
            <a:prstGeom prst="rect">
              <a:avLst/>
            </a:prstGeom>
          </p:spPr>
          <p:txBody>
            <a:bodyPr wrap="none">
              <a:spAutoFit/>
            </a:bodyPr>
            <a:lstStyle/>
            <a:p>
              <a:r>
                <a:rPr lang="en-US" dirty="0"/>
                <a:t> </a:t>
              </a:r>
              <a:r>
                <a:rPr lang="en-US" dirty="0" smtClean="0"/>
                <a:t>24 Li converged</a:t>
              </a:r>
              <a:endParaRPr lang="en-US" dirty="0"/>
            </a:p>
          </p:txBody>
        </p:sp>
      </p:grpSp>
      <p:grpSp>
        <p:nvGrpSpPr>
          <p:cNvPr id="22" name="Group 21"/>
          <p:cNvGrpSpPr/>
          <p:nvPr/>
        </p:nvGrpSpPr>
        <p:grpSpPr>
          <a:xfrm>
            <a:off x="6542836" y="4175760"/>
            <a:ext cx="2220164" cy="2378542"/>
            <a:chOff x="6542836" y="4175760"/>
            <a:chExt cx="2220164" cy="2378542"/>
          </a:xfrm>
        </p:grpSpPr>
        <p:pic>
          <p:nvPicPr>
            <p:cNvPr id="9"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42836" y="4175760"/>
              <a:ext cx="2220164"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752375" y="6184970"/>
              <a:ext cx="1694246" cy="369332"/>
            </a:xfrm>
            <a:prstGeom prst="rect">
              <a:avLst/>
            </a:prstGeom>
          </p:spPr>
          <p:txBody>
            <a:bodyPr wrap="none">
              <a:spAutoFit/>
            </a:bodyPr>
            <a:lstStyle/>
            <a:p>
              <a:r>
                <a:rPr lang="en-US" dirty="0"/>
                <a:t> </a:t>
              </a:r>
              <a:r>
                <a:rPr lang="en-US" dirty="0" smtClean="0"/>
                <a:t>24 Li tetragonal</a:t>
              </a:r>
              <a:endParaRPr lang="en-US" dirty="0"/>
            </a:p>
          </p:txBody>
        </p:sp>
      </p:grpSp>
      <p:sp>
        <p:nvSpPr>
          <p:cNvPr id="3" name="Right Arrow 2"/>
          <p:cNvSpPr/>
          <p:nvPr/>
        </p:nvSpPr>
        <p:spPr>
          <a:xfrm>
            <a:off x="2438400" y="1866376"/>
            <a:ext cx="533400" cy="191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471556" y="1828800"/>
            <a:ext cx="1119442" cy="191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Right Arrow 3"/>
          <p:cNvSpPr/>
          <p:nvPr/>
        </p:nvSpPr>
        <p:spPr>
          <a:xfrm rot="5400000">
            <a:off x="7459979" y="3573780"/>
            <a:ext cx="585216" cy="192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0800000">
            <a:off x="5870202" y="5004730"/>
            <a:ext cx="533400" cy="191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0800000">
            <a:off x="2255917" y="5004731"/>
            <a:ext cx="1096883" cy="191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3375577" y="3861730"/>
            <a:ext cx="2400602" cy="2679802"/>
            <a:chOff x="3375577" y="3861730"/>
            <a:chExt cx="2400602" cy="2679802"/>
          </a:xfrm>
        </p:grpSpPr>
        <p:pic>
          <p:nvPicPr>
            <p:cNvPr id="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75577" y="3861730"/>
              <a:ext cx="240060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3926990" y="6172200"/>
              <a:ext cx="1223412" cy="369332"/>
            </a:xfrm>
            <a:prstGeom prst="rect">
              <a:avLst/>
            </a:prstGeom>
          </p:spPr>
          <p:txBody>
            <a:bodyPr wrap="none">
              <a:spAutoFit/>
            </a:bodyPr>
            <a:lstStyle/>
            <a:p>
              <a:r>
                <a:rPr lang="en-US" dirty="0" smtClean="0"/>
                <a:t>32 Li input </a:t>
              </a:r>
              <a:endParaRPr lang="en-US" dirty="0"/>
            </a:p>
          </p:txBody>
        </p:sp>
      </p:grpSp>
      <p:grpSp>
        <p:nvGrpSpPr>
          <p:cNvPr id="24" name="Group 23"/>
          <p:cNvGrpSpPr/>
          <p:nvPr/>
        </p:nvGrpSpPr>
        <p:grpSpPr>
          <a:xfrm>
            <a:off x="228600" y="3744311"/>
            <a:ext cx="1937802" cy="2802108"/>
            <a:chOff x="524151" y="3744311"/>
            <a:chExt cx="1937802" cy="2802108"/>
          </a:xfrm>
        </p:grpSpPr>
        <p:pic>
          <p:nvPicPr>
            <p:cNvPr id="7"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4151" y="3744311"/>
              <a:ext cx="193780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548928" y="6177087"/>
              <a:ext cx="1702454" cy="369332"/>
            </a:xfrm>
            <a:prstGeom prst="rect">
              <a:avLst/>
            </a:prstGeom>
          </p:spPr>
          <p:txBody>
            <a:bodyPr wrap="none">
              <a:spAutoFit/>
            </a:bodyPr>
            <a:lstStyle/>
            <a:p>
              <a:r>
                <a:rPr lang="en-US" dirty="0"/>
                <a:t> </a:t>
              </a:r>
              <a:r>
                <a:rPr lang="en-US" dirty="0" smtClean="0"/>
                <a:t>32 Li converged</a:t>
              </a:r>
              <a:endParaRPr lang="en-US" dirty="0"/>
            </a:p>
          </p:txBody>
        </p:sp>
      </p:grpSp>
      <p:grpSp>
        <p:nvGrpSpPr>
          <p:cNvPr id="25" name="Group 24"/>
          <p:cNvGrpSpPr/>
          <p:nvPr/>
        </p:nvGrpSpPr>
        <p:grpSpPr>
          <a:xfrm>
            <a:off x="76200" y="1026225"/>
            <a:ext cx="2379836" cy="2132027"/>
            <a:chOff x="210237" y="1026225"/>
            <a:chExt cx="2379836" cy="2132027"/>
          </a:xfrm>
        </p:grpSpPr>
        <p:sp>
          <p:nvSpPr>
            <p:cNvPr id="12" name="Rectangle 11"/>
            <p:cNvSpPr/>
            <p:nvPr/>
          </p:nvSpPr>
          <p:spPr>
            <a:xfrm>
              <a:off x="524151" y="2788920"/>
              <a:ext cx="1755352" cy="369332"/>
            </a:xfrm>
            <a:prstGeom prst="rect">
              <a:avLst/>
            </a:prstGeom>
          </p:spPr>
          <p:txBody>
            <a:bodyPr wrap="none">
              <a:spAutoFit/>
            </a:bodyPr>
            <a:lstStyle/>
            <a:p>
              <a:r>
                <a:rPr lang="en-US" dirty="0"/>
                <a:t> </a:t>
              </a:r>
              <a:r>
                <a:rPr lang="en-US" dirty="0" smtClean="0"/>
                <a:t>16 Li converged </a:t>
              </a:r>
              <a:endParaRPr lang="en-US" dirty="0"/>
            </a:p>
          </p:txBody>
        </p:sp>
        <p:pic>
          <p:nvPicPr>
            <p:cNvPr id="27"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10237" y="1026225"/>
              <a:ext cx="2379836"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TextBox 25"/>
          <p:cNvSpPr txBox="1"/>
          <p:nvPr/>
        </p:nvSpPr>
        <p:spPr>
          <a:xfrm>
            <a:off x="5439625" y="2133600"/>
            <a:ext cx="1189775" cy="738664"/>
          </a:xfrm>
          <a:prstGeom prst="rect">
            <a:avLst/>
          </a:prstGeom>
          <a:solidFill>
            <a:schemeClr val="accent2">
              <a:lumMod val="40000"/>
              <a:lumOff val="60000"/>
            </a:schemeClr>
          </a:solidFill>
          <a:ln w="31750">
            <a:solidFill>
              <a:schemeClr val="accent1">
                <a:lumMod val="75000"/>
              </a:schemeClr>
            </a:solidFill>
          </a:ln>
        </p:spPr>
        <p:style>
          <a:lnRef idx="0">
            <a:scrgbClr r="0" g="0" b="0"/>
          </a:lnRef>
          <a:fillRef idx="1001">
            <a:schemeClr val="dk2"/>
          </a:fillRef>
          <a:effectRef idx="0">
            <a:scrgbClr r="0" g="0" b="0"/>
          </a:effectRef>
          <a:fontRef idx="major"/>
        </p:style>
        <p:txBody>
          <a:bodyPr wrap="square" rtlCol="0">
            <a:spAutoFit/>
          </a:bodyPr>
          <a:lstStyle/>
          <a:p>
            <a:pPr algn="ctr" fontAlgn="auto">
              <a:spcBef>
                <a:spcPts val="0"/>
              </a:spcBef>
              <a:spcAft>
                <a:spcPts val="0"/>
              </a:spcAft>
            </a:pPr>
            <a:r>
              <a:rPr lang="en-US" sz="1400" b="1" dirty="0" smtClean="0">
                <a:latin typeface="+mn-lt"/>
                <a:cs typeface="+mn-cs"/>
              </a:rPr>
              <a:t>Crystalline phase change!</a:t>
            </a:r>
            <a:endParaRPr lang="en-US" sz="1400" b="1" dirty="0">
              <a:latin typeface="+mn-lt"/>
              <a:cs typeface="+mn-cs"/>
            </a:endParaRPr>
          </a:p>
        </p:txBody>
      </p:sp>
      <p:sp>
        <p:nvSpPr>
          <p:cNvPr id="30" name="TextBox 29"/>
          <p:cNvSpPr txBox="1"/>
          <p:nvPr/>
        </p:nvSpPr>
        <p:spPr>
          <a:xfrm>
            <a:off x="533400" y="0"/>
            <a:ext cx="8153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eaLnBrk="0" fontAlgn="base" hangingPunct="0">
              <a:spcBef>
                <a:spcPct val="0"/>
              </a:spcBef>
              <a:spcAft>
                <a:spcPct val="0"/>
              </a:spcAft>
              <a:defRPr sz="4400"/>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sz="3200" b="1" dirty="0"/>
              <a:t>Structures of </a:t>
            </a:r>
            <a:r>
              <a:rPr lang="en-US" sz="3200" b="1" dirty="0" smtClean="0"/>
              <a:t>Li</a:t>
            </a:r>
            <a:r>
              <a:rPr lang="en-US" sz="3200" b="1" baseline="-25000" dirty="0" smtClean="0"/>
              <a:t>n</a:t>
            </a:r>
            <a:r>
              <a:rPr lang="en-US" sz="3200" b="1" dirty="0" smtClean="0"/>
              <a:t>(RuO</a:t>
            </a:r>
            <a:r>
              <a:rPr lang="en-US" sz="3200" b="1" baseline="-25000" dirty="0" smtClean="0"/>
              <a:t>2</a:t>
            </a:r>
            <a:r>
              <a:rPr lang="en-US" sz="3200" b="1" dirty="0" smtClean="0"/>
              <a:t>)</a:t>
            </a:r>
            <a:r>
              <a:rPr lang="en-US" sz="3200" b="1" baseline="-25000" dirty="0" smtClean="0"/>
              <a:t>8</a:t>
            </a:r>
            <a:r>
              <a:rPr lang="en-US" sz="3200" b="1" dirty="0" smtClean="0"/>
              <a:t> - 2</a:t>
            </a:r>
            <a:endParaRPr lang="en-US" sz="3200" b="1" dirty="0"/>
          </a:p>
        </p:txBody>
      </p:sp>
      <p:sp>
        <p:nvSpPr>
          <p:cNvPr id="31" name="TextBox 30"/>
          <p:cNvSpPr txBox="1"/>
          <p:nvPr/>
        </p:nvSpPr>
        <p:spPr>
          <a:xfrm>
            <a:off x="2239225" y="5357336"/>
            <a:ext cx="1189775" cy="523220"/>
          </a:xfrm>
          <a:prstGeom prst="rect">
            <a:avLst/>
          </a:prstGeom>
          <a:solidFill>
            <a:schemeClr val="accent2">
              <a:lumMod val="40000"/>
              <a:lumOff val="60000"/>
            </a:schemeClr>
          </a:solidFill>
          <a:ln w="31750">
            <a:solidFill>
              <a:schemeClr val="accent1">
                <a:lumMod val="75000"/>
              </a:schemeClr>
            </a:solidFill>
          </a:ln>
        </p:spPr>
        <p:style>
          <a:lnRef idx="0">
            <a:scrgbClr r="0" g="0" b="0"/>
          </a:lnRef>
          <a:fillRef idx="1001">
            <a:schemeClr val="dk2"/>
          </a:fillRef>
          <a:effectRef idx="0">
            <a:scrgbClr r="0" g="0" b="0"/>
          </a:effectRef>
          <a:fontRef idx="major"/>
        </p:style>
        <p:txBody>
          <a:bodyPr wrap="square" rtlCol="0">
            <a:spAutoFit/>
          </a:bodyPr>
          <a:lstStyle/>
          <a:p>
            <a:pPr algn="ctr" fontAlgn="auto">
              <a:spcBef>
                <a:spcPts val="0"/>
              </a:spcBef>
              <a:spcAft>
                <a:spcPts val="0"/>
              </a:spcAft>
            </a:pPr>
            <a:r>
              <a:rPr lang="en-US" sz="1400" b="1" dirty="0" smtClean="0">
                <a:latin typeface="+mn-lt"/>
                <a:cs typeface="+mn-cs"/>
              </a:rPr>
              <a:t>Hints of conversion!</a:t>
            </a:r>
            <a:endParaRPr lang="en-US" sz="1400" b="1" dirty="0">
              <a:latin typeface="+mn-lt"/>
              <a:cs typeface="+mn-cs"/>
            </a:endParaRPr>
          </a:p>
        </p:txBody>
      </p:sp>
      <p:pic>
        <p:nvPicPr>
          <p:cNvPr id="32" name="Picture 18" descr="LA-SiGMA_dot.jpg"/>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4763"/>
            <a:ext cx="11668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023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4" grpId="0" animBg="1"/>
      <p:bldP spid="17" grpId="0" animBg="1"/>
      <p:bldP spid="18" grpId="0" animBg="1"/>
      <p:bldP spid="26"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967" y="2509193"/>
            <a:ext cx="5072293" cy="4196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stretch>
            <a:fillRect/>
          </a:stretch>
        </p:blipFill>
        <p:spPr>
          <a:xfrm>
            <a:off x="7042205" y="4587790"/>
            <a:ext cx="1397528" cy="1371600"/>
          </a:xfrm>
          <a:prstGeom prst="rect">
            <a:avLst/>
          </a:prstGeom>
          <a:ln>
            <a:solidFill>
              <a:schemeClr val="accent1"/>
            </a:solidFill>
          </a:ln>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86307" y="2743200"/>
            <a:ext cx="1626882"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946601" y="2038290"/>
            <a:ext cx="7816399" cy="400110"/>
          </a:xfrm>
          <a:prstGeom prst="rect">
            <a:avLst/>
          </a:prstGeom>
        </p:spPr>
        <p:txBody>
          <a:bodyPr wrap="square">
            <a:spAutoFit/>
          </a:bodyPr>
          <a:lstStyle/>
          <a:p>
            <a:r>
              <a:rPr lang="en-US" sz="2000" b="1" dirty="0" smtClean="0">
                <a:solidFill>
                  <a:srgbClr val="006600"/>
                </a:solidFill>
              </a:rPr>
              <a:t>Conversion:   </a:t>
            </a:r>
            <a:r>
              <a:rPr lang="en-US" sz="2000" b="1" dirty="0" smtClean="0"/>
              <a:t>(RuO</a:t>
            </a:r>
            <a:r>
              <a:rPr lang="en-US" sz="2000" b="1" baseline="-25000" dirty="0" smtClean="0"/>
              <a:t>2</a:t>
            </a:r>
            <a:r>
              <a:rPr lang="en-US" sz="2000" b="1" dirty="0" smtClean="0"/>
              <a:t>)</a:t>
            </a:r>
            <a:r>
              <a:rPr lang="en-US" sz="2000" b="1" baseline="-25000" dirty="0" smtClean="0"/>
              <a:t>8</a:t>
            </a:r>
            <a:r>
              <a:rPr lang="en-US" sz="2000" b="1" dirty="0" smtClean="0"/>
              <a:t> + </a:t>
            </a:r>
            <a:r>
              <a:rPr lang="en-US" sz="2000" b="1" dirty="0" err="1" smtClean="0"/>
              <a:t>nLi</a:t>
            </a:r>
            <a:r>
              <a:rPr lang="en-US" sz="2000" b="1" dirty="0" smtClean="0"/>
              <a:t> </a:t>
            </a:r>
            <a:r>
              <a:rPr lang="en-US" sz="2000" b="1" dirty="0" smtClean="0">
                <a:latin typeface="Times New Roman"/>
                <a:cs typeface="Times New Roman"/>
              </a:rPr>
              <a:t>→ </a:t>
            </a:r>
            <a:r>
              <a:rPr lang="en-US" sz="2000" b="1" dirty="0" smtClean="0"/>
              <a:t>(n/2)Li</a:t>
            </a:r>
            <a:r>
              <a:rPr lang="en-US" sz="2000" b="1" baseline="-25000" dirty="0" smtClean="0"/>
              <a:t>2</a:t>
            </a:r>
            <a:r>
              <a:rPr lang="en-US" sz="2000" b="1" dirty="0" smtClean="0"/>
              <a:t>O + (n/4)</a:t>
            </a:r>
            <a:r>
              <a:rPr lang="en-US" sz="2000" b="1" dirty="0" err="1" smtClean="0"/>
              <a:t>Ru</a:t>
            </a:r>
            <a:r>
              <a:rPr lang="en-US" sz="2000" b="1" dirty="0"/>
              <a:t> </a:t>
            </a:r>
            <a:r>
              <a:rPr lang="en-US" sz="2000" b="1" dirty="0" smtClean="0"/>
              <a:t>+ (8 – n/4)RuO</a:t>
            </a:r>
            <a:r>
              <a:rPr lang="en-US" sz="2000" b="1" baseline="-25000" dirty="0" smtClean="0"/>
              <a:t>2</a:t>
            </a:r>
            <a:endParaRPr lang="en-US" sz="2000" b="1" baseline="-25000" dirty="0"/>
          </a:p>
        </p:txBody>
      </p:sp>
      <p:sp>
        <p:nvSpPr>
          <p:cNvPr id="9" name="Rectangle 8"/>
          <p:cNvSpPr/>
          <p:nvPr/>
        </p:nvSpPr>
        <p:spPr>
          <a:xfrm>
            <a:off x="1026987" y="762000"/>
            <a:ext cx="4522458" cy="400110"/>
          </a:xfrm>
          <a:prstGeom prst="rect">
            <a:avLst/>
          </a:prstGeom>
        </p:spPr>
        <p:txBody>
          <a:bodyPr wrap="square">
            <a:spAutoFit/>
          </a:bodyPr>
          <a:lstStyle/>
          <a:p>
            <a:r>
              <a:rPr lang="en-US" sz="2000" b="1" dirty="0" smtClean="0">
                <a:solidFill>
                  <a:srgbClr val="FF0000"/>
                </a:solidFill>
              </a:rPr>
              <a:t>Intercalation:  </a:t>
            </a:r>
            <a:r>
              <a:rPr lang="en-US" sz="2000" b="1" dirty="0" smtClean="0"/>
              <a:t>(RuO</a:t>
            </a:r>
            <a:r>
              <a:rPr lang="en-US" sz="2000" b="1" baseline="-25000" dirty="0" smtClean="0"/>
              <a:t>2</a:t>
            </a:r>
            <a:r>
              <a:rPr lang="en-US" sz="2000" b="1" dirty="0" smtClean="0"/>
              <a:t>)</a:t>
            </a:r>
            <a:r>
              <a:rPr lang="en-US" sz="2000" b="1" baseline="-25000" dirty="0" smtClean="0"/>
              <a:t>8</a:t>
            </a:r>
            <a:r>
              <a:rPr lang="en-US" sz="2000" b="1" dirty="0" smtClean="0"/>
              <a:t> + </a:t>
            </a:r>
            <a:r>
              <a:rPr lang="en-US" sz="2000" b="1" dirty="0" err="1" smtClean="0"/>
              <a:t>nLi</a:t>
            </a:r>
            <a:r>
              <a:rPr lang="en-US" sz="2000" b="1" dirty="0" smtClean="0"/>
              <a:t> </a:t>
            </a:r>
            <a:r>
              <a:rPr lang="en-US" sz="2000" b="1" dirty="0" smtClean="0">
                <a:latin typeface="Times New Roman"/>
                <a:cs typeface="Times New Roman"/>
              </a:rPr>
              <a:t>→</a:t>
            </a:r>
            <a:r>
              <a:rPr lang="en-US" sz="2000" b="1" dirty="0"/>
              <a:t> </a:t>
            </a:r>
            <a:r>
              <a:rPr lang="en-US" sz="2000" b="1" dirty="0" smtClean="0"/>
              <a:t>Li</a:t>
            </a:r>
            <a:r>
              <a:rPr lang="en-US" sz="2000" b="1" baseline="-25000" dirty="0" smtClean="0"/>
              <a:t>n</a:t>
            </a:r>
            <a:r>
              <a:rPr lang="en-US" sz="2000" b="1" dirty="0" smtClean="0"/>
              <a:t>(RuO</a:t>
            </a:r>
            <a:r>
              <a:rPr lang="en-US" sz="2000" b="1" baseline="-25000" dirty="0" smtClean="0"/>
              <a:t>2</a:t>
            </a:r>
            <a:r>
              <a:rPr lang="en-US" sz="2000" b="1" dirty="0" smtClean="0"/>
              <a:t>)</a:t>
            </a:r>
            <a:r>
              <a:rPr lang="en-US" sz="2000" b="1" baseline="-25000" dirty="0" smtClean="0"/>
              <a:t>8</a:t>
            </a:r>
            <a:endParaRPr lang="en-US" sz="2000" b="1" dirty="0"/>
          </a:p>
        </p:txBody>
      </p:sp>
      <p:sp>
        <p:nvSpPr>
          <p:cNvPr id="12" name="Rectangle 11"/>
          <p:cNvSpPr/>
          <p:nvPr/>
        </p:nvSpPr>
        <p:spPr>
          <a:xfrm>
            <a:off x="6793218" y="4090696"/>
            <a:ext cx="1741182" cy="369332"/>
          </a:xfrm>
          <a:prstGeom prst="rect">
            <a:avLst/>
          </a:prstGeom>
        </p:spPr>
        <p:txBody>
          <a:bodyPr wrap="none">
            <a:spAutoFit/>
          </a:bodyPr>
          <a:lstStyle/>
          <a:p>
            <a:r>
              <a:rPr lang="en-US" dirty="0" smtClean="0"/>
              <a:t>Unit cell of  Li</a:t>
            </a:r>
            <a:r>
              <a:rPr lang="en-US" baseline="-25000" dirty="0" smtClean="0"/>
              <a:t>2</a:t>
            </a:r>
            <a:r>
              <a:rPr lang="en-US" dirty="0" smtClean="0"/>
              <a:t>O</a:t>
            </a:r>
            <a:endParaRPr lang="en-US" dirty="0"/>
          </a:p>
        </p:txBody>
      </p:sp>
      <p:sp>
        <p:nvSpPr>
          <p:cNvPr id="13" name="Rectangle 12"/>
          <p:cNvSpPr/>
          <p:nvPr/>
        </p:nvSpPr>
        <p:spPr>
          <a:xfrm>
            <a:off x="6781800" y="6031468"/>
            <a:ext cx="2191333" cy="369332"/>
          </a:xfrm>
          <a:prstGeom prst="rect">
            <a:avLst/>
          </a:prstGeom>
        </p:spPr>
        <p:txBody>
          <a:bodyPr wrap="square">
            <a:spAutoFit/>
          </a:bodyPr>
          <a:lstStyle/>
          <a:p>
            <a:r>
              <a:rPr lang="en-US" dirty="0" smtClean="0"/>
              <a:t>Unit cell of  </a:t>
            </a:r>
            <a:r>
              <a:rPr lang="en-US" dirty="0" err="1" smtClean="0"/>
              <a:t>Ru</a:t>
            </a:r>
            <a:r>
              <a:rPr lang="en-US" dirty="0" smtClean="0"/>
              <a:t> metal</a:t>
            </a:r>
            <a:endParaRPr lang="en-US" dirty="0"/>
          </a:p>
        </p:txBody>
      </p:sp>
      <p:pic>
        <p:nvPicPr>
          <p:cNvPr id="11" name="Picture 18" descr="LA-SiGMA_dot.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4763"/>
            <a:ext cx="11668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020197" y="158063"/>
            <a:ext cx="134083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452212" y="1535668"/>
            <a:ext cx="2615588" cy="369332"/>
          </a:xfrm>
          <a:prstGeom prst="rect">
            <a:avLst/>
          </a:prstGeom>
        </p:spPr>
        <p:txBody>
          <a:bodyPr wrap="none">
            <a:spAutoFit/>
          </a:bodyPr>
          <a:lstStyle/>
          <a:p>
            <a:r>
              <a:rPr lang="en-US" dirty="0" smtClean="0"/>
              <a:t>Intercalation of Li in RuO</a:t>
            </a:r>
            <a:r>
              <a:rPr lang="en-US" baseline="-25000" dirty="0"/>
              <a:t>2</a:t>
            </a:r>
          </a:p>
        </p:txBody>
      </p:sp>
    </p:spTree>
    <p:extLst>
      <p:ext uri="{BB962C8B-B14F-4D97-AF65-F5344CB8AC3E}">
        <p14:creationId xmlns:p14="http://schemas.microsoft.com/office/powerpoint/2010/main" val="2852988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51"/>
                                        </p:tgtEl>
                                        <p:attrNameLst>
                                          <p:attrName>style.visibility</p:attrName>
                                        </p:attrNameLst>
                                      </p:cBhvr>
                                      <p:to>
                                        <p:strVal val="visible"/>
                                      </p:to>
                                    </p:set>
                                    <p:animEffect transition="in" filter="fade">
                                      <p:cBhvr>
                                        <p:cTn id="38" dur="1000"/>
                                        <p:tgtEl>
                                          <p:spTgt spid="2051"/>
                                        </p:tgtEl>
                                      </p:cBhvr>
                                    </p:animEffect>
                                    <p:anim calcmode="lin" valueType="num">
                                      <p:cBhvr>
                                        <p:cTn id="39" dur="1000" fill="hold"/>
                                        <p:tgtEl>
                                          <p:spTgt spid="2051"/>
                                        </p:tgtEl>
                                        <p:attrNameLst>
                                          <p:attrName>ppt_x</p:attrName>
                                        </p:attrNameLst>
                                      </p:cBhvr>
                                      <p:tavLst>
                                        <p:tav tm="0">
                                          <p:val>
                                            <p:strVal val="#ppt_x"/>
                                          </p:val>
                                        </p:tav>
                                        <p:tav tm="100000">
                                          <p:val>
                                            <p:strVal val="#ppt_x"/>
                                          </p:val>
                                        </p:tav>
                                      </p:tavLst>
                                    </p:anim>
                                    <p:anim calcmode="lin" valueType="num">
                                      <p:cBhvr>
                                        <p:cTn id="40"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1000"/>
                                        <p:tgtEl>
                                          <p:spTgt spid="2050"/>
                                        </p:tgtEl>
                                      </p:cBhvr>
                                    </p:animEffect>
                                    <p:anim calcmode="lin" valueType="num">
                                      <p:cBhvr>
                                        <p:cTn id="46" dur="1000" fill="hold"/>
                                        <p:tgtEl>
                                          <p:spTgt spid="2050"/>
                                        </p:tgtEl>
                                        <p:attrNameLst>
                                          <p:attrName>ppt_x</p:attrName>
                                        </p:attrNameLst>
                                      </p:cBhvr>
                                      <p:tavLst>
                                        <p:tav tm="0">
                                          <p:val>
                                            <p:strVal val="#ppt_x"/>
                                          </p:val>
                                        </p:tav>
                                        <p:tav tm="100000">
                                          <p:val>
                                            <p:strVal val="#ppt_x"/>
                                          </p:val>
                                        </p:tav>
                                      </p:tavLst>
                                    </p:anim>
                                    <p:anim calcmode="lin" valueType="num">
                                      <p:cBhvr>
                                        <p:cTn id="4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rapezoid 39"/>
          <p:cNvSpPr/>
          <p:nvPr/>
        </p:nvSpPr>
        <p:spPr>
          <a:xfrm rot="7632523">
            <a:off x="2341107" y="1455165"/>
            <a:ext cx="1162050"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1" name="Trapezoid 40"/>
          <p:cNvSpPr/>
          <p:nvPr/>
        </p:nvSpPr>
        <p:spPr>
          <a:xfrm rot="13980000" flipH="1">
            <a:off x="5465307" y="1189701"/>
            <a:ext cx="1162050"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4" name="Trapezoid 43"/>
          <p:cNvSpPr/>
          <p:nvPr/>
        </p:nvSpPr>
        <p:spPr>
          <a:xfrm>
            <a:off x="3736519" y="3815778"/>
            <a:ext cx="1447800" cy="1490862"/>
          </a:xfrm>
          <a:prstGeom prst="trapezoid">
            <a:avLst>
              <a:gd name="adj" fmla="val 36489"/>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7" name="Oval 46"/>
          <p:cNvSpPr/>
          <p:nvPr/>
        </p:nvSpPr>
        <p:spPr bwMode="auto">
          <a:xfrm>
            <a:off x="5898493" y="975070"/>
            <a:ext cx="2269631" cy="1734937"/>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8" name="TextBox 8"/>
          <p:cNvSpPr txBox="1">
            <a:spLocks noChangeArrowheads="1"/>
          </p:cNvSpPr>
          <p:nvPr/>
        </p:nvSpPr>
        <p:spPr bwMode="auto">
          <a:xfrm>
            <a:off x="5965312" y="1338948"/>
            <a:ext cx="2196637"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Lithium Ion Batteries and electrochemical sensors</a:t>
            </a:r>
            <a:endParaRPr lang="en-US" sz="1800" b="1" i="1" dirty="0">
              <a:solidFill>
                <a:prstClr val="black"/>
              </a:solidFill>
              <a:latin typeface="Calibri"/>
              <a:ea typeface="ＭＳ Ｐゴシック" charset="0"/>
              <a:cs typeface="Calibri"/>
            </a:endParaRPr>
          </a:p>
          <a:p>
            <a:pPr algn="ctr" eaLnBrk="1" hangingPunct="1">
              <a:spcAft>
                <a:spcPts val="600"/>
              </a:spcAft>
            </a:pPr>
            <a:r>
              <a:rPr lang="en-US" sz="1400" dirty="0" smtClean="0">
                <a:solidFill>
                  <a:prstClr val="black"/>
                </a:solidFill>
                <a:latin typeface="Calibri"/>
                <a:ea typeface="ＭＳ Ｐゴシック" charset="0"/>
                <a:cs typeface="Calibri"/>
              </a:rPr>
              <a:t>LA Tech, Xavier</a:t>
            </a:r>
            <a:endParaRPr lang="en-US" sz="1400" dirty="0">
              <a:solidFill>
                <a:prstClr val="black"/>
              </a:solidFill>
              <a:latin typeface="Calibri"/>
              <a:ea typeface="ＭＳ Ｐゴシック" charset="0"/>
              <a:cs typeface="Calibri"/>
            </a:endParaRPr>
          </a:p>
        </p:txBody>
      </p:sp>
      <p:sp>
        <p:nvSpPr>
          <p:cNvPr id="49" name="Oval 48"/>
          <p:cNvSpPr/>
          <p:nvPr/>
        </p:nvSpPr>
        <p:spPr bwMode="auto">
          <a:xfrm>
            <a:off x="943249" y="1167489"/>
            <a:ext cx="2138616" cy="1563075"/>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50" name="TextBox 9"/>
          <p:cNvSpPr txBox="1">
            <a:spLocks noChangeArrowheads="1"/>
          </p:cNvSpPr>
          <p:nvPr/>
        </p:nvSpPr>
        <p:spPr bwMode="auto">
          <a:xfrm>
            <a:off x="942192" y="1503055"/>
            <a:ext cx="216468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0"/>
              </a:spcAft>
            </a:pPr>
            <a:r>
              <a:rPr lang="en-US" sz="1800" b="1" i="1" dirty="0" smtClean="0">
                <a:solidFill>
                  <a:prstClr val="black"/>
                </a:solidFill>
                <a:latin typeface="Calibri"/>
                <a:ea typeface="ＭＳ Ｐゴシック" charset="0"/>
                <a:cs typeface="Calibri"/>
              </a:rPr>
              <a:t>Electrochemical</a:t>
            </a:r>
          </a:p>
          <a:p>
            <a:pPr algn="ctr" eaLnBrk="1" hangingPunct="1">
              <a:spcAft>
                <a:spcPts val="600"/>
              </a:spcAft>
            </a:pPr>
            <a:r>
              <a:rPr lang="en-US" sz="1800" b="1" i="1" dirty="0" err="1" smtClean="0">
                <a:solidFill>
                  <a:prstClr val="black"/>
                </a:solidFill>
                <a:latin typeface="Calibri"/>
                <a:ea typeface="ＭＳ Ｐゴシック" charset="0"/>
                <a:cs typeface="Calibri"/>
              </a:rPr>
              <a:t>Supercapacitors</a:t>
            </a:r>
            <a:endParaRPr lang="en-US" sz="1800" b="1" i="1" dirty="0">
              <a:solidFill>
                <a:prstClr val="black"/>
              </a:solidFill>
              <a:latin typeface="Calibri"/>
              <a:ea typeface="ＭＳ Ｐゴシック" charset="0"/>
              <a:cs typeface="Calibri"/>
            </a:endParaRPr>
          </a:p>
          <a:p>
            <a:pPr algn="ctr" eaLnBrk="1" hangingPunct="1">
              <a:spcAft>
                <a:spcPts val="600"/>
              </a:spcAft>
            </a:pPr>
            <a:r>
              <a:rPr lang="en-US" sz="1400" dirty="0" smtClean="0">
                <a:solidFill>
                  <a:prstClr val="black"/>
                </a:solidFill>
                <a:latin typeface="Calibri"/>
                <a:ea typeface="ＭＳ Ｐゴシック" charset="0"/>
                <a:cs typeface="Calibri"/>
              </a:rPr>
              <a:t>Tulane, UNO</a:t>
            </a:r>
            <a:endParaRPr lang="en-US" sz="1400" dirty="0">
              <a:solidFill>
                <a:prstClr val="black"/>
              </a:solidFill>
              <a:latin typeface="Calibri"/>
              <a:ea typeface="ＭＳ Ｐゴシック" charset="0"/>
              <a:cs typeface="Calibri"/>
            </a:endParaRPr>
          </a:p>
        </p:txBody>
      </p:sp>
      <p:sp>
        <p:nvSpPr>
          <p:cNvPr id="53" name="Oval 52"/>
          <p:cNvSpPr/>
          <p:nvPr/>
        </p:nvSpPr>
        <p:spPr bwMode="auto">
          <a:xfrm>
            <a:off x="3342689" y="4990125"/>
            <a:ext cx="2137179" cy="1563075"/>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54" name="TextBox 11"/>
          <p:cNvSpPr txBox="1">
            <a:spLocks noChangeArrowheads="1"/>
          </p:cNvSpPr>
          <p:nvPr/>
        </p:nvSpPr>
        <p:spPr bwMode="auto">
          <a:xfrm>
            <a:off x="3364764" y="5385881"/>
            <a:ext cx="213181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Catalysts for Energy Applications</a:t>
            </a:r>
            <a:endParaRPr lang="en-US" sz="1800" b="1" i="1" dirty="0">
              <a:solidFill>
                <a:prstClr val="black"/>
              </a:solidFill>
              <a:latin typeface="Calibri"/>
              <a:ea typeface="ＭＳ Ｐゴシック" charset="0"/>
              <a:cs typeface="Calibri"/>
            </a:endParaRPr>
          </a:p>
          <a:p>
            <a:pPr algn="ctr" eaLnBrk="1" hangingPunct="1">
              <a:spcAft>
                <a:spcPts val="600"/>
              </a:spcAft>
            </a:pPr>
            <a:r>
              <a:rPr lang="en-US" sz="1400" dirty="0" smtClean="0">
                <a:solidFill>
                  <a:prstClr val="black"/>
                </a:solidFill>
                <a:latin typeface="Calibri"/>
                <a:ea typeface="ＭＳ Ｐゴシック" charset="0"/>
                <a:cs typeface="Calibri"/>
              </a:rPr>
              <a:t>LSU, LA Tech, </a:t>
            </a:r>
            <a:r>
              <a:rPr lang="en-US" sz="1400" dirty="0" smtClean="0">
                <a:solidFill>
                  <a:prstClr val="black"/>
                </a:solidFill>
                <a:latin typeface="Calibri"/>
                <a:ea typeface="ＭＳ Ｐゴシック" charset="0"/>
                <a:cs typeface="Calibri"/>
              </a:rPr>
              <a:t>SUBR, Grambling</a:t>
            </a:r>
            <a:endParaRPr lang="en-US" sz="1400" dirty="0">
              <a:solidFill>
                <a:prstClr val="black"/>
              </a:solidFill>
              <a:latin typeface="Calibri"/>
              <a:ea typeface="ＭＳ Ｐゴシック" charset="0"/>
              <a:cs typeface="Calibri"/>
            </a:endParaRPr>
          </a:p>
        </p:txBody>
      </p:sp>
      <p:sp>
        <p:nvSpPr>
          <p:cNvPr id="55" name="Oval 54"/>
          <p:cNvSpPr/>
          <p:nvPr/>
        </p:nvSpPr>
        <p:spPr bwMode="auto">
          <a:xfrm>
            <a:off x="3172764" y="2621389"/>
            <a:ext cx="2458182" cy="1804975"/>
          </a:xfrm>
          <a:prstGeom prst="ellipse">
            <a:avLst/>
          </a:prstGeom>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56" name="TextBox 10"/>
          <p:cNvSpPr txBox="1">
            <a:spLocks noChangeArrowheads="1"/>
          </p:cNvSpPr>
          <p:nvPr/>
        </p:nvSpPr>
        <p:spPr bwMode="auto">
          <a:xfrm>
            <a:off x="3298364" y="3280261"/>
            <a:ext cx="225351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2300" b="1" dirty="0" smtClean="0">
                <a:solidFill>
                  <a:prstClr val="black"/>
                </a:solidFill>
                <a:latin typeface="Calibri"/>
                <a:ea typeface="ＭＳ Ｐゴシック" charset="0"/>
                <a:cs typeface="Calibri"/>
              </a:rPr>
              <a:t>Energy Materials</a:t>
            </a:r>
            <a:endParaRPr lang="en-US" sz="2300" b="1" dirty="0">
              <a:solidFill>
                <a:prstClr val="black"/>
              </a:solidFill>
              <a:latin typeface="Calibri"/>
              <a:ea typeface="ＭＳ Ｐゴシック" charset="0"/>
              <a:cs typeface="Calibri"/>
            </a:endParaRPr>
          </a:p>
        </p:txBody>
      </p:sp>
      <p:sp>
        <p:nvSpPr>
          <p:cNvPr id="2" name="TextBox 1"/>
          <p:cNvSpPr txBox="1"/>
          <p:nvPr/>
        </p:nvSpPr>
        <p:spPr>
          <a:xfrm>
            <a:off x="603539" y="2871220"/>
            <a:ext cx="2383692" cy="584775"/>
          </a:xfrm>
          <a:prstGeom prst="rect">
            <a:avLst/>
          </a:prstGeom>
          <a:noFill/>
        </p:spPr>
        <p:txBody>
          <a:bodyPr wrap="square" rtlCol="0">
            <a:spAutoFit/>
          </a:bodyPr>
          <a:lstStyle/>
          <a:p>
            <a:pPr marL="285750" indent="-285750">
              <a:buFont typeface="Arial" pitchFamily="34" charset="0"/>
              <a:buChar char="•"/>
            </a:pPr>
            <a:r>
              <a:rPr lang="en-US" sz="1600" dirty="0" smtClean="0">
                <a:solidFill>
                  <a:prstClr val="black"/>
                </a:solidFill>
                <a:latin typeface="Calibri"/>
                <a:ea typeface="MS PGothic" charset="0"/>
                <a:cs typeface="Calibri"/>
              </a:rPr>
              <a:t>CNT forest-based </a:t>
            </a:r>
            <a:r>
              <a:rPr lang="en-US" sz="1600" dirty="0" err="1" smtClean="0">
                <a:solidFill>
                  <a:prstClr val="black"/>
                </a:solidFill>
                <a:latin typeface="Calibri"/>
                <a:ea typeface="MS PGothic" charset="0"/>
                <a:cs typeface="Calibri"/>
              </a:rPr>
              <a:t>supercapacitors</a:t>
            </a:r>
            <a:endParaRPr lang="en-US" sz="1600" dirty="0" smtClean="0">
              <a:solidFill>
                <a:prstClr val="black"/>
              </a:solidFill>
              <a:latin typeface="Calibri"/>
              <a:ea typeface="MS PGothic" charset="0"/>
              <a:cs typeface="Calibri"/>
            </a:endParaRPr>
          </a:p>
        </p:txBody>
      </p:sp>
      <p:sp>
        <p:nvSpPr>
          <p:cNvPr id="16" name="TextBox 15"/>
          <p:cNvSpPr txBox="1"/>
          <p:nvPr/>
        </p:nvSpPr>
        <p:spPr>
          <a:xfrm>
            <a:off x="6172200" y="2744118"/>
            <a:ext cx="2637155" cy="1077218"/>
          </a:xfrm>
          <a:prstGeom prst="rect">
            <a:avLst/>
          </a:prstGeom>
          <a:noFill/>
        </p:spPr>
        <p:txBody>
          <a:bodyPr wrap="square" rtlCol="0">
            <a:spAutoFit/>
          </a:bodyPr>
          <a:lstStyle/>
          <a:p>
            <a:pPr marL="285750" indent="-285750">
              <a:buFont typeface="Arial" pitchFamily="34" charset="0"/>
              <a:buChar char="•"/>
            </a:pPr>
            <a:r>
              <a:rPr lang="en-US" sz="1600" dirty="0" smtClean="0">
                <a:solidFill>
                  <a:prstClr val="black"/>
                </a:solidFill>
                <a:latin typeface="Calibri"/>
                <a:ea typeface="MS PGothic" charset="0"/>
                <a:cs typeface="Calibri"/>
              </a:rPr>
              <a:t>Stable and high-capacity electrode materials.</a:t>
            </a:r>
          </a:p>
          <a:p>
            <a:pPr marL="285750" indent="-285750">
              <a:buFont typeface="Arial" pitchFamily="34" charset="0"/>
              <a:buChar char="•"/>
            </a:pPr>
            <a:r>
              <a:rPr lang="en-US" sz="1600" dirty="0" smtClean="0">
                <a:solidFill>
                  <a:prstClr val="black"/>
                </a:solidFill>
                <a:latin typeface="Calibri"/>
                <a:ea typeface="MS PGothic" charset="0"/>
                <a:cs typeface="Calibri"/>
              </a:rPr>
              <a:t>YSZ-based exhaust gas sensors.</a:t>
            </a:r>
          </a:p>
        </p:txBody>
      </p:sp>
      <p:sp>
        <p:nvSpPr>
          <p:cNvPr id="17" name="TextBox 16"/>
          <p:cNvSpPr txBox="1"/>
          <p:nvPr/>
        </p:nvSpPr>
        <p:spPr>
          <a:xfrm>
            <a:off x="5596649" y="5334000"/>
            <a:ext cx="3394951" cy="1077218"/>
          </a:xfrm>
          <a:prstGeom prst="rect">
            <a:avLst/>
          </a:prstGeom>
          <a:noFill/>
        </p:spPr>
        <p:txBody>
          <a:bodyPr wrap="square" rtlCol="0">
            <a:spAutoFit/>
          </a:bodyPr>
          <a:lstStyle/>
          <a:p>
            <a:pPr marL="285750" indent="-285750">
              <a:buFont typeface="Arial" pitchFamily="34" charset="0"/>
              <a:buChar char="•"/>
            </a:pPr>
            <a:r>
              <a:rPr lang="en-US" sz="1600" dirty="0" smtClean="0">
                <a:solidFill>
                  <a:prstClr val="black"/>
                </a:solidFill>
                <a:latin typeface="Calibri"/>
                <a:ea typeface="MS PGothic" charset="0"/>
                <a:cs typeface="Calibri"/>
              </a:rPr>
              <a:t>DFT </a:t>
            </a:r>
            <a:r>
              <a:rPr lang="en-US" sz="1600" dirty="0">
                <a:solidFill>
                  <a:prstClr val="black"/>
                </a:solidFill>
                <a:latin typeface="Calibri"/>
                <a:ea typeface="MS PGothic" charset="0"/>
                <a:cs typeface="Calibri"/>
              </a:rPr>
              <a:t>studies of </a:t>
            </a:r>
            <a:r>
              <a:rPr lang="en-US" sz="1600" dirty="0" smtClean="0">
                <a:solidFill>
                  <a:prstClr val="black"/>
                </a:solidFill>
                <a:latin typeface="Calibri"/>
                <a:ea typeface="MS PGothic" charset="0"/>
                <a:cs typeface="Calibri"/>
              </a:rPr>
              <a:t>Fischer-</a:t>
            </a:r>
            <a:r>
              <a:rPr lang="en-US" sz="1600" dirty="0" err="1" smtClean="0">
                <a:solidFill>
                  <a:prstClr val="black"/>
                </a:solidFill>
                <a:latin typeface="Calibri"/>
                <a:ea typeface="MS PGothic" charset="0"/>
                <a:cs typeface="Calibri"/>
              </a:rPr>
              <a:t>Tropsch</a:t>
            </a:r>
            <a:r>
              <a:rPr lang="en-US" sz="1600" dirty="0" smtClean="0">
                <a:solidFill>
                  <a:prstClr val="black"/>
                </a:solidFill>
                <a:latin typeface="Calibri"/>
                <a:ea typeface="MS PGothic" charset="0"/>
                <a:cs typeface="Calibri"/>
              </a:rPr>
              <a:t> catalysis</a:t>
            </a:r>
          </a:p>
          <a:p>
            <a:pPr marL="285750" indent="-285750">
              <a:buFont typeface="Arial" pitchFamily="34" charset="0"/>
              <a:buChar char="•"/>
            </a:pPr>
            <a:r>
              <a:rPr lang="en-US" sz="1600" dirty="0" smtClean="0">
                <a:solidFill>
                  <a:prstClr val="black"/>
                </a:solidFill>
                <a:latin typeface="Calibri"/>
                <a:ea typeface="MS PGothic" charset="0"/>
                <a:cs typeface="Calibri"/>
              </a:rPr>
              <a:t>Nitrogen-doped fullerenes as </a:t>
            </a:r>
            <a:r>
              <a:rPr lang="en-US" sz="1600" dirty="0" err="1" smtClean="0">
                <a:solidFill>
                  <a:prstClr val="black"/>
                </a:solidFill>
                <a:latin typeface="Calibri"/>
                <a:ea typeface="MS PGothic" charset="0"/>
                <a:cs typeface="Calibri"/>
              </a:rPr>
              <a:t>Pt</a:t>
            </a:r>
            <a:r>
              <a:rPr lang="en-US" sz="1600" dirty="0" smtClean="0">
                <a:solidFill>
                  <a:prstClr val="black"/>
                </a:solidFill>
                <a:latin typeface="Calibri"/>
                <a:ea typeface="MS PGothic" charset="0"/>
                <a:cs typeface="Calibri"/>
              </a:rPr>
              <a:t>-substitutes in hydrogen fuel cells.</a:t>
            </a:r>
          </a:p>
        </p:txBody>
      </p:sp>
      <p:pic>
        <p:nvPicPr>
          <p:cNvPr id="19"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
        <p:nvSpPr>
          <p:cNvPr id="24" name="Text Box 5"/>
          <p:cNvSpPr txBox="1">
            <a:spLocks noChangeArrowheads="1"/>
          </p:cNvSpPr>
          <p:nvPr/>
        </p:nvSpPr>
        <p:spPr bwMode="auto">
          <a:xfrm>
            <a:off x="29199" y="152400"/>
            <a:ext cx="8915400" cy="646331"/>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prstClr val="black">
                    <a:lumMod val="65000"/>
                    <a:lumOff val="35000"/>
                  </a:prstClr>
                </a:solidFill>
                <a:effectLst/>
                <a:uLnTx/>
                <a:uFillTx/>
                <a:latin typeface="Arial" pitchFamily="34" charset="0"/>
              </a:rPr>
              <a:t>SD2: Energy Materials</a:t>
            </a:r>
          </a:p>
        </p:txBody>
      </p:sp>
      <p:pic>
        <p:nvPicPr>
          <p:cNvPr id="41986" name="Picture 2" descr="https://encrypted-tbn2.gstatic.com/images?q=tbn:ANd9GcTCUqRHS775ZCbxlqEaRm6mTDNTaQhvDXDGi3en1nsrO3M0R0Ij"/>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00258" y="3908746"/>
            <a:ext cx="1959619" cy="731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5131" y="4728754"/>
            <a:ext cx="2846734" cy="369332"/>
          </a:xfrm>
          <a:prstGeom prst="rect">
            <a:avLst/>
          </a:prstGeom>
          <a:noFill/>
          <a:ln w="34925">
            <a:solidFill>
              <a:srgbClr val="FF0000"/>
            </a:solidFill>
          </a:ln>
        </p:spPr>
        <p:txBody>
          <a:bodyPr wrap="square" rtlCol="0">
            <a:spAutoFit/>
          </a:bodyPr>
          <a:lstStyle/>
          <a:p>
            <a:pPr algn="ctr"/>
            <a:r>
              <a:rPr lang="en-US" dirty="0" err="1" smtClean="0"/>
              <a:t>yttria</a:t>
            </a:r>
            <a:r>
              <a:rPr lang="en-US" dirty="0" smtClean="0"/>
              <a:t>-stabilized zirconia</a:t>
            </a:r>
            <a:endParaRPr lang="en-US" dirty="0"/>
          </a:p>
        </p:txBody>
      </p:sp>
      <p:cxnSp>
        <p:nvCxnSpPr>
          <p:cNvPr id="6" name="Straight Arrow Connector 5"/>
          <p:cNvCxnSpPr>
            <a:stCxn id="4" idx="3"/>
          </p:cNvCxnSpPr>
          <p:nvPr/>
        </p:nvCxnSpPr>
        <p:spPr>
          <a:xfrm flipV="1">
            <a:off x="3081865" y="3465076"/>
            <a:ext cx="3418393" cy="144834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59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1986"/>
                                        </p:tgtEl>
                                        <p:attrNameLst>
                                          <p:attrName>style.visibility</p:attrName>
                                        </p:attrNameLst>
                                      </p:cBhvr>
                                      <p:to>
                                        <p:strVal val="visible"/>
                                      </p:to>
                                    </p:set>
                                    <p:animEffect transition="in" filter="fade">
                                      <p:cBhvr>
                                        <p:cTn id="16" dur="1000"/>
                                        <p:tgtEl>
                                          <p:spTgt spid="41986"/>
                                        </p:tgtEl>
                                      </p:cBhvr>
                                    </p:animEffect>
                                    <p:anim calcmode="lin" valueType="num">
                                      <p:cBhvr>
                                        <p:cTn id="17" dur="1000" fill="hold"/>
                                        <p:tgtEl>
                                          <p:spTgt spid="41986"/>
                                        </p:tgtEl>
                                        <p:attrNameLst>
                                          <p:attrName>ppt_x</p:attrName>
                                        </p:attrNameLst>
                                      </p:cBhvr>
                                      <p:tavLst>
                                        <p:tav tm="0">
                                          <p:val>
                                            <p:strVal val="#ppt_x"/>
                                          </p:val>
                                        </p:tav>
                                        <p:tav tm="100000">
                                          <p:val>
                                            <p:strVal val="#ppt_x"/>
                                          </p:val>
                                        </p:tav>
                                      </p:tavLst>
                                    </p:anim>
                                    <p:anim calcmode="lin" valueType="num">
                                      <p:cBhvr>
                                        <p:cTn id="18" dur="1000" fill="hold"/>
                                        <p:tgtEl>
                                          <p:spTgt spid="4198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4" grpId="0" animBg="1"/>
      <p:bldP spid="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1779" y="1634728"/>
            <a:ext cx="1600200" cy="151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33493" y="1448924"/>
            <a:ext cx="1462857" cy="172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85750" y="1116568"/>
            <a:ext cx="4189342" cy="369332"/>
          </a:xfrm>
          <a:prstGeom prst="rect">
            <a:avLst/>
          </a:prstGeom>
          <a:noFill/>
        </p:spPr>
        <p:txBody>
          <a:bodyPr wrap="square" rtlCol="0">
            <a:spAutoFit/>
          </a:bodyPr>
          <a:lstStyle/>
          <a:p>
            <a:r>
              <a:rPr lang="en-US" b="1" dirty="0" smtClean="0"/>
              <a:t>(a) First </a:t>
            </a:r>
            <a:r>
              <a:rPr lang="en-US" b="1" dirty="0" err="1"/>
              <a:t>l</a:t>
            </a:r>
            <a:r>
              <a:rPr lang="en-US" b="1" dirty="0" err="1" smtClean="0"/>
              <a:t>ithiation</a:t>
            </a:r>
            <a:endParaRPr lang="en-US" b="1" dirty="0"/>
          </a:p>
        </p:txBody>
      </p:sp>
      <p:sp>
        <p:nvSpPr>
          <p:cNvPr id="10" name="TextBox 9"/>
          <p:cNvSpPr txBox="1"/>
          <p:nvPr/>
        </p:nvSpPr>
        <p:spPr>
          <a:xfrm>
            <a:off x="89378" y="5917168"/>
            <a:ext cx="8959371" cy="584775"/>
          </a:xfrm>
          <a:prstGeom prst="rect">
            <a:avLst/>
          </a:prstGeom>
          <a:noFill/>
        </p:spPr>
        <p:txBody>
          <a:bodyPr wrap="square" rtlCol="0">
            <a:spAutoFit/>
          </a:bodyPr>
          <a:lstStyle/>
          <a:p>
            <a:r>
              <a:rPr lang="en-US" sz="1600" dirty="0" smtClean="0"/>
              <a:t>          24Li                          16Li                          </a:t>
            </a:r>
            <a:r>
              <a:rPr lang="en-US" sz="1600" dirty="0"/>
              <a:t>8Li                         8Li-adj		</a:t>
            </a:r>
            <a:r>
              <a:rPr lang="en-US" sz="1600" dirty="0" smtClean="0"/>
              <a:t>    0Li </a:t>
            </a:r>
            <a:r>
              <a:rPr lang="en-US" sz="1600" dirty="0"/>
              <a:t>	</a:t>
            </a:r>
          </a:p>
        </p:txBody>
      </p:sp>
      <p:sp>
        <p:nvSpPr>
          <p:cNvPr id="11" name="TextBox 10"/>
          <p:cNvSpPr txBox="1"/>
          <p:nvPr/>
        </p:nvSpPr>
        <p:spPr>
          <a:xfrm>
            <a:off x="1524000" y="118719"/>
            <a:ext cx="7620000" cy="830997"/>
          </a:xfrm>
          <a:prstGeom prst="rect">
            <a:avLst/>
          </a:prstGeom>
          <a:noFill/>
        </p:spPr>
        <p:txBody>
          <a:bodyPr wrap="square" rtlCol="0">
            <a:spAutoFit/>
          </a:bodyPr>
          <a:lstStyle/>
          <a:p>
            <a:r>
              <a:rPr lang="en-US" sz="2400" b="1" dirty="0" smtClean="0"/>
              <a:t>The starting  RuO</a:t>
            </a:r>
            <a:r>
              <a:rPr lang="en-US" sz="2400" b="1" baseline="-25000" dirty="0" smtClean="0"/>
              <a:t>2</a:t>
            </a:r>
            <a:r>
              <a:rPr lang="en-US" sz="2400" b="1" dirty="0" smtClean="0"/>
              <a:t> structures for the first and subsequent discharges are different!</a:t>
            </a:r>
            <a:endParaRPr lang="en-US" sz="2400" b="1" dirty="0"/>
          </a:p>
        </p:txBody>
      </p:sp>
      <p:sp>
        <p:nvSpPr>
          <p:cNvPr id="12" name="TextBox 11"/>
          <p:cNvSpPr txBox="1"/>
          <p:nvPr/>
        </p:nvSpPr>
        <p:spPr>
          <a:xfrm>
            <a:off x="231269" y="3796104"/>
            <a:ext cx="4189342" cy="369332"/>
          </a:xfrm>
          <a:prstGeom prst="rect">
            <a:avLst/>
          </a:prstGeom>
          <a:noFill/>
        </p:spPr>
        <p:txBody>
          <a:bodyPr wrap="square" rtlCol="0">
            <a:spAutoFit/>
          </a:bodyPr>
          <a:lstStyle/>
          <a:p>
            <a:r>
              <a:rPr lang="en-US" b="1" dirty="0" smtClean="0"/>
              <a:t>(b) First </a:t>
            </a:r>
            <a:r>
              <a:rPr lang="en-US" b="1" dirty="0" err="1" smtClean="0"/>
              <a:t>delithiation</a:t>
            </a:r>
            <a:endParaRPr lang="en-US" b="1" dirty="0"/>
          </a:p>
        </p:txBody>
      </p:sp>
      <p:pic>
        <p:nvPicPr>
          <p:cNvPr id="13"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1658" y="4417170"/>
            <a:ext cx="1663956" cy="1440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98536" y="4296469"/>
            <a:ext cx="1640014" cy="1536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14950" y="4395754"/>
            <a:ext cx="1794572" cy="132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714750" y="4060463"/>
            <a:ext cx="1555714" cy="170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218810" y="4523134"/>
            <a:ext cx="1820000" cy="1148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70379" y="3250168"/>
            <a:ext cx="8121171" cy="338554"/>
          </a:xfrm>
          <a:prstGeom prst="rect">
            <a:avLst/>
          </a:prstGeom>
          <a:noFill/>
        </p:spPr>
        <p:txBody>
          <a:bodyPr wrap="square" rtlCol="0">
            <a:spAutoFit/>
          </a:bodyPr>
          <a:lstStyle/>
          <a:p>
            <a:r>
              <a:rPr lang="en-US" sz="1600" dirty="0" smtClean="0"/>
              <a:t>   0Li                               8Li                           16Li                            24Li</a:t>
            </a:r>
            <a:r>
              <a:rPr lang="en-US" sz="1600" dirty="0"/>
              <a:t>	  </a:t>
            </a:r>
            <a:r>
              <a:rPr lang="en-US" sz="1600" dirty="0" smtClean="0"/>
              <a:t>              32Li </a:t>
            </a:r>
            <a:endParaRPr lang="en-US" sz="1600" dirty="0"/>
          </a:p>
        </p:txBody>
      </p:sp>
      <p:pic>
        <p:nvPicPr>
          <p:cNvPr id="21"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523124" y="1549739"/>
            <a:ext cx="2141852"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962150" y="1595104"/>
            <a:ext cx="1594104" cy="163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571179" y="1637406"/>
            <a:ext cx="1734286" cy="15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8" descr="LA-SiGMA_dot.jpg"/>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0" y="4763"/>
            <a:ext cx="11668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2(a): Li Ion Batteries</a:t>
            </a:r>
            <a:endParaRPr lang="en-US" sz="2000" b="1" dirty="0">
              <a:solidFill>
                <a:prstClr val="black"/>
              </a:solidFill>
              <a:latin typeface="Arial" pitchFamily="34" charset="0"/>
              <a:ea typeface="+mn-ea"/>
              <a:cs typeface="Arial" pitchFamily="34" charset="0"/>
            </a:endParaRPr>
          </a:p>
        </p:txBody>
      </p:sp>
      <p:sp>
        <p:nvSpPr>
          <p:cNvPr id="2" name="Right Arrow 1"/>
          <p:cNvSpPr/>
          <p:nvPr/>
        </p:nvSpPr>
        <p:spPr>
          <a:xfrm>
            <a:off x="1524000" y="3352801"/>
            <a:ext cx="474536" cy="92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3477482" y="3373059"/>
            <a:ext cx="474536" cy="92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5427708" y="3352800"/>
            <a:ext cx="474536" cy="92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7218810" y="3373058"/>
            <a:ext cx="474536" cy="92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1502345" y="6070398"/>
            <a:ext cx="474536" cy="92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3372394" y="6060702"/>
            <a:ext cx="474536" cy="92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5270464" y="6060701"/>
            <a:ext cx="474536" cy="92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7309738" y="6060700"/>
            <a:ext cx="474536" cy="92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1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3" grpId="0" animBg="1"/>
      <p:bldP spid="24" grpId="0" animBg="1"/>
      <p:bldP spid="25" grpId="0" animBg="1"/>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98273" y="1526166"/>
            <a:ext cx="4141619" cy="3200400"/>
          </a:xfrm>
          <a:prstGeom prst="rect">
            <a:avLst/>
          </a:prstGeom>
        </p:spPr>
      </p:pic>
      <p:pic>
        <p:nvPicPr>
          <p:cNvPr id="5" name="Picture 11"/>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8276"/>
          <a:stretch/>
        </p:blipFill>
        <p:spPr bwMode="auto">
          <a:xfrm>
            <a:off x="349618" y="1526166"/>
            <a:ext cx="404573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536473" y="1754766"/>
            <a:ext cx="1752600" cy="307777"/>
          </a:xfrm>
          <a:prstGeom prst="rect">
            <a:avLst/>
          </a:prstGeom>
          <a:solidFill>
            <a:schemeClr val="bg1"/>
          </a:solidFill>
          <a:ln w="31750">
            <a:noFill/>
          </a:ln>
        </p:spPr>
        <p:style>
          <a:lnRef idx="0">
            <a:scrgbClr r="0" g="0" b="0"/>
          </a:lnRef>
          <a:fillRef idx="1001">
            <a:schemeClr val="dk2"/>
          </a:fillRef>
          <a:effectRef idx="0">
            <a:scrgbClr r="0" g="0" b="0"/>
          </a:effectRef>
          <a:fontRef idx="major"/>
        </p:style>
        <p:txBody>
          <a:bodyPr wrap="square" lIns="0" rIns="0" rtlCol="0">
            <a:spAutoFit/>
          </a:bodyPr>
          <a:lstStyle/>
          <a:p>
            <a:pPr algn="ctr" fontAlgn="auto">
              <a:spcBef>
                <a:spcPts val="0"/>
              </a:spcBef>
              <a:spcAft>
                <a:spcPts val="0"/>
              </a:spcAft>
            </a:pPr>
            <a:r>
              <a:rPr lang="en-US" sz="1400" b="1" dirty="0" smtClean="0">
                <a:latin typeface="+mn-lt"/>
                <a:cs typeface="+mn-cs"/>
              </a:rPr>
              <a:t>Capacity = 604 </a:t>
            </a:r>
            <a:r>
              <a:rPr lang="en-US" sz="1400" b="1" dirty="0" err="1" smtClean="0">
                <a:latin typeface="+mn-lt"/>
                <a:cs typeface="+mn-cs"/>
              </a:rPr>
              <a:t>mAh</a:t>
            </a:r>
            <a:r>
              <a:rPr lang="en-US" sz="1400" b="1" dirty="0" smtClean="0">
                <a:latin typeface="+mn-lt"/>
                <a:cs typeface="+mn-cs"/>
              </a:rPr>
              <a:t>/g</a:t>
            </a:r>
            <a:endParaRPr lang="en-US" sz="1400" b="1" dirty="0">
              <a:latin typeface="+mn-lt"/>
              <a:cs typeface="+mn-cs"/>
            </a:endParaRPr>
          </a:p>
        </p:txBody>
      </p:sp>
      <p:sp>
        <p:nvSpPr>
          <p:cNvPr id="8" name="TextBox 7"/>
          <p:cNvSpPr txBox="1"/>
          <p:nvPr/>
        </p:nvSpPr>
        <p:spPr>
          <a:xfrm>
            <a:off x="1447800" y="118719"/>
            <a:ext cx="7696200" cy="830997"/>
          </a:xfrm>
          <a:prstGeom prst="rect">
            <a:avLst/>
          </a:prstGeom>
          <a:noFill/>
        </p:spPr>
        <p:txBody>
          <a:bodyPr wrap="square" rtlCol="0">
            <a:spAutoFit/>
          </a:bodyPr>
          <a:lstStyle/>
          <a:p>
            <a:r>
              <a:rPr lang="en-US" sz="2400" b="1" dirty="0" smtClean="0"/>
              <a:t>Simulations provide nearly quantitative agreement with experimental observations!</a:t>
            </a:r>
            <a:endParaRPr lang="en-US" sz="2400" b="1" dirty="0"/>
          </a:p>
        </p:txBody>
      </p:sp>
      <p:pic>
        <p:nvPicPr>
          <p:cNvPr id="10" name="Picture 18" descr="LA-SiGMA_dot.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4763"/>
            <a:ext cx="11668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2(a): Li Ion Batteries</a:t>
            </a:r>
            <a:endParaRPr lang="en-US" sz="2000" b="1" dirty="0">
              <a:solidFill>
                <a:prstClr val="black"/>
              </a:solidFill>
              <a:latin typeface="Arial" pitchFamily="34" charset="0"/>
              <a:ea typeface="+mn-ea"/>
              <a:cs typeface="Arial" pitchFamily="34" charset="0"/>
            </a:endParaRPr>
          </a:p>
        </p:txBody>
      </p:sp>
      <p:sp>
        <p:nvSpPr>
          <p:cNvPr id="2" name="Rounded Rectangle 1"/>
          <p:cNvSpPr/>
          <p:nvPr/>
        </p:nvSpPr>
        <p:spPr>
          <a:xfrm>
            <a:off x="375745" y="5094514"/>
            <a:ext cx="8080278" cy="1140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itchFamily="34" charset="0"/>
              <a:buChar char="•"/>
            </a:pPr>
            <a:r>
              <a:rPr lang="en-US" b="1" dirty="0" smtClean="0"/>
              <a:t>Posters:</a:t>
            </a:r>
          </a:p>
          <a:p>
            <a:pPr marL="285750" indent="-285750">
              <a:buFont typeface="Arial" pitchFamily="34" charset="0"/>
              <a:buChar char="•"/>
            </a:pPr>
            <a:r>
              <a:rPr lang="en-US" b="1" dirty="0" smtClean="0"/>
              <a:t>Metal oxide nanoparticles as electrode materials (p. 85)</a:t>
            </a:r>
          </a:p>
          <a:p>
            <a:pPr marL="285750" indent="-285750">
              <a:buFont typeface="Arial" pitchFamily="34" charset="0"/>
              <a:buChar char="•"/>
            </a:pPr>
            <a:r>
              <a:rPr lang="en-US" b="1" dirty="0" smtClean="0"/>
              <a:t>RuO</a:t>
            </a:r>
            <a:r>
              <a:rPr lang="en-US" b="1" baseline="-25000" dirty="0" smtClean="0"/>
              <a:t>2</a:t>
            </a:r>
            <a:r>
              <a:rPr lang="en-US" b="1" dirty="0" smtClean="0"/>
              <a:t> and other crystalline metal oxides (p. 89) </a:t>
            </a:r>
            <a:endParaRPr lang="en-US" b="1" dirty="0"/>
          </a:p>
        </p:txBody>
      </p:sp>
      <p:sp>
        <p:nvSpPr>
          <p:cNvPr id="3" name="Rectangle 2"/>
          <p:cNvSpPr/>
          <p:nvPr/>
        </p:nvSpPr>
        <p:spPr>
          <a:xfrm>
            <a:off x="1033053" y="1820091"/>
            <a:ext cx="3055620"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33053" y="1759129"/>
            <a:ext cx="3017520" cy="307777"/>
          </a:xfrm>
          <a:prstGeom prst="rect">
            <a:avLst/>
          </a:prstGeom>
          <a:solidFill>
            <a:schemeClr val="bg1"/>
          </a:solidFill>
          <a:ln w="31750">
            <a:noFill/>
          </a:ln>
        </p:spPr>
        <p:style>
          <a:lnRef idx="0">
            <a:scrgbClr r="0" g="0" b="0"/>
          </a:lnRef>
          <a:fillRef idx="1001">
            <a:schemeClr val="dk2"/>
          </a:fillRef>
          <a:effectRef idx="0">
            <a:scrgbClr r="0" g="0" b="0"/>
          </a:effectRef>
          <a:fontRef idx="major"/>
        </p:style>
        <p:txBody>
          <a:bodyPr wrap="square" rtlCol="0">
            <a:spAutoFit/>
          </a:bodyPr>
          <a:lstStyle/>
          <a:p>
            <a:pPr algn="ctr" fontAlgn="auto">
              <a:spcBef>
                <a:spcPts val="0"/>
              </a:spcBef>
              <a:spcAft>
                <a:spcPts val="0"/>
              </a:spcAft>
            </a:pPr>
            <a:r>
              <a:rPr lang="en-US" sz="1400" b="1" dirty="0" smtClean="0">
                <a:latin typeface="+mn-lt"/>
                <a:cs typeface="+mn-cs"/>
              </a:rPr>
              <a:t>Capacity = 582-600 </a:t>
            </a:r>
            <a:r>
              <a:rPr lang="en-US" sz="1400" b="1" dirty="0" err="1" smtClean="0">
                <a:latin typeface="+mn-lt"/>
                <a:cs typeface="+mn-cs"/>
              </a:rPr>
              <a:t>mAh</a:t>
            </a:r>
            <a:r>
              <a:rPr lang="en-US" sz="1400" b="1" dirty="0" smtClean="0">
                <a:latin typeface="+mn-lt"/>
                <a:cs typeface="+mn-cs"/>
              </a:rPr>
              <a:t>/g</a:t>
            </a:r>
            <a:endParaRPr lang="en-US" sz="1400" b="1" dirty="0">
              <a:latin typeface="+mn-lt"/>
              <a:cs typeface="+mn-cs"/>
            </a:endParaRPr>
          </a:p>
        </p:txBody>
      </p:sp>
    </p:spTree>
    <p:extLst>
      <p:ext uri="{BB962C8B-B14F-4D97-AF65-F5344CB8AC3E}">
        <p14:creationId xmlns:p14="http://schemas.microsoft.com/office/powerpoint/2010/main" val="315440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3541" y="1896153"/>
            <a:ext cx="4744729" cy="3666447"/>
          </a:xfrm>
          <a:prstGeom prst="rect">
            <a:avLst/>
          </a:prstGeom>
        </p:spPr>
      </p:pic>
      <p:pic>
        <p:nvPicPr>
          <p:cNvPr id="10" name="Picture 11"/>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8276"/>
          <a:stretch/>
        </p:blipFill>
        <p:spPr bwMode="auto">
          <a:xfrm>
            <a:off x="5098270" y="2895600"/>
            <a:ext cx="404573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12326" y="511161"/>
            <a:ext cx="1662547" cy="1700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4212" y="4052138"/>
            <a:ext cx="1219200" cy="115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213043" y="692098"/>
            <a:ext cx="1747472" cy="1511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4131" y="76200"/>
            <a:ext cx="4640269" cy="830997"/>
          </a:xfrm>
          <a:prstGeom prst="rect">
            <a:avLst/>
          </a:prstGeom>
          <a:noFill/>
        </p:spPr>
        <p:txBody>
          <a:bodyPr wrap="square" rtlCol="0">
            <a:spAutoFit/>
          </a:bodyPr>
          <a:lstStyle/>
          <a:p>
            <a:r>
              <a:rPr lang="en-US" sz="1600" b="1" dirty="0" smtClean="0"/>
              <a:t>Computational/Experimental voltages and mechanism for reversible charging and discharging for RuO</a:t>
            </a:r>
            <a:r>
              <a:rPr lang="en-US" sz="1600" b="1" baseline="-25000" dirty="0" smtClean="0"/>
              <a:t>2</a:t>
            </a:r>
            <a:r>
              <a:rPr lang="en-US" sz="1600" b="1" dirty="0" smtClean="0"/>
              <a:t> anode materials</a:t>
            </a:r>
            <a:endParaRPr lang="en-US" sz="1600" b="1" dirty="0"/>
          </a:p>
        </p:txBody>
      </p:sp>
      <p:sp>
        <p:nvSpPr>
          <p:cNvPr id="11" name="TextBox 10"/>
          <p:cNvSpPr txBox="1"/>
          <p:nvPr/>
        </p:nvSpPr>
        <p:spPr>
          <a:xfrm>
            <a:off x="116788" y="5473005"/>
            <a:ext cx="4995538" cy="1200329"/>
          </a:xfrm>
          <a:prstGeom prst="rect">
            <a:avLst/>
          </a:prstGeom>
          <a:noFill/>
        </p:spPr>
        <p:txBody>
          <a:bodyPr wrap="square" rtlCol="0">
            <a:spAutoFit/>
          </a:bodyPr>
          <a:lstStyle/>
          <a:p>
            <a:r>
              <a:rPr lang="en-US" sz="1200" b="1" dirty="0" smtClean="0"/>
              <a:t>(a) Calculated first (red) and subsequent  (</a:t>
            </a:r>
            <a:r>
              <a:rPr lang="en-US" sz="1200" b="1" dirty="0"/>
              <a:t>b</a:t>
            </a:r>
            <a:r>
              <a:rPr lang="en-US" sz="1200" b="1" dirty="0" smtClean="0"/>
              <a:t>lack) discharge </a:t>
            </a:r>
            <a:r>
              <a:rPr lang="en-US" sz="1200" b="1" dirty="0"/>
              <a:t>of Li</a:t>
            </a:r>
            <a:r>
              <a:rPr lang="en-US" sz="1200" b="1" baseline="-25000" dirty="0"/>
              <a:t>n</a:t>
            </a:r>
            <a:r>
              <a:rPr lang="en-US" sz="1200" b="1" dirty="0"/>
              <a:t>(RuO</a:t>
            </a:r>
            <a:r>
              <a:rPr lang="en-US" sz="1200" b="1" baseline="-25000" dirty="0"/>
              <a:t>2</a:t>
            </a:r>
            <a:r>
              <a:rPr lang="en-US" sz="1200" b="1" dirty="0"/>
              <a:t>)</a:t>
            </a:r>
            <a:r>
              <a:rPr lang="en-US" sz="1200" b="1" baseline="-25000" dirty="0"/>
              <a:t>8 </a:t>
            </a:r>
            <a:r>
              <a:rPr lang="en-US" sz="1200" b="1" dirty="0"/>
              <a:t>up to n = 24 relative to Li/Li</a:t>
            </a:r>
            <a:r>
              <a:rPr lang="en-US" sz="1200" b="1" baseline="30000" dirty="0" smtClean="0"/>
              <a:t>+</a:t>
            </a:r>
            <a:r>
              <a:rPr lang="en-US" sz="1200" b="1" dirty="0" smtClean="0"/>
              <a:t>  assuming an intercalation mechanism.  The original rutile structure of RuO</a:t>
            </a:r>
            <a:r>
              <a:rPr lang="en-US" sz="1200" b="1" baseline="-25000" dirty="0" smtClean="0"/>
              <a:t>2</a:t>
            </a:r>
            <a:r>
              <a:rPr lang="en-US" sz="1200" b="1" dirty="0" smtClean="0"/>
              <a:t> (bottom left) changes irreversibly to tetragonal (top left) during the first cycle and becomes the reference structure for the second and subsequent cycles.</a:t>
            </a:r>
            <a:endParaRPr lang="en-US" sz="1200" b="1" dirty="0"/>
          </a:p>
        </p:txBody>
      </p:sp>
      <p:sp>
        <p:nvSpPr>
          <p:cNvPr id="12" name="Rectangle 11"/>
          <p:cNvSpPr/>
          <p:nvPr/>
        </p:nvSpPr>
        <p:spPr>
          <a:xfrm>
            <a:off x="5524500" y="6003858"/>
            <a:ext cx="3390900" cy="523220"/>
          </a:xfrm>
          <a:prstGeom prst="rect">
            <a:avLst/>
          </a:prstGeom>
        </p:spPr>
        <p:txBody>
          <a:bodyPr wrap="square">
            <a:spAutoFit/>
          </a:bodyPr>
          <a:lstStyle/>
          <a:p>
            <a:r>
              <a:rPr lang="en-US" sz="1400" b="1" dirty="0"/>
              <a:t>(b) Experimental discharge curves for 850 nm RuO</a:t>
            </a:r>
            <a:r>
              <a:rPr lang="en-US" sz="1400" b="1" baseline="-25000" dirty="0"/>
              <a:t>2</a:t>
            </a:r>
            <a:r>
              <a:rPr lang="en-US" sz="1400" b="1" dirty="0"/>
              <a:t> </a:t>
            </a:r>
            <a:r>
              <a:rPr lang="en-US" sz="1400" b="1" dirty="0" err="1"/>
              <a:t>nanoplates</a:t>
            </a:r>
            <a:r>
              <a:rPr lang="en-US" sz="1400" b="1" dirty="0"/>
              <a:t> from </a:t>
            </a:r>
            <a:r>
              <a:rPr lang="en-US" sz="1400" b="1" dirty="0" err="1"/>
              <a:t>Meda</a:t>
            </a:r>
            <a:r>
              <a:rPr lang="en-US" sz="1400" b="1" dirty="0"/>
              <a:t> et al.</a:t>
            </a:r>
          </a:p>
        </p:txBody>
      </p:sp>
      <p:sp>
        <p:nvSpPr>
          <p:cNvPr id="15" name="TextBox 14"/>
          <p:cNvSpPr txBox="1"/>
          <p:nvPr/>
        </p:nvSpPr>
        <p:spPr>
          <a:xfrm>
            <a:off x="2667000" y="4353580"/>
            <a:ext cx="1426994" cy="523220"/>
          </a:xfrm>
          <a:prstGeom prst="rect">
            <a:avLst/>
          </a:prstGeom>
          <a:noFill/>
        </p:spPr>
        <p:txBody>
          <a:bodyPr wrap="none" rtlCol="0">
            <a:spAutoFit/>
          </a:bodyPr>
          <a:lstStyle/>
          <a:p>
            <a:r>
              <a:rPr lang="en-US" sz="1400" b="1" dirty="0" smtClean="0"/>
              <a:t>Specific Capacity</a:t>
            </a:r>
          </a:p>
          <a:p>
            <a:r>
              <a:rPr lang="en-US" sz="1400" b="1" dirty="0" smtClean="0"/>
              <a:t>604mAh/g</a:t>
            </a:r>
            <a:endParaRPr lang="en-US" sz="1400" b="1" dirty="0"/>
          </a:p>
        </p:txBody>
      </p:sp>
      <p:sp>
        <p:nvSpPr>
          <p:cNvPr id="17" name="Arc 16"/>
          <p:cNvSpPr/>
          <p:nvPr/>
        </p:nvSpPr>
        <p:spPr>
          <a:xfrm rot="347102" flipV="1">
            <a:off x="4101776" y="3437266"/>
            <a:ext cx="2438400" cy="1477626"/>
          </a:xfrm>
          <a:prstGeom prst="arc">
            <a:avLst>
              <a:gd name="adj1" fmla="val 11012213"/>
              <a:gd name="adj2" fmla="val 30616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a:off x="4343400" y="2895600"/>
            <a:ext cx="2438400" cy="2310714"/>
          </a:xfrm>
          <a:prstGeom prst="arc">
            <a:avLst>
              <a:gd name="adj1" fmla="val 12008822"/>
              <a:gd name="adj2" fmla="val 21557165"/>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t="13269" r="16264"/>
          <a:stretch>
            <a:fillRect/>
          </a:stretch>
        </p:blipFill>
        <p:spPr bwMode="auto">
          <a:xfrm>
            <a:off x="264212" y="1174550"/>
            <a:ext cx="1524000" cy="996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flipH="1">
            <a:off x="2404265" y="1500005"/>
            <a:ext cx="2701137" cy="2092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889935" y="1638505"/>
            <a:ext cx="2323108" cy="23674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23894" y="3728973"/>
            <a:ext cx="947695"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0 Li (rutile)</a:t>
            </a:r>
            <a:endParaRPr lang="en-US" sz="1200" b="1" dirty="0">
              <a:latin typeface="Times New Roman" pitchFamily="18" charset="0"/>
              <a:cs typeface="Times New Roman" pitchFamily="18" charset="0"/>
            </a:endParaRPr>
          </a:p>
        </p:txBody>
      </p:sp>
      <p:sp>
        <p:nvSpPr>
          <p:cNvPr id="36" name="TextBox 35"/>
          <p:cNvSpPr txBox="1"/>
          <p:nvPr/>
        </p:nvSpPr>
        <p:spPr>
          <a:xfrm>
            <a:off x="883273" y="1079093"/>
            <a:ext cx="1433854" cy="276999"/>
          </a:xfrm>
          <a:prstGeom prst="rect">
            <a:avLst/>
          </a:prstGeom>
          <a:noFill/>
        </p:spPr>
        <p:txBody>
          <a:bodyPr wrap="none" rtlCol="0">
            <a:spAutoFit/>
          </a:bodyPr>
          <a:lstStyle/>
          <a:p>
            <a:r>
              <a:rPr lang="en-US" sz="1200" b="1" dirty="0" smtClean="0">
                <a:latin typeface="Times New Roman" pitchFamily="18" charset="0"/>
                <a:cs typeface="Times New Roman" pitchFamily="18" charset="0"/>
              </a:rPr>
              <a:t>0 Li (after 1 cycle))</a:t>
            </a:r>
            <a:endParaRPr lang="en-US" sz="1200" b="1" dirty="0">
              <a:latin typeface="Times New Roman" pitchFamily="18" charset="0"/>
              <a:cs typeface="Times New Roman" pitchFamily="18" charset="0"/>
            </a:endParaRPr>
          </a:p>
        </p:txBody>
      </p:sp>
      <p:sp>
        <p:nvSpPr>
          <p:cNvPr id="37" name="TextBox 36"/>
          <p:cNvSpPr txBox="1"/>
          <p:nvPr/>
        </p:nvSpPr>
        <p:spPr>
          <a:xfrm>
            <a:off x="4889935" y="304800"/>
            <a:ext cx="1891865" cy="276999"/>
          </a:xfrm>
          <a:prstGeom prst="rect">
            <a:avLst/>
          </a:prstGeom>
          <a:noFill/>
        </p:spPr>
        <p:txBody>
          <a:bodyPr wrap="none" rtlCol="0">
            <a:spAutoFit/>
          </a:bodyPr>
          <a:lstStyle/>
          <a:p>
            <a:r>
              <a:rPr lang="en-US" sz="1200" b="1" dirty="0" smtClean="0">
                <a:latin typeface="Times New Roman" pitchFamily="18" charset="0"/>
                <a:cs typeface="Times New Roman" pitchFamily="18" charset="0"/>
              </a:rPr>
              <a:t>8 Li (during 1</a:t>
            </a:r>
            <a:r>
              <a:rPr lang="en-US" sz="1200" b="1" baseline="30000" dirty="0" smtClean="0">
                <a:latin typeface="Times New Roman" pitchFamily="18" charset="0"/>
                <a:cs typeface="Times New Roman" pitchFamily="18" charset="0"/>
              </a:rPr>
              <a:t>st</a:t>
            </a:r>
            <a:r>
              <a:rPr lang="en-US" sz="1200" b="1" dirty="0" smtClean="0">
                <a:latin typeface="Times New Roman" pitchFamily="18" charset="0"/>
                <a:cs typeface="Times New Roman" pitchFamily="18" charset="0"/>
              </a:rPr>
              <a:t> discharge)</a:t>
            </a:r>
            <a:endParaRPr lang="en-US" sz="1200" b="1" dirty="0">
              <a:latin typeface="Times New Roman" pitchFamily="18" charset="0"/>
              <a:cs typeface="Times New Roman" pitchFamily="18" charset="0"/>
            </a:endParaRPr>
          </a:p>
        </p:txBody>
      </p:sp>
      <p:sp>
        <p:nvSpPr>
          <p:cNvPr id="38" name="TextBox 37"/>
          <p:cNvSpPr txBox="1"/>
          <p:nvPr/>
        </p:nvSpPr>
        <p:spPr>
          <a:xfrm>
            <a:off x="7670510" y="372661"/>
            <a:ext cx="522900" cy="276999"/>
          </a:xfrm>
          <a:prstGeom prst="rect">
            <a:avLst/>
          </a:prstGeom>
          <a:noFill/>
        </p:spPr>
        <p:txBody>
          <a:bodyPr wrap="none" rtlCol="0">
            <a:spAutoFit/>
          </a:bodyPr>
          <a:lstStyle/>
          <a:p>
            <a:r>
              <a:rPr lang="en-US" sz="1200" b="1" dirty="0" smtClean="0">
                <a:latin typeface="Times New Roman" pitchFamily="18" charset="0"/>
                <a:cs typeface="Times New Roman" pitchFamily="18" charset="0"/>
              </a:rPr>
              <a:t>24 Li</a:t>
            </a:r>
            <a:endParaRPr lang="en-US" sz="1200" b="1" dirty="0">
              <a:latin typeface="Times New Roman" pitchFamily="18" charset="0"/>
              <a:cs typeface="Times New Roman" pitchFamily="18" charset="0"/>
            </a:endParaRPr>
          </a:p>
        </p:txBody>
      </p:sp>
      <p:sp>
        <p:nvSpPr>
          <p:cNvPr id="20" name="TextBox 19"/>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 Li Ion Batteries</a:t>
            </a:r>
            <a:endParaRPr lang="en-US" sz="20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3695435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a:spLocks noChangeAspect="1"/>
          </p:cNvSpPr>
          <p:nvPr/>
        </p:nvSpPr>
        <p:spPr bwMode="auto">
          <a:xfrm>
            <a:off x="2946373" y="421481"/>
            <a:ext cx="3229769" cy="2468880"/>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5" name="TextBox 8"/>
          <p:cNvSpPr txBox="1">
            <a:spLocks noChangeArrowheads="1"/>
          </p:cNvSpPr>
          <p:nvPr/>
        </p:nvSpPr>
        <p:spPr bwMode="auto">
          <a:xfrm>
            <a:off x="3507309" y="1063451"/>
            <a:ext cx="2196637"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b="1" i="1" dirty="0" smtClean="0">
                <a:solidFill>
                  <a:prstClr val="black"/>
                </a:solidFill>
                <a:latin typeface="Calibri"/>
                <a:ea typeface="ＭＳ Ｐゴシック" charset="0"/>
                <a:cs typeface="Calibri"/>
              </a:rPr>
              <a:t>Electrochemical sensors</a:t>
            </a:r>
            <a:endParaRPr lang="en-US" b="1" i="1" dirty="0">
              <a:solidFill>
                <a:prstClr val="black"/>
              </a:solidFill>
              <a:latin typeface="Calibri"/>
              <a:ea typeface="ＭＳ Ｐゴシック" charset="0"/>
              <a:cs typeface="Calibri"/>
            </a:endParaRPr>
          </a:p>
          <a:p>
            <a:pPr algn="ctr" eaLnBrk="1" hangingPunct="1">
              <a:spcAft>
                <a:spcPts val="600"/>
              </a:spcAft>
            </a:pPr>
            <a:r>
              <a:rPr lang="en-US" sz="1800" dirty="0" smtClean="0">
                <a:solidFill>
                  <a:prstClr val="black"/>
                </a:solidFill>
                <a:latin typeface="Calibri"/>
                <a:ea typeface="ＭＳ Ｐゴシック" charset="0"/>
                <a:cs typeface="Calibri"/>
              </a:rPr>
              <a:t>LA Tech</a:t>
            </a:r>
            <a:endParaRPr lang="en-US" sz="1800" dirty="0">
              <a:solidFill>
                <a:prstClr val="black"/>
              </a:solidFill>
              <a:latin typeface="Calibri"/>
              <a:ea typeface="ＭＳ Ｐゴシック" charset="0"/>
              <a:cs typeface="Calibri"/>
            </a:endParaRPr>
          </a:p>
        </p:txBody>
      </p:sp>
      <p:sp>
        <p:nvSpPr>
          <p:cNvPr id="6" name="TextBox 5"/>
          <p:cNvSpPr txBox="1"/>
          <p:nvPr/>
        </p:nvSpPr>
        <p:spPr>
          <a:xfrm>
            <a:off x="2246809" y="3923696"/>
            <a:ext cx="4685212"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2(b): Electrochemical Sensors</a:t>
            </a:r>
            <a:endParaRPr lang="en-US" sz="2000" b="1" dirty="0">
              <a:solidFill>
                <a:prstClr val="black"/>
              </a:solidFill>
              <a:latin typeface="Arial" pitchFamily="34" charset="0"/>
              <a:ea typeface="+mn-ea"/>
              <a:cs typeface="Arial" pitchFamily="34" charset="0"/>
            </a:endParaRPr>
          </a:p>
        </p:txBody>
      </p:sp>
      <p:pic>
        <p:nvPicPr>
          <p:cNvPr id="7"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4230284" y="4502286"/>
            <a:ext cx="1092908" cy="13715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5614269" y="4502287"/>
            <a:ext cx="1123745" cy="137159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2708544" y="4502286"/>
            <a:ext cx="1137290" cy="13715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encrypted-tbn2.gstatic.com/images?q=tbn:ANd9GcTCUqRHS775ZCbxlqEaRm6mTDNTaQhvDXDGi3en1nsrO3M0R0Ij"/>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72402" y="3137449"/>
            <a:ext cx="195961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Jarrell\Desktop\latech.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299611" y="3141095"/>
            <a:ext cx="773112" cy="69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663500" y="5855879"/>
            <a:ext cx="1182335" cy="276999"/>
          </a:xfrm>
          <a:prstGeom prst="rect">
            <a:avLst/>
          </a:prstGeom>
          <a:noFill/>
        </p:spPr>
        <p:txBody>
          <a:bodyPr wrap="square" lIns="0" rIns="0" rtlCol="0">
            <a:spAutoFit/>
          </a:bodyPr>
          <a:lstStyle/>
          <a:p>
            <a:pPr algn="ctr"/>
            <a:r>
              <a:rPr lang="en-US" sz="1200" dirty="0" smtClean="0"/>
              <a:t>Erica Murray</a:t>
            </a:r>
            <a:endParaRPr lang="en-US" sz="1200" dirty="0"/>
          </a:p>
        </p:txBody>
      </p:sp>
      <p:sp>
        <p:nvSpPr>
          <p:cNvPr id="12" name="TextBox 11"/>
          <p:cNvSpPr txBox="1"/>
          <p:nvPr/>
        </p:nvSpPr>
        <p:spPr>
          <a:xfrm>
            <a:off x="4153203" y="5876177"/>
            <a:ext cx="1182335" cy="276999"/>
          </a:xfrm>
          <a:prstGeom prst="rect">
            <a:avLst/>
          </a:prstGeom>
          <a:noFill/>
        </p:spPr>
        <p:txBody>
          <a:bodyPr wrap="square" lIns="0" rIns="0" rtlCol="0">
            <a:spAutoFit/>
          </a:bodyPr>
          <a:lstStyle/>
          <a:p>
            <a:pPr algn="ctr"/>
            <a:r>
              <a:rPr lang="en-US" sz="1200" dirty="0" smtClean="0"/>
              <a:t>Daniela </a:t>
            </a:r>
            <a:r>
              <a:rPr lang="en-US" sz="1200" dirty="0" err="1" smtClean="0"/>
              <a:t>Mainardi</a:t>
            </a:r>
            <a:endParaRPr lang="en-US" sz="1200" dirty="0"/>
          </a:p>
        </p:txBody>
      </p:sp>
      <p:sp>
        <p:nvSpPr>
          <p:cNvPr id="13" name="TextBox 12"/>
          <p:cNvSpPr txBox="1"/>
          <p:nvPr/>
        </p:nvSpPr>
        <p:spPr>
          <a:xfrm>
            <a:off x="5584974" y="5881938"/>
            <a:ext cx="1182335" cy="276999"/>
          </a:xfrm>
          <a:prstGeom prst="rect">
            <a:avLst/>
          </a:prstGeom>
          <a:noFill/>
        </p:spPr>
        <p:txBody>
          <a:bodyPr wrap="square" lIns="0" rIns="0" rtlCol="0">
            <a:spAutoFit/>
          </a:bodyPr>
          <a:lstStyle/>
          <a:p>
            <a:pPr algn="ctr"/>
            <a:r>
              <a:rPr lang="en-US" sz="1200" dirty="0" err="1" smtClean="0"/>
              <a:t>Weizhong</a:t>
            </a:r>
            <a:r>
              <a:rPr lang="en-US" sz="1200" dirty="0" smtClean="0"/>
              <a:t> Dai</a:t>
            </a:r>
            <a:endParaRPr lang="en-US" sz="1200" dirty="0"/>
          </a:p>
        </p:txBody>
      </p:sp>
    </p:spTree>
    <p:extLst>
      <p:ext uri="{BB962C8B-B14F-4D97-AF65-F5344CB8AC3E}">
        <p14:creationId xmlns:p14="http://schemas.microsoft.com/office/powerpoint/2010/main" val="3161164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54628" y="13374"/>
            <a:ext cx="7032171" cy="1143000"/>
          </a:xfrm>
        </p:spPr>
        <p:txBody>
          <a:bodyPr>
            <a:noAutofit/>
          </a:bodyPr>
          <a:lstStyle/>
          <a:p>
            <a:pPr algn="l"/>
            <a:r>
              <a:rPr lang="en-US" sz="2400" b="1" dirty="0"/>
              <a:t>Automotive </a:t>
            </a:r>
            <a:r>
              <a:rPr lang="en-US" sz="2400" b="1" dirty="0" err="1"/>
              <a:t>NO</a:t>
            </a:r>
            <a:r>
              <a:rPr lang="en-US" sz="2400" b="1" baseline="-25000" dirty="0" err="1"/>
              <a:t>x</a:t>
            </a:r>
            <a:r>
              <a:rPr lang="en-US" sz="2400" b="1" dirty="0"/>
              <a:t> Sensors</a:t>
            </a:r>
            <a:br>
              <a:rPr lang="en-US" sz="2400" b="1" dirty="0"/>
            </a:br>
            <a:r>
              <a:rPr lang="en-US" sz="2400" i="1" dirty="0"/>
              <a:t>Murray Research </a:t>
            </a:r>
            <a:r>
              <a:rPr lang="en-US" sz="2400" i="1" dirty="0" smtClean="0"/>
              <a:t>Group</a:t>
            </a:r>
            <a:endParaRPr lang="en-US" sz="2400" dirty="0"/>
          </a:p>
        </p:txBody>
      </p:sp>
      <p:sp>
        <p:nvSpPr>
          <p:cNvPr id="5" name="Content Placeholder 4"/>
          <p:cNvSpPr>
            <a:spLocks noGrp="1"/>
          </p:cNvSpPr>
          <p:nvPr>
            <p:ph sz="half" idx="1"/>
          </p:nvPr>
        </p:nvSpPr>
        <p:spPr>
          <a:xfrm>
            <a:off x="103049" y="1370642"/>
            <a:ext cx="5084300" cy="4704667"/>
          </a:xfrm>
        </p:spPr>
        <p:txBody>
          <a:bodyPr>
            <a:noAutofit/>
          </a:bodyPr>
          <a:lstStyle/>
          <a:p>
            <a:r>
              <a:rPr lang="en-US" sz="2000" dirty="0">
                <a:latin typeface="Arial" pitchFamily="34" charset="0"/>
                <a:ea typeface="Arial Unicode MS" pitchFamily="34" charset="-128"/>
                <a:cs typeface="Arial" pitchFamily="34" charset="0"/>
              </a:rPr>
              <a:t>Commercial </a:t>
            </a:r>
            <a:r>
              <a:rPr lang="en-US" sz="2000" dirty="0" err="1">
                <a:latin typeface="Arial" pitchFamily="34" charset="0"/>
                <a:ea typeface="Arial Unicode MS" pitchFamily="34" charset="-128"/>
                <a:cs typeface="Arial" pitchFamily="34" charset="0"/>
              </a:rPr>
              <a:t>NO</a:t>
            </a:r>
            <a:r>
              <a:rPr lang="en-US" sz="2000" baseline="-25000" dirty="0" err="1">
                <a:latin typeface="Arial" pitchFamily="34" charset="0"/>
                <a:ea typeface="Arial Unicode MS" pitchFamily="34" charset="-128"/>
                <a:cs typeface="Arial" pitchFamily="34" charset="0"/>
              </a:rPr>
              <a:t>x</a:t>
            </a:r>
            <a:r>
              <a:rPr lang="en-US" sz="2000" dirty="0">
                <a:latin typeface="Arial" pitchFamily="34" charset="0"/>
                <a:ea typeface="Arial Unicode MS" pitchFamily="34" charset="-128"/>
                <a:cs typeface="Arial" pitchFamily="34" charset="0"/>
              </a:rPr>
              <a:t> exhaust gas sensor systems can detect up to 10 ppm.</a:t>
            </a:r>
          </a:p>
          <a:p>
            <a:pPr>
              <a:spcBef>
                <a:spcPts val="1200"/>
              </a:spcBef>
            </a:pPr>
            <a:r>
              <a:rPr lang="en-US" sz="2000" dirty="0">
                <a:latin typeface="Arial" pitchFamily="34" charset="0"/>
                <a:ea typeface="Arial Unicode MS" pitchFamily="34" charset="-128"/>
                <a:cs typeface="Arial" pitchFamily="34" charset="0"/>
              </a:rPr>
              <a:t>New emission standards require </a:t>
            </a:r>
            <a:r>
              <a:rPr lang="en-US" sz="2000" dirty="0" smtClean="0">
                <a:latin typeface="Arial" pitchFamily="34" charset="0"/>
                <a:ea typeface="Arial Unicode MS" pitchFamily="34" charset="-128"/>
                <a:cs typeface="Arial" pitchFamily="34" charset="0"/>
              </a:rPr>
              <a:t>greater </a:t>
            </a:r>
            <a:r>
              <a:rPr lang="en-US" sz="2000" dirty="0">
                <a:latin typeface="Arial" pitchFamily="34" charset="0"/>
                <a:ea typeface="Arial Unicode MS" pitchFamily="34" charset="-128"/>
                <a:cs typeface="Arial" pitchFamily="34" charset="0"/>
              </a:rPr>
              <a:t>sensitivity.</a:t>
            </a:r>
            <a:endParaRPr lang="en-US" sz="2400" dirty="0">
              <a:latin typeface="Arial" pitchFamily="34" charset="0"/>
              <a:ea typeface="Arial Unicode MS" pitchFamily="34" charset="-128"/>
              <a:cs typeface="Arial" pitchFamily="34" charset="0"/>
            </a:endParaRPr>
          </a:p>
          <a:p>
            <a:pPr>
              <a:spcBef>
                <a:spcPts val="1800"/>
              </a:spcBef>
            </a:pPr>
            <a:r>
              <a:rPr lang="en-US" sz="2000" b="1" dirty="0" smtClean="0">
                <a:latin typeface="Arial" pitchFamily="34" charset="0"/>
                <a:cs typeface="Arial" pitchFamily="34" charset="0"/>
              </a:rPr>
              <a:t>Conventional </a:t>
            </a:r>
            <a:r>
              <a:rPr lang="en-US" sz="2000" b="1" dirty="0" err="1">
                <a:latin typeface="Arial" pitchFamily="34" charset="0"/>
                <a:cs typeface="Arial" pitchFamily="34" charset="0"/>
              </a:rPr>
              <a:t>NO</a:t>
            </a:r>
            <a:r>
              <a:rPr lang="en-US" sz="2000" b="1" baseline="-25000" dirty="0" err="1">
                <a:latin typeface="Arial" pitchFamily="34" charset="0"/>
                <a:cs typeface="Arial" pitchFamily="34" charset="0"/>
              </a:rPr>
              <a:t>x</a:t>
            </a:r>
            <a:r>
              <a:rPr lang="en-US" sz="2000" b="1" dirty="0">
                <a:latin typeface="Arial" pitchFamily="34" charset="0"/>
                <a:cs typeface="Arial" pitchFamily="34" charset="0"/>
              </a:rPr>
              <a:t> </a:t>
            </a:r>
            <a:r>
              <a:rPr lang="en-US" sz="2000" b="1" dirty="0" smtClean="0">
                <a:latin typeface="Arial" pitchFamily="34" charset="0"/>
                <a:cs typeface="Arial" pitchFamily="34" charset="0"/>
              </a:rPr>
              <a:t>Sensor Design:</a:t>
            </a:r>
            <a:endParaRPr lang="en-US" sz="2000" b="1" dirty="0">
              <a:latin typeface="Arial" pitchFamily="34" charset="0"/>
              <a:cs typeface="Arial" pitchFamily="34" charset="0"/>
            </a:endParaRPr>
          </a:p>
          <a:p>
            <a:pPr lvl="1"/>
            <a:r>
              <a:rPr lang="en-US" sz="1600" dirty="0">
                <a:latin typeface="Arial" pitchFamily="34" charset="0"/>
                <a:cs typeface="Arial" pitchFamily="34" charset="0"/>
              </a:rPr>
              <a:t>Dense </a:t>
            </a:r>
            <a:r>
              <a:rPr lang="en-US" sz="1600" dirty="0" smtClean="0">
                <a:latin typeface="Arial" pitchFamily="34" charset="0"/>
                <a:cs typeface="Arial" pitchFamily="34" charset="0"/>
              </a:rPr>
              <a:t>electrolyte </a:t>
            </a:r>
            <a:r>
              <a:rPr lang="en-US" sz="1600" dirty="0">
                <a:latin typeface="Arial" pitchFamily="34" charset="0"/>
                <a:cs typeface="Arial" pitchFamily="34" charset="0"/>
              </a:rPr>
              <a:t>and porous </a:t>
            </a:r>
            <a:r>
              <a:rPr lang="en-US" sz="1600" dirty="0" smtClean="0">
                <a:latin typeface="Arial" pitchFamily="34" charset="0"/>
                <a:cs typeface="Arial" pitchFamily="34" charset="0"/>
              </a:rPr>
              <a:t>electrodes architecture</a:t>
            </a:r>
            <a:endParaRPr lang="en-US" sz="1600" dirty="0">
              <a:latin typeface="Arial" pitchFamily="34" charset="0"/>
              <a:cs typeface="Arial" pitchFamily="34" charset="0"/>
            </a:endParaRPr>
          </a:p>
          <a:p>
            <a:pPr lvl="2"/>
            <a:r>
              <a:rPr lang="en-US" sz="1400" dirty="0" err="1" smtClean="0">
                <a:latin typeface="Arial" pitchFamily="34" charset="0"/>
                <a:cs typeface="Arial" pitchFamily="34" charset="0"/>
              </a:rPr>
              <a:t>NO</a:t>
            </a:r>
            <a:r>
              <a:rPr lang="en-US" sz="1400" baseline="-25000" dirty="0" err="1" smtClean="0">
                <a:latin typeface="Arial" pitchFamily="34" charset="0"/>
                <a:cs typeface="Arial" pitchFamily="34" charset="0"/>
              </a:rPr>
              <a:t>x</a:t>
            </a:r>
            <a:r>
              <a:rPr lang="en-US" sz="1400" dirty="0" smtClean="0">
                <a:latin typeface="Arial" pitchFamily="34" charset="0"/>
                <a:cs typeface="Arial" pitchFamily="34" charset="0"/>
              </a:rPr>
              <a:t> sensitivity capable down to 10 ppm</a:t>
            </a:r>
            <a:endParaRPr lang="en-US" sz="1400" dirty="0">
              <a:latin typeface="Arial" pitchFamily="34" charset="0"/>
              <a:cs typeface="Arial" pitchFamily="34" charset="0"/>
            </a:endParaRPr>
          </a:p>
          <a:p>
            <a:pPr>
              <a:spcBef>
                <a:spcPts val="1800"/>
              </a:spcBef>
            </a:pPr>
            <a:r>
              <a:rPr lang="en-US" sz="2000" b="1" dirty="0">
                <a:latin typeface="Arial" pitchFamily="34" charset="0"/>
                <a:cs typeface="Arial" pitchFamily="34" charset="0"/>
              </a:rPr>
              <a:t>Novel </a:t>
            </a:r>
            <a:r>
              <a:rPr lang="en-US" sz="2000" b="1" dirty="0" err="1" smtClean="0">
                <a:latin typeface="Arial" pitchFamily="34" charset="0"/>
                <a:cs typeface="Arial" pitchFamily="34" charset="0"/>
              </a:rPr>
              <a:t>NO</a:t>
            </a:r>
            <a:r>
              <a:rPr lang="en-US" sz="2000" b="1" baseline="-25000" dirty="0" err="1" smtClean="0">
                <a:latin typeface="Arial" pitchFamily="34" charset="0"/>
                <a:cs typeface="Arial" pitchFamily="34" charset="0"/>
              </a:rPr>
              <a:t>x</a:t>
            </a:r>
            <a:r>
              <a:rPr lang="en-US" sz="2000" b="1" dirty="0" smtClean="0">
                <a:latin typeface="Arial" pitchFamily="34" charset="0"/>
                <a:cs typeface="Arial" pitchFamily="34" charset="0"/>
              </a:rPr>
              <a:t> Sensor Design:</a:t>
            </a:r>
            <a:endParaRPr lang="en-US" sz="2000" b="1" dirty="0">
              <a:latin typeface="Arial" pitchFamily="34" charset="0"/>
              <a:cs typeface="Arial" pitchFamily="34" charset="0"/>
            </a:endParaRPr>
          </a:p>
          <a:p>
            <a:pPr lvl="1"/>
            <a:r>
              <a:rPr lang="en-US" sz="1600" dirty="0" smtClean="0">
                <a:latin typeface="Arial" pitchFamily="34" charset="0"/>
                <a:cs typeface="Arial" pitchFamily="34" charset="0"/>
              </a:rPr>
              <a:t>Porous electrolyte microstructure with dense electrodes</a:t>
            </a:r>
          </a:p>
          <a:p>
            <a:pPr lvl="2"/>
            <a:r>
              <a:rPr lang="en-US" sz="1400" i="1" dirty="0" smtClean="0">
                <a:latin typeface="Arial" pitchFamily="34" charset="0"/>
                <a:cs typeface="Arial" pitchFamily="34" charset="0"/>
              </a:rPr>
              <a:t>Potential for </a:t>
            </a:r>
            <a:r>
              <a:rPr lang="en-US" sz="1400" i="1" dirty="0" err="1" smtClean="0">
                <a:latin typeface="Arial" pitchFamily="34" charset="0"/>
                <a:cs typeface="Arial" pitchFamily="34" charset="0"/>
              </a:rPr>
              <a:t>NO</a:t>
            </a:r>
            <a:r>
              <a:rPr lang="en-US" sz="1400" i="1" baseline="-25000" dirty="0" err="1" smtClean="0">
                <a:latin typeface="Arial" pitchFamily="34" charset="0"/>
                <a:cs typeface="Arial" pitchFamily="34" charset="0"/>
              </a:rPr>
              <a:t>x</a:t>
            </a:r>
            <a:r>
              <a:rPr lang="en-US" sz="1400" i="1" dirty="0" smtClean="0">
                <a:latin typeface="Arial" pitchFamily="34" charset="0"/>
                <a:cs typeface="Arial" pitchFamily="34" charset="0"/>
              </a:rPr>
              <a:t> sensitivity down to 1 ppm</a:t>
            </a:r>
          </a:p>
          <a:p>
            <a:pPr lvl="1"/>
            <a:r>
              <a:rPr lang="en-US" sz="1600" dirty="0" smtClean="0">
                <a:latin typeface="Arial" pitchFamily="34" charset="0"/>
                <a:cs typeface="Arial" pitchFamily="34" charset="0"/>
              </a:rPr>
              <a:t>Novel porous microstructure is promising for satisfying future emission standards</a:t>
            </a:r>
            <a:endParaRPr lang="en-US" sz="1600" dirty="0">
              <a:latin typeface="Arial" pitchFamily="34" charset="0"/>
              <a:cs typeface="Arial" pitchFamily="34" charset="0"/>
            </a:endParaRPr>
          </a:p>
          <a:p>
            <a:pPr lvl="1"/>
            <a:endParaRPr lang="en-US" sz="1800" dirty="0">
              <a:latin typeface="Arial" pitchFamily="34" charset="0"/>
              <a:cs typeface="Arial" pitchFamily="34" charset="0"/>
            </a:endParaRPr>
          </a:p>
          <a:p>
            <a:endParaRPr lang="en-US" sz="1800" dirty="0">
              <a:latin typeface="Arial" pitchFamily="34" charset="0"/>
              <a:cs typeface="Arial" pitchFamily="34" charset="0"/>
            </a:endParaRPr>
          </a:p>
        </p:txBody>
      </p:sp>
      <p:grpSp>
        <p:nvGrpSpPr>
          <p:cNvPr id="7" name="Group 6"/>
          <p:cNvGrpSpPr>
            <a:grpSpLocks/>
          </p:cNvGrpSpPr>
          <p:nvPr/>
        </p:nvGrpSpPr>
        <p:grpSpPr bwMode="auto">
          <a:xfrm>
            <a:off x="5318864" y="1387924"/>
            <a:ext cx="2221230" cy="2545827"/>
            <a:chOff x="0" y="0"/>
            <a:chExt cx="1828800" cy="2291080"/>
          </a:xfrm>
        </p:grpSpPr>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782445" cy="183388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0" y="1833880"/>
              <a:ext cx="1828800" cy="457200"/>
            </a:xfrm>
            <a:prstGeom prst="rect">
              <a:avLst/>
            </a:prstGeom>
            <a:solidFill>
              <a:schemeClr val="bg1">
                <a:lumMod val="100000"/>
                <a:lumOff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defTabSz="457200" fontAlgn="auto">
                <a:spcBef>
                  <a:spcPts val="0"/>
                </a:spcBef>
                <a:spcAft>
                  <a:spcPts val="0"/>
                </a:spcAft>
              </a:pPr>
              <a:r>
                <a:rPr lang="en-US" sz="1600" dirty="0" smtClean="0">
                  <a:solidFill>
                    <a:prstClr val="black"/>
                  </a:solidFill>
                  <a:latin typeface="Calibri"/>
                  <a:ea typeface="ＭＳ 明朝"/>
                  <a:cs typeface="Times New Roman"/>
                </a:rPr>
                <a:t>NGK </a:t>
              </a:r>
              <a:r>
                <a:rPr lang="en-US" sz="1600" dirty="0">
                  <a:solidFill>
                    <a:prstClr val="black"/>
                  </a:solidFill>
                  <a:latin typeface="Calibri"/>
                  <a:ea typeface="ＭＳ 明朝"/>
                  <a:cs typeface="Times New Roman"/>
                </a:rPr>
                <a:t>commercial NO</a:t>
              </a:r>
              <a:r>
                <a:rPr lang="en-US" sz="1600" baseline="-25000" dirty="0">
                  <a:solidFill>
                    <a:prstClr val="black"/>
                  </a:solidFill>
                  <a:latin typeface="Calibri"/>
                  <a:ea typeface="ＭＳ 明朝"/>
                  <a:cs typeface="Times New Roman"/>
                </a:rPr>
                <a:t>x</a:t>
              </a:r>
              <a:r>
                <a:rPr lang="en-US" sz="1600" dirty="0">
                  <a:solidFill>
                    <a:prstClr val="black"/>
                  </a:solidFill>
                  <a:latin typeface="Calibri"/>
                  <a:ea typeface="ＭＳ 明朝"/>
                  <a:cs typeface="Times New Roman"/>
                </a:rPr>
                <a:t> </a:t>
              </a:r>
              <a:r>
                <a:rPr lang="en-US" sz="1600" dirty="0" smtClean="0">
                  <a:solidFill>
                    <a:prstClr val="black"/>
                  </a:solidFill>
                  <a:latin typeface="Calibri"/>
                  <a:ea typeface="ＭＳ 明朝"/>
                  <a:cs typeface="Times New Roman"/>
                </a:rPr>
                <a:t>Sensor</a:t>
              </a:r>
              <a:endParaRPr lang="en-US" sz="1600" u="sng" dirty="0">
                <a:solidFill>
                  <a:prstClr val="black"/>
                </a:solidFill>
                <a:latin typeface="Calibri"/>
                <a:ea typeface="ＭＳ 明朝"/>
                <a:cs typeface="Times New Roman"/>
              </a:endParaRPr>
            </a:p>
          </p:txBody>
        </p:sp>
      </p:grpSp>
      <p:sp>
        <p:nvSpPr>
          <p:cNvPr id="11" name="Content Placeholder 9"/>
          <p:cNvSpPr txBox="1">
            <a:spLocks/>
          </p:cNvSpPr>
          <p:nvPr/>
        </p:nvSpPr>
        <p:spPr>
          <a:xfrm>
            <a:off x="5318864" y="4112195"/>
            <a:ext cx="3641857" cy="2382646"/>
          </a:xfrm>
          <a:prstGeom prst="rect">
            <a:avLst/>
          </a:prstGeom>
          <a:ln>
            <a:solidFill>
              <a:srgbClr val="0000FF"/>
            </a:solidFill>
          </a:ln>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2900" dirty="0" smtClean="0">
                <a:solidFill>
                  <a:prstClr val="black"/>
                </a:solidFill>
              </a:rPr>
              <a:t>Research Challenges:</a:t>
            </a:r>
          </a:p>
          <a:p>
            <a:pPr lvl="1" fontAlgn="auto">
              <a:spcAft>
                <a:spcPts val="0"/>
              </a:spcAft>
            </a:pPr>
            <a:r>
              <a:rPr lang="en-US" sz="2400" dirty="0" smtClean="0">
                <a:solidFill>
                  <a:prstClr val="black"/>
                </a:solidFill>
              </a:rPr>
              <a:t>Achieving </a:t>
            </a:r>
            <a:r>
              <a:rPr lang="en-US" sz="2400" dirty="0" smtClean="0">
                <a:solidFill>
                  <a:prstClr val="black"/>
                </a:solidFill>
              </a:rPr>
              <a:t>ideal </a:t>
            </a:r>
            <a:r>
              <a:rPr lang="en-US" sz="2400" dirty="0" smtClean="0">
                <a:solidFill>
                  <a:prstClr val="black"/>
                </a:solidFill>
              </a:rPr>
              <a:t>porosity</a:t>
            </a:r>
          </a:p>
          <a:p>
            <a:pPr lvl="2" fontAlgn="auto">
              <a:spcAft>
                <a:spcPts val="0"/>
              </a:spcAft>
            </a:pPr>
            <a:r>
              <a:rPr lang="en-US" sz="2000" dirty="0" smtClean="0">
                <a:solidFill>
                  <a:prstClr val="black"/>
                </a:solidFill>
              </a:rPr>
              <a:t>Excess porosity lowers sensitivity</a:t>
            </a:r>
          </a:p>
          <a:p>
            <a:pPr lvl="2" fontAlgn="auto">
              <a:spcAft>
                <a:spcPts val="0"/>
              </a:spcAft>
            </a:pPr>
            <a:r>
              <a:rPr lang="en-US" sz="2000" dirty="0" smtClean="0">
                <a:solidFill>
                  <a:prstClr val="black"/>
                </a:solidFill>
              </a:rPr>
              <a:t>Insufficient porosity limits gas diffusion</a:t>
            </a:r>
          </a:p>
          <a:p>
            <a:pPr lvl="1" fontAlgn="auto">
              <a:spcAft>
                <a:spcPts val="0"/>
              </a:spcAft>
            </a:pPr>
            <a:r>
              <a:rPr lang="en-US" sz="2400" dirty="0" smtClean="0">
                <a:solidFill>
                  <a:prstClr val="black"/>
                </a:solidFill>
              </a:rPr>
              <a:t>Identifying reaction mechanisms impacting sensing</a:t>
            </a:r>
            <a:endParaRPr lang="en-US" sz="2400" dirty="0">
              <a:solidFill>
                <a:prstClr val="black"/>
              </a:solidFill>
            </a:endParaRPr>
          </a:p>
        </p:txBody>
      </p:sp>
      <p:pic>
        <p:nvPicPr>
          <p:cNvPr id="10"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s://encrypted-tbn2.gstatic.com/images?q=tbn:ANd9GcTCUqRHS775ZCbxlqEaRm6mTDNTaQhvDXDGi3en1nsrO3M0R0Ij"/>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44492" y="290388"/>
            <a:ext cx="1469715" cy="5486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0" y="6457890"/>
            <a:ext cx="4754880" cy="400110"/>
          </a:xfrm>
          <a:prstGeom prst="rect">
            <a:avLst/>
          </a:prstGeom>
          <a:solidFill>
            <a:schemeClr val="accent6">
              <a:lumMod val="75000"/>
            </a:schemeClr>
          </a:solidFill>
        </p:spPr>
        <p:txBody>
          <a:bodyPr wrap="square" lIns="91440" rIns="0">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2(b): Electrochemical  sensors</a:t>
            </a:r>
            <a:endParaRPr lang="en-US" sz="2000" b="1" dirty="0">
              <a:solidFill>
                <a:prstClr val="black"/>
              </a:solidFill>
              <a:latin typeface="Arial" pitchFamily="34" charset="0"/>
              <a:ea typeface="+mn-ea"/>
              <a:cs typeface="Arial" pitchFamily="34" charset="0"/>
            </a:endParaRPr>
          </a:p>
        </p:txBody>
      </p:sp>
      <p:grpSp>
        <p:nvGrpSpPr>
          <p:cNvPr id="14" name="Group 13"/>
          <p:cNvGrpSpPr/>
          <p:nvPr/>
        </p:nvGrpSpPr>
        <p:grpSpPr>
          <a:xfrm>
            <a:off x="6638925" y="1831566"/>
            <a:ext cx="2293938" cy="1379537"/>
            <a:chOff x="5699125" y="842963"/>
            <a:chExt cx="2293938" cy="1379537"/>
          </a:xfrm>
        </p:grpSpPr>
        <p:grpSp>
          <p:nvGrpSpPr>
            <p:cNvPr id="15" name="Group 31"/>
            <p:cNvGrpSpPr>
              <a:grpSpLocks/>
            </p:cNvGrpSpPr>
            <p:nvPr/>
          </p:nvGrpSpPr>
          <p:grpSpPr bwMode="auto">
            <a:xfrm>
              <a:off x="5699125" y="842963"/>
              <a:ext cx="2276475" cy="1379537"/>
              <a:chOff x="5555376" y="4309007"/>
              <a:chExt cx="3156823" cy="2180693"/>
            </a:xfrm>
          </p:grpSpPr>
          <p:pic>
            <p:nvPicPr>
              <p:cNvPr id="21" name="Picture 32"/>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12839"/>
              <a:stretch/>
            </p:blipFill>
            <p:spPr bwMode="auto">
              <a:xfrm>
                <a:off x="5555376" y="4309007"/>
                <a:ext cx="3156823" cy="218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p:nvPr/>
            </p:nvCxnSpPr>
            <p:spPr>
              <a:xfrm>
                <a:off x="5892193" y="6118304"/>
                <a:ext cx="966419" cy="1254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3" name="TextBox 34"/>
              <p:cNvSpPr txBox="1">
                <a:spLocks noChangeArrowheads="1"/>
              </p:cNvSpPr>
              <p:nvPr/>
            </p:nvSpPr>
            <p:spPr bwMode="auto">
              <a:xfrm>
                <a:off x="5979111" y="6022623"/>
                <a:ext cx="6358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dirty="0"/>
                  <a:t>1 cm</a:t>
                </a:r>
              </a:p>
            </p:txBody>
          </p:sp>
        </p:grpSp>
        <p:sp>
          <p:nvSpPr>
            <p:cNvPr id="16" name="TextBox 36"/>
            <p:cNvSpPr txBox="1">
              <a:spLocks noChangeArrowheads="1"/>
            </p:cNvSpPr>
            <p:nvPr/>
          </p:nvSpPr>
          <p:spPr bwMode="auto">
            <a:xfrm>
              <a:off x="7115175" y="1935163"/>
              <a:ext cx="877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a:t>Porous YSZ</a:t>
              </a:r>
            </a:p>
          </p:txBody>
        </p:sp>
        <p:sp>
          <p:nvSpPr>
            <p:cNvPr id="17" name="TextBox 37"/>
            <p:cNvSpPr txBox="1">
              <a:spLocks noChangeArrowheads="1"/>
            </p:cNvSpPr>
            <p:nvPr/>
          </p:nvSpPr>
          <p:spPr bwMode="auto">
            <a:xfrm>
              <a:off x="5784850" y="1155700"/>
              <a:ext cx="1057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dirty="0"/>
                <a:t>Au electrodes</a:t>
              </a:r>
            </a:p>
          </p:txBody>
        </p:sp>
        <p:cxnSp>
          <p:nvCxnSpPr>
            <p:cNvPr id="18" name="Straight Arrow Connector 17"/>
            <p:cNvCxnSpPr/>
            <p:nvPr/>
          </p:nvCxnSpPr>
          <p:spPr>
            <a:xfrm flipH="1" flipV="1">
              <a:off x="7397750" y="1638300"/>
              <a:ext cx="311150" cy="2984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V="1">
              <a:off x="6249988" y="965200"/>
              <a:ext cx="520700" cy="241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a:off x="6076950" y="1406525"/>
              <a:ext cx="258763" cy="244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60220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500"/>
                                        <p:tgtEl>
                                          <p:spTgt spid="5">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animEffect transition="in" filter="fade">
                                      <p:cBhvr>
                                        <p:cTn id="40" dur="500"/>
                                        <p:tgtEl>
                                          <p:spTgt spid="5">
                                            <p:txEl>
                                              <p:pRg st="8" end="8"/>
                                            </p:txEl>
                                          </p:spTgt>
                                        </p:tgtEl>
                                      </p:cBhvr>
                                    </p:animEffec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qutip.googlecode.com/svn/doc/1.1.3/html/_images/examples-3d-histogram.png">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36663" y="2847927"/>
            <a:ext cx="2679405" cy="17862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20775" y="196261"/>
            <a:ext cx="6965831" cy="681547"/>
          </a:xfrm>
        </p:spPr>
        <p:txBody>
          <a:bodyPr>
            <a:normAutofit/>
          </a:bodyPr>
          <a:lstStyle/>
          <a:p>
            <a:pPr algn="l"/>
            <a:r>
              <a:rPr lang="en-US" sz="2800" b="1" dirty="0" err="1"/>
              <a:t>NO</a:t>
            </a:r>
            <a:r>
              <a:rPr lang="en-US" sz="2800" b="1" baseline="-25000" dirty="0" err="1"/>
              <a:t>x</a:t>
            </a:r>
            <a:r>
              <a:rPr lang="en-US" sz="2800" b="1" dirty="0"/>
              <a:t> Sensor Research</a:t>
            </a:r>
            <a:endParaRPr lang="en-US" sz="2800" dirty="0"/>
          </a:p>
        </p:txBody>
      </p:sp>
      <p:sp>
        <p:nvSpPr>
          <p:cNvPr id="4" name="Content Placeholder 3"/>
          <p:cNvSpPr>
            <a:spLocks noGrp="1"/>
          </p:cNvSpPr>
          <p:nvPr>
            <p:ph sz="half" idx="2"/>
          </p:nvPr>
        </p:nvSpPr>
        <p:spPr>
          <a:xfrm>
            <a:off x="3586204" y="4524155"/>
            <a:ext cx="5298867" cy="2030009"/>
          </a:xfrm>
          <a:ln w="47625">
            <a:solidFill>
              <a:srgbClr val="990000"/>
            </a:solidFill>
          </a:ln>
        </p:spPr>
        <p:txBody>
          <a:bodyPr>
            <a:normAutofit fontScale="70000" lnSpcReduction="20000"/>
          </a:bodyPr>
          <a:lstStyle/>
          <a:p>
            <a:pPr marL="0" indent="0">
              <a:buNone/>
            </a:pPr>
            <a:r>
              <a:rPr lang="en-US" sz="2600" u="sng" dirty="0" smtClean="0"/>
              <a:t>Research Highlights:</a:t>
            </a:r>
          </a:p>
          <a:p>
            <a:r>
              <a:rPr lang="en-US" sz="2200" b="1" i="1" dirty="0" smtClean="0"/>
              <a:t>Greater </a:t>
            </a:r>
            <a:r>
              <a:rPr lang="en-US" sz="2200" b="1" i="1" dirty="0" err="1" smtClean="0"/>
              <a:t>NO</a:t>
            </a:r>
            <a:r>
              <a:rPr lang="en-US" sz="2200" b="1" i="1" baseline="-25000" dirty="0" err="1" smtClean="0"/>
              <a:t>x</a:t>
            </a:r>
            <a:r>
              <a:rPr lang="en-US" sz="2200" b="1" i="1" dirty="0" smtClean="0"/>
              <a:t> sensitivity and stability achieved, particularly for </a:t>
            </a:r>
            <a:r>
              <a:rPr lang="en-US" sz="2200" b="1" i="1" dirty="0" err="1" smtClean="0"/>
              <a:t>NO</a:t>
            </a:r>
            <a:r>
              <a:rPr lang="en-US" sz="2200" b="1" i="1" baseline="-25000" dirty="0" err="1" smtClean="0"/>
              <a:t>x</a:t>
            </a:r>
            <a:r>
              <a:rPr lang="en-US" sz="2200" b="1" i="1" dirty="0" smtClean="0"/>
              <a:t> concentrations down to 5 ppm </a:t>
            </a:r>
            <a:r>
              <a:rPr lang="en-US" sz="2200" dirty="0" smtClean="0"/>
              <a:t>as </a:t>
            </a:r>
            <a:r>
              <a:rPr lang="en-US" sz="2200" dirty="0"/>
              <a:t>the porosity decreased to 46</a:t>
            </a:r>
            <a:r>
              <a:rPr lang="en-US" sz="2200" dirty="0" smtClean="0"/>
              <a:t>%.</a:t>
            </a:r>
          </a:p>
          <a:p>
            <a:r>
              <a:rPr lang="en-US" sz="2200" b="1" i="1" dirty="0" smtClean="0"/>
              <a:t>Dissociative adsorption of O</a:t>
            </a:r>
            <a:r>
              <a:rPr lang="en-US" sz="2200" b="1" i="1" baseline="-25000" dirty="0" smtClean="0"/>
              <a:t>2</a:t>
            </a:r>
            <a:r>
              <a:rPr lang="en-US" sz="2200" b="1" i="1" dirty="0" smtClean="0"/>
              <a:t> appeared to be the dominant rate limiting reaction</a:t>
            </a:r>
            <a:r>
              <a:rPr lang="en-US" sz="2200" dirty="0" smtClean="0"/>
              <a:t>, based on impedance spectroscopy and modeling results.</a:t>
            </a:r>
          </a:p>
          <a:p>
            <a:r>
              <a:rPr lang="en-US" sz="2200" dirty="0" smtClean="0"/>
              <a:t>The porous YSZ based </a:t>
            </a:r>
            <a:r>
              <a:rPr lang="en-US" sz="2200" dirty="0" err="1" smtClean="0"/>
              <a:t>NO</a:t>
            </a:r>
            <a:r>
              <a:rPr lang="en-US" sz="2200" baseline="-25000" dirty="0" err="1" smtClean="0"/>
              <a:t>x</a:t>
            </a:r>
            <a:r>
              <a:rPr lang="en-US" sz="2200" dirty="0" smtClean="0"/>
              <a:t> sensor could be tuned to give a more rapid response.</a:t>
            </a:r>
            <a:endParaRPr lang="en-US" sz="2200" dirty="0"/>
          </a:p>
        </p:txBody>
      </p:sp>
      <p:sp>
        <p:nvSpPr>
          <p:cNvPr id="5" name="Content Placeholder 5"/>
          <p:cNvSpPr>
            <a:spLocks noGrp="1"/>
          </p:cNvSpPr>
          <p:nvPr>
            <p:ph sz="half" idx="1"/>
          </p:nvPr>
        </p:nvSpPr>
        <p:spPr>
          <a:xfrm>
            <a:off x="83362" y="1206534"/>
            <a:ext cx="4869690" cy="1585148"/>
          </a:xfrm>
        </p:spPr>
        <p:txBody>
          <a:bodyPr>
            <a:noAutofit/>
          </a:bodyPr>
          <a:lstStyle/>
          <a:p>
            <a:r>
              <a:rPr lang="en-US" sz="2000" u="sng" dirty="0" smtClean="0"/>
              <a:t>Research </a:t>
            </a:r>
            <a:r>
              <a:rPr lang="en-US" sz="2000" u="sng" dirty="0"/>
              <a:t>Aim</a:t>
            </a:r>
            <a:r>
              <a:rPr lang="en-US" sz="2000" dirty="0"/>
              <a:t>: </a:t>
            </a:r>
            <a:endParaRPr lang="en-US" sz="2000" dirty="0" smtClean="0"/>
          </a:p>
          <a:p>
            <a:pPr lvl="1"/>
            <a:r>
              <a:rPr lang="en-US" sz="1600" dirty="0" smtClean="0"/>
              <a:t>Correlate YSZ synthesis methods to porosity.</a:t>
            </a:r>
          </a:p>
          <a:p>
            <a:pPr lvl="1"/>
            <a:r>
              <a:rPr lang="en-US" sz="1600" dirty="0" smtClean="0"/>
              <a:t>Determine sensitivity of various synthesized YSZ.</a:t>
            </a:r>
            <a:endParaRPr lang="en-US" sz="2000" dirty="0"/>
          </a:p>
        </p:txBody>
      </p:sp>
      <p:grpSp>
        <p:nvGrpSpPr>
          <p:cNvPr id="3" name="Group 2"/>
          <p:cNvGrpSpPr/>
          <p:nvPr/>
        </p:nvGrpSpPr>
        <p:grpSpPr>
          <a:xfrm>
            <a:off x="237013" y="2900091"/>
            <a:ext cx="1800181" cy="1613519"/>
            <a:chOff x="127467" y="3112368"/>
            <a:chExt cx="1800181" cy="1613519"/>
          </a:xfrm>
        </p:grpSpPr>
        <p:pic>
          <p:nvPicPr>
            <p:cNvPr id="7" name="Picture 6"/>
            <p:cNvPicPr>
              <a:picLocks noChangeAspect="1"/>
            </p:cNvPicPr>
            <p:nvPr/>
          </p:nvPicPr>
          <p:blipFill>
            <a:blip r:embed="rId5"/>
            <a:stretch>
              <a:fillRect/>
            </a:stretch>
          </p:blipFill>
          <p:spPr>
            <a:xfrm>
              <a:off x="127467" y="3112368"/>
              <a:ext cx="1800181" cy="1613519"/>
            </a:xfrm>
            <a:prstGeom prst="rect">
              <a:avLst/>
            </a:prstGeom>
          </p:spPr>
        </p:pic>
        <p:cxnSp>
          <p:nvCxnSpPr>
            <p:cNvPr id="8" name="Straight Arrow Connector 7"/>
            <p:cNvCxnSpPr/>
            <p:nvPr/>
          </p:nvCxnSpPr>
          <p:spPr>
            <a:xfrm>
              <a:off x="1352347" y="4607690"/>
              <a:ext cx="396372"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99805" y="4303033"/>
              <a:ext cx="518091" cy="230832"/>
            </a:xfrm>
            <a:prstGeom prst="rect">
              <a:avLst/>
            </a:prstGeom>
            <a:solidFill>
              <a:schemeClr val="bg1">
                <a:lumMod val="75000"/>
              </a:schemeClr>
            </a:solidFill>
          </p:spPr>
          <p:txBody>
            <a:bodyPr wrap="none" rtlCol="0">
              <a:spAutoFit/>
            </a:bodyPr>
            <a:lstStyle/>
            <a:p>
              <a:pPr defTabSz="457200" fontAlgn="auto">
                <a:spcBef>
                  <a:spcPts val="0"/>
                </a:spcBef>
                <a:spcAft>
                  <a:spcPts val="0"/>
                </a:spcAft>
              </a:pPr>
              <a:r>
                <a:rPr lang="en-US" sz="900" b="1" dirty="0" smtClean="0">
                  <a:solidFill>
                    <a:prstClr val="black"/>
                  </a:solidFill>
                  <a:latin typeface="Calibri"/>
                  <a:ea typeface="+mn-ea"/>
                  <a:cs typeface="+mn-cs"/>
                </a:rPr>
                <a:t>500nm</a:t>
              </a:r>
              <a:endParaRPr lang="en-US" sz="900" b="1" dirty="0">
                <a:solidFill>
                  <a:prstClr val="black"/>
                </a:solidFill>
                <a:latin typeface="Calibri"/>
                <a:ea typeface="+mn-ea"/>
                <a:cs typeface="+mn-cs"/>
              </a:endParaRPr>
            </a:p>
          </p:txBody>
        </p:sp>
        <p:sp>
          <p:nvSpPr>
            <p:cNvPr id="26" name="TextBox 25"/>
            <p:cNvSpPr txBox="1"/>
            <p:nvPr/>
          </p:nvSpPr>
          <p:spPr>
            <a:xfrm>
              <a:off x="480098" y="3113116"/>
              <a:ext cx="1184940" cy="523220"/>
            </a:xfrm>
            <a:prstGeom prst="rect">
              <a:avLst/>
            </a:prstGeom>
            <a:noFill/>
          </p:spPr>
          <p:txBody>
            <a:bodyPr wrap="none" rtlCol="0">
              <a:spAutoFit/>
            </a:bodyPr>
            <a:lstStyle/>
            <a:p>
              <a:pPr algn="ctr" defTabSz="457200" fontAlgn="auto">
                <a:spcBef>
                  <a:spcPts val="0"/>
                </a:spcBef>
                <a:spcAft>
                  <a:spcPts val="0"/>
                </a:spcAft>
              </a:pPr>
              <a:r>
                <a:rPr lang="en-US" sz="1400" dirty="0" smtClean="0">
                  <a:solidFill>
                    <a:srgbClr val="FFFFFF"/>
                  </a:solidFill>
                  <a:latin typeface="Arial Rounded MT Bold"/>
                  <a:ea typeface="+mn-ea"/>
                  <a:cs typeface="Arial Rounded MT Bold"/>
                </a:rPr>
                <a:t>Porous YSZ</a:t>
              </a:r>
            </a:p>
            <a:p>
              <a:pPr algn="ctr" defTabSz="457200" fontAlgn="auto">
                <a:spcBef>
                  <a:spcPts val="0"/>
                </a:spcBef>
                <a:spcAft>
                  <a:spcPts val="0"/>
                </a:spcAft>
              </a:pPr>
              <a:r>
                <a:rPr lang="en-US" sz="1400" dirty="0" smtClean="0">
                  <a:solidFill>
                    <a:srgbClr val="FFFFFF"/>
                  </a:solidFill>
                  <a:latin typeface="Arial Rounded MT Bold"/>
                  <a:ea typeface="+mn-ea"/>
                  <a:cs typeface="Arial Rounded MT Bold"/>
                </a:rPr>
                <a:t>Electrolyte</a:t>
              </a:r>
              <a:endParaRPr lang="en-US" sz="1400" dirty="0">
                <a:solidFill>
                  <a:srgbClr val="FFFFFF"/>
                </a:solidFill>
                <a:latin typeface="Arial Rounded MT Bold"/>
                <a:ea typeface="+mn-ea"/>
                <a:cs typeface="Arial Rounded MT Bold"/>
              </a:endParaRPr>
            </a:p>
          </p:txBody>
        </p:sp>
      </p:grpSp>
      <p:grpSp>
        <p:nvGrpSpPr>
          <p:cNvPr id="25" name="Group 24"/>
          <p:cNvGrpSpPr/>
          <p:nvPr/>
        </p:nvGrpSpPr>
        <p:grpSpPr>
          <a:xfrm>
            <a:off x="4901945" y="1255035"/>
            <a:ext cx="3997127" cy="3140378"/>
            <a:chOff x="4885616" y="1467312"/>
            <a:chExt cx="3997127" cy="3140378"/>
          </a:xfrm>
        </p:grpSpPr>
        <p:grpSp>
          <p:nvGrpSpPr>
            <p:cNvPr id="24" name="Group 23"/>
            <p:cNvGrpSpPr/>
            <p:nvPr/>
          </p:nvGrpSpPr>
          <p:grpSpPr>
            <a:xfrm>
              <a:off x="4885616" y="1490138"/>
              <a:ext cx="3997127" cy="3117552"/>
              <a:chOff x="5061775" y="1467312"/>
              <a:chExt cx="4082225" cy="3379162"/>
            </a:xfrm>
          </p:grpSpPr>
          <p:pic>
            <p:nvPicPr>
              <p:cNvPr id="23" name="Picture 22" descr="Graph6.JPG"/>
              <p:cNvPicPr/>
              <p:nvPr/>
            </p:nvPicPr>
            <p:blipFill>
              <a:blip r:embed="rId6" cstate="print"/>
              <a:stretch>
                <a:fillRect/>
              </a:stretch>
            </p:blipFill>
            <p:spPr>
              <a:xfrm>
                <a:off x="5063421" y="1467312"/>
                <a:ext cx="4080579" cy="3290112"/>
              </a:xfrm>
              <a:prstGeom prst="rect">
                <a:avLst/>
              </a:prstGeom>
            </p:spPr>
          </p:pic>
          <p:sp>
            <p:nvSpPr>
              <p:cNvPr id="30" name="TextBox 29"/>
              <p:cNvSpPr txBox="1"/>
              <p:nvPr/>
            </p:nvSpPr>
            <p:spPr>
              <a:xfrm rot="16200000">
                <a:off x="4016958" y="2796551"/>
                <a:ext cx="2551299" cy="461665"/>
              </a:xfrm>
              <a:prstGeom prst="rect">
                <a:avLst/>
              </a:prstGeom>
              <a:solidFill>
                <a:srgbClr val="FFFFFF"/>
              </a:solidFill>
            </p:spPr>
            <p:txBody>
              <a:bodyPr wrap="none" rtlCol="0">
                <a:spAutoFit/>
              </a:bodyPr>
              <a:lstStyle/>
              <a:p>
                <a:pPr algn="ctr" defTabSz="457200" fontAlgn="auto">
                  <a:spcBef>
                    <a:spcPts val="0"/>
                  </a:spcBef>
                  <a:spcAft>
                    <a:spcPts val="0"/>
                  </a:spcAft>
                </a:pPr>
                <a:r>
                  <a:rPr lang="en-US" sz="1200" dirty="0" err="1" smtClean="0">
                    <a:solidFill>
                      <a:prstClr val="black"/>
                    </a:solidFill>
                    <a:latin typeface="Arial Rounded MT Bold"/>
                    <a:ea typeface="+mn-ea"/>
                    <a:cs typeface="Arial Rounded MT Bold"/>
                  </a:rPr>
                  <a:t>NO</a:t>
                </a:r>
                <a:r>
                  <a:rPr lang="en-US" sz="1200" baseline="-25000" dirty="0" err="1" smtClean="0">
                    <a:solidFill>
                      <a:prstClr val="black"/>
                    </a:solidFill>
                    <a:latin typeface="Arial Rounded MT Bold"/>
                    <a:ea typeface="+mn-ea"/>
                    <a:cs typeface="Arial Rounded MT Bold"/>
                  </a:rPr>
                  <a:t>x</a:t>
                </a:r>
                <a:r>
                  <a:rPr lang="en-US" sz="1200" dirty="0">
                    <a:solidFill>
                      <a:prstClr val="black"/>
                    </a:solidFill>
                    <a:latin typeface="Arial Rounded MT Bold"/>
                    <a:ea typeface="+mn-ea"/>
                    <a:cs typeface="Arial Rounded MT Bold"/>
                  </a:rPr>
                  <a:t> </a:t>
                </a:r>
                <a:r>
                  <a:rPr lang="en-US" sz="1200" dirty="0" smtClean="0">
                    <a:solidFill>
                      <a:prstClr val="black"/>
                    </a:solidFill>
                    <a:latin typeface="Arial Rounded MT Bold"/>
                    <a:ea typeface="+mn-ea"/>
                    <a:cs typeface="Arial Rounded MT Bold"/>
                  </a:rPr>
                  <a:t>Sensor Performance</a:t>
                </a:r>
              </a:p>
              <a:p>
                <a:pPr algn="ctr" defTabSz="457200" fontAlgn="auto">
                  <a:spcBef>
                    <a:spcPts val="0"/>
                  </a:spcBef>
                  <a:spcAft>
                    <a:spcPts val="0"/>
                  </a:spcAft>
                </a:pPr>
                <a:r>
                  <a:rPr lang="en-US" sz="1200" dirty="0" smtClean="0">
                    <a:solidFill>
                      <a:prstClr val="black"/>
                    </a:solidFill>
                    <a:latin typeface="Arial Rounded MT Bold"/>
                    <a:ea typeface="+mn-ea"/>
                    <a:cs typeface="Arial Rounded MT Bold"/>
                  </a:rPr>
                  <a:t>(fraction phase angle response)</a:t>
                </a:r>
                <a:endParaRPr lang="en-US" sz="1200" dirty="0">
                  <a:solidFill>
                    <a:prstClr val="black"/>
                  </a:solidFill>
                  <a:latin typeface="Arial Rounded MT Bold"/>
                  <a:ea typeface="+mn-ea"/>
                  <a:cs typeface="Arial Rounded MT Bold"/>
                </a:endParaRPr>
              </a:p>
            </p:txBody>
          </p:sp>
          <p:sp>
            <p:nvSpPr>
              <p:cNvPr id="32" name="TextBox 31"/>
              <p:cNvSpPr txBox="1"/>
              <p:nvPr/>
            </p:nvSpPr>
            <p:spPr>
              <a:xfrm>
                <a:off x="5551143" y="4323254"/>
                <a:ext cx="3275619" cy="523220"/>
              </a:xfrm>
              <a:prstGeom prst="rect">
                <a:avLst/>
              </a:prstGeom>
              <a:noFill/>
            </p:spPr>
            <p:txBody>
              <a:bodyPr wrap="none" rtlCol="0">
                <a:spAutoFit/>
              </a:bodyPr>
              <a:lstStyle/>
              <a:p>
                <a:pPr algn="ctr" defTabSz="457200" fontAlgn="auto">
                  <a:spcBef>
                    <a:spcPts val="0"/>
                  </a:spcBef>
                  <a:spcAft>
                    <a:spcPts val="0"/>
                  </a:spcAft>
                </a:pPr>
                <a:r>
                  <a:rPr lang="en-US" sz="1400" dirty="0" smtClean="0">
                    <a:solidFill>
                      <a:prstClr val="black"/>
                    </a:solidFill>
                    <a:latin typeface="Arial Narrow"/>
                    <a:ea typeface="+mn-ea"/>
                    <a:cs typeface="Arial Narrow"/>
                  </a:rPr>
                  <a:t>Typical performance for sensors with 3 different</a:t>
                </a:r>
              </a:p>
              <a:p>
                <a:pPr algn="ctr" defTabSz="457200" fontAlgn="auto">
                  <a:spcBef>
                    <a:spcPts val="0"/>
                  </a:spcBef>
                  <a:spcAft>
                    <a:spcPts val="0"/>
                  </a:spcAft>
                </a:pPr>
                <a:r>
                  <a:rPr lang="en-US" sz="1400" dirty="0" smtClean="0">
                    <a:solidFill>
                      <a:prstClr val="black"/>
                    </a:solidFill>
                    <a:latin typeface="Arial Narrow"/>
                    <a:ea typeface="+mn-ea"/>
                    <a:cs typeface="Arial Narrow"/>
                  </a:rPr>
                  <a:t>porous microstructures</a:t>
                </a:r>
                <a:r>
                  <a:rPr lang="en-US" sz="1400" dirty="0" smtClean="0">
                    <a:solidFill>
                      <a:prstClr val="black"/>
                    </a:solidFill>
                    <a:latin typeface="Calibri"/>
                    <a:ea typeface="+mn-ea"/>
                    <a:cs typeface="+mn-cs"/>
                  </a:rPr>
                  <a:t>.</a:t>
                </a:r>
                <a:endParaRPr lang="en-US" sz="1400" dirty="0">
                  <a:solidFill>
                    <a:prstClr val="black"/>
                  </a:solidFill>
                  <a:latin typeface="Calibri"/>
                  <a:ea typeface="+mn-ea"/>
                  <a:cs typeface="+mn-cs"/>
                </a:endParaRPr>
              </a:p>
            </p:txBody>
          </p:sp>
        </p:grpSp>
        <p:sp>
          <p:nvSpPr>
            <p:cNvPr id="27" name="TextBox 26"/>
            <p:cNvSpPr txBox="1"/>
            <p:nvPr/>
          </p:nvSpPr>
          <p:spPr>
            <a:xfrm>
              <a:off x="5550165" y="2641994"/>
              <a:ext cx="704640" cy="461665"/>
            </a:xfrm>
            <a:prstGeom prst="rect">
              <a:avLst/>
            </a:prstGeom>
            <a:solidFill>
              <a:schemeClr val="bg1"/>
            </a:solidFill>
          </p:spPr>
          <p:txBody>
            <a:bodyPr wrap="none" rtlCol="0">
              <a:spAutoFit/>
            </a:bodyPr>
            <a:lstStyle/>
            <a:p>
              <a:pPr algn="ctr" defTabSz="457200" fontAlgn="auto">
                <a:spcBef>
                  <a:spcPts val="0"/>
                </a:spcBef>
                <a:spcAft>
                  <a:spcPts val="0"/>
                </a:spcAft>
              </a:pPr>
              <a:r>
                <a:rPr lang="en-US" sz="1200" dirty="0" smtClean="0">
                  <a:solidFill>
                    <a:prstClr val="black"/>
                  </a:solidFill>
                  <a:latin typeface="Arial Rounded MT Bold"/>
                  <a:ea typeface="+mn-ea"/>
                  <a:cs typeface="Arial Rounded MT Bold"/>
                </a:rPr>
                <a:t>50%</a:t>
              </a:r>
            </a:p>
            <a:p>
              <a:pPr algn="ctr" defTabSz="457200" fontAlgn="auto">
                <a:spcBef>
                  <a:spcPts val="0"/>
                </a:spcBef>
                <a:spcAft>
                  <a:spcPts val="0"/>
                </a:spcAft>
              </a:pPr>
              <a:r>
                <a:rPr lang="en-US" sz="1200" dirty="0" smtClean="0">
                  <a:solidFill>
                    <a:prstClr val="black"/>
                  </a:solidFill>
                  <a:latin typeface="Arial Rounded MT Bold"/>
                  <a:ea typeface="+mn-ea"/>
                  <a:cs typeface="Arial Rounded MT Bold"/>
                </a:rPr>
                <a:t>porous</a:t>
              </a:r>
            </a:p>
          </p:txBody>
        </p:sp>
        <p:sp>
          <p:nvSpPr>
            <p:cNvPr id="28" name="TextBox 27"/>
            <p:cNvSpPr txBox="1"/>
            <p:nvPr/>
          </p:nvSpPr>
          <p:spPr>
            <a:xfrm>
              <a:off x="6484311" y="2493266"/>
              <a:ext cx="704640" cy="461665"/>
            </a:xfrm>
            <a:prstGeom prst="rect">
              <a:avLst/>
            </a:prstGeom>
            <a:solidFill>
              <a:schemeClr val="bg1"/>
            </a:solidFill>
          </p:spPr>
          <p:txBody>
            <a:bodyPr wrap="none" rtlCol="0">
              <a:spAutoFit/>
            </a:bodyPr>
            <a:lstStyle/>
            <a:p>
              <a:pPr algn="ctr" defTabSz="457200" fontAlgn="auto">
                <a:spcBef>
                  <a:spcPts val="0"/>
                </a:spcBef>
                <a:spcAft>
                  <a:spcPts val="0"/>
                </a:spcAft>
              </a:pPr>
              <a:r>
                <a:rPr lang="en-US" sz="1200" dirty="0" smtClean="0">
                  <a:solidFill>
                    <a:prstClr val="black"/>
                  </a:solidFill>
                  <a:latin typeface="Arial Rounded MT Bold"/>
                  <a:ea typeface="+mn-ea"/>
                  <a:cs typeface="Arial Rounded MT Bold"/>
                </a:rPr>
                <a:t>48%</a:t>
              </a:r>
            </a:p>
            <a:p>
              <a:pPr algn="ctr" defTabSz="457200" fontAlgn="auto">
                <a:spcBef>
                  <a:spcPts val="0"/>
                </a:spcBef>
                <a:spcAft>
                  <a:spcPts val="0"/>
                </a:spcAft>
              </a:pPr>
              <a:r>
                <a:rPr lang="en-US" sz="1200" dirty="0" smtClean="0">
                  <a:solidFill>
                    <a:prstClr val="black"/>
                  </a:solidFill>
                  <a:latin typeface="Arial Rounded MT Bold"/>
                  <a:ea typeface="+mn-ea"/>
                  <a:cs typeface="Arial Rounded MT Bold"/>
                </a:rPr>
                <a:t>porous</a:t>
              </a:r>
            </a:p>
          </p:txBody>
        </p:sp>
        <p:sp>
          <p:nvSpPr>
            <p:cNvPr id="29" name="TextBox 28"/>
            <p:cNvSpPr txBox="1"/>
            <p:nvPr/>
          </p:nvSpPr>
          <p:spPr>
            <a:xfrm>
              <a:off x="7471599" y="2080046"/>
              <a:ext cx="704640" cy="461665"/>
            </a:xfrm>
            <a:prstGeom prst="rect">
              <a:avLst/>
            </a:prstGeom>
            <a:solidFill>
              <a:schemeClr val="bg1"/>
            </a:solidFill>
          </p:spPr>
          <p:txBody>
            <a:bodyPr wrap="none" rtlCol="0">
              <a:spAutoFit/>
            </a:bodyPr>
            <a:lstStyle/>
            <a:p>
              <a:pPr algn="ctr" defTabSz="457200" fontAlgn="auto">
                <a:spcBef>
                  <a:spcPts val="0"/>
                </a:spcBef>
                <a:spcAft>
                  <a:spcPts val="0"/>
                </a:spcAft>
              </a:pPr>
              <a:r>
                <a:rPr lang="en-US" sz="1200" dirty="0" smtClean="0">
                  <a:solidFill>
                    <a:prstClr val="black"/>
                  </a:solidFill>
                  <a:latin typeface="Arial Rounded MT Bold"/>
                  <a:ea typeface="+mn-ea"/>
                  <a:cs typeface="Arial Rounded MT Bold"/>
                </a:rPr>
                <a:t>46%</a:t>
              </a:r>
            </a:p>
            <a:p>
              <a:pPr algn="ctr" defTabSz="457200" fontAlgn="auto">
                <a:spcBef>
                  <a:spcPts val="0"/>
                </a:spcBef>
                <a:spcAft>
                  <a:spcPts val="0"/>
                </a:spcAft>
              </a:pPr>
              <a:r>
                <a:rPr lang="en-US" sz="1200" dirty="0" smtClean="0">
                  <a:solidFill>
                    <a:prstClr val="black"/>
                  </a:solidFill>
                  <a:latin typeface="Arial Rounded MT Bold"/>
                  <a:ea typeface="+mn-ea"/>
                  <a:cs typeface="Arial Rounded MT Bold"/>
                </a:rPr>
                <a:t>porous</a:t>
              </a:r>
            </a:p>
          </p:txBody>
        </p:sp>
        <p:sp>
          <p:nvSpPr>
            <p:cNvPr id="31" name="TextBox 30"/>
            <p:cNvSpPr txBox="1"/>
            <p:nvPr/>
          </p:nvSpPr>
          <p:spPr>
            <a:xfrm>
              <a:off x="6073678" y="1467312"/>
              <a:ext cx="2230547" cy="307777"/>
            </a:xfrm>
            <a:prstGeom prst="rect">
              <a:avLst/>
            </a:prstGeom>
            <a:noFill/>
          </p:spPr>
          <p:txBody>
            <a:bodyPr wrap="none" rtlCol="0">
              <a:spAutoFit/>
            </a:bodyPr>
            <a:lstStyle/>
            <a:p>
              <a:pPr defTabSz="457200" fontAlgn="auto">
                <a:spcBef>
                  <a:spcPts val="0"/>
                </a:spcBef>
                <a:spcAft>
                  <a:spcPts val="0"/>
                </a:spcAft>
              </a:pPr>
              <a:r>
                <a:rPr lang="en-US" sz="1400" b="1" dirty="0" smtClean="0">
                  <a:solidFill>
                    <a:prstClr val="black"/>
                  </a:solidFill>
                  <a:latin typeface="Calibri"/>
                  <a:ea typeface="+mn-ea"/>
                  <a:cs typeface="+mn-cs"/>
                </a:rPr>
                <a:t>Sensor Response to NO Gas</a:t>
              </a:r>
              <a:endParaRPr lang="en-US" sz="1400" b="1" dirty="0">
                <a:solidFill>
                  <a:prstClr val="black"/>
                </a:solidFill>
                <a:latin typeface="Calibri"/>
                <a:ea typeface="+mn-ea"/>
                <a:cs typeface="+mn-cs"/>
              </a:endParaRPr>
            </a:p>
          </p:txBody>
        </p:sp>
      </p:grpSp>
      <p:pic>
        <p:nvPicPr>
          <p:cNvPr id="33" name="Picture 1"/>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https://encrypted-tbn2.gstatic.com/images?q=tbn:ANd9GcTCUqRHS775ZCbxlqEaRm6mTDNTaQhvDXDGi3en1nsrO3M0R0Ij"/>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188951" y="329168"/>
            <a:ext cx="1469715" cy="54864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207918" y="4716774"/>
            <a:ext cx="3030582" cy="1733006"/>
          </a:xfrm>
          <a:prstGeom prst="roundRect">
            <a:avLst/>
          </a:prstGeom>
          <a:gradFill>
            <a:gsLst>
              <a:gs pos="0">
                <a:schemeClr val="accent3">
                  <a:lumMod val="60000"/>
                  <a:lumOff val="40000"/>
                </a:schemeClr>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itchFamily="34" charset="0"/>
              <a:buChar char="•"/>
            </a:pPr>
            <a:r>
              <a:rPr lang="en-US" dirty="0">
                <a:solidFill>
                  <a:schemeClr val="tx1"/>
                </a:solidFill>
              </a:rPr>
              <a:t>Image analysis </a:t>
            </a:r>
            <a:r>
              <a:rPr lang="en-US" dirty="0" smtClean="0">
                <a:solidFill>
                  <a:schemeClr val="tx1"/>
                </a:solidFill>
              </a:rPr>
              <a:t>algorithms analyze SEM images,</a:t>
            </a:r>
          </a:p>
          <a:p>
            <a:pPr marL="285750" indent="-285750">
              <a:buFont typeface="Arial" pitchFamily="34" charset="0"/>
              <a:buChar char="•"/>
            </a:pPr>
            <a:r>
              <a:rPr lang="en-US" dirty="0" smtClean="0">
                <a:solidFill>
                  <a:schemeClr val="tx1"/>
                </a:solidFill>
              </a:rPr>
              <a:t>Provide input to mathematical </a:t>
            </a:r>
            <a:r>
              <a:rPr lang="en-US" dirty="0">
                <a:solidFill>
                  <a:schemeClr val="tx1"/>
                </a:solidFill>
              </a:rPr>
              <a:t>models </a:t>
            </a:r>
            <a:r>
              <a:rPr lang="en-US" dirty="0" smtClean="0">
                <a:solidFill>
                  <a:schemeClr val="tx1"/>
                </a:solidFill>
              </a:rPr>
              <a:t>that estimate </a:t>
            </a:r>
            <a:r>
              <a:rPr lang="en-US" dirty="0">
                <a:solidFill>
                  <a:schemeClr val="tx1"/>
                </a:solidFill>
              </a:rPr>
              <a:t>porosity</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26383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4">
                                            <p:bg/>
                                          </p:spTgt>
                                        </p:tgtEl>
                                        <p:attrNameLst>
                                          <p:attrName>style.visibility</p:attrName>
                                        </p:attrNameLst>
                                      </p:cBhvr>
                                      <p:to>
                                        <p:strVal val="visible"/>
                                      </p:to>
                                    </p:set>
                                    <p:anim calcmode="lin" valueType="num">
                                      <p:cBhvr additive="base">
                                        <p:cTn id="19" dur="500" fill="hold"/>
                                        <p:tgtEl>
                                          <p:spTgt spid="4">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4">
                                            <p:bg/>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45378" y="24830"/>
            <a:ext cx="7010400" cy="707886"/>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auto">
              <a:spcBef>
                <a:spcPts val="0"/>
              </a:spcBef>
              <a:spcAft>
                <a:spcPts val="0"/>
              </a:spcAft>
            </a:pPr>
            <a:r>
              <a:rPr lang="en-US" sz="2000" b="1" dirty="0">
                <a:solidFill>
                  <a:prstClr val="black">
                    <a:lumMod val="50000"/>
                    <a:lumOff val="50000"/>
                  </a:prstClr>
                </a:solidFill>
                <a:ea typeface="+mn-ea"/>
                <a:cs typeface="+mn-cs"/>
              </a:rPr>
              <a:t>Kinetics of Nitric Oxide and Oxygen Gases on Porous Y-stabilized ZrO</a:t>
            </a:r>
            <a:r>
              <a:rPr lang="en-US" sz="2000" b="1" baseline="-25000" dirty="0">
                <a:solidFill>
                  <a:prstClr val="black">
                    <a:lumMod val="50000"/>
                    <a:lumOff val="50000"/>
                  </a:prstClr>
                </a:solidFill>
                <a:ea typeface="+mn-ea"/>
                <a:cs typeface="+mn-cs"/>
              </a:rPr>
              <a:t>2</a:t>
            </a:r>
            <a:r>
              <a:rPr lang="en-US" sz="2000" b="1" dirty="0">
                <a:solidFill>
                  <a:prstClr val="black">
                    <a:lumMod val="50000"/>
                    <a:lumOff val="50000"/>
                  </a:prstClr>
                </a:solidFill>
                <a:ea typeface="+mn-ea"/>
                <a:cs typeface="+mn-cs"/>
              </a:rPr>
              <a:t> based Sensors</a:t>
            </a:r>
            <a:endParaRPr lang="en-US" sz="2000" dirty="0">
              <a:solidFill>
                <a:prstClr val="black">
                  <a:lumMod val="50000"/>
                  <a:lumOff val="50000"/>
                </a:prstClr>
              </a:solidFill>
              <a:ea typeface="+mn-ea"/>
              <a:cs typeface="+mn-cs"/>
            </a:endParaRPr>
          </a:p>
        </p:txBody>
      </p:sp>
      <p:sp>
        <p:nvSpPr>
          <p:cNvPr id="11" name="Text Box 3"/>
          <p:cNvSpPr txBox="1">
            <a:spLocks noChangeArrowheads="1"/>
          </p:cNvSpPr>
          <p:nvPr/>
        </p:nvSpPr>
        <p:spPr bwMode="auto">
          <a:xfrm>
            <a:off x="71063" y="721777"/>
            <a:ext cx="7010400" cy="338554"/>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defRPr/>
            </a:pPr>
            <a:r>
              <a:rPr lang="en-US" sz="1600" b="1" dirty="0" smtClean="0">
                <a:solidFill>
                  <a:prstClr val="black">
                    <a:lumMod val="50000"/>
                    <a:lumOff val="50000"/>
                  </a:prstClr>
                </a:solidFill>
                <a:latin typeface="Calibri"/>
                <a:ea typeface="+mn-ea"/>
                <a:cs typeface="+mn-cs"/>
              </a:rPr>
              <a:t>Sajin Killa and Daniela Mainardi</a:t>
            </a:r>
            <a:r>
              <a:rPr lang="en-US" sz="1600" dirty="0" smtClean="0">
                <a:solidFill>
                  <a:prstClr val="black">
                    <a:lumMod val="50000"/>
                    <a:lumOff val="50000"/>
                  </a:prstClr>
                </a:solidFill>
                <a:latin typeface="Calibri"/>
                <a:ea typeface="+mn-ea"/>
                <a:cs typeface="+mn-cs"/>
              </a:rPr>
              <a:t>, Louisiana Tech University</a:t>
            </a: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90140" y="120650"/>
            <a:ext cx="645301" cy="866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0487" y="778927"/>
            <a:ext cx="1466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4442" y="2240696"/>
            <a:ext cx="1400649" cy="141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891978" y="2362200"/>
            <a:ext cx="1172254" cy="139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Rectangle 8"/>
              <p:cNvSpPr/>
              <p:nvPr/>
            </p:nvSpPr>
            <p:spPr>
              <a:xfrm>
                <a:off x="295609" y="1313416"/>
                <a:ext cx="2696572" cy="453137"/>
              </a:xfrm>
              <a:prstGeom prst="rect">
                <a:avLst/>
              </a:prstGeom>
              <a:solidFill>
                <a:schemeClr val="accent6">
                  <a:lumMod val="40000"/>
                  <a:lumOff val="60000"/>
                </a:schemeClr>
              </a:solidFill>
            </p:spPr>
            <p:txBody>
              <a:bodyPr wrap="none">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400" i="1">
                          <a:solidFill>
                            <a:prstClr val="black"/>
                          </a:solidFill>
                          <a:latin typeface="Cambria Math"/>
                          <a:ea typeface="+mn-ea"/>
                          <a:cs typeface="+mn-cs"/>
                        </a:rPr>
                        <m:t>2</m:t>
                      </m:r>
                      <m:r>
                        <m:rPr>
                          <m:sty m:val="p"/>
                        </m:rPr>
                        <a:rPr lang="en-US" sz="2400" i="0">
                          <a:solidFill>
                            <a:prstClr val="black"/>
                          </a:solidFill>
                          <a:latin typeface="Cambria Math"/>
                          <a:ea typeface="+mn-ea"/>
                          <a:cs typeface="+mn-cs"/>
                        </a:rPr>
                        <m:t>NO</m:t>
                      </m:r>
                      <m:r>
                        <a:rPr lang="en-US" sz="2400" i="1">
                          <a:solidFill>
                            <a:prstClr val="black"/>
                          </a:solidFill>
                          <a:latin typeface="Cambria Math"/>
                          <a:ea typeface="+mn-ea"/>
                          <a:cs typeface="+mn-cs"/>
                        </a:rPr>
                        <m:t>+</m:t>
                      </m:r>
                      <m:r>
                        <m:rPr>
                          <m:sty m:val="p"/>
                        </m:rPr>
                        <a:rPr lang="en-US" sz="2400" i="0">
                          <a:solidFill>
                            <a:prstClr val="black"/>
                          </a:solidFill>
                          <a:latin typeface="Cambria Math"/>
                          <a:ea typeface="+mn-ea"/>
                          <a:cs typeface="+mn-cs"/>
                        </a:rPr>
                        <m:t>O</m:t>
                      </m:r>
                      <m:r>
                        <a:rPr lang="en-US" sz="2400" i="1" baseline="-25000">
                          <a:solidFill>
                            <a:prstClr val="black"/>
                          </a:solidFill>
                          <a:latin typeface="Cambria Math"/>
                          <a:ea typeface="+mn-ea"/>
                          <a:cs typeface="+mn-cs"/>
                        </a:rPr>
                        <m:t>2</m:t>
                      </m:r>
                      <m:r>
                        <a:rPr lang="en-US" sz="2400" i="1">
                          <a:solidFill>
                            <a:prstClr val="black"/>
                          </a:solidFill>
                          <a:latin typeface="Cambria Math"/>
                          <a:ea typeface="+mn-ea"/>
                          <a:cs typeface="+mn-cs"/>
                        </a:rPr>
                        <m:t>↔2</m:t>
                      </m:r>
                      <m:r>
                        <m:rPr>
                          <m:sty m:val="p"/>
                        </m:rPr>
                        <a:rPr lang="en-US" sz="2400" i="0">
                          <a:solidFill>
                            <a:prstClr val="black"/>
                          </a:solidFill>
                          <a:latin typeface="Cambria Math"/>
                          <a:ea typeface="+mn-ea"/>
                          <a:cs typeface="+mn-cs"/>
                        </a:rPr>
                        <m:t>NO</m:t>
                      </m:r>
                      <m:r>
                        <a:rPr lang="en-US" sz="2400" i="1" baseline="-25000">
                          <a:solidFill>
                            <a:prstClr val="black"/>
                          </a:solidFill>
                          <a:latin typeface="Cambria Math"/>
                          <a:ea typeface="+mn-ea"/>
                          <a:cs typeface="+mn-cs"/>
                        </a:rPr>
                        <m:t>2</m:t>
                      </m:r>
                    </m:oMath>
                  </m:oMathPara>
                </a14:m>
                <a:endParaRPr lang="en-US" sz="2400" baseline="-25000" dirty="0">
                  <a:solidFill>
                    <a:prstClr val="black"/>
                  </a:solidFill>
                  <a:latin typeface="Calibri"/>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295609" y="1313416"/>
                <a:ext cx="2696572" cy="453137"/>
              </a:xfrm>
              <a:prstGeom prst="rect">
                <a:avLst/>
              </a:prstGeom>
              <a:blipFill rotWithShape="1">
                <a:blip r:embed="rId8"/>
                <a:stretch>
                  <a:fillRect b="-5333"/>
                </a:stretch>
              </a:blipFill>
            </p:spPr>
            <p:txBody>
              <a:bodyPr/>
              <a:lstStyle/>
              <a:p>
                <a:r>
                  <a:rPr lang="en-US">
                    <a:noFill/>
                  </a:rPr>
                  <a:t> </a:t>
                </a:r>
              </a:p>
            </p:txBody>
          </p:sp>
        </mc:Fallback>
      </mc:AlternateContent>
      <p:sp>
        <p:nvSpPr>
          <p:cNvPr id="14" name="Rectangle 13"/>
          <p:cNvSpPr/>
          <p:nvPr/>
        </p:nvSpPr>
        <p:spPr>
          <a:xfrm>
            <a:off x="140754" y="3757552"/>
            <a:ext cx="8830785" cy="954107"/>
          </a:xfrm>
          <a:prstGeom prst="rect">
            <a:avLst/>
          </a:prstGeom>
        </p:spPr>
        <p:txBody>
          <a:bodyPr wrap="square">
            <a:spAutoFit/>
          </a:bodyPr>
          <a:lstStyle/>
          <a:p>
            <a:pPr fontAlgn="auto">
              <a:spcBef>
                <a:spcPts val="0"/>
              </a:spcBef>
              <a:spcAft>
                <a:spcPts val="0"/>
              </a:spcAft>
            </a:pPr>
            <a:r>
              <a:rPr lang="en-US" b="1" dirty="0" smtClean="0">
                <a:solidFill>
                  <a:prstClr val="black"/>
                </a:solidFill>
                <a:latin typeface="Calibri"/>
                <a:ea typeface="+mn-ea"/>
                <a:cs typeface="+mn-cs"/>
              </a:rPr>
              <a:t>Reaction path: </a:t>
            </a:r>
            <a:r>
              <a:rPr lang="en-US" sz="2000" b="1" dirty="0" smtClean="0">
                <a:solidFill>
                  <a:srgbClr val="0000FF"/>
                </a:solidFill>
                <a:latin typeface="Calibri"/>
                <a:ea typeface="+mn-ea"/>
                <a:cs typeface="+mn-cs"/>
              </a:rPr>
              <a:t>oxygen </a:t>
            </a:r>
            <a:r>
              <a:rPr lang="en-US" sz="2000" b="1" dirty="0">
                <a:solidFill>
                  <a:srgbClr val="0000FF"/>
                </a:solidFill>
                <a:latin typeface="Calibri"/>
                <a:ea typeface="+mn-ea"/>
                <a:cs typeface="+mn-cs"/>
              </a:rPr>
              <a:t>surface reactions </a:t>
            </a:r>
            <a:endParaRPr lang="en-US" sz="2000" b="1" dirty="0" smtClean="0">
              <a:solidFill>
                <a:srgbClr val="0000FF"/>
              </a:solidFill>
              <a:latin typeface="Calibri"/>
              <a:ea typeface="+mn-ea"/>
              <a:cs typeface="+mn-cs"/>
            </a:endParaRPr>
          </a:p>
          <a:p>
            <a:pPr fontAlgn="auto">
              <a:spcBef>
                <a:spcPts val="0"/>
              </a:spcBef>
              <a:spcAft>
                <a:spcPts val="0"/>
              </a:spcAft>
            </a:pPr>
            <a:r>
              <a:rPr lang="en-US" dirty="0" smtClean="0">
                <a:solidFill>
                  <a:prstClr val="black"/>
                </a:solidFill>
                <a:latin typeface="Calibri"/>
                <a:ea typeface="+mn-ea"/>
                <a:cs typeface="+mn-cs"/>
              </a:rPr>
              <a:t>NO </a:t>
            </a:r>
            <a:r>
              <a:rPr lang="en-US" dirty="0">
                <a:solidFill>
                  <a:prstClr val="black"/>
                </a:solidFill>
                <a:latin typeface="Calibri"/>
                <a:ea typeface="+mn-ea"/>
                <a:cs typeface="+mn-cs"/>
              </a:rPr>
              <a:t>association with adsorbed O</a:t>
            </a:r>
            <a:r>
              <a:rPr lang="en-US" baseline="-25000" dirty="0">
                <a:solidFill>
                  <a:prstClr val="black"/>
                </a:solidFill>
                <a:latin typeface="Calibri"/>
                <a:ea typeface="+mn-ea"/>
                <a:cs typeface="+mn-cs"/>
              </a:rPr>
              <a:t>2</a:t>
            </a:r>
            <a:r>
              <a:rPr lang="en-US" dirty="0">
                <a:solidFill>
                  <a:prstClr val="black"/>
                </a:solidFill>
                <a:latin typeface="Calibri"/>
                <a:ea typeface="+mn-ea"/>
                <a:cs typeface="+mn-cs"/>
              </a:rPr>
              <a:t> on a </a:t>
            </a:r>
            <a:r>
              <a:rPr lang="en-US" dirty="0" err="1">
                <a:solidFill>
                  <a:prstClr val="black"/>
                </a:solidFill>
                <a:latin typeface="Calibri"/>
                <a:ea typeface="+mn-ea"/>
                <a:cs typeface="+mn-cs"/>
              </a:rPr>
              <a:t>Zr</a:t>
            </a:r>
            <a:r>
              <a:rPr lang="en-US" dirty="0">
                <a:solidFill>
                  <a:prstClr val="black"/>
                </a:solidFill>
                <a:latin typeface="Calibri"/>
                <a:ea typeface="+mn-ea"/>
                <a:cs typeface="+mn-cs"/>
              </a:rPr>
              <a:t> surface site, followed by O</a:t>
            </a:r>
            <a:r>
              <a:rPr lang="en-US" baseline="-25000" dirty="0">
                <a:solidFill>
                  <a:prstClr val="black"/>
                </a:solidFill>
                <a:latin typeface="Calibri"/>
                <a:ea typeface="+mn-ea"/>
                <a:cs typeface="+mn-cs"/>
              </a:rPr>
              <a:t>2</a:t>
            </a:r>
            <a:r>
              <a:rPr lang="en-US" dirty="0">
                <a:solidFill>
                  <a:prstClr val="black"/>
                </a:solidFill>
                <a:latin typeface="Calibri"/>
                <a:ea typeface="+mn-ea"/>
                <a:cs typeface="+mn-cs"/>
              </a:rPr>
              <a:t> dissociative adsorption, atomic oxygen diffusion, and further NO</a:t>
            </a:r>
            <a:r>
              <a:rPr lang="en-US" baseline="-25000" dirty="0">
                <a:solidFill>
                  <a:prstClr val="black"/>
                </a:solidFill>
                <a:latin typeface="Calibri"/>
                <a:ea typeface="+mn-ea"/>
                <a:cs typeface="+mn-cs"/>
              </a:rPr>
              <a:t>2</a:t>
            </a:r>
            <a:r>
              <a:rPr lang="en-US" dirty="0">
                <a:solidFill>
                  <a:prstClr val="black"/>
                </a:solidFill>
                <a:latin typeface="Calibri"/>
                <a:ea typeface="+mn-ea"/>
                <a:cs typeface="+mn-cs"/>
              </a:rPr>
              <a:t> formation. </a:t>
            </a:r>
          </a:p>
        </p:txBody>
      </p:sp>
      <p:sp>
        <p:nvSpPr>
          <p:cNvPr id="35" name="Rectangle 34"/>
          <p:cNvSpPr/>
          <p:nvPr/>
        </p:nvSpPr>
        <p:spPr>
          <a:xfrm>
            <a:off x="3342345" y="1164044"/>
            <a:ext cx="2272399" cy="923330"/>
          </a:xfrm>
          <a:prstGeom prst="rect">
            <a:avLst/>
          </a:prstGeom>
        </p:spPr>
        <p:txBody>
          <a:bodyPr wrap="square">
            <a:spAutoFit/>
          </a:bodyPr>
          <a:lstStyle/>
          <a:p>
            <a:pPr algn="ctr" fontAlgn="auto">
              <a:spcBef>
                <a:spcPts val="0"/>
              </a:spcBef>
              <a:spcAft>
                <a:spcPts val="0"/>
              </a:spcAft>
            </a:pPr>
            <a:r>
              <a:rPr lang="en-US" dirty="0" smtClean="0">
                <a:solidFill>
                  <a:prstClr val="black"/>
                </a:solidFill>
                <a:latin typeface="Calibri"/>
                <a:ea typeface="+mn-ea"/>
                <a:cs typeface="+mn-cs"/>
              </a:rPr>
              <a:t>Tested on a 56-atom </a:t>
            </a:r>
            <a:r>
              <a:rPr lang="en-US" dirty="0">
                <a:solidFill>
                  <a:prstClr val="black"/>
                </a:solidFill>
                <a:latin typeface="Calibri"/>
                <a:ea typeface="+mn-ea"/>
                <a:cs typeface="+mn-cs"/>
              </a:rPr>
              <a:t>YSZ/Au model </a:t>
            </a:r>
            <a:r>
              <a:rPr lang="en-US" dirty="0" smtClean="0">
                <a:solidFill>
                  <a:prstClr val="black"/>
                </a:solidFill>
                <a:latin typeface="Calibri"/>
                <a:ea typeface="+mn-ea"/>
                <a:cs typeface="+mn-cs"/>
              </a:rPr>
              <a:t>cluster (62% YSZ porosity) </a:t>
            </a:r>
            <a:endParaRPr lang="en-US" dirty="0">
              <a:solidFill>
                <a:prstClr val="black"/>
              </a:solidFill>
              <a:latin typeface="Calibri"/>
              <a:ea typeface="+mn-ea"/>
              <a:cs typeface="+mn-cs"/>
            </a:endParaRPr>
          </a:p>
        </p:txBody>
      </p:sp>
      <p:pic>
        <p:nvPicPr>
          <p:cNvPr id="1030" name="Picture 6"/>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4685" r="4171"/>
          <a:stretch/>
        </p:blipFill>
        <p:spPr bwMode="auto">
          <a:xfrm>
            <a:off x="1409406" y="2228035"/>
            <a:ext cx="6515394" cy="154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6"/>
          <p:cNvSpPr/>
          <p:nvPr/>
        </p:nvSpPr>
        <p:spPr>
          <a:xfrm>
            <a:off x="205715" y="4745219"/>
            <a:ext cx="3832885" cy="1477328"/>
          </a:xfrm>
          <a:prstGeom prst="rect">
            <a:avLst/>
          </a:prstGeom>
          <a:solidFill>
            <a:schemeClr val="accent6">
              <a:lumMod val="40000"/>
              <a:lumOff val="60000"/>
            </a:schemeClr>
          </a:solidFill>
          <a:ln w="38100">
            <a:solidFill>
              <a:schemeClr val="accent3"/>
            </a:solidFill>
          </a:ln>
        </p:spPr>
        <p:txBody>
          <a:bodyPr wrap="square">
            <a:spAutoFit/>
          </a:bodyPr>
          <a:lstStyle/>
          <a:p>
            <a:pPr fontAlgn="auto">
              <a:spcBef>
                <a:spcPts val="0"/>
              </a:spcBef>
              <a:spcAft>
                <a:spcPts val="0"/>
              </a:spcAft>
            </a:pPr>
            <a:r>
              <a:rPr lang="en-US" dirty="0" smtClean="0">
                <a:solidFill>
                  <a:prstClr val="black"/>
                </a:solidFill>
                <a:latin typeface="Calibri"/>
                <a:ea typeface="+mn-ea"/>
                <a:cs typeface="+mn-cs"/>
              </a:rPr>
              <a:t>Extrapolated data at 62% YSZ porosity (~126 kJ/</a:t>
            </a:r>
            <a:r>
              <a:rPr lang="en-US" dirty="0" err="1" smtClean="0">
                <a:solidFill>
                  <a:prstClr val="black"/>
                </a:solidFill>
                <a:latin typeface="Calibri"/>
                <a:ea typeface="+mn-ea"/>
                <a:cs typeface="+mn-cs"/>
              </a:rPr>
              <a:t>mol</a:t>
            </a:r>
            <a:r>
              <a:rPr lang="en-US" dirty="0" smtClean="0">
                <a:solidFill>
                  <a:prstClr val="black"/>
                </a:solidFill>
                <a:latin typeface="Calibri"/>
                <a:ea typeface="+mn-ea"/>
                <a:cs typeface="+mn-cs"/>
              </a:rPr>
              <a:t>) indicates the calculated barriers</a:t>
            </a:r>
            <a:r>
              <a:rPr lang="en-US" baseline="-25000" dirty="0" smtClean="0">
                <a:solidFill>
                  <a:prstClr val="black"/>
                </a:solidFill>
                <a:latin typeface="Calibri"/>
                <a:ea typeface="+mn-ea"/>
                <a:cs typeface="+mn-cs"/>
              </a:rPr>
              <a:t> </a:t>
            </a:r>
            <a:r>
              <a:rPr lang="en-US" dirty="0" smtClean="0">
                <a:solidFill>
                  <a:prstClr val="black"/>
                </a:solidFill>
                <a:latin typeface="Calibri"/>
                <a:ea typeface="+mn-ea"/>
                <a:cs typeface="+mn-cs"/>
              </a:rPr>
              <a:t>are in reasonable agreement with experiments, especially when the RPBE functional is used.</a:t>
            </a:r>
            <a:endParaRPr lang="en-US" dirty="0">
              <a:solidFill>
                <a:prstClr val="black"/>
              </a:solidFill>
              <a:latin typeface="Calibri"/>
              <a:ea typeface="+mn-ea"/>
              <a:cs typeface="+mn-cs"/>
            </a:endParaRPr>
          </a:p>
        </p:txBody>
      </p:sp>
      <p:pic>
        <p:nvPicPr>
          <p:cNvPr id="1031" name="Picture 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00092" y="4934994"/>
            <a:ext cx="4771447" cy="109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 y="6457890"/>
            <a:ext cx="4667103" cy="400110"/>
          </a:xfrm>
          <a:prstGeom prst="rect">
            <a:avLst/>
          </a:prstGeom>
          <a:solidFill>
            <a:schemeClr val="accent6">
              <a:lumMod val="75000"/>
            </a:schemeClr>
          </a:solidFill>
        </p:spPr>
        <p:txBody>
          <a:bodyPr wrap="square" lIns="91440" rIns="0">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2(b): Electrochemical  sensors</a:t>
            </a:r>
            <a:endParaRPr lang="en-US" sz="20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3755812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75" y="120451"/>
            <a:ext cx="8229600" cy="609600"/>
          </a:xfrm>
        </p:spPr>
        <p:txBody>
          <a:bodyPr>
            <a:normAutofit/>
          </a:bodyPr>
          <a:lstStyle/>
          <a:p>
            <a:pPr algn="l"/>
            <a:r>
              <a:rPr lang="en-US" sz="2600" b="1" dirty="0" smtClean="0">
                <a:solidFill>
                  <a:srgbClr val="7F7F7F"/>
                </a:solidFill>
                <a:latin typeface="Arial"/>
                <a:cs typeface="Arial"/>
              </a:rPr>
              <a:t>SD2 Focus 2 Milestones</a:t>
            </a:r>
            <a:endParaRPr lang="en-US" sz="2600" b="1" dirty="0">
              <a:solidFill>
                <a:srgbClr val="7F7F7F"/>
              </a:solidFill>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35638119"/>
              </p:ext>
            </p:extLst>
          </p:nvPr>
        </p:nvGraphicFramePr>
        <p:xfrm>
          <a:off x="628863" y="1309191"/>
          <a:ext cx="7028006" cy="4745837"/>
        </p:xfrm>
        <a:graphic>
          <a:graphicData uri="http://schemas.openxmlformats.org/drawingml/2006/table">
            <a:tbl>
              <a:tblPr firstRow="1" bandRow="1">
                <a:tableStyleId>{3B4B98B0-60AC-42C2-AFA5-B58CD77FA1E5}</a:tableStyleId>
              </a:tblPr>
              <a:tblGrid>
                <a:gridCol w="4533081"/>
                <a:gridCol w="498985"/>
                <a:gridCol w="498985"/>
                <a:gridCol w="498985"/>
                <a:gridCol w="498985"/>
                <a:gridCol w="498985"/>
              </a:tblGrid>
              <a:tr h="498396">
                <a:tc>
                  <a:txBody>
                    <a:bodyPr/>
                    <a:lstStyle/>
                    <a:p>
                      <a:r>
                        <a:rPr lang="en-US" sz="1800" dirty="0" smtClean="0">
                          <a:solidFill>
                            <a:srgbClr val="7F7F7F"/>
                          </a:solidFill>
                          <a:latin typeface="Calibri"/>
                          <a:cs typeface="Calibri"/>
                        </a:rPr>
                        <a:t>Milestones</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Y1</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Y2</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Y3</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Y4</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Y5</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20321">
                <a:tc>
                  <a:txBody>
                    <a:bodyPr/>
                    <a:lstStyle/>
                    <a:p>
                      <a:pPr marL="0" indent="0">
                        <a:buFont typeface="+mj-lt"/>
                        <a:buNone/>
                      </a:pPr>
                      <a:r>
                        <a:rPr lang="en-US" sz="1600" dirty="0" smtClean="0">
                          <a:latin typeface="Calibri"/>
                          <a:cs typeface="Calibri"/>
                        </a:rPr>
                        <a:t>Computational study of </a:t>
                      </a:r>
                      <a:r>
                        <a:rPr lang="en-US" sz="1600" dirty="0" err="1" smtClean="0">
                          <a:latin typeface="Calibri"/>
                          <a:cs typeface="Calibri"/>
                        </a:rPr>
                        <a:t>lithiumion</a:t>
                      </a:r>
                      <a:r>
                        <a:rPr lang="en-US" sz="1600" baseline="0" dirty="0" smtClean="0">
                          <a:latin typeface="Calibri"/>
                          <a:cs typeface="Calibri"/>
                        </a:rPr>
                        <a:t> adsorption on metal oxide nanoparticles</a:t>
                      </a:r>
                      <a:r>
                        <a:rPr lang="en-US" sz="1600" dirty="0" smtClean="0">
                          <a:latin typeface="Calibri"/>
                          <a:cs typeface="Calibri"/>
                        </a:rPr>
                        <a:t>.</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latin typeface="Calibri"/>
                          <a:ea typeface="+mn-ea"/>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96390">
                <a:tc>
                  <a:txBody>
                    <a:bodyPr/>
                    <a:lstStyle/>
                    <a:p>
                      <a:r>
                        <a:rPr lang="en-US" sz="1600" kern="1200" dirty="0" smtClean="0">
                          <a:solidFill>
                            <a:schemeClr val="tx1"/>
                          </a:solidFill>
                          <a:latin typeface="Calibri"/>
                          <a:ea typeface="+mn-ea"/>
                          <a:cs typeface="Calibri"/>
                        </a:rPr>
                        <a:t>Computational study of lithium ion adsorption on metal oxide thin films and other promising electrode materials.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12795">
                <a:tc>
                  <a:txBody>
                    <a:bodyPr/>
                    <a:lstStyle/>
                    <a:p>
                      <a:r>
                        <a:rPr lang="en-US" sz="1600" kern="1200" dirty="0" smtClean="0">
                          <a:solidFill>
                            <a:schemeClr val="tx1"/>
                          </a:solidFill>
                          <a:latin typeface="Calibri"/>
                          <a:ea typeface="+mn-ea"/>
                          <a:cs typeface="Calibri"/>
                        </a:rPr>
                        <a:t>Experimental study of nanostructured metal oxides as potential electrode materials for lithium ion batteries.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endParaRPr lang="en-US"/>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12870">
                <a:tc>
                  <a:txBody>
                    <a:bodyPr/>
                    <a:lstStyle/>
                    <a:p>
                      <a:r>
                        <a:rPr lang="it-IT" sz="1600" kern="1200" dirty="0" smtClean="0">
                          <a:solidFill>
                            <a:schemeClr val="tx1"/>
                          </a:solidFill>
                          <a:latin typeface="Calibri"/>
                          <a:ea typeface="+mn-ea"/>
                          <a:cs typeface="Calibri"/>
                        </a:rPr>
                        <a:t>Multi-scale computational modeling </a:t>
                      </a:r>
                      <a:r>
                        <a:rPr lang="en-US" sz="1600" kern="1200" dirty="0" smtClean="0">
                          <a:solidFill>
                            <a:schemeClr val="tx1"/>
                          </a:solidFill>
                          <a:latin typeface="Calibri"/>
                          <a:ea typeface="+mn-ea"/>
                          <a:cs typeface="Calibri"/>
                        </a:rPr>
                        <a:t>of the kinetics and thermodynamics of </a:t>
                      </a:r>
                      <a:r>
                        <a:rPr lang="en-US" sz="1600" kern="1200" dirty="0" err="1" smtClean="0">
                          <a:solidFill>
                            <a:schemeClr val="tx1"/>
                          </a:solidFill>
                          <a:latin typeface="Calibri"/>
                          <a:ea typeface="+mn-ea"/>
                          <a:cs typeface="Calibri"/>
                        </a:rPr>
                        <a:t>NOx</a:t>
                      </a:r>
                      <a:r>
                        <a:rPr lang="en-US" sz="1600" kern="1200" dirty="0" smtClean="0">
                          <a:solidFill>
                            <a:schemeClr val="tx1"/>
                          </a:solidFill>
                          <a:latin typeface="Calibri"/>
                          <a:ea typeface="+mn-ea"/>
                          <a:cs typeface="Calibri"/>
                        </a:rPr>
                        <a:t> and O</a:t>
                      </a:r>
                      <a:r>
                        <a:rPr lang="en-US" sz="1600" kern="1200" baseline="-25000" dirty="0" smtClean="0">
                          <a:solidFill>
                            <a:schemeClr val="tx1"/>
                          </a:solidFill>
                          <a:latin typeface="Calibri"/>
                          <a:ea typeface="+mn-ea"/>
                          <a:cs typeface="Calibri"/>
                        </a:rPr>
                        <a:t>2</a:t>
                      </a:r>
                      <a:r>
                        <a:rPr lang="en-US" sz="1600" kern="1200" dirty="0" smtClean="0">
                          <a:solidFill>
                            <a:schemeClr val="tx1"/>
                          </a:solidFill>
                          <a:latin typeface="Calibri"/>
                          <a:ea typeface="+mn-ea"/>
                          <a:cs typeface="Calibri"/>
                        </a:rPr>
                        <a:t> reactions on YSZ sensors for vehicle exhaust applications.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endParaRPr lang="en-US"/>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98396">
                <a:tc>
                  <a:txBody>
                    <a:bodyPr/>
                    <a:lstStyle/>
                    <a:p>
                      <a:r>
                        <a:rPr lang="en-US" sz="1600" kern="1200" dirty="0" smtClean="0">
                          <a:solidFill>
                            <a:schemeClr val="tx1"/>
                          </a:solidFill>
                          <a:latin typeface="Calibri"/>
                          <a:ea typeface="+mn-ea"/>
                          <a:cs typeface="Calibri"/>
                        </a:rPr>
                        <a:t>Fabrication and testing of YSZ sensors for </a:t>
                      </a:r>
                      <a:r>
                        <a:rPr lang="en-US" sz="1600" kern="1200" dirty="0" err="1" smtClean="0">
                          <a:solidFill>
                            <a:schemeClr val="tx1"/>
                          </a:solidFill>
                          <a:latin typeface="Calibri"/>
                          <a:ea typeface="+mn-ea"/>
                          <a:cs typeface="Calibri"/>
                        </a:rPr>
                        <a:t>NOx</a:t>
                      </a:r>
                      <a:r>
                        <a:rPr lang="en-US" sz="1600" kern="1200" dirty="0" smtClean="0">
                          <a:solidFill>
                            <a:schemeClr val="tx1"/>
                          </a:solidFill>
                          <a:latin typeface="Calibri"/>
                          <a:ea typeface="+mn-ea"/>
                          <a:cs typeface="Calibri"/>
                        </a:rPr>
                        <a:t> and O</a:t>
                      </a:r>
                      <a:r>
                        <a:rPr lang="en-US" sz="1600" kern="1200" baseline="-25000" dirty="0" smtClean="0">
                          <a:solidFill>
                            <a:schemeClr val="tx1"/>
                          </a:solidFill>
                          <a:latin typeface="Calibri"/>
                          <a:ea typeface="+mn-ea"/>
                          <a:cs typeface="Calibri"/>
                        </a:rPr>
                        <a:t>2</a:t>
                      </a:r>
                      <a:r>
                        <a:rPr lang="en-US" sz="1600" kern="1200" dirty="0" smtClean="0">
                          <a:solidFill>
                            <a:schemeClr val="tx1"/>
                          </a:solidFill>
                          <a:latin typeface="Calibri"/>
                          <a:ea typeface="+mn-ea"/>
                          <a:cs typeface="Calibri"/>
                        </a:rPr>
                        <a:t> in diesel exhaust streams.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98396">
                <a:tc>
                  <a:txBody>
                    <a:bodyPr/>
                    <a:lstStyle/>
                    <a:p>
                      <a:r>
                        <a:rPr lang="en-US" sz="1600" kern="1200" dirty="0" smtClean="0">
                          <a:solidFill>
                            <a:schemeClr val="tx1"/>
                          </a:solidFill>
                          <a:latin typeface="Calibri"/>
                          <a:ea typeface="+mn-ea"/>
                          <a:cs typeface="Calibri"/>
                        </a:rPr>
                        <a:t>Update </a:t>
                      </a:r>
                      <a:r>
                        <a:rPr lang="en-US" sz="1600" kern="1200" dirty="0" err="1" smtClean="0">
                          <a:solidFill>
                            <a:schemeClr val="tx1"/>
                          </a:solidFill>
                          <a:latin typeface="Calibri"/>
                          <a:ea typeface="+mn-ea"/>
                          <a:cs typeface="Calibri"/>
                        </a:rPr>
                        <a:t>VisTrails</a:t>
                      </a:r>
                      <a:r>
                        <a:rPr lang="en-US" sz="1600" kern="1200" dirty="0" smtClean="0">
                          <a:solidFill>
                            <a:schemeClr val="tx1"/>
                          </a:solidFill>
                          <a:latin typeface="Calibri"/>
                          <a:ea typeface="+mn-ea"/>
                          <a:cs typeface="Calibri"/>
                        </a:rPr>
                        <a:t> so that it can be used for workflow of lithium-ion battery tomography studies.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9" name="TextBox 8"/>
          <p:cNvSpPr txBox="1"/>
          <p:nvPr/>
        </p:nvSpPr>
        <p:spPr>
          <a:xfrm>
            <a:off x="7748723" y="1961512"/>
            <a:ext cx="6735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Done</a:t>
            </a:r>
            <a:endParaRPr lang="en-US" sz="1600" i="1" dirty="0">
              <a:solidFill>
                <a:srgbClr val="7F7F7F"/>
              </a:solidFill>
              <a:ea typeface="MS PGothic" charset="0"/>
              <a:cs typeface="MS PGothic" charset="0"/>
            </a:endParaRPr>
          </a:p>
        </p:txBody>
      </p:sp>
      <p:sp>
        <p:nvSpPr>
          <p:cNvPr id="10" name="Right Arrow 9"/>
          <p:cNvSpPr/>
          <p:nvPr/>
        </p:nvSpPr>
        <p:spPr>
          <a:xfrm>
            <a:off x="6185879" y="2567394"/>
            <a:ext cx="624047"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ight Arrow 10"/>
          <p:cNvSpPr/>
          <p:nvPr/>
        </p:nvSpPr>
        <p:spPr>
          <a:xfrm>
            <a:off x="6153838" y="4920100"/>
            <a:ext cx="654704"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ight Arrow 13"/>
          <p:cNvSpPr/>
          <p:nvPr/>
        </p:nvSpPr>
        <p:spPr>
          <a:xfrm>
            <a:off x="5663730" y="3408494"/>
            <a:ext cx="1144812"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ight Arrow 14"/>
          <p:cNvSpPr/>
          <p:nvPr/>
        </p:nvSpPr>
        <p:spPr>
          <a:xfrm>
            <a:off x="6153838" y="4216406"/>
            <a:ext cx="654704"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TextBox 15"/>
          <p:cNvSpPr txBox="1"/>
          <p:nvPr/>
        </p:nvSpPr>
        <p:spPr>
          <a:xfrm>
            <a:off x="7748723" y="2632159"/>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pic>
        <p:nvPicPr>
          <p:cNvPr id="17"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
        <p:nvSpPr>
          <p:cNvPr id="13" name="TextBox 12"/>
          <p:cNvSpPr txBox="1"/>
          <p:nvPr/>
        </p:nvSpPr>
        <p:spPr>
          <a:xfrm>
            <a:off x="7748723" y="4982687"/>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8" name="TextBox 17"/>
          <p:cNvSpPr txBox="1"/>
          <p:nvPr/>
        </p:nvSpPr>
        <p:spPr>
          <a:xfrm>
            <a:off x="7748723" y="4313829"/>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21" name="TextBox 20"/>
          <p:cNvSpPr txBox="1"/>
          <p:nvPr/>
        </p:nvSpPr>
        <p:spPr>
          <a:xfrm>
            <a:off x="7822746" y="3457117"/>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22" name="Right Arrow 21"/>
          <p:cNvSpPr/>
          <p:nvPr/>
        </p:nvSpPr>
        <p:spPr>
          <a:xfrm>
            <a:off x="6153838" y="5516637"/>
            <a:ext cx="656088"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7744361" y="5587955"/>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pic>
        <p:nvPicPr>
          <p:cNvPr id="19" name="Picture 2" descr="C:\Users\ramu\AppData\Local\Microsoft\Windows\Temporary Internet Files\Content.IE5\2PQKJ23P\MC900434665[1].wm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66830" y="1814551"/>
            <a:ext cx="496808"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6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43415" y="3387748"/>
            <a:ext cx="4685212" cy="400110"/>
          </a:xfrm>
          <a:prstGeom prst="rect">
            <a:avLst/>
          </a:prstGeom>
          <a:solidFill>
            <a:schemeClr val="accent6">
              <a:lumMod val="75000"/>
            </a:schemeClr>
          </a:solidFill>
        </p:spPr>
        <p:txBody>
          <a:bodyPr wrap="square">
            <a:spAutoFit/>
          </a:bodyPr>
          <a:lstStyle/>
          <a:p>
            <a:pPr algn="ctr">
              <a:defRPr/>
            </a:pPr>
            <a:r>
              <a:rPr lang="en-US" sz="2000" b="1" dirty="0">
                <a:solidFill>
                  <a:prstClr val="black"/>
                </a:solidFill>
                <a:latin typeface="Arial" pitchFamily="34" charset="0"/>
                <a:ea typeface="+mn-ea"/>
                <a:cs typeface="Arial" pitchFamily="34" charset="0"/>
              </a:rPr>
              <a:t>Focus 3</a:t>
            </a:r>
            <a:r>
              <a:rPr lang="en-US" sz="2000" b="1" dirty="0" smtClean="0">
                <a:solidFill>
                  <a:prstClr val="black"/>
                </a:solidFill>
                <a:latin typeface="Arial" pitchFamily="34" charset="0"/>
                <a:ea typeface="+mn-ea"/>
                <a:cs typeface="Arial" pitchFamily="34" charset="0"/>
              </a:rPr>
              <a:t>: Catalysis</a:t>
            </a:r>
            <a:endParaRPr lang="en-US" sz="2000" b="1" dirty="0">
              <a:solidFill>
                <a:prstClr val="black"/>
              </a:solidFill>
              <a:latin typeface="Arial" pitchFamily="34" charset="0"/>
              <a:ea typeface="+mn-ea"/>
              <a:cs typeface="Arial" pitchFamily="34" charset="0"/>
            </a:endParaRPr>
          </a:p>
        </p:txBody>
      </p:sp>
      <p:pic>
        <p:nvPicPr>
          <p:cNvPr id="7"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3475801" y="3890030"/>
            <a:ext cx="1092908" cy="1371599"/>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a:spLocks noChangeAspect="1"/>
          </p:cNvSpPr>
          <p:nvPr/>
        </p:nvSpPr>
        <p:spPr bwMode="auto">
          <a:xfrm>
            <a:off x="2933392" y="728270"/>
            <a:ext cx="3388181" cy="2478024"/>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10" name="TextBox 11"/>
          <p:cNvSpPr txBox="1">
            <a:spLocks noChangeArrowheads="1"/>
          </p:cNvSpPr>
          <p:nvPr/>
        </p:nvSpPr>
        <p:spPr bwMode="auto">
          <a:xfrm>
            <a:off x="3053313" y="1404947"/>
            <a:ext cx="3082834"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2000" b="1" i="1" dirty="0" smtClean="0">
                <a:solidFill>
                  <a:prstClr val="black"/>
                </a:solidFill>
                <a:latin typeface="Calibri"/>
                <a:ea typeface="ＭＳ Ｐゴシック" charset="0"/>
                <a:cs typeface="Calibri"/>
              </a:rPr>
              <a:t>Catalysts for Energy Applications</a:t>
            </a:r>
            <a:endParaRPr lang="en-US" sz="2000" b="1" i="1" dirty="0">
              <a:solidFill>
                <a:prstClr val="black"/>
              </a:solidFill>
              <a:latin typeface="Calibri"/>
              <a:ea typeface="ＭＳ Ｐゴシック" charset="0"/>
              <a:cs typeface="Calibri"/>
            </a:endParaRPr>
          </a:p>
          <a:p>
            <a:pPr algn="ctr" eaLnBrk="1" hangingPunct="1">
              <a:spcAft>
                <a:spcPts val="600"/>
              </a:spcAft>
            </a:pPr>
            <a:r>
              <a:rPr lang="en-US" sz="1600" dirty="0" smtClean="0">
                <a:solidFill>
                  <a:prstClr val="black"/>
                </a:solidFill>
                <a:latin typeface="Calibri"/>
                <a:ea typeface="ＭＳ Ｐゴシック" charset="0"/>
                <a:cs typeface="Calibri"/>
              </a:rPr>
              <a:t>LSU, LA Tech, </a:t>
            </a:r>
            <a:r>
              <a:rPr lang="en-US" sz="1600" dirty="0" smtClean="0">
                <a:solidFill>
                  <a:prstClr val="black"/>
                </a:solidFill>
                <a:latin typeface="Calibri"/>
                <a:ea typeface="ＭＳ Ｐゴシック" charset="0"/>
                <a:cs typeface="Calibri"/>
              </a:rPr>
              <a:t>Southern</a:t>
            </a:r>
          </a:p>
          <a:p>
            <a:pPr algn="ctr" eaLnBrk="1" hangingPunct="1">
              <a:spcAft>
                <a:spcPts val="600"/>
              </a:spcAft>
            </a:pPr>
            <a:r>
              <a:rPr lang="en-US" sz="1600" dirty="0" smtClean="0">
                <a:solidFill>
                  <a:prstClr val="black"/>
                </a:solidFill>
                <a:latin typeface="Calibri"/>
                <a:ea typeface="ＭＳ Ｐゴシック" charset="0"/>
                <a:cs typeface="Calibri"/>
              </a:rPr>
              <a:t>Grambling</a:t>
            </a:r>
            <a:endParaRPr lang="en-US" sz="1600" dirty="0">
              <a:solidFill>
                <a:prstClr val="black"/>
              </a:solidFill>
              <a:latin typeface="Calibri"/>
              <a:ea typeface="ＭＳ Ｐゴシック" charset="0"/>
              <a:cs typeface="Calibri"/>
            </a:endParaRPr>
          </a:p>
        </p:txBody>
      </p:sp>
      <p:pic>
        <p:nvPicPr>
          <p:cNvPr id="11" name="Picture 2"/>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4613687" y="3881159"/>
            <a:ext cx="907284" cy="1371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5554180" y="3878529"/>
            <a:ext cx="1060173" cy="137159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6" cstate="email">
            <a:extLst>
              <a:ext uri="{28A0092B-C50C-407E-A947-70E740481C1C}">
                <a14:useLocalDpi xmlns:a14="http://schemas.microsoft.com/office/drawing/2010/main" val="0"/>
              </a:ext>
            </a:extLst>
          </a:blip>
          <a:stretch>
            <a:fillRect/>
          </a:stretch>
        </p:blipFill>
        <p:spPr bwMode="auto">
          <a:xfrm>
            <a:off x="6665897" y="3862401"/>
            <a:ext cx="1173238" cy="13716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428384" y="5244357"/>
            <a:ext cx="1182335" cy="276999"/>
          </a:xfrm>
          <a:prstGeom prst="rect">
            <a:avLst/>
          </a:prstGeom>
          <a:noFill/>
        </p:spPr>
        <p:txBody>
          <a:bodyPr wrap="square" lIns="0" rIns="0" rtlCol="0">
            <a:spAutoFit/>
          </a:bodyPr>
          <a:lstStyle/>
          <a:p>
            <a:pPr algn="ctr"/>
            <a:r>
              <a:rPr lang="en-US" sz="1200" dirty="0" smtClean="0"/>
              <a:t>Daniela </a:t>
            </a:r>
            <a:r>
              <a:rPr lang="en-US" sz="1200" dirty="0" err="1" smtClean="0"/>
              <a:t>Mainardi</a:t>
            </a:r>
            <a:endParaRPr lang="en-US" sz="1200" dirty="0"/>
          </a:p>
        </p:txBody>
      </p:sp>
      <p:sp>
        <p:nvSpPr>
          <p:cNvPr id="14" name="TextBox 13"/>
          <p:cNvSpPr txBox="1"/>
          <p:nvPr/>
        </p:nvSpPr>
        <p:spPr>
          <a:xfrm>
            <a:off x="6661348" y="5259861"/>
            <a:ext cx="1182335" cy="276999"/>
          </a:xfrm>
          <a:prstGeom prst="rect">
            <a:avLst/>
          </a:prstGeom>
          <a:noFill/>
        </p:spPr>
        <p:txBody>
          <a:bodyPr wrap="square" lIns="0" rIns="0" rtlCol="0">
            <a:spAutoFit/>
          </a:bodyPr>
          <a:lstStyle/>
          <a:p>
            <a:pPr algn="ctr"/>
            <a:r>
              <a:rPr lang="en-US" sz="1200" dirty="0" err="1" smtClean="0"/>
              <a:t>Guanglin</a:t>
            </a:r>
            <a:r>
              <a:rPr lang="en-US" sz="1200" dirty="0" smtClean="0"/>
              <a:t> Zhao</a:t>
            </a:r>
            <a:endParaRPr lang="en-US" sz="1200" dirty="0"/>
          </a:p>
        </p:txBody>
      </p:sp>
      <p:sp>
        <p:nvSpPr>
          <p:cNvPr id="15" name="TextBox 14"/>
          <p:cNvSpPr txBox="1"/>
          <p:nvPr/>
        </p:nvSpPr>
        <p:spPr>
          <a:xfrm>
            <a:off x="4476161" y="5228783"/>
            <a:ext cx="1182335" cy="461665"/>
          </a:xfrm>
          <a:prstGeom prst="rect">
            <a:avLst/>
          </a:prstGeom>
          <a:noFill/>
        </p:spPr>
        <p:txBody>
          <a:bodyPr wrap="square" lIns="0" rIns="0" rtlCol="0">
            <a:spAutoFit/>
          </a:bodyPr>
          <a:lstStyle/>
          <a:p>
            <a:pPr algn="ctr"/>
            <a:r>
              <a:rPr lang="en-US" sz="1200" dirty="0" smtClean="0"/>
              <a:t>Ramu Ramachandran</a:t>
            </a:r>
            <a:endParaRPr lang="en-US" sz="1200" dirty="0"/>
          </a:p>
        </p:txBody>
      </p:sp>
      <p:sp>
        <p:nvSpPr>
          <p:cNvPr id="16" name="TextBox 15"/>
          <p:cNvSpPr txBox="1"/>
          <p:nvPr/>
        </p:nvSpPr>
        <p:spPr>
          <a:xfrm>
            <a:off x="5525552" y="5228972"/>
            <a:ext cx="1182335" cy="276999"/>
          </a:xfrm>
          <a:prstGeom prst="rect">
            <a:avLst/>
          </a:prstGeom>
          <a:noFill/>
        </p:spPr>
        <p:txBody>
          <a:bodyPr wrap="square" lIns="0" rIns="0" rtlCol="0">
            <a:spAutoFit/>
          </a:bodyPr>
          <a:lstStyle/>
          <a:p>
            <a:pPr algn="ctr"/>
            <a:r>
              <a:rPr lang="en-US" sz="1200" dirty="0" smtClean="0"/>
              <a:t>Collin Wick</a:t>
            </a:r>
            <a:endParaRPr lang="en-US" sz="1200" dirty="0"/>
          </a:p>
        </p:txBody>
      </p:sp>
      <p:pic>
        <p:nvPicPr>
          <p:cNvPr id="17" name="Picture 8" descr="subr_lo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77858" y="6034392"/>
            <a:ext cx="749314"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LSU_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102456" y="6088365"/>
            <a:ext cx="11652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Jarrell\Desktop\latech.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627482" y="6034392"/>
            <a:ext cx="773112" cy="6977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171541" y="3880823"/>
            <a:ext cx="1124018" cy="1371600"/>
          </a:xfrm>
          <a:prstGeom prst="rect">
            <a:avLst/>
          </a:prstGeom>
        </p:spPr>
      </p:pic>
      <p:pic>
        <p:nvPicPr>
          <p:cNvPr id="3" name="Picture 2"/>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345464" y="3881159"/>
            <a:ext cx="1082092" cy="1371600"/>
          </a:xfrm>
          <a:prstGeom prst="rect">
            <a:avLst/>
          </a:prstGeom>
        </p:spPr>
      </p:pic>
      <p:sp>
        <p:nvSpPr>
          <p:cNvPr id="20" name="TextBox 19"/>
          <p:cNvSpPr txBox="1"/>
          <p:nvPr/>
        </p:nvSpPr>
        <p:spPr>
          <a:xfrm>
            <a:off x="1113346" y="5228972"/>
            <a:ext cx="1182335" cy="276999"/>
          </a:xfrm>
          <a:prstGeom prst="rect">
            <a:avLst/>
          </a:prstGeom>
          <a:noFill/>
        </p:spPr>
        <p:txBody>
          <a:bodyPr wrap="square" lIns="0" rIns="0" rtlCol="0">
            <a:spAutoFit/>
          </a:bodyPr>
          <a:lstStyle/>
          <a:p>
            <a:pPr algn="ctr"/>
            <a:r>
              <a:rPr lang="en-US" sz="1200" dirty="0" smtClean="0"/>
              <a:t>Bin Chen</a:t>
            </a:r>
            <a:endParaRPr lang="en-US" sz="1200" dirty="0"/>
          </a:p>
        </p:txBody>
      </p:sp>
      <p:sp>
        <p:nvSpPr>
          <p:cNvPr id="21" name="TextBox 20"/>
          <p:cNvSpPr txBox="1"/>
          <p:nvPr/>
        </p:nvSpPr>
        <p:spPr>
          <a:xfrm>
            <a:off x="2235807" y="5238145"/>
            <a:ext cx="1182335" cy="276999"/>
          </a:xfrm>
          <a:prstGeom prst="rect">
            <a:avLst/>
          </a:prstGeom>
          <a:noFill/>
        </p:spPr>
        <p:txBody>
          <a:bodyPr wrap="square" lIns="0" rIns="0" rtlCol="0">
            <a:spAutoFit/>
          </a:bodyPr>
          <a:lstStyle/>
          <a:p>
            <a:pPr algn="ctr"/>
            <a:r>
              <a:rPr lang="en-US" sz="1200" dirty="0" smtClean="0"/>
              <a:t>Barry Dellinger</a:t>
            </a:r>
            <a:endParaRPr lang="en-US" sz="1200" dirty="0"/>
          </a:p>
        </p:txBody>
      </p:sp>
      <p:pic>
        <p:nvPicPr>
          <p:cNvPr id="4" name="Picture 3"/>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9524" y="3873890"/>
            <a:ext cx="1079237" cy="1371600"/>
          </a:xfrm>
          <a:prstGeom prst="rect">
            <a:avLst/>
          </a:prstGeom>
        </p:spPr>
      </p:pic>
      <p:sp>
        <p:nvSpPr>
          <p:cNvPr id="22" name="TextBox 21"/>
          <p:cNvSpPr txBox="1"/>
          <p:nvPr/>
        </p:nvSpPr>
        <p:spPr>
          <a:xfrm>
            <a:off x="99740" y="5223516"/>
            <a:ext cx="1182335" cy="276999"/>
          </a:xfrm>
          <a:prstGeom prst="rect">
            <a:avLst/>
          </a:prstGeom>
          <a:noFill/>
        </p:spPr>
        <p:txBody>
          <a:bodyPr wrap="square" lIns="0" rIns="0" rtlCol="0">
            <a:spAutoFit/>
          </a:bodyPr>
          <a:lstStyle/>
          <a:p>
            <a:pPr algn="ctr"/>
            <a:r>
              <a:rPr lang="en-US" sz="1200" dirty="0" smtClean="0"/>
              <a:t>Les Butler</a:t>
            </a:r>
            <a:endParaRPr lang="en-US" sz="1200" dirty="0"/>
          </a:p>
        </p:txBody>
      </p:sp>
      <p:pic>
        <p:nvPicPr>
          <p:cNvPr id="5" name="Picture 4"/>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891479" y="3895084"/>
            <a:ext cx="1164642" cy="1371600"/>
          </a:xfrm>
          <a:prstGeom prst="rect">
            <a:avLst/>
          </a:prstGeom>
        </p:spPr>
      </p:pic>
      <p:sp>
        <p:nvSpPr>
          <p:cNvPr id="24" name="TextBox 23"/>
          <p:cNvSpPr txBox="1"/>
          <p:nvPr/>
        </p:nvSpPr>
        <p:spPr>
          <a:xfrm>
            <a:off x="7858804" y="5284772"/>
            <a:ext cx="1182335" cy="368686"/>
          </a:xfrm>
          <a:prstGeom prst="rect">
            <a:avLst/>
          </a:prstGeom>
          <a:noFill/>
        </p:spPr>
        <p:txBody>
          <a:bodyPr wrap="square" lIns="0" rIns="0" rtlCol="0">
            <a:spAutoFit/>
          </a:bodyPr>
          <a:lstStyle/>
          <a:p>
            <a:pPr algn="ctr"/>
            <a:r>
              <a:rPr lang="en-US" sz="1200" dirty="0" smtClean="0"/>
              <a:t>Naidu </a:t>
            </a:r>
            <a:r>
              <a:rPr lang="en-US" sz="1200" dirty="0" err="1" smtClean="0"/>
              <a:t>Seetala</a:t>
            </a:r>
            <a:endParaRPr lang="en-US" sz="1200" dirty="0"/>
          </a:p>
        </p:txBody>
      </p:sp>
      <p:pic>
        <p:nvPicPr>
          <p:cNvPr id="25" name="Picture 3" descr="C:\Users\Jarrell\Desktop\Grambling.pn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7973567" y="6034392"/>
            <a:ext cx="1000465" cy="69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235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ext Placeholder 3"/>
          <p:cNvSpPr>
            <a:spLocks noGrp="1"/>
          </p:cNvSpPr>
          <p:nvPr>
            <p:ph type="body" sz="half" idx="2"/>
          </p:nvPr>
        </p:nvSpPr>
        <p:spPr>
          <a:xfrm>
            <a:off x="228600" y="1219200"/>
            <a:ext cx="4457700" cy="1181100"/>
          </a:xfrm>
          <a:solidFill>
            <a:schemeClr val="tx2">
              <a:lumMod val="20000"/>
              <a:lumOff val="80000"/>
            </a:schemeClr>
          </a:solidFill>
          <a:ln w="22225">
            <a:solidFill>
              <a:srgbClr val="0070C0"/>
            </a:solidFill>
          </a:ln>
        </p:spPr>
        <p:txBody>
          <a:bodyPr/>
          <a:lstStyle/>
          <a:p>
            <a:r>
              <a:rPr lang="en-US" altLang="zh-CN" sz="1800" dirty="0" smtClean="0"/>
              <a:t>Despite their great economic and environmental significance, the catalytic mechanisms of Fischer-</a:t>
            </a:r>
            <a:r>
              <a:rPr lang="en-US" altLang="zh-CN" sz="1800" dirty="0" err="1" smtClean="0"/>
              <a:t>Tropsch</a:t>
            </a:r>
            <a:r>
              <a:rPr lang="en-US" altLang="zh-CN" sz="1800" dirty="0" smtClean="0"/>
              <a:t> reactions are not well-understood.</a:t>
            </a:r>
          </a:p>
        </p:txBody>
      </p:sp>
      <p:pic>
        <p:nvPicPr>
          <p:cNvPr id="14339" name="Picture 1"/>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
        <p:nvSpPr>
          <p:cNvPr id="14340" name="Text Box 3"/>
          <p:cNvSpPr txBox="1">
            <a:spLocks noChangeArrowheads="1"/>
          </p:cNvSpPr>
          <p:nvPr/>
        </p:nvSpPr>
        <p:spPr bwMode="auto">
          <a:xfrm>
            <a:off x="76200" y="120650"/>
            <a:ext cx="8077200" cy="400110"/>
          </a:xfrm>
          <a:prstGeom prst="rect">
            <a:avLst/>
          </a:prstGeom>
          <a:noFill/>
          <a:ln w="9525">
            <a:noFill/>
            <a:miter lim="800000"/>
            <a:headEnd/>
            <a:tailEnd/>
          </a:ln>
        </p:spPr>
        <p:txBody>
          <a:bodyPr wrap="square">
            <a:spAutoFit/>
          </a:bodyPr>
          <a:lstStyle/>
          <a:p>
            <a:r>
              <a:rPr lang="en-US" altLang="zh-CN" sz="2000" b="1" dirty="0" smtClean="0">
                <a:latin typeface="Arial Narrow" pitchFamily="34" charset="0"/>
              </a:rPr>
              <a:t>Towards rapid computational evaluation of Fischer-</a:t>
            </a:r>
            <a:r>
              <a:rPr lang="en-US" altLang="zh-CN" sz="2000" b="1" dirty="0" err="1" smtClean="0">
                <a:latin typeface="Arial Narrow" pitchFamily="34" charset="0"/>
              </a:rPr>
              <a:t>Tropsch</a:t>
            </a:r>
            <a:r>
              <a:rPr lang="en-US" altLang="zh-CN" sz="2000" b="1" dirty="0" smtClean="0">
                <a:latin typeface="Arial Narrow" pitchFamily="34" charset="0"/>
              </a:rPr>
              <a:t> catalysts</a:t>
            </a:r>
            <a:endParaRPr lang="en-US" altLang="zh-CN" sz="2000" b="1" dirty="0">
              <a:latin typeface="Arial Narrow" pitchFamily="34" charset="0"/>
            </a:endParaRPr>
          </a:p>
        </p:txBody>
      </p:sp>
      <p:sp>
        <p:nvSpPr>
          <p:cNvPr id="14341" name="Text Box 3"/>
          <p:cNvSpPr txBox="1">
            <a:spLocks noChangeArrowheads="1"/>
          </p:cNvSpPr>
          <p:nvPr/>
        </p:nvSpPr>
        <p:spPr bwMode="auto">
          <a:xfrm>
            <a:off x="190500" y="520760"/>
            <a:ext cx="8023225" cy="523220"/>
          </a:xfrm>
          <a:prstGeom prst="rect">
            <a:avLst/>
          </a:prstGeom>
          <a:noFill/>
          <a:ln w="9525">
            <a:noFill/>
            <a:miter lim="800000"/>
            <a:headEnd/>
            <a:tailEnd/>
          </a:ln>
        </p:spPr>
        <p:txBody>
          <a:bodyPr wrap="square">
            <a:spAutoFit/>
          </a:bodyPr>
          <a:lstStyle/>
          <a:p>
            <a:r>
              <a:rPr lang="en-US" altLang="zh-CN" sz="1400" b="1" dirty="0" err="1" smtClean="0">
                <a:solidFill>
                  <a:srgbClr val="7F7F7F"/>
                </a:solidFill>
              </a:rPr>
              <a:t>Shuo</a:t>
            </a:r>
            <a:r>
              <a:rPr lang="en-US" altLang="zh-CN" sz="1400" b="1" dirty="0" smtClean="0">
                <a:solidFill>
                  <a:srgbClr val="7F7F7F"/>
                </a:solidFill>
              </a:rPr>
              <a:t> Yao, </a:t>
            </a:r>
            <a:r>
              <a:rPr lang="en-US" altLang="zh-CN" sz="1400" b="1" dirty="0" err="1" smtClean="0">
                <a:solidFill>
                  <a:srgbClr val="7F7F7F"/>
                </a:solidFill>
              </a:rPr>
              <a:t>Oneka</a:t>
            </a:r>
            <a:r>
              <a:rPr lang="en-US" altLang="zh-CN" sz="1400" b="1" dirty="0" smtClean="0">
                <a:solidFill>
                  <a:srgbClr val="7F7F7F"/>
                </a:solidFill>
              </a:rPr>
              <a:t> Cummings, Josh Riggs, Collin Wick and R. </a:t>
            </a:r>
            <a:r>
              <a:rPr lang="en-US" altLang="zh-CN" sz="1400" b="1" dirty="0" err="1" smtClean="0">
                <a:solidFill>
                  <a:srgbClr val="7F7F7F"/>
                </a:solidFill>
              </a:rPr>
              <a:t>Ramachandran</a:t>
            </a:r>
            <a:endParaRPr lang="en-US" altLang="zh-CN" sz="1400" b="1" dirty="0" smtClean="0">
              <a:solidFill>
                <a:srgbClr val="7F7F7F"/>
              </a:solidFill>
            </a:endParaRPr>
          </a:p>
          <a:p>
            <a:r>
              <a:rPr lang="en-US" altLang="zh-CN" sz="1400" dirty="0" smtClean="0">
                <a:solidFill>
                  <a:srgbClr val="7F7F7F"/>
                </a:solidFill>
              </a:rPr>
              <a:t>Louisiana Tech University</a:t>
            </a:r>
            <a:endParaRPr lang="en-US" altLang="zh-CN" sz="1400" dirty="0">
              <a:solidFill>
                <a:srgbClr val="7F7F7F"/>
              </a:solidFill>
            </a:endParaRPr>
          </a:p>
        </p:txBody>
      </p:sp>
      <p:grpSp>
        <p:nvGrpSpPr>
          <p:cNvPr id="4" name="Group 3"/>
          <p:cNvGrpSpPr/>
          <p:nvPr/>
        </p:nvGrpSpPr>
        <p:grpSpPr>
          <a:xfrm>
            <a:off x="5257800" y="1219200"/>
            <a:ext cx="3657600" cy="1981200"/>
            <a:chOff x="5257800" y="1524000"/>
            <a:chExt cx="3657600" cy="1981200"/>
          </a:xfrm>
        </p:grpSpPr>
        <p:sp>
          <p:nvSpPr>
            <p:cNvPr id="14356" name="Line 20"/>
            <p:cNvSpPr>
              <a:spLocks noChangeShapeType="1"/>
            </p:cNvSpPr>
            <p:nvPr/>
          </p:nvSpPr>
          <p:spPr bwMode="auto">
            <a:xfrm flipV="1">
              <a:off x="6096000" y="2895600"/>
              <a:ext cx="76200" cy="304800"/>
            </a:xfrm>
            <a:prstGeom prst="line">
              <a:avLst/>
            </a:prstGeom>
            <a:noFill/>
            <a:ln w="9525">
              <a:solidFill>
                <a:schemeClr val="tx1"/>
              </a:solidFill>
              <a:round/>
              <a:headEnd/>
              <a:tailEnd type="triangle" w="med" len="med"/>
            </a:ln>
            <a:effectLst/>
          </p:spPr>
          <p:txBody>
            <a:bodyPr/>
            <a:lstStyle/>
            <a:p>
              <a:endParaRPr lang="en-US"/>
            </a:p>
          </p:txBody>
        </p:sp>
        <p:grpSp>
          <p:nvGrpSpPr>
            <p:cNvPr id="3" name="Group 2"/>
            <p:cNvGrpSpPr/>
            <p:nvPr/>
          </p:nvGrpSpPr>
          <p:grpSpPr>
            <a:xfrm>
              <a:off x="5257800" y="1524000"/>
              <a:ext cx="3657600" cy="1981200"/>
              <a:chOff x="5257800" y="1524000"/>
              <a:chExt cx="3657600" cy="1981200"/>
            </a:xfrm>
          </p:grpSpPr>
          <p:sp>
            <p:nvSpPr>
              <p:cNvPr id="14350" name="AutoShape 14"/>
              <p:cNvSpPr>
                <a:spLocks noChangeArrowheads="1"/>
              </p:cNvSpPr>
              <p:nvPr/>
            </p:nvSpPr>
            <p:spPr bwMode="auto">
              <a:xfrm>
                <a:off x="5486400" y="2362200"/>
                <a:ext cx="3200400" cy="457200"/>
              </a:xfrm>
              <a:prstGeom prst="parallelogram">
                <a:avLst>
                  <a:gd name="adj" fmla="val 175000"/>
                </a:avLst>
              </a:prstGeom>
              <a:solidFill>
                <a:schemeClr val="accent1"/>
              </a:solidFill>
              <a:ln w="9525">
                <a:noFill/>
                <a:miter lim="800000"/>
                <a:headEnd/>
                <a:tailEnd/>
              </a:ln>
              <a:effectLst>
                <a:prstShdw prst="shdw17" dist="17961" dir="13500000">
                  <a:srgbClr val="008080"/>
                </a:prstShdw>
              </a:effectLst>
            </p:spPr>
            <p:txBody>
              <a:bodyPr wrap="none" anchor="ctr"/>
              <a:lstStyle/>
              <a:p>
                <a:endParaRPr lang="en-US"/>
              </a:p>
            </p:txBody>
          </p:sp>
          <p:sp>
            <p:nvSpPr>
              <p:cNvPr id="14351" name="Line 15"/>
              <p:cNvSpPr>
                <a:spLocks noChangeShapeType="1"/>
              </p:cNvSpPr>
              <p:nvPr/>
            </p:nvSpPr>
            <p:spPr bwMode="auto">
              <a:xfrm>
                <a:off x="7467600" y="2209800"/>
                <a:ext cx="0" cy="381000"/>
              </a:xfrm>
              <a:prstGeom prst="line">
                <a:avLst/>
              </a:prstGeom>
              <a:noFill/>
              <a:ln w="38100">
                <a:solidFill>
                  <a:schemeClr val="tx1"/>
                </a:solidFill>
                <a:round/>
                <a:headEnd/>
                <a:tailEnd/>
              </a:ln>
              <a:effectLst/>
            </p:spPr>
            <p:txBody>
              <a:bodyPr/>
              <a:lstStyle/>
              <a:p>
                <a:endParaRPr lang="en-US"/>
              </a:p>
            </p:txBody>
          </p:sp>
          <p:sp>
            <p:nvSpPr>
              <p:cNvPr id="14352" name="Text Box 16"/>
              <p:cNvSpPr txBox="1">
                <a:spLocks noChangeArrowheads="1"/>
              </p:cNvSpPr>
              <p:nvPr/>
            </p:nvSpPr>
            <p:spPr bwMode="auto">
              <a:xfrm rot="-956723">
                <a:off x="7239000" y="1828800"/>
                <a:ext cx="914400" cy="366713"/>
              </a:xfrm>
              <a:prstGeom prst="rect">
                <a:avLst/>
              </a:prstGeom>
              <a:noFill/>
              <a:ln w="9525">
                <a:noFill/>
                <a:miter lim="800000"/>
                <a:headEnd/>
                <a:tailEnd/>
              </a:ln>
              <a:effectLst/>
            </p:spPr>
            <p:txBody>
              <a:bodyPr>
                <a:spAutoFit/>
              </a:bodyPr>
              <a:lstStyle/>
              <a:p>
                <a:pPr>
                  <a:spcBef>
                    <a:spcPct val="50000"/>
                  </a:spcBef>
                </a:pPr>
                <a:r>
                  <a:rPr lang="en-US" altLang="zh-CN">
                    <a:solidFill>
                      <a:srgbClr val="3333FF"/>
                    </a:solidFill>
                  </a:rPr>
                  <a:t>C = O</a:t>
                </a:r>
              </a:p>
            </p:txBody>
          </p:sp>
          <p:sp>
            <p:nvSpPr>
              <p:cNvPr id="14353" name="Line 17"/>
              <p:cNvSpPr>
                <a:spLocks noChangeShapeType="1"/>
              </p:cNvSpPr>
              <p:nvPr/>
            </p:nvSpPr>
            <p:spPr bwMode="auto">
              <a:xfrm>
                <a:off x="6781800" y="1905000"/>
                <a:ext cx="381000" cy="152400"/>
              </a:xfrm>
              <a:prstGeom prst="line">
                <a:avLst/>
              </a:prstGeom>
              <a:noFill/>
              <a:ln w="28575">
                <a:solidFill>
                  <a:schemeClr val="tx1"/>
                </a:solidFill>
                <a:round/>
                <a:headEnd/>
                <a:tailEnd type="stealth" w="med" len="lg"/>
              </a:ln>
              <a:effectLst/>
            </p:spPr>
            <p:txBody>
              <a:bodyPr/>
              <a:lstStyle/>
              <a:p>
                <a:endParaRPr lang="en-US"/>
              </a:p>
            </p:txBody>
          </p:sp>
          <p:sp>
            <p:nvSpPr>
              <p:cNvPr id="14354" name="Text Box 18"/>
              <p:cNvSpPr txBox="1">
                <a:spLocks noChangeArrowheads="1"/>
              </p:cNvSpPr>
              <p:nvPr/>
            </p:nvSpPr>
            <p:spPr bwMode="auto">
              <a:xfrm>
                <a:off x="6172200" y="1524000"/>
                <a:ext cx="1371600" cy="366713"/>
              </a:xfrm>
              <a:prstGeom prst="rect">
                <a:avLst/>
              </a:prstGeom>
              <a:noFill/>
              <a:ln w="9525">
                <a:noFill/>
                <a:miter lim="800000"/>
                <a:headEnd/>
                <a:tailEnd/>
              </a:ln>
              <a:effectLst/>
            </p:spPr>
            <p:txBody>
              <a:bodyPr>
                <a:spAutoFit/>
              </a:bodyPr>
              <a:lstStyle/>
              <a:p>
                <a:pPr>
                  <a:spcBef>
                    <a:spcPct val="50000"/>
                  </a:spcBef>
                </a:pPr>
                <a:r>
                  <a:rPr lang="en-US" altLang="zh-CN" dirty="0" smtClean="0"/>
                  <a:t>+ </a:t>
                </a:r>
                <a:r>
                  <a:rPr lang="en-US" altLang="zh-CN" dirty="0" smtClean="0">
                    <a:solidFill>
                      <a:srgbClr val="3333FF"/>
                    </a:solidFill>
                  </a:rPr>
                  <a:t>CO</a:t>
                </a:r>
                <a:endParaRPr lang="en-US" altLang="zh-CN" dirty="0">
                  <a:solidFill>
                    <a:srgbClr val="3333FF"/>
                  </a:solidFill>
                </a:endParaRPr>
              </a:p>
            </p:txBody>
          </p:sp>
          <p:sp>
            <p:nvSpPr>
              <p:cNvPr id="14355" name="Rectangle 19"/>
              <p:cNvSpPr>
                <a:spLocks noChangeArrowheads="1"/>
              </p:cNvSpPr>
              <p:nvPr/>
            </p:nvSpPr>
            <p:spPr bwMode="auto">
              <a:xfrm>
                <a:off x="5257800" y="1524000"/>
                <a:ext cx="3657600" cy="1981200"/>
              </a:xfrm>
              <a:prstGeom prst="rect">
                <a:avLst/>
              </a:prstGeom>
              <a:noFill/>
              <a:ln w="9525">
                <a:solidFill>
                  <a:srgbClr val="CC99FF"/>
                </a:solidFill>
                <a:miter lim="800000"/>
                <a:headEnd/>
                <a:tailEnd/>
              </a:ln>
              <a:effectLst>
                <a:prstShdw prst="shdw18" dist="17961" dir="13500000">
                  <a:srgbClr val="CC99FF">
                    <a:gamma/>
                    <a:shade val="60000"/>
                    <a:invGamma/>
                  </a:srgbClr>
                </a:prstShdw>
              </a:effectLst>
            </p:spPr>
            <p:txBody>
              <a:bodyPr wrap="none" anchor="ctr"/>
              <a:lstStyle/>
              <a:p>
                <a:endParaRPr lang="en-US"/>
              </a:p>
            </p:txBody>
          </p:sp>
          <p:sp>
            <p:nvSpPr>
              <p:cNvPr id="14357" name="Text Box 21"/>
              <p:cNvSpPr txBox="1">
                <a:spLocks noChangeArrowheads="1"/>
              </p:cNvSpPr>
              <p:nvPr/>
            </p:nvSpPr>
            <p:spPr bwMode="auto">
              <a:xfrm>
                <a:off x="5410200" y="3124200"/>
                <a:ext cx="2286000" cy="366713"/>
              </a:xfrm>
              <a:prstGeom prst="rect">
                <a:avLst/>
              </a:prstGeom>
              <a:noFill/>
              <a:ln w="9525">
                <a:noFill/>
                <a:miter lim="800000"/>
                <a:headEnd/>
                <a:tailEnd/>
              </a:ln>
              <a:effectLst/>
            </p:spPr>
            <p:txBody>
              <a:bodyPr>
                <a:spAutoFit/>
              </a:bodyPr>
              <a:lstStyle/>
              <a:p>
                <a:pPr>
                  <a:spcBef>
                    <a:spcPct val="50000"/>
                  </a:spcBef>
                </a:pPr>
                <a:r>
                  <a:rPr lang="en-US" altLang="zh-CN" b="1" dirty="0">
                    <a:solidFill>
                      <a:srgbClr val="008080"/>
                    </a:solidFill>
                  </a:rPr>
                  <a:t>Metal Surface</a:t>
                </a:r>
              </a:p>
            </p:txBody>
          </p:sp>
        </p:grpSp>
      </p:grpSp>
      <p:sp>
        <p:nvSpPr>
          <p:cNvPr id="14358" name="Text Box 22"/>
          <p:cNvSpPr txBox="1">
            <a:spLocks noChangeArrowheads="1"/>
          </p:cNvSpPr>
          <p:nvPr/>
        </p:nvSpPr>
        <p:spPr bwMode="auto">
          <a:xfrm>
            <a:off x="4953000" y="3877776"/>
            <a:ext cx="4076700" cy="2462213"/>
          </a:xfrm>
          <a:prstGeom prst="rect">
            <a:avLst/>
          </a:prstGeom>
          <a:solidFill>
            <a:schemeClr val="tx2">
              <a:lumMod val="20000"/>
              <a:lumOff val="80000"/>
            </a:schemeClr>
          </a:solidFill>
          <a:ln w="22225">
            <a:solidFill>
              <a:srgbClr val="0070C0"/>
            </a:solidFill>
            <a:miter lim="800000"/>
            <a:headEnd/>
            <a:tailEnd/>
          </a:ln>
          <a:effectLst/>
        </p:spPr>
        <p:txBody>
          <a:bodyPr wrap="square">
            <a:spAutoFit/>
          </a:bodyPr>
          <a:lstStyle>
            <a:defPPr>
              <a:defRPr lang="en-US"/>
            </a:defPPr>
            <a:lvl1pPr marL="342900" indent="-342900">
              <a:spcBef>
                <a:spcPct val="20000"/>
              </a:spcBef>
              <a:buFont typeface="Arial" pitchFamily="34" charset="0"/>
              <a:buChar char="•"/>
              <a:defRPr>
                <a:latin typeface="+mn-lt"/>
                <a:cs typeface="+mn-cs"/>
              </a:defRPr>
            </a:lvl1pPr>
          </a:lstStyle>
          <a:p>
            <a:pPr>
              <a:spcBef>
                <a:spcPts val="1200"/>
              </a:spcBef>
            </a:pPr>
            <a:r>
              <a:rPr lang="en-US" altLang="zh-CN" b="1" dirty="0" smtClean="0">
                <a:latin typeface="+mj-lt"/>
              </a:rPr>
              <a:t>Challenge:</a:t>
            </a:r>
            <a:r>
              <a:rPr lang="en-US" altLang="zh-CN" dirty="0" smtClean="0">
                <a:latin typeface="+mj-lt"/>
              </a:rPr>
              <a:t>  Very </a:t>
            </a:r>
            <a:r>
              <a:rPr lang="en-US" altLang="zh-CN" dirty="0">
                <a:latin typeface="+mj-lt"/>
              </a:rPr>
              <a:t>difficult to get good agreement between calculation and experiment for CO binding energies.</a:t>
            </a:r>
            <a:endParaRPr lang="zh-CN" altLang="en-US" dirty="0">
              <a:latin typeface="+mj-lt"/>
            </a:endParaRPr>
          </a:p>
          <a:p>
            <a:pPr>
              <a:spcBef>
                <a:spcPts val="1200"/>
              </a:spcBef>
            </a:pPr>
            <a:r>
              <a:rPr lang="en-US" altLang="zh-CN" dirty="0" smtClean="0">
                <a:latin typeface="+mj-lt"/>
              </a:rPr>
              <a:t>Developing </a:t>
            </a:r>
            <a:r>
              <a:rPr lang="en-US" altLang="zh-CN" dirty="0">
                <a:latin typeface="+mj-lt"/>
              </a:rPr>
              <a:t>computational </a:t>
            </a:r>
            <a:r>
              <a:rPr lang="en-US" altLang="zh-CN" dirty="0" smtClean="0">
                <a:latin typeface="+mj-lt"/>
              </a:rPr>
              <a:t>protocols using DFT  functionals developed by </a:t>
            </a:r>
            <a:r>
              <a:rPr lang="en-US" altLang="zh-CN" dirty="0" err="1" smtClean="0">
                <a:latin typeface="+mj-lt"/>
              </a:rPr>
              <a:t>Perdew</a:t>
            </a:r>
            <a:r>
              <a:rPr lang="en-US" altLang="zh-CN" dirty="0">
                <a:latin typeface="+mj-lt"/>
              </a:rPr>
              <a:t> </a:t>
            </a:r>
            <a:r>
              <a:rPr lang="en-US" altLang="zh-CN" dirty="0" smtClean="0">
                <a:solidFill>
                  <a:srgbClr val="FF0000"/>
                </a:solidFill>
                <a:latin typeface="+mj-lt"/>
              </a:rPr>
              <a:t>– with some success!</a:t>
            </a:r>
            <a:endParaRPr lang="en-US" altLang="zh-CN" dirty="0">
              <a:solidFill>
                <a:srgbClr val="FF0000"/>
              </a:solidFill>
              <a:latin typeface="+mj-lt"/>
            </a:endParaRPr>
          </a:p>
        </p:txBody>
      </p:sp>
      <p:sp>
        <p:nvSpPr>
          <p:cNvPr id="14359" name="Text Box 23"/>
          <p:cNvSpPr txBox="1">
            <a:spLocks noChangeArrowheads="1"/>
          </p:cNvSpPr>
          <p:nvPr/>
        </p:nvSpPr>
        <p:spPr bwMode="auto">
          <a:xfrm>
            <a:off x="173082" y="4287256"/>
            <a:ext cx="4457700" cy="1809726"/>
          </a:xfrm>
          <a:prstGeom prst="rect">
            <a:avLst/>
          </a:prstGeom>
          <a:solidFill>
            <a:schemeClr val="tx2">
              <a:lumMod val="20000"/>
              <a:lumOff val="80000"/>
            </a:schemeClr>
          </a:solidFill>
          <a:ln w="22225">
            <a:solidFill>
              <a:srgbClr val="0070C0"/>
            </a:solidFill>
            <a:miter lim="800000"/>
            <a:headEnd/>
            <a:tailEnd/>
          </a:ln>
          <a:effectLst/>
        </p:spPr>
        <p:txBody>
          <a:bodyPr wrap="square">
            <a:spAutoFit/>
          </a:bodyPr>
          <a:lstStyle/>
          <a:p>
            <a:pPr marL="342900" indent="-342900">
              <a:spcBef>
                <a:spcPct val="20000"/>
              </a:spcBef>
              <a:buFont typeface="Arial" pitchFamily="34" charset="0"/>
              <a:buChar char="•"/>
            </a:pPr>
            <a:r>
              <a:rPr lang="en-US" altLang="zh-CN" dirty="0" smtClean="0">
                <a:latin typeface="+mj-lt"/>
                <a:cs typeface="+mn-cs"/>
              </a:rPr>
              <a:t>The first and crucial step : CO binding to metal catalyst surface.</a:t>
            </a:r>
          </a:p>
          <a:p>
            <a:pPr marL="342900" indent="-342900">
              <a:spcBef>
                <a:spcPct val="20000"/>
              </a:spcBef>
              <a:buFont typeface="Arial" pitchFamily="34" charset="0"/>
              <a:buChar char="•"/>
            </a:pPr>
            <a:r>
              <a:rPr lang="en-US" altLang="zh-CN" b="1" dirty="0">
                <a:latin typeface="+mj-lt"/>
                <a:cs typeface="+mn-cs"/>
              </a:rPr>
              <a:t>Hypothesis:  </a:t>
            </a:r>
            <a:r>
              <a:rPr lang="en-US" altLang="zh-CN" dirty="0">
                <a:latin typeface="+mj-lt"/>
                <a:cs typeface="+mn-cs"/>
              </a:rPr>
              <a:t>CO binding energies may be </a:t>
            </a:r>
            <a:r>
              <a:rPr lang="en-US" altLang="zh-CN" u="sng" dirty="0">
                <a:latin typeface="+mj-lt"/>
                <a:cs typeface="+mn-cs"/>
              </a:rPr>
              <a:t>one of the diagnostics </a:t>
            </a:r>
            <a:r>
              <a:rPr lang="en-US" altLang="zh-CN" dirty="0">
                <a:latin typeface="+mj-lt"/>
                <a:cs typeface="+mn-cs"/>
              </a:rPr>
              <a:t>for the effectiveness of a given FT catalyst metal and its surface morphology</a:t>
            </a:r>
            <a:r>
              <a:rPr lang="en-US" altLang="zh-CN" dirty="0" smtClean="0">
                <a:latin typeface="+mj-lt"/>
                <a:cs typeface="+mn-cs"/>
              </a:rPr>
              <a:t>.</a:t>
            </a:r>
            <a:endParaRPr lang="en-US" altLang="zh-CN" dirty="0">
              <a:latin typeface="+mj-lt"/>
              <a:cs typeface="+mn-cs"/>
            </a:endParaRPr>
          </a:p>
        </p:txBody>
      </p:sp>
      <p:grpSp>
        <p:nvGrpSpPr>
          <p:cNvPr id="2" name="Group 1"/>
          <p:cNvGrpSpPr/>
          <p:nvPr/>
        </p:nvGrpSpPr>
        <p:grpSpPr>
          <a:xfrm>
            <a:off x="457200" y="2586446"/>
            <a:ext cx="3863975" cy="1357313"/>
            <a:chOff x="457200" y="2667000"/>
            <a:chExt cx="3863975" cy="1357313"/>
          </a:xfrm>
        </p:grpSpPr>
        <p:sp>
          <p:nvSpPr>
            <p:cNvPr id="14361" name="Text Box 25"/>
            <p:cNvSpPr txBox="1">
              <a:spLocks noChangeArrowheads="1"/>
            </p:cNvSpPr>
            <p:nvPr/>
          </p:nvSpPr>
          <p:spPr bwMode="auto">
            <a:xfrm>
              <a:off x="3048000" y="2819400"/>
              <a:ext cx="1273175" cy="366713"/>
            </a:xfrm>
            <a:prstGeom prst="rect">
              <a:avLst/>
            </a:prstGeom>
            <a:noFill/>
            <a:ln w="9525">
              <a:noFill/>
              <a:miter lim="800000"/>
              <a:headEnd/>
              <a:tailEnd/>
            </a:ln>
            <a:effectLst/>
          </p:spPr>
          <p:txBody>
            <a:bodyPr>
              <a:spAutoFit/>
            </a:bodyPr>
            <a:lstStyle/>
            <a:p>
              <a:pPr>
                <a:spcBef>
                  <a:spcPct val="50000"/>
                </a:spcBef>
              </a:pPr>
              <a:r>
                <a:rPr lang="en-US" altLang="zh-CN"/>
                <a:t>CO + H</a:t>
              </a:r>
              <a:r>
                <a:rPr lang="en-US" altLang="zh-CN" baseline="-25000"/>
                <a:t>2</a:t>
              </a:r>
            </a:p>
          </p:txBody>
        </p:sp>
        <p:sp>
          <p:nvSpPr>
            <p:cNvPr id="14362" name="AutoShape 26"/>
            <p:cNvSpPr>
              <a:spLocks noChangeArrowheads="1"/>
            </p:cNvSpPr>
            <p:nvPr/>
          </p:nvSpPr>
          <p:spPr bwMode="auto">
            <a:xfrm rot="10800000">
              <a:off x="2362200" y="2895600"/>
              <a:ext cx="533400" cy="228600"/>
            </a:xfrm>
            <a:prstGeom prst="rightArrow">
              <a:avLst>
                <a:gd name="adj1" fmla="val 50000"/>
                <a:gd name="adj2" fmla="val 58333"/>
              </a:avLst>
            </a:prstGeom>
            <a:solidFill>
              <a:schemeClr val="accent1"/>
            </a:solidFill>
            <a:ln w="9525">
              <a:noFill/>
              <a:miter lim="800000"/>
              <a:headEnd/>
              <a:tailEnd/>
            </a:ln>
            <a:effectLst>
              <a:prstShdw prst="shdw17" dist="17961" dir="2700000">
                <a:schemeClr val="accent1">
                  <a:gamma/>
                  <a:shade val="60000"/>
                  <a:invGamma/>
                </a:schemeClr>
              </a:prstShdw>
            </a:effectLst>
          </p:spPr>
          <p:txBody>
            <a:bodyPr wrap="none" anchor="ctr"/>
            <a:lstStyle/>
            <a:p>
              <a:endParaRPr lang="en-US"/>
            </a:p>
          </p:txBody>
        </p:sp>
        <p:sp>
          <p:nvSpPr>
            <p:cNvPr id="14363" name="Rectangle 27"/>
            <p:cNvSpPr>
              <a:spLocks noChangeArrowheads="1"/>
            </p:cNvSpPr>
            <p:nvPr/>
          </p:nvSpPr>
          <p:spPr bwMode="auto">
            <a:xfrm>
              <a:off x="990600" y="2667000"/>
              <a:ext cx="1066800" cy="609600"/>
            </a:xfrm>
            <a:prstGeom prst="rect">
              <a:avLst/>
            </a:prstGeom>
            <a:solidFill>
              <a:schemeClr val="bg1"/>
            </a:solidFill>
            <a:ln w="9525">
              <a:solidFill>
                <a:schemeClr val="tx1"/>
              </a:solidFill>
              <a:miter lim="800000"/>
              <a:headEnd/>
              <a:tailEnd/>
            </a:ln>
            <a:effectLst>
              <a:outerShdw dist="107763" dir="2700000" algn="ctr" rotWithShape="0">
                <a:srgbClr val="808080"/>
              </a:outerShdw>
            </a:effectLst>
          </p:spPr>
          <p:txBody>
            <a:bodyPr wrap="none" anchor="ctr"/>
            <a:lstStyle/>
            <a:p>
              <a:pPr algn="ctr"/>
              <a:r>
                <a:rPr lang="en-US" altLang="zh-CN" sz="1400" dirty="0"/>
                <a:t>Black box </a:t>
              </a:r>
            </a:p>
            <a:p>
              <a:pPr algn="ctr"/>
              <a:r>
                <a:rPr lang="en-US" altLang="zh-CN" sz="1400" dirty="0"/>
                <a:t>of Catalysis</a:t>
              </a:r>
            </a:p>
          </p:txBody>
        </p:sp>
        <p:sp>
          <p:nvSpPr>
            <p:cNvPr id="14366" name="AutoShape 30"/>
            <p:cNvSpPr>
              <a:spLocks noChangeArrowheads="1"/>
            </p:cNvSpPr>
            <p:nvPr/>
          </p:nvSpPr>
          <p:spPr bwMode="auto">
            <a:xfrm>
              <a:off x="457200" y="2971800"/>
              <a:ext cx="381000" cy="838200"/>
            </a:xfrm>
            <a:prstGeom prst="curvedRightArrow">
              <a:avLst>
                <a:gd name="adj1" fmla="val 44000"/>
                <a:gd name="adj2" fmla="val 88000"/>
                <a:gd name="adj3" fmla="val 33333"/>
              </a:avLst>
            </a:prstGeom>
            <a:solidFill>
              <a:schemeClr val="accent1"/>
            </a:solidFill>
            <a:ln w="9525">
              <a:noFill/>
              <a:miter lim="800000"/>
              <a:headEnd/>
              <a:tailEnd/>
            </a:ln>
            <a:effectLst>
              <a:prstShdw prst="shdw17" dist="17961" dir="2700000">
                <a:schemeClr val="accent1">
                  <a:gamma/>
                  <a:shade val="60000"/>
                  <a:invGamma/>
                </a:schemeClr>
              </a:prstShdw>
            </a:effectLst>
          </p:spPr>
          <p:txBody>
            <a:bodyPr wrap="none" anchor="ctr"/>
            <a:lstStyle/>
            <a:p>
              <a:endParaRPr lang="en-US"/>
            </a:p>
          </p:txBody>
        </p:sp>
        <p:sp>
          <p:nvSpPr>
            <p:cNvPr id="14367" name="Text Box 31"/>
            <p:cNvSpPr txBox="1">
              <a:spLocks noChangeArrowheads="1"/>
            </p:cNvSpPr>
            <p:nvPr/>
          </p:nvSpPr>
          <p:spPr bwMode="auto">
            <a:xfrm>
              <a:off x="762000" y="3657600"/>
              <a:ext cx="3505200" cy="366713"/>
            </a:xfrm>
            <a:prstGeom prst="rect">
              <a:avLst/>
            </a:prstGeom>
            <a:noFill/>
            <a:ln w="9525">
              <a:noFill/>
              <a:miter lim="800000"/>
              <a:headEnd/>
              <a:tailEnd/>
            </a:ln>
            <a:effectLst/>
          </p:spPr>
          <p:txBody>
            <a:bodyPr>
              <a:spAutoFit/>
            </a:bodyPr>
            <a:lstStyle/>
            <a:p>
              <a:pPr>
                <a:spcBef>
                  <a:spcPct val="50000"/>
                </a:spcBef>
              </a:pPr>
              <a:r>
                <a:rPr lang="en-US" altLang="zh-CN" dirty="0"/>
                <a:t>Gasoline CH</a:t>
              </a:r>
              <a:r>
                <a:rPr lang="en-US" altLang="zh-CN" baseline="-25000" dirty="0"/>
                <a:t>3</a:t>
              </a:r>
              <a:r>
                <a:rPr lang="en-US" altLang="zh-CN" dirty="0"/>
                <a:t>-(CH</a:t>
              </a:r>
              <a:r>
                <a:rPr lang="en-US" altLang="zh-CN" baseline="-25000" dirty="0"/>
                <a:t>2</a:t>
              </a:r>
              <a:r>
                <a:rPr lang="en-US" altLang="zh-CN" dirty="0"/>
                <a:t>)</a:t>
              </a:r>
              <a:r>
                <a:rPr lang="en-US" altLang="zh-CN" baseline="-25000" dirty="0"/>
                <a:t>x</a:t>
              </a:r>
              <a:r>
                <a:rPr lang="en-US" altLang="zh-CN" dirty="0"/>
                <a:t>-CH</a:t>
              </a:r>
              <a:r>
                <a:rPr lang="en-US" altLang="zh-CN" baseline="-25000" dirty="0"/>
                <a:t>3 </a:t>
              </a:r>
              <a:r>
                <a:rPr lang="en-US" altLang="zh-CN" dirty="0"/>
                <a:t>+ H</a:t>
              </a:r>
              <a:r>
                <a:rPr lang="en-US" altLang="zh-CN" baseline="-25000" dirty="0"/>
                <a:t>2</a:t>
              </a:r>
              <a:r>
                <a:rPr lang="en-US" altLang="zh-CN" dirty="0"/>
                <a:t>O</a:t>
              </a:r>
            </a:p>
          </p:txBody>
        </p:sp>
      </p:grpSp>
      <p:sp>
        <p:nvSpPr>
          <p:cNvPr id="24" name="TextBox 23"/>
          <p:cNvSpPr txBox="1"/>
          <p:nvPr/>
        </p:nvSpPr>
        <p:spPr>
          <a:xfrm>
            <a:off x="0" y="6457890"/>
            <a:ext cx="25146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3</a:t>
            </a:r>
            <a:r>
              <a:rPr lang="en-US" sz="2000" b="1" dirty="0" smtClean="0">
                <a:solidFill>
                  <a:prstClr val="black"/>
                </a:solidFill>
                <a:latin typeface="Arial" pitchFamily="34" charset="0"/>
                <a:ea typeface="+mn-ea"/>
                <a:cs typeface="Arial" pitchFamily="34" charset="0"/>
              </a:rPr>
              <a:t>: Catalysis</a:t>
            </a:r>
            <a:endParaRPr lang="en-US" sz="2000" b="1" dirty="0">
              <a:solidFill>
                <a:prstClr val="black"/>
              </a:solidFill>
              <a:latin typeface="Arial" pitchFamily="34" charset="0"/>
              <a:ea typeface="+mn-ea"/>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59"/>
                                        </p:tgtEl>
                                        <p:attrNameLst>
                                          <p:attrName>style.visibility</p:attrName>
                                        </p:attrNameLst>
                                      </p:cBhvr>
                                      <p:to>
                                        <p:strVal val="visible"/>
                                      </p:to>
                                    </p:set>
                                    <p:animEffect transition="in" filter="fade">
                                      <p:cBhvr>
                                        <p:cTn id="12" dur="500"/>
                                        <p:tgtEl>
                                          <p:spTgt spid="14359"/>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8"/>
                                        </p:tgtEl>
                                        <p:attrNameLst>
                                          <p:attrName>style.visibility</p:attrName>
                                        </p:attrNameLst>
                                      </p:cBhvr>
                                      <p:to>
                                        <p:strVal val="visible"/>
                                      </p:to>
                                    </p:set>
                                    <p:animEffect transition="in" filter="fade">
                                      <p:cBhvr>
                                        <p:cTn id="20" dur="500"/>
                                        <p:tgtEl>
                                          <p:spTgt spid="14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8" grpId="0" animBg="1"/>
      <p:bldP spid="143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
        <p:nvSpPr>
          <p:cNvPr id="8" name="Oval 7"/>
          <p:cNvSpPr>
            <a:spLocks noChangeAspect="1"/>
          </p:cNvSpPr>
          <p:nvPr/>
        </p:nvSpPr>
        <p:spPr bwMode="auto">
          <a:xfrm>
            <a:off x="2890348" y="817484"/>
            <a:ext cx="3390459" cy="2478024"/>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9" name="TextBox 9"/>
          <p:cNvSpPr txBox="1">
            <a:spLocks noChangeArrowheads="1"/>
          </p:cNvSpPr>
          <p:nvPr/>
        </p:nvSpPr>
        <p:spPr bwMode="auto">
          <a:xfrm>
            <a:off x="3160018" y="1587136"/>
            <a:ext cx="2872008"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0"/>
              </a:spcAft>
            </a:pPr>
            <a:r>
              <a:rPr lang="en-US" b="1" i="1" dirty="0" smtClean="0">
                <a:solidFill>
                  <a:prstClr val="black"/>
                </a:solidFill>
                <a:latin typeface="Calibri"/>
                <a:ea typeface="ＭＳ Ｐゴシック" charset="0"/>
                <a:cs typeface="Calibri"/>
              </a:rPr>
              <a:t>Electrochemical</a:t>
            </a:r>
          </a:p>
          <a:p>
            <a:pPr algn="ctr" eaLnBrk="1" hangingPunct="1">
              <a:spcAft>
                <a:spcPts val="600"/>
              </a:spcAft>
            </a:pPr>
            <a:r>
              <a:rPr lang="en-US" b="1" i="1" dirty="0" err="1" smtClean="0">
                <a:solidFill>
                  <a:prstClr val="black"/>
                </a:solidFill>
                <a:latin typeface="Calibri"/>
                <a:ea typeface="ＭＳ Ｐゴシック" charset="0"/>
                <a:cs typeface="Calibri"/>
              </a:rPr>
              <a:t>Supercapacitors</a:t>
            </a:r>
            <a:endParaRPr lang="en-US" b="1" i="1" dirty="0">
              <a:solidFill>
                <a:prstClr val="black"/>
              </a:solidFill>
              <a:latin typeface="Calibri"/>
              <a:ea typeface="ＭＳ Ｐゴシック" charset="0"/>
              <a:cs typeface="Calibri"/>
            </a:endParaRPr>
          </a:p>
          <a:p>
            <a:pPr algn="ctr" eaLnBrk="1" hangingPunct="1">
              <a:spcAft>
                <a:spcPts val="600"/>
              </a:spcAft>
            </a:pPr>
            <a:r>
              <a:rPr lang="en-US" sz="1800" dirty="0" smtClean="0">
                <a:solidFill>
                  <a:prstClr val="black"/>
                </a:solidFill>
                <a:latin typeface="Calibri"/>
                <a:ea typeface="ＭＳ Ｐゴシック" charset="0"/>
                <a:cs typeface="Calibri"/>
              </a:rPr>
              <a:t>Tulane, UNO</a:t>
            </a:r>
            <a:endParaRPr lang="en-US" sz="1800" dirty="0">
              <a:solidFill>
                <a:prstClr val="black"/>
              </a:solidFill>
              <a:latin typeface="Calibri"/>
              <a:ea typeface="ＭＳ Ｐゴシック" charset="0"/>
              <a:cs typeface="Calibri"/>
            </a:endParaRPr>
          </a:p>
        </p:txBody>
      </p:sp>
      <p:sp>
        <p:nvSpPr>
          <p:cNvPr id="11" name="TextBox 10"/>
          <p:cNvSpPr txBox="1"/>
          <p:nvPr/>
        </p:nvSpPr>
        <p:spPr>
          <a:xfrm>
            <a:off x="2180941" y="3453409"/>
            <a:ext cx="4800601" cy="400110"/>
          </a:xfrm>
          <a:prstGeom prst="rect">
            <a:avLst/>
          </a:prstGeom>
          <a:solidFill>
            <a:schemeClr val="accent6">
              <a:lumMod val="75000"/>
            </a:schemeClr>
          </a:solidFill>
        </p:spPr>
        <p:txBody>
          <a:bodyPr wrap="square">
            <a:spAutoFit/>
          </a:bodyPr>
          <a:lstStyle/>
          <a:p>
            <a:pPr algn="ct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1: CNT-based </a:t>
            </a:r>
            <a:r>
              <a:rPr lang="en-US" sz="2000" b="1" dirty="0" err="1" smtClean="0">
                <a:solidFill>
                  <a:prstClr val="black"/>
                </a:solidFill>
                <a:latin typeface="Arial" pitchFamily="34" charset="0"/>
                <a:ea typeface="+mn-ea"/>
                <a:cs typeface="Arial" pitchFamily="34" charset="0"/>
              </a:rPr>
              <a:t>supercapacitors</a:t>
            </a:r>
            <a:endParaRPr lang="en-US" sz="2000" b="1" dirty="0">
              <a:solidFill>
                <a:prstClr val="black"/>
              </a:solidFill>
              <a:latin typeface="Arial" pitchFamily="34" charset="0"/>
              <a:ea typeface="+mn-ea"/>
              <a:cs typeface="Arial" pitchFamily="34" charset="0"/>
            </a:endParaRPr>
          </a:p>
        </p:txBody>
      </p:sp>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2728821" y="3971130"/>
            <a:ext cx="1057377" cy="13715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4060122" y="3971130"/>
            <a:ext cx="1026313" cy="13715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70155" y="3971130"/>
            <a:ext cx="897423" cy="1371600"/>
          </a:xfrm>
          <a:prstGeom prst="rect">
            <a:avLst/>
          </a:prstGeom>
        </p:spPr>
      </p:pic>
      <p:pic>
        <p:nvPicPr>
          <p:cNvPr id="14" name="Picture 1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086435" y="5654523"/>
            <a:ext cx="176053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Description: TUshield_word2_c"/>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179478" y="5783111"/>
            <a:ext cx="14017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647408" y="5351439"/>
            <a:ext cx="1182335" cy="276999"/>
          </a:xfrm>
          <a:prstGeom prst="rect">
            <a:avLst/>
          </a:prstGeom>
          <a:noFill/>
        </p:spPr>
        <p:txBody>
          <a:bodyPr wrap="square" lIns="0" rIns="0" rtlCol="0">
            <a:spAutoFit/>
          </a:bodyPr>
          <a:lstStyle/>
          <a:p>
            <a:pPr algn="ctr"/>
            <a:r>
              <a:rPr lang="en-US" sz="1200" dirty="0" smtClean="0"/>
              <a:t>Lawrence Pratt</a:t>
            </a:r>
            <a:endParaRPr lang="en-US" sz="1200" dirty="0"/>
          </a:p>
        </p:txBody>
      </p:sp>
      <p:sp>
        <p:nvSpPr>
          <p:cNvPr id="18" name="TextBox 17"/>
          <p:cNvSpPr txBox="1"/>
          <p:nvPr/>
        </p:nvSpPr>
        <p:spPr>
          <a:xfrm>
            <a:off x="4004854" y="5356630"/>
            <a:ext cx="1182335" cy="276999"/>
          </a:xfrm>
          <a:prstGeom prst="rect">
            <a:avLst/>
          </a:prstGeom>
          <a:noFill/>
        </p:spPr>
        <p:txBody>
          <a:bodyPr wrap="square" lIns="0" rIns="0" rtlCol="0">
            <a:spAutoFit/>
          </a:bodyPr>
          <a:lstStyle/>
          <a:p>
            <a:pPr algn="ctr"/>
            <a:r>
              <a:rPr lang="en-US" sz="1200" dirty="0" err="1" smtClean="0"/>
              <a:t>Noshir</a:t>
            </a:r>
            <a:r>
              <a:rPr lang="en-US" sz="1200" dirty="0" smtClean="0"/>
              <a:t> </a:t>
            </a:r>
            <a:r>
              <a:rPr lang="en-US" sz="1200" dirty="0" err="1" smtClean="0"/>
              <a:t>Pesika</a:t>
            </a:r>
            <a:endParaRPr lang="en-US" sz="1200" dirty="0"/>
          </a:p>
        </p:txBody>
      </p:sp>
      <p:sp>
        <p:nvSpPr>
          <p:cNvPr id="19" name="TextBox 18"/>
          <p:cNvSpPr txBox="1"/>
          <p:nvPr/>
        </p:nvSpPr>
        <p:spPr>
          <a:xfrm>
            <a:off x="5216354" y="5356649"/>
            <a:ext cx="1182335" cy="276999"/>
          </a:xfrm>
          <a:prstGeom prst="rect">
            <a:avLst/>
          </a:prstGeom>
          <a:noFill/>
        </p:spPr>
        <p:txBody>
          <a:bodyPr wrap="square" lIns="0" rIns="0" rtlCol="0">
            <a:spAutoFit/>
          </a:bodyPr>
          <a:lstStyle/>
          <a:p>
            <a:pPr algn="ctr"/>
            <a:r>
              <a:rPr lang="en-US" sz="1200" dirty="0" smtClean="0"/>
              <a:t>Steve Rick</a:t>
            </a:r>
            <a:endParaRPr lang="en-US" sz="1200" dirty="0"/>
          </a:p>
        </p:txBody>
      </p:sp>
    </p:spTree>
    <p:extLst>
      <p:ext uri="{BB962C8B-B14F-4D97-AF65-F5344CB8AC3E}">
        <p14:creationId xmlns:p14="http://schemas.microsoft.com/office/powerpoint/2010/main" val="37542046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p:cNvSpPr/>
          <p:nvPr/>
        </p:nvSpPr>
        <p:spPr>
          <a:xfrm>
            <a:off x="3143250" y="3590925"/>
            <a:ext cx="1562100" cy="1600200"/>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ounded Rectangle 11"/>
          <p:cNvSpPr/>
          <p:nvPr/>
        </p:nvSpPr>
        <p:spPr>
          <a:xfrm>
            <a:off x="7753350" y="3286125"/>
            <a:ext cx="1295400" cy="1905000"/>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ounded Rectangle 10"/>
          <p:cNvSpPr/>
          <p:nvPr/>
        </p:nvSpPr>
        <p:spPr>
          <a:xfrm>
            <a:off x="6534150" y="3286125"/>
            <a:ext cx="1219200" cy="1905000"/>
          </a:xfrm>
          <a:prstGeom prst="roundRect">
            <a:avLst/>
          </a:prstGeom>
          <a:solidFill>
            <a:schemeClr val="accent3">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ounded Rectangle 6"/>
          <p:cNvSpPr/>
          <p:nvPr/>
        </p:nvSpPr>
        <p:spPr>
          <a:xfrm>
            <a:off x="4781550" y="3286125"/>
            <a:ext cx="1676400" cy="1905000"/>
          </a:xfrm>
          <a:prstGeom prst="roundRect">
            <a:avLst/>
          </a:prstGeom>
          <a:solidFill>
            <a:schemeClr val="accent3">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5506" name="Group 146"/>
          <p:cNvGraphicFramePr>
            <a:graphicFrameLocks noGrp="1"/>
          </p:cNvGraphicFramePr>
          <p:nvPr>
            <p:ph sz="half" idx="2"/>
            <p:extLst>
              <p:ext uri="{D42A27DB-BD31-4B8C-83A1-F6EECF244321}">
                <p14:modId xmlns:p14="http://schemas.microsoft.com/office/powerpoint/2010/main" val="1702055797"/>
              </p:ext>
            </p:extLst>
          </p:nvPr>
        </p:nvGraphicFramePr>
        <p:xfrm>
          <a:off x="95250" y="3133725"/>
          <a:ext cx="8991600" cy="2065338"/>
        </p:xfrm>
        <a:graphic>
          <a:graphicData uri="http://schemas.openxmlformats.org/drawingml/2006/table">
            <a:tbl>
              <a:tblPr/>
              <a:tblGrid>
                <a:gridCol w="1498600"/>
                <a:gridCol w="1498600"/>
                <a:gridCol w="1651000"/>
                <a:gridCol w="1752600"/>
                <a:gridCol w="1295400"/>
                <a:gridCol w="1295400"/>
              </a:tblGrid>
              <a:tr h="419165">
                <a:tc rowSpan="2">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400" b="1" i="0" u="none" strike="noStrike" cap="none" normalizeH="0" baseline="0" dirty="0" smtClean="0">
                          <a:ln>
                            <a:noFill/>
                          </a:ln>
                          <a:solidFill>
                            <a:schemeClr val="tx1"/>
                          </a:solidFill>
                          <a:effectLst/>
                          <a:latin typeface="Calibri" pitchFamily="34" charset="0"/>
                          <a:ea typeface="宋体" pitchFamily="2" charset="-122"/>
                        </a:rPr>
                        <a:t>Surface</a:t>
                      </a:r>
                    </a:p>
                  </a:txBody>
                  <a:tcPr marT="45727" marB="45727" anchor="ctr" anchorCtr="1"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1200" b="1" i="0" u="none" strike="noStrike" cap="none" normalizeH="0" baseline="0" dirty="0" smtClean="0">
                          <a:ln>
                            <a:noFill/>
                          </a:ln>
                          <a:solidFill>
                            <a:schemeClr val="tx1"/>
                          </a:solidFill>
                          <a:effectLst/>
                          <a:latin typeface="Calibri" pitchFamily="34" charset="0"/>
                          <a:ea typeface="宋体" pitchFamily="2" charset="-122"/>
                        </a:rPr>
                        <a:t>Calculated Adsorption Energy (</a:t>
                      </a:r>
                      <a:r>
                        <a:rPr kumimoji="0" lang="en-US" altLang="zh-CN" sz="1200" b="1" i="0" u="none" strike="noStrike" cap="none" normalizeH="0" baseline="0" dirty="0" err="1" smtClean="0">
                          <a:ln>
                            <a:noFill/>
                          </a:ln>
                          <a:solidFill>
                            <a:schemeClr val="tx1"/>
                          </a:solidFill>
                          <a:effectLst/>
                          <a:latin typeface="Calibri" pitchFamily="34" charset="0"/>
                          <a:ea typeface="宋体" pitchFamily="2" charset="-122"/>
                        </a:rPr>
                        <a:t>eV</a:t>
                      </a:r>
                      <a:r>
                        <a:rPr kumimoji="0" lang="en-US" altLang="zh-CN" sz="1200" b="1" i="0" u="none" strike="noStrike" cap="none" normalizeH="0" baseline="0" dirty="0" smtClean="0">
                          <a:ln>
                            <a:noFill/>
                          </a:ln>
                          <a:solidFill>
                            <a:schemeClr val="tx1"/>
                          </a:solidFill>
                          <a:effectLst/>
                          <a:latin typeface="Calibri" pitchFamily="34" charset="0"/>
                          <a:ea typeface="宋体" pitchFamily="2" charset="-122"/>
                        </a:rPr>
                        <a:t>)</a:t>
                      </a:r>
                    </a:p>
                  </a:txBody>
                  <a:tcPr marT="45727" marB="45727" anchor="ctr" anchorCtr="1"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1200" b="1" i="0" u="none" strike="noStrike" cap="none" normalizeH="0" baseline="0" dirty="0" smtClean="0">
                          <a:ln>
                            <a:noFill/>
                          </a:ln>
                          <a:solidFill>
                            <a:schemeClr val="tx1"/>
                          </a:solidFill>
                          <a:effectLst/>
                          <a:latin typeface="Calibri" pitchFamily="34" charset="0"/>
                          <a:ea typeface="宋体" pitchFamily="2" charset="-122"/>
                        </a:rPr>
                        <a:t>Experimental*</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1200" b="1" i="0" u="none" strike="noStrike" cap="none" normalizeH="0" baseline="0" dirty="0" smtClean="0">
                          <a:ln>
                            <a:noFill/>
                          </a:ln>
                          <a:solidFill>
                            <a:schemeClr val="tx1"/>
                          </a:solidFill>
                          <a:effectLst/>
                          <a:latin typeface="Calibri" pitchFamily="34" charset="0"/>
                          <a:ea typeface="宋体" pitchFamily="2" charset="-122"/>
                        </a:rPr>
                        <a:t>adsorption energy (</a:t>
                      </a:r>
                      <a:r>
                        <a:rPr kumimoji="0" lang="en-US" altLang="zh-CN" sz="1200" b="1" i="0" u="none" strike="noStrike" cap="none" normalizeH="0" baseline="0" dirty="0" err="1" smtClean="0">
                          <a:ln>
                            <a:noFill/>
                          </a:ln>
                          <a:solidFill>
                            <a:schemeClr val="tx1"/>
                          </a:solidFill>
                          <a:effectLst/>
                          <a:latin typeface="Calibri" pitchFamily="34" charset="0"/>
                          <a:ea typeface="宋体" pitchFamily="2" charset="-122"/>
                        </a:rPr>
                        <a:t>eV</a:t>
                      </a:r>
                      <a:r>
                        <a:rPr kumimoji="0" lang="en-US" altLang="zh-CN" sz="1200" b="1" i="0" u="none" strike="noStrike" cap="none" normalizeH="0" baseline="0" dirty="0" smtClean="0">
                          <a:ln>
                            <a:noFill/>
                          </a:ln>
                          <a:solidFill>
                            <a:schemeClr val="tx1"/>
                          </a:solidFill>
                          <a:effectLst/>
                          <a:latin typeface="Calibri" pitchFamily="34" charset="0"/>
                          <a:ea typeface="宋体" pitchFamily="2" charset="-122"/>
                        </a:rPr>
                        <a:t>)</a:t>
                      </a:r>
                    </a:p>
                  </a:txBody>
                  <a:tcPr marT="45727" marB="45727" anchor="ctr" anchorCtr="1"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1200" b="1" i="0" u="none" strike="noStrike" cap="none" normalizeH="0" baseline="0" smtClean="0">
                          <a:ln>
                            <a:noFill/>
                          </a:ln>
                          <a:solidFill>
                            <a:schemeClr val="tx1"/>
                          </a:solidFill>
                          <a:effectLst/>
                          <a:latin typeface="Calibri" pitchFamily="34" charset="0"/>
                          <a:ea typeface="宋体" pitchFamily="2" charset="-122"/>
                        </a:rPr>
                        <a:t>Experimental adsorption site </a:t>
                      </a:r>
                    </a:p>
                  </a:txBody>
                  <a:tcPr marT="45727" marB="45727" anchor="ctr" anchorCtr="1"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1200" b="1" i="0" u="none" strike="noStrike" cap="none" normalizeH="0" baseline="0" smtClean="0">
                          <a:ln>
                            <a:noFill/>
                          </a:ln>
                          <a:solidFill>
                            <a:schemeClr val="tx1"/>
                          </a:solidFill>
                          <a:effectLst/>
                          <a:latin typeface="Calibri" pitchFamily="34" charset="0"/>
                          <a:ea typeface="宋体" pitchFamily="2" charset="-122"/>
                        </a:rPr>
                        <a:t>Predicted adsorption site </a:t>
                      </a:r>
                    </a:p>
                  </a:txBody>
                  <a:tcPr marT="45727" marB="45727" anchor="ctr" anchorCtr="1"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7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1200" b="1" i="0" u="none" strike="noStrike" cap="none" normalizeH="0" baseline="0" smtClean="0">
                          <a:ln>
                            <a:noFill/>
                          </a:ln>
                          <a:solidFill>
                            <a:schemeClr val="tx1"/>
                          </a:solidFill>
                          <a:effectLst/>
                          <a:latin typeface="Calibri" pitchFamily="34" charset="0"/>
                          <a:ea typeface="宋体" pitchFamily="2" charset="-122"/>
                        </a:rPr>
                        <a:t>Without BSSE correction </a:t>
                      </a:r>
                    </a:p>
                  </a:txBody>
                  <a:tcPr marT="45727" marB="45727"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1200" b="1" i="0" u="none" strike="noStrike" cap="none" normalizeH="0" baseline="0" smtClean="0">
                          <a:ln>
                            <a:noFill/>
                          </a:ln>
                          <a:solidFill>
                            <a:schemeClr val="tx1"/>
                          </a:solidFill>
                          <a:effectLst/>
                          <a:latin typeface="Calibri" pitchFamily="34" charset="0"/>
                          <a:ea typeface="宋体" pitchFamily="2" charset="-122"/>
                        </a:rPr>
                        <a:t>With BSSE Correction</a:t>
                      </a:r>
                    </a:p>
                  </a:txBody>
                  <a:tcPr marT="45727" marB="45727"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r>
              <a:tr h="396301">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Cu(111)</a:t>
                      </a:r>
                    </a:p>
                  </a:txBody>
                  <a:tcPr marT="45727" marB="45727" anchor="ctr" anchorCtr="1"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-1.106</a:t>
                      </a:r>
                    </a:p>
                  </a:txBody>
                  <a:tcPr marT="45727" marB="45727"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smtClean="0">
                          <a:ln>
                            <a:noFill/>
                          </a:ln>
                          <a:solidFill>
                            <a:schemeClr val="tx1"/>
                          </a:solidFill>
                          <a:effectLst/>
                          <a:latin typeface="Calibri" pitchFamily="34" charset="0"/>
                          <a:ea typeface="宋体" pitchFamily="2" charset="-122"/>
                        </a:rPr>
                        <a:t>-0.701</a:t>
                      </a:r>
                    </a:p>
                  </a:txBody>
                  <a:tcPr marT="45727" marB="45727"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smtClean="0">
                          <a:ln>
                            <a:noFill/>
                          </a:ln>
                          <a:solidFill>
                            <a:schemeClr val="tx1"/>
                          </a:solidFill>
                          <a:effectLst/>
                          <a:latin typeface="Calibri" pitchFamily="34" charset="0"/>
                          <a:ea typeface="宋体" pitchFamily="2" charset="-122"/>
                        </a:rPr>
                        <a:t>-0.5(±0.05)</a:t>
                      </a:r>
                    </a:p>
                  </a:txBody>
                  <a:tcPr marT="45727" marB="45727"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smtClean="0">
                          <a:ln>
                            <a:noFill/>
                          </a:ln>
                          <a:solidFill>
                            <a:schemeClr val="tx1"/>
                          </a:solidFill>
                          <a:effectLst/>
                          <a:latin typeface="Calibri" pitchFamily="34" charset="0"/>
                          <a:ea typeface="宋体" pitchFamily="2" charset="-122"/>
                        </a:rPr>
                        <a:t>TOP</a:t>
                      </a:r>
                    </a:p>
                  </a:txBody>
                  <a:tcPr marT="45727" marB="45727"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smtClean="0">
                          <a:ln>
                            <a:noFill/>
                          </a:ln>
                          <a:solidFill>
                            <a:schemeClr val="tx1"/>
                          </a:solidFill>
                          <a:effectLst/>
                          <a:latin typeface="Calibri" pitchFamily="34" charset="0"/>
                          <a:ea typeface="宋体" pitchFamily="2" charset="-122"/>
                        </a:rPr>
                        <a:t>TOP</a:t>
                      </a:r>
                    </a:p>
                  </a:txBody>
                  <a:tcPr marT="45727" marB="45727" anchor="ctr" anchorCtr="1"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96301">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Rh(111)</a:t>
                      </a:r>
                    </a:p>
                  </a:txBody>
                  <a:tcPr marT="45727" marB="45727" anchor="ctr" anchorCtr="1" horzOverflow="overflow">
                    <a:lnL cap="flat">
                      <a:noFill/>
                    </a:lnL>
                    <a:lnR>
                      <a:noFill/>
                    </a:lnR>
                    <a:lnT>
                      <a:noFill/>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-2.528</a:t>
                      </a:r>
                    </a:p>
                  </a:txBody>
                  <a:tcPr marT="45727" marB="45727" anchor="ctr" anchorCtr="1" horzOverflow="overflow">
                    <a:lnL>
                      <a:noFill/>
                    </a:lnL>
                    <a:lnR>
                      <a:noFill/>
                    </a:lnR>
                    <a:lnT>
                      <a:noFill/>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-1.456</a:t>
                      </a:r>
                    </a:p>
                  </a:txBody>
                  <a:tcPr marT="45727" marB="45727" anchor="ctr" anchorCtr="1" horzOverflow="overflow">
                    <a:lnL>
                      <a:noFill/>
                    </a:lnL>
                    <a:lnR>
                      <a:noFill/>
                    </a:lnR>
                    <a:lnT>
                      <a:noFill/>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-1.45(±0.14)</a:t>
                      </a:r>
                      <a:endParaRPr kumimoji="0" lang="zh-CN" altLang="en-US" sz="2000" b="0" i="0" u="none" strike="noStrike" cap="none" normalizeH="0" baseline="0" dirty="0" smtClean="0">
                        <a:ln>
                          <a:noFill/>
                        </a:ln>
                        <a:solidFill>
                          <a:schemeClr val="tx1"/>
                        </a:solidFill>
                        <a:effectLst/>
                        <a:latin typeface="Calibri" pitchFamily="34" charset="0"/>
                        <a:ea typeface="宋体" pitchFamily="2" charset="-122"/>
                      </a:endParaRPr>
                    </a:p>
                  </a:txBody>
                  <a:tcPr marT="45727" marB="45727" anchor="ctr" anchorCtr="1" horzOverflow="overflow">
                    <a:lnL>
                      <a:noFill/>
                    </a:lnL>
                    <a:lnR>
                      <a:noFill/>
                    </a:lnR>
                    <a:lnT>
                      <a:noFill/>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TOP</a:t>
                      </a:r>
                    </a:p>
                  </a:txBody>
                  <a:tcPr marT="45727" marB="45727" anchor="ctr" anchorCtr="1" horzOverflow="overflow">
                    <a:lnL>
                      <a:noFill/>
                    </a:lnL>
                    <a:lnR>
                      <a:noFill/>
                    </a:lnR>
                    <a:lnT>
                      <a:noFill/>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TOP</a:t>
                      </a:r>
                    </a:p>
                  </a:txBody>
                  <a:tcPr marT="45727" marB="45727" anchor="ctr" anchorCtr="1" horzOverflow="overflow">
                    <a:lnL>
                      <a:noFill/>
                    </a:lnL>
                    <a:lnR cap="flat">
                      <a:noFill/>
                    </a:lnR>
                    <a:lnT>
                      <a:noFill/>
                    </a:lnT>
                    <a:lnB w="28575" cap="flat" cmpd="sng" algn="ctr">
                      <a:noFill/>
                      <a:prstDash val="solid"/>
                      <a:round/>
                      <a:headEnd type="none" w="med" len="med"/>
                      <a:tailEnd type="none" w="med" len="med"/>
                    </a:lnB>
                    <a:lnTlToBr>
                      <a:noFill/>
                    </a:lnTlToBr>
                    <a:lnBlToTr>
                      <a:noFill/>
                    </a:lnBlToTr>
                    <a:noFill/>
                  </a:tcPr>
                </a:tc>
              </a:tr>
              <a:tr h="396301">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err="1" smtClean="0">
                          <a:ln>
                            <a:noFill/>
                          </a:ln>
                          <a:solidFill>
                            <a:schemeClr val="tx1"/>
                          </a:solidFill>
                          <a:effectLst/>
                          <a:latin typeface="Calibri" pitchFamily="34" charset="0"/>
                          <a:ea typeface="宋体" pitchFamily="2" charset="-122"/>
                        </a:rPr>
                        <a:t>Pd</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(111)</a:t>
                      </a:r>
                    </a:p>
                  </a:txBody>
                  <a:tcPr marT="45727" marB="45727" anchor="ctr" anchorCtr="1"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-2.151</a:t>
                      </a:r>
                    </a:p>
                  </a:txBody>
                  <a:tcPr marT="45727" marB="45727"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-1.572</a:t>
                      </a:r>
                    </a:p>
                  </a:txBody>
                  <a:tcPr marT="45727" marB="45727"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-1.48(±0.09) </a:t>
                      </a:r>
                    </a:p>
                  </a:txBody>
                  <a:tcPr marT="45727" marB="45727"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HOLLOW</a:t>
                      </a:r>
                    </a:p>
                  </a:txBody>
                  <a:tcPr marT="45727" marB="45727"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2000" b="0" i="0" u="none" strike="noStrike" cap="none" normalizeH="0" baseline="0" dirty="0" smtClean="0">
                          <a:ln>
                            <a:noFill/>
                          </a:ln>
                          <a:solidFill>
                            <a:schemeClr val="tx1"/>
                          </a:solidFill>
                          <a:effectLst/>
                          <a:latin typeface="Calibri" pitchFamily="34" charset="0"/>
                          <a:ea typeface="宋体" pitchFamily="2" charset="-122"/>
                        </a:rPr>
                        <a:t>HOLLOW</a:t>
                      </a:r>
                    </a:p>
                  </a:txBody>
                  <a:tcPr marT="45727" marB="45727" anchor="ctr" anchorCtr="1"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0996" name="Pictur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23225" y="-276225"/>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8"/>
          <p:cNvSpPr>
            <a:spLocks noGrp="1"/>
          </p:cNvSpPr>
          <p:nvPr>
            <p:ph type="body" sz="half" idx="1"/>
          </p:nvPr>
        </p:nvSpPr>
        <p:spPr>
          <a:xfrm>
            <a:off x="514350" y="1247775"/>
            <a:ext cx="8229600" cy="1631950"/>
          </a:xfrm>
          <a:solidFill>
            <a:schemeClr val="tx2">
              <a:lumMod val="20000"/>
              <a:lumOff val="80000"/>
            </a:schemeClr>
          </a:solidFill>
          <a:ln w="22225">
            <a:solidFill>
              <a:srgbClr val="0070C0"/>
            </a:solidFill>
            <a:miter lim="800000"/>
            <a:headEnd/>
            <a:tailEnd/>
          </a:ln>
        </p:spPr>
        <p:txBody>
          <a:bodyPr>
            <a:spAutoFit/>
          </a:bodyPr>
          <a:lstStyle/>
          <a:p>
            <a:pPr>
              <a:defRPr/>
            </a:pPr>
            <a:r>
              <a:rPr lang="en-US" altLang="zh-CN" sz="1800" dirty="0"/>
              <a:t>After testing several DFT </a:t>
            </a:r>
            <a:r>
              <a:rPr lang="en-US" altLang="zh-CN" sz="1800" dirty="0" err="1" smtClean="0"/>
              <a:t>functionals</a:t>
            </a:r>
            <a:r>
              <a:rPr lang="en-US" altLang="zh-CN" sz="1800" dirty="0" smtClean="0"/>
              <a:t> and computational protocols, </a:t>
            </a:r>
            <a:r>
              <a:rPr lang="en-US" altLang="zh-CN" sz="1800" dirty="0"/>
              <a:t>we found that the </a:t>
            </a:r>
            <a:r>
              <a:rPr lang="en-US" altLang="zh-CN" sz="1800" b="1" dirty="0">
                <a:solidFill>
                  <a:srgbClr val="FF0000"/>
                </a:solidFill>
              </a:rPr>
              <a:t>RPBE functional with BSSE correction </a:t>
            </a:r>
            <a:r>
              <a:rPr lang="en-US" altLang="zh-CN" sz="1800" dirty="0" smtClean="0"/>
              <a:t>gave </a:t>
            </a:r>
            <a:r>
              <a:rPr lang="en-US" altLang="zh-CN" sz="1800" dirty="0"/>
              <a:t>CO binding </a:t>
            </a:r>
            <a:r>
              <a:rPr lang="en-US" altLang="zh-CN" sz="1800" dirty="0" smtClean="0"/>
              <a:t>energies and adsorption sites </a:t>
            </a:r>
            <a:r>
              <a:rPr lang="en-US" altLang="zh-CN" sz="1800" dirty="0"/>
              <a:t>that agree well with available experimental data for three metals</a:t>
            </a:r>
            <a:r>
              <a:rPr lang="en-US" altLang="zh-CN" sz="1800" dirty="0" smtClean="0"/>
              <a:t>.</a:t>
            </a:r>
          </a:p>
          <a:p>
            <a:pPr>
              <a:spcBef>
                <a:spcPts val="1200"/>
              </a:spcBef>
              <a:defRPr/>
            </a:pPr>
            <a:r>
              <a:rPr lang="en-US" altLang="zh-CN" sz="1800" dirty="0" smtClean="0"/>
              <a:t>Calculations were done with CP2K using </a:t>
            </a:r>
            <a:r>
              <a:rPr lang="en-US" altLang="zh-CN" sz="1800" dirty="0"/>
              <a:t>a </a:t>
            </a:r>
            <a:r>
              <a:rPr lang="en-US" altLang="zh-CN" sz="1800" b="1" dirty="0">
                <a:solidFill>
                  <a:srgbClr val="FF0000"/>
                </a:solidFill>
              </a:rPr>
              <a:t>VDZ orbital basis coupled t</a:t>
            </a:r>
            <a:r>
              <a:rPr lang="en-US" altLang="zh-CN" sz="1800" b="1" dirty="0" smtClean="0">
                <a:solidFill>
                  <a:srgbClr val="FF0000"/>
                </a:solidFill>
              </a:rPr>
              <a:t>o </a:t>
            </a:r>
            <a:r>
              <a:rPr lang="en-US" altLang="zh-CN" sz="1800" b="1" dirty="0">
                <a:solidFill>
                  <a:srgbClr val="FF0000"/>
                </a:solidFill>
              </a:rPr>
              <a:t>plane </a:t>
            </a:r>
            <a:r>
              <a:rPr lang="en-US" altLang="zh-CN" sz="1800" b="1" dirty="0" smtClean="0">
                <a:solidFill>
                  <a:srgbClr val="FF0000"/>
                </a:solidFill>
              </a:rPr>
              <a:t>waves</a:t>
            </a:r>
            <a:r>
              <a:rPr lang="en-US" altLang="zh-CN" sz="1800" dirty="0" smtClean="0"/>
              <a:t>. </a:t>
            </a:r>
            <a:endParaRPr lang="en-US" altLang="zh-CN" sz="1800" dirty="0"/>
          </a:p>
        </p:txBody>
      </p:sp>
      <p:sp>
        <p:nvSpPr>
          <p:cNvPr id="40998" name="Text Box 97"/>
          <p:cNvSpPr txBox="1">
            <a:spLocks noChangeArrowheads="1"/>
          </p:cNvSpPr>
          <p:nvPr/>
        </p:nvSpPr>
        <p:spPr bwMode="auto">
          <a:xfrm>
            <a:off x="438150" y="5953125"/>
            <a:ext cx="830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altLang="zh-CN" sz="1200" dirty="0"/>
              <a:t>*</a:t>
            </a:r>
            <a:r>
              <a:rPr lang="en-US" altLang="zh-CN" sz="1000" dirty="0"/>
              <a:t> </a:t>
            </a:r>
            <a:r>
              <a:rPr lang="en-US" altLang="zh-CN" sz="1000" dirty="0" err="1">
                <a:latin typeface="Times New Roman" pitchFamily="18" charset="0"/>
              </a:rPr>
              <a:t>F.Abild</a:t>
            </a:r>
            <a:r>
              <a:rPr lang="en-US" altLang="zh-CN" sz="1000" dirty="0">
                <a:latin typeface="Times New Roman" pitchFamily="18" charset="0"/>
              </a:rPr>
              <a:t>-Pedersen, M.P. </a:t>
            </a:r>
            <a:r>
              <a:rPr lang="en-US" altLang="zh-CN" sz="1000" dirty="0" err="1">
                <a:latin typeface="Times New Roman" pitchFamily="18" charset="0"/>
              </a:rPr>
              <a:t>Andersson</a:t>
            </a:r>
            <a:r>
              <a:rPr lang="en-US" altLang="zh-CN" sz="1000" dirty="0">
                <a:latin typeface="Times New Roman" pitchFamily="18" charset="0"/>
              </a:rPr>
              <a:t>, </a:t>
            </a:r>
            <a:r>
              <a:rPr lang="en-US" altLang="zh-CN" sz="1000" i="1" dirty="0">
                <a:latin typeface="Times New Roman" pitchFamily="18" charset="0"/>
              </a:rPr>
              <a:t>Surface Science</a:t>
            </a:r>
            <a:r>
              <a:rPr lang="en-US" altLang="zh-CN" sz="1000" dirty="0">
                <a:latin typeface="Times New Roman" pitchFamily="18" charset="0"/>
              </a:rPr>
              <a:t>. 601 (2007) 1747-1753</a:t>
            </a:r>
          </a:p>
        </p:txBody>
      </p:sp>
      <p:sp>
        <p:nvSpPr>
          <p:cNvPr id="3" name="Up Arrow Callout 2"/>
          <p:cNvSpPr/>
          <p:nvPr/>
        </p:nvSpPr>
        <p:spPr>
          <a:xfrm>
            <a:off x="1885950" y="5191125"/>
            <a:ext cx="1066800" cy="762000"/>
          </a:xfrm>
          <a:prstGeom prst="upArrowCallout">
            <a:avLst>
              <a:gd name="adj1" fmla="val 6739"/>
              <a:gd name="adj2" fmla="val 14565"/>
              <a:gd name="adj3" fmla="val 18478"/>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t>Wrong trend</a:t>
            </a:r>
          </a:p>
        </p:txBody>
      </p:sp>
      <p:sp>
        <p:nvSpPr>
          <p:cNvPr id="10" name="Up Arrow Callout 9"/>
          <p:cNvSpPr/>
          <p:nvPr/>
        </p:nvSpPr>
        <p:spPr>
          <a:xfrm>
            <a:off x="3390900" y="5191125"/>
            <a:ext cx="1066800" cy="762000"/>
          </a:xfrm>
          <a:prstGeom prst="upArrowCallout">
            <a:avLst>
              <a:gd name="adj1" fmla="val 6739"/>
              <a:gd name="adj2" fmla="val 14565"/>
              <a:gd name="adj3" fmla="val 18478"/>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t>Correct trend</a:t>
            </a:r>
          </a:p>
        </p:txBody>
      </p:sp>
      <p:sp>
        <p:nvSpPr>
          <p:cNvPr id="14" name="Text Box 3"/>
          <p:cNvSpPr txBox="1">
            <a:spLocks noChangeArrowheads="1"/>
          </p:cNvSpPr>
          <p:nvPr/>
        </p:nvSpPr>
        <p:spPr bwMode="auto">
          <a:xfrm>
            <a:off x="76200" y="120650"/>
            <a:ext cx="8077200" cy="400110"/>
          </a:xfrm>
          <a:prstGeom prst="rect">
            <a:avLst/>
          </a:prstGeom>
          <a:noFill/>
          <a:ln w="9525">
            <a:noFill/>
            <a:miter lim="800000"/>
            <a:headEnd/>
            <a:tailEnd/>
          </a:ln>
        </p:spPr>
        <p:txBody>
          <a:bodyPr wrap="square">
            <a:spAutoFit/>
          </a:bodyPr>
          <a:lstStyle/>
          <a:p>
            <a:r>
              <a:rPr lang="en-US" altLang="zh-CN" sz="2000" b="1" dirty="0" smtClean="0">
                <a:latin typeface="Arial Narrow" pitchFamily="34" charset="0"/>
              </a:rPr>
              <a:t>Towards rapid computational evaluation of Fischer-</a:t>
            </a:r>
            <a:r>
              <a:rPr lang="en-US" altLang="zh-CN" sz="2000" b="1" dirty="0" err="1" smtClean="0">
                <a:latin typeface="Arial Narrow" pitchFamily="34" charset="0"/>
              </a:rPr>
              <a:t>Tropsch</a:t>
            </a:r>
            <a:r>
              <a:rPr lang="en-US" altLang="zh-CN" sz="2000" b="1" dirty="0" smtClean="0">
                <a:latin typeface="Arial Narrow" pitchFamily="34" charset="0"/>
              </a:rPr>
              <a:t> catalysts</a:t>
            </a:r>
            <a:endParaRPr lang="en-US" altLang="zh-CN" sz="2000" b="1" dirty="0">
              <a:latin typeface="Arial Narrow" pitchFamily="34" charset="0"/>
            </a:endParaRPr>
          </a:p>
        </p:txBody>
      </p:sp>
      <p:sp>
        <p:nvSpPr>
          <p:cNvPr id="15" name="Text Box 3"/>
          <p:cNvSpPr txBox="1">
            <a:spLocks noChangeArrowheads="1"/>
          </p:cNvSpPr>
          <p:nvPr/>
        </p:nvSpPr>
        <p:spPr bwMode="auto">
          <a:xfrm>
            <a:off x="190500" y="520760"/>
            <a:ext cx="8023225" cy="523220"/>
          </a:xfrm>
          <a:prstGeom prst="rect">
            <a:avLst/>
          </a:prstGeom>
          <a:noFill/>
          <a:ln w="9525">
            <a:noFill/>
            <a:miter lim="800000"/>
            <a:headEnd/>
            <a:tailEnd/>
          </a:ln>
        </p:spPr>
        <p:txBody>
          <a:bodyPr wrap="square">
            <a:spAutoFit/>
          </a:bodyPr>
          <a:lstStyle/>
          <a:p>
            <a:r>
              <a:rPr lang="en-US" altLang="zh-CN" sz="1400" b="1" dirty="0" err="1" smtClean="0">
                <a:solidFill>
                  <a:srgbClr val="7F7F7F"/>
                </a:solidFill>
              </a:rPr>
              <a:t>Shuo</a:t>
            </a:r>
            <a:r>
              <a:rPr lang="en-US" altLang="zh-CN" sz="1400" b="1" dirty="0" smtClean="0">
                <a:solidFill>
                  <a:srgbClr val="7F7F7F"/>
                </a:solidFill>
              </a:rPr>
              <a:t> Yao, </a:t>
            </a:r>
            <a:r>
              <a:rPr lang="en-US" altLang="zh-CN" sz="1400" b="1" dirty="0" err="1" smtClean="0">
                <a:solidFill>
                  <a:srgbClr val="7F7F7F"/>
                </a:solidFill>
              </a:rPr>
              <a:t>Oneka</a:t>
            </a:r>
            <a:r>
              <a:rPr lang="en-US" altLang="zh-CN" sz="1400" b="1" dirty="0" smtClean="0">
                <a:solidFill>
                  <a:srgbClr val="7F7F7F"/>
                </a:solidFill>
              </a:rPr>
              <a:t> Cummings, Josh Riggs, Collin Wick and R. </a:t>
            </a:r>
            <a:r>
              <a:rPr lang="en-US" altLang="zh-CN" sz="1400" b="1" dirty="0" err="1" smtClean="0">
                <a:solidFill>
                  <a:srgbClr val="7F7F7F"/>
                </a:solidFill>
              </a:rPr>
              <a:t>Ramachandran</a:t>
            </a:r>
            <a:endParaRPr lang="en-US" altLang="zh-CN" sz="1400" b="1" dirty="0" smtClean="0">
              <a:solidFill>
                <a:srgbClr val="7F7F7F"/>
              </a:solidFill>
            </a:endParaRPr>
          </a:p>
          <a:p>
            <a:r>
              <a:rPr lang="en-US" altLang="zh-CN" sz="1400" dirty="0" smtClean="0">
                <a:solidFill>
                  <a:srgbClr val="7F7F7F"/>
                </a:solidFill>
              </a:rPr>
              <a:t>Louisiana Tech University</a:t>
            </a:r>
            <a:endParaRPr lang="en-US" altLang="zh-CN" sz="1400" dirty="0">
              <a:solidFill>
                <a:srgbClr val="7F7F7F"/>
              </a:solidFill>
            </a:endParaRPr>
          </a:p>
        </p:txBody>
      </p:sp>
      <p:sp>
        <p:nvSpPr>
          <p:cNvPr id="16" name="TextBox 15"/>
          <p:cNvSpPr txBox="1"/>
          <p:nvPr/>
        </p:nvSpPr>
        <p:spPr>
          <a:xfrm>
            <a:off x="0" y="6457890"/>
            <a:ext cx="25146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3</a:t>
            </a:r>
            <a:r>
              <a:rPr lang="en-US" sz="2000" b="1" dirty="0" smtClean="0">
                <a:solidFill>
                  <a:prstClr val="black"/>
                </a:solidFill>
                <a:latin typeface="Arial" pitchFamily="34" charset="0"/>
                <a:ea typeface="+mn-ea"/>
                <a:cs typeface="Arial" pitchFamily="34" charset="0"/>
              </a:rPr>
              <a:t>: Catalysis</a:t>
            </a:r>
            <a:endParaRPr lang="en-US" sz="2000" b="1" dirty="0">
              <a:solidFill>
                <a:prstClr val="black"/>
              </a:solidFill>
              <a:latin typeface="Arial" pitchFamily="34" charset="0"/>
              <a:ea typeface="+mn-ea"/>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nodeType="withGroup">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nodeType="withGroup">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nodeType="withGroup">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1" grpId="0" animBg="1"/>
      <p:bldP spid="7" grpId="0" animBg="1"/>
      <p:bldP spid="3"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p:cNvSpPr>
          <p:nvPr>
            <p:ph type="body" sz="half" idx="1"/>
          </p:nvPr>
        </p:nvSpPr>
        <p:spPr>
          <a:xfrm>
            <a:off x="152400" y="3598359"/>
            <a:ext cx="4038600" cy="2748039"/>
          </a:xfrm>
        </p:spPr>
        <p:txBody>
          <a:bodyPr/>
          <a:lstStyle/>
          <a:p>
            <a:pPr marL="231775" indent="-231775">
              <a:lnSpc>
                <a:spcPct val="90000"/>
              </a:lnSpc>
              <a:spcBef>
                <a:spcPts val="1200"/>
              </a:spcBef>
              <a:buFont typeface="Arial" pitchFamily="34" charset="0"/>
              <a:buChar char="•"/>
            </a:pPr>
            <a:r>
              <a:rPr lang="en-US" altLang="zh-CN" sz="1600" dirty="0" smtClean="0">
                <a:latin typeface="+mj-lt"/>
              </a:rPr>
              <a:t>CO binding energies - very difficult to get agreement with experiments. </a:t>
            </a:r>
          </a:p>
          <a:p>
            <a:pPr marL="231775" indent="-231775">
              <a:lnSpc>
                <a:spcPct val="90000"/>
              </a:lnSpc>
              <a:spcBef>
                <a:spcPts val="1200"/>
              </a:spcBef>
              <a:buFont typeface="Arial" pitchFamily="34" charset="0"/>
              <a:buChar char="•"/>
            </a:pPr>
            <a:r>
              <a:rPr lang="en-US" altLang="zh-CN" sz="1600" dirty="0" smtClean="0">
                <a:latin typeface="+mj-lt"/>
              </a:rPr>
              <a:t>Developing </a:t>
            </a:r>
            <a:r>
              <a:rPr lang="en-US" altLang="zh-CN" sz="1600" dirty="0">
                <a:latin typeface="+mj-lt"/>
              </a:rPr>
              <a:t>computational protocols using DFT  functionals developed by </a:t>
            </a:r>
            <a:r>
              <a:rPr lang="en-US" altLang="zh-CN" sz="1600" dirty="0" err="1">
                <a:latin typeface="+mj-lt"/>
              </a:rPr>
              <a:t>Perdew</a:t>
            </a:r>
            <a:r>
              <a:rPr lang="en-US" altLang="zh-CN" sz="1600" dirty="0">
                <a:latin typeface="+mj-lt"/>
              </a:rPr>
              <a:t> </a:t>
            </a:r>
            <a:r>
              <a:rPr lang="en-US" altLang="zh-CN" sz="1600" dirty="0">
                <a:solidFill>
                  <a:srgbClr val="FF0000"/>
                </a:solidFill>
                <a:latin typeface="+mj-lt"/>
              </a:rPr>
              <a:t>– with some success!</a:t>
            </a:r>
          </a:p>
          <a:p>
            <a:pPr marL="231775" indent="-231775">
              <a:lnSpc>
                <a:spcPct val="90000"/>
              </a:lnSpc>
              <a:spcBef>
                <a:spcPts val="1200"/>
              </a:spcBef>
              <a:buFont typeface="Arial" pitchFamily="34" charset="0"/>
              <a:buChar char="•"/>
            </a:pPr>
            <a:r>
              <a:rPr lang="en-US" altLang="zh-CN" sz="1600" dirty="0" smtClean="0">
                <a:latin typeface="+mj-lt"/>
              </a:rPr>
              <a:t>Collaborating with a North Louisiana start-up – Jupiter Fuels (&gt; $3M </a:t>
            </a:r>
            <a:r>
              <a:rPr lang="en-US" altLang="zh-CN" sz="1600" dirty="0">
                <a:latin typeface="+mj-lt"/>
              </a:rPr>
              <a:t>in venture </a:t>
            </a:r>
            <a:r>
              <a:rPr lang="en-US" altLang="zh-CN" sz="1600" dirty="0" smtClean="0">
                <a:latin typeface="+mj-lt"/>
              </a:rPr>
              <a:t>capital).</a:t>
            </a:r>
          </a:p>
          <a:p>
            <a:pPr marL="231775" indent="-231775">
              <a:lnSpc>
                <a:spcPct val="90000"/>
              </a:lnSpc>
              <a:spcBef>
                <a:spcPts val="1200"/>
              </a:spcBef>
              <a:buFont typeface="Arial" pitchFamily="34" charset="0"/>
              <a:buChar char="•"/>
            </a:pPr>
            <a:r>
              <a:rPr lang="en-US" altLang="zh-CN" sz="1600" dirty="0" smtClean="0">
                <a:latin typeface="+mj-lt"/>
              </a:rPr>
              <a:t>Modeling CO </a:t>
            </a:r>
            <a:r>
              <a:rPr lang="en-US" altLang="zh-CN" sz="1600" dirty="0">
                <a:latin typeface="+mj-lt"/>
              </a:rPr>
              <a:t>binding </a:t>
            </a:r>
            <a:r>
              <a:rPr lang="en-US" altLang="zh-CN" sz="1600" dirty="0" smtClean="0">
                <a:latin typeface="+mj-lt"/>
              </a:rPr>
              <a:t>on </a:t>
            </a:r>
            <a:r>
              <a:rPr lang="en-US" altLang="zh-CN" sz="1600" u="sng" dirty="0" smtClean="0">
                <a:latin typeface="+mj-lt"/>
              </a:rPr>
              <a:t>catalyst nanowire tips</a:t>
            </a:r>
            <a:r>
              <a:rPr lang="en-US" altLang="zh-CN" sz="1600" dirty="0" smtClean="0">
                <a:latin typeface="+mj-lt"/>
              </a:rPr>
              <a:t>.</a:t>
            </a:r>
            <a:endParaRPr lang="en-US" altLang="zh-CN" sz="1600" dirty="0">
              <a:latin typeface="+mj-lt"/>
            </a:endParaRPr>
          </a:p>
        </p:txBody>
      </p:sp>
      <p:pic>
        <p:nvPicPr>
          <p:cNvPr id="21508" name="Picture 1"/>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grpSp>
        <p:nvGrpSpPr>
          <p:cNvPr id="5" name="Group 4"/>
          <p:cNvGrpSpPr/>
          <p:nvPr/>
        </p:nvGrpSpPr>
        <p:grpSpPr>
          <a:xfrm>
            <a:off x="4384326" y="2798259"/>
            <a:ext cx="4622287" cy="3217819"/>
            <a:chOff x="4457700" y="2971800"/>
            <a:chExt cx="4622287" cy="3217819"/>
          </a:xfrm>
        </p:grpSpPr>
        <p:pic>
          <p:nvPicPr>
            <p:cNvPr id="21547" name="Picture 43"/>
            <p:cNvPicPr>
              <a:picLocks noChangeAspect="1" noChangeArrowheads="1"/>
            </p:cNvPicPr>
            <p:nvPr/>
          </p:nvPicPr>
          <p:blipFill>
            <a:blip r:embed="rId4" cstate="print"/>
            <a:srcRect/>
            <a:stretch>
              <a:fillRect/>
            </a:stretch>
          </p:blipFill>
          <p:spPr bwMode="auto">
            <a:xfrm>
              <a:off x="6819900" y="2971800"/>
              <a:ext cx="2250726" cy="1600200"/>
            </a:xfrm>
            <a:prstGeom prst="rect">
              <a:avLst/>
            </a:prstGeom>
            <a:noFill/>
            <a:ln w="9525">
              <a:solidFill>
                <a:schemeClr val="tx1"/>
              </a:solidFill>
              <a:miter lim="800000"/>
              <a:headEnd/>
              <a:tailEnd/>
            </a:ln>
            <a:effectLst/>
          </p:spPr>
        </p:pic>
        <p:pic>
          <p:nvPicPr>
            <p:cNvPr id="21548" name="Picture 44"/>
            <p:cNvPicPr>
              <a:picLocks noChangeAspect="1" noChangeArrowheads="1"/>
            </p:cNvPicPr>
            <p:nvPr/>
          </p:nvPicPr>
          <p:blipFill>
            <a:blip r:embed="rId5" cstate="print"/>
            <a:srcRect/>
            <a:stretch>
              <a:fillRect/>
            </a:stretch>
          </p:blipFill>
          <p:spPr bwMode="auto">
            <a:xfrm>
              <a:off x="4457700" y="4589418"/>
              <a:ext cx="2371611" cy="1600200"/>
            </a:xfrm>
            <a:prstGeom prst="rect">
              <a:avLst/>
            </a:prstGeom>
            <a:noFill/>
            <a:ln w="9525">
              <a:solidFill>
                <a:schemeClr val="tx1"/>
              </a:solidFill>
              <a:miter lim="800000"/>
              <a:headEnd/>
              <a:tailEnd/>
            </a:ln>
            <a:effectLst/>
          </p:spPr>
        </p:pic>
        <p:pic>
          <p:nvPicPr>
            <p:cNvPr id="21549" name="Picture 45"/>
            <p:cNvPicPr>
              <a:picLocks noChangeAspect="1" noChangeArrowheads="1"/>
            </p:cNvPicPr>
            <p:nvPr/>
          </p:nvPicPr>
          <p:blipFill>
            <a:blip r:embed="rId6" cstate="print"/>
            <a:srcRect/>
            <a:stretch>
              <a:fillRect/>
            </a:stretch>
          </p:blipFill>
          <p:spPr bwMode="auto">
            <a:xfrm>
              <a:off x="4457700" y="2971800"/>
              <a:ext cx="2362200" cy="1600200"/>
            </a:xfrm>
            <a:prstGeom prst="rect">
              <a:avLst/>
            </a:prstGeom>
            <a:noFill/>
            <a:ln w="9525">
              <a:solidFill>
                <a:schemeClr val="tx1"/>
              </a:solidFill>
              <a:miter lim="800000"/>
              <a:headEnd/>
              <a:tailEnd/>
            </a:ln>
            <a:effectLst/>
          </p:spPr>
        </p:pic>
        <p:pic>
          <p:nvPicPr>
            <p:cNvPr id="21550" name="Picture 46"/>
            <p:cNvPicPr>
              <a:picLocks noChangeAspect="1" noChangeArrowheads="1"/>
            </p:cNvPicPr>
            <p:nvPr/>
          </p:nvPicPr>
          <p:blipFill>
            <a:blip r:embed="rId7" cstate="print"/>
            <a:srcRect/>
            <a:stretch>
              <a:fillRect/>
            </a:stretch>
          </p:blipFill>
          <p:spPr bwMode="auto">
            <a:xfrm>
              <a:off x="6828609" y="4589419"/>
              <a:ext cx="2251378" cy="1600200"/>
            </a:xfrm>
            <a:prstGeom prst="rect">
              <a:avLst/>
            </a:prstGeom>
            <a:noFill/>
            <a:ln w="9525">
              <a:solidFill>
                <a:schemeClr val="tx1"/>
              </a:solidFill>
              <a:miter lim="800000"/>
              <a:headEnd/>
              <a:tailEnd/>
            </a:ln>
            <a:effectLst/>
          </p:spPr>
        </p:pic>
      </p:grpSp>
      <p:sp>
        <p:nvSpPr>
          <p:cNvPr id="21555" name="Text Box 51"/>
          <p:cNvSpPr txBox="1">
            <a:spLocks noChangeArrowheads="1"/>
          </p:cNvSpPr>
          <p:nvPr/>
        </p:nvSpPr>
        <p:spPr bwMode="auto">
          <a:xfrm>
            <a:off x="4455084" y="6053085"/>
            <a:ext cx="3807174" cy="307777"/>
          </a:xfrm>
          <a:prstGeom prst="rect">
            <a:avLst/>
          </a:prstGeom>
          <a:solidFill>
            <a:schemeClr val="bg1"/>
          </a:solidFill>
          <a:ln w="9525">
            <a:noFill/>
            <a:miter lim="800000"/>
            <a:headEnd/>
            <a:tailEnd/>
          </a:ln>
          <a:effectLst/>
        </p:spPr>
        <p:txBody>
          <a:bodyPr wrap="square">
            <a:spAutoFit/>
          </a:bodyPr>
          <a:lstStyle/>
          <a:p>
            <a:pPr algn="ctr">
              <a:spcBef>
                <a:spcPct val="50000"/>
              </a:spcBef>
            </a:pPr>
            <a:r>
              <a:rPr lang="en-US" altLang="zh-CN" sz="1400" b="1" dirty="0" smtClean="0"/>
              <a:t>CO adsorption on Cobalt </a:t>
            </a:r>
            <a:r>
              <a:rPr lang="en-US" altLang="zh-CN" sz="1400" b="1" dirty="0" smtClean="0"/>
              <a:t>nanowire tips</a:t>
            </a:r>
            <a:endParaRPr lang="en-US" altLang="zh-CN" sz="1400" dirty="0"/>
          </a:p>
        </p:txBody>
      </p:sp>
      <p:sp>
        <p:nvSpPr>
          <p:cNvPr id="32" name="Text Box 3"/>
          <p:cNvSpPr txBox="1">
            <a:spLocks noChangeArrowheads="1"/>
          </p:cNvSpPr>
          <p:nvPr/>
        </p:nvSpPr>
        <p:spPr bwMode="auto">
          <a:xfrm>
            <a:off x="152400" y="76200"/>
            <a:ext cx="8077200" cy="584775"/>
          </a:xfrm>
          <a:prstGeom prst="rect">
            <a:avLst/>
          </a:prstGeom>
          <a:noFill/>
          <a:ln w="9525">
            <a:noFill/>
            <a:miter lim="800000"/>
            <a:headEnd/>
            <a:tailEnd/>
          </a:ln>
        </p:spPr>
        <p:txBody>
          <a:bodyPr wrap="square">
            <a:spAutoFit/>
          </a:bodyPr>
          <a:lstStyle/>
          <a:p>
            <a:r>
              <a:rPr lang="en-US" altLang="zh-CN" b="1" dirty="0" smtClean="0"/>
              <a:t>Towards rapid computational evaluation of Fischer-</a:t>
            </a:r>
            <a:r>
              <a:rPr lang="en-US" altLang="zh-CN" b="1" dirty="0" err="1" smtClean="0"/>
              <a:t>Tropsch</a:t>
            </a:r>
            <a:r>
              <a:rPr lang="en-US" altLang="zh-CN" b="1" dirty="0" smtClean="0"/>
              <a:t> catalysts</a:t>
            </a:r>
          </a:p>
          <a:p>
            <a:r>
              <a:rPr lang="en-US" altLang="zh-CN" sz="1400" b="1" dirty="0" err="1">
                <a:solidFill>
                  <a:srgbClr val="7F7F7F"/>
                </a:solidFill>
              </a:rPr>
              <a:t>Shuo</a:t>
            </a:r>
            <a:r>
              <a:rPr lang="en-US" altLang="zh-CN" sz="1400" b="1" dirty="0">
                <a:solidFill>
                  <a:srgbClr val="7F7F7F"/>
                </a:solidFill>
              </a:rPr>
              <a:t> Yao, </a:t>
            </a:r>
            <a:r>
              <a:rPr lang="en-US" altLang="zh-CN" sz="1400" b="1" dirty="0" err="1">
                <a:solidFill>
                  <a:srgbClr val="7F7F7F"/>
                </a:solidFill>
              </a:rPr>
              <a:t>Oneka</a:t>
            </a:r>
            <a:r>
              <a:rPr lang="en-US" altLang="zh-CN" sz="1400" b="1" dirty="0">
                <a:solidFill>
                  <a:srgbClr val="7F7F7F"/>
                </a:solidFill>
              </a:rPr>
              <a:t> Cummings, Josh Riggs, Collin Wick and R. </a:t>
            </a:r>
            <a:r>
              <a:rPr lang="en-US" altLang="zh-CN" sz="1400" b="1" dirty="0" err="1" smtClean="0">
                <a:solidFill>
                  <a:srgbClr val="7F7F7F"/>
                </a:solidFill>
              </a:rPr>
              <a:t>Ramachandran</a:t>
            </a:r>
            <a:endParaRPr lang="en-US" altLang="zh-CN" sz="1400" b="1" dirty="0">
              <a:solidFill>
                <a:srgbClr val="7F7F7F"/>
              </a:solidFill>
            </a:endParaRPr>
          </a:p>
        </p:txBody>
      </p:sp>
      <p:pic>
        <p:nvPicPr>
          <p:cNvPr id="7170"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803730" y="1091837"/>
            <a:ext cx="3657600" cy="119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209127" y="2294853"/>
            <a:ext cx="2846805" cy="276999"/>
          </a:xfrm>
          <a:prstGeom prst="rect">
            <a:avLst/>
          </a:prstGeom>
        </p:spPr>
        <p:txBody>
          <a:bodyPr wrap="none">
            <a:spAutoFit/>
          </a:bodyPr>
          <a:lstStyle/>
          <a:p>
            <a:r>
              <a:rPr lang="en-US" sz="1200" dirty="0">
                <a:hlinkClick r:id="rId9"/>
              </a:rPr>
              <a:t>http://www.asi20.com/page9/index.html</a:t>
            </a:r>
            <a:endParaRPr lang="en-US" sz="1200" dirty="0"/>
          </a:p>
        </p:txBody>
      </p:sp>
      <p:sp>
        <p:nvSpPr>
          <p:cNvPr id="15" name="TextBox 14"/>
          <p:cNvSpPr txBox="1"/>
          <p:nvPr/>
        </p:nvSpPr>
        <p:spPr>
          <a:xfrm>
            <a:off x="0" y="6457890"/>
            <a:ext cx="25146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3</a:t>
            </a:r>
            <a:r>
              <a:rPr lang="en-US" sz="2000" b="1" dirty="0" smtClean="0">
                <a:solidFill>
                  <a:prstClr val="black"/>
                </a:solidFill>
                <a:latin typeface="Arial" pitchFamily="34" charset="0"/>
                <a:ea typeface="+mn-ea"/>
                <a:cs typeface="Arial" pitchFamily="34" charset="0"/>
              </a:rPr>
              <a:t>: Catalysis</a:t>
            </a:r>
            <a:endParaRPr lang="en-US" sz="2000" b="1" dirty="0">
              <a:solidFill>
                <a:prstClr val="black"/>
              </a:solidFill>
              <a:latin typeface="Arial" pitchFamily="34" charset="0"/>
              <a:ea typeface="+mn-ea"/>
              <a:cs typeface="Arial" pitchFamily="34" charset="0"/>
            </a:endParaRPr>
          </a:p>
        </p:txBody>
      </p:sp>
      <p:grpSp>
        <p:nvGrpSpPr>
          <p:cNvPr id="26" name="Group 25"/>
          <p:cNvGrpSpPr/>
          <p:nvPr/>
        </p:nvGrpSpPr>
        <p:grpSpPr>
          <a:xfrm>
            <a:off x="321808" y="842963"/>
            <a:ext cx="3863975" cy="1357313"/>
            <a:chOff x="457200" y="2667000"/>
            <a:chExt cx="3863975" cy="1357313"/>
          </a:xfrm>
        </p:grpSpPr>
        <p:sp>
          <p:nvSpPr>
            <p:cNvPr id="27" name="Text Box 25"/>
            <p:cNvSpPr txBox="1">
              <a:spLocks noChangeArrowheads="1"/>
            </p:cNvSpPr>
            <p:nvPr/>
          </p:nvSpPr>
          <p:spPr bwMode="auto">
            <a:xfrm>
              <a:off x="3048000" y="2819400"/>
              <a:ext cx="1273175" cy="366713"/>
            </a:xfrm>
            <a:prstGeom prst="rect">
              <a:avLst/>
            </a:prstGeom>
            <a:noFill/>
            <a:ln w="9525">
              <a:noFill/>
              <a:miter lim="800000"/>
              <a:headEnd/>
              <a:tailEnd/>
            </a:ln>
            <a:effectLst/>
          </p:spPr>
          <p:txBody>
            <a:bodyPr>
              <a:spAutoFit/>
            </a:bodyPr>
            <a:lstStyle/>
            <a:p>
              <a:pPr>
                <a:spcBef>
                  <a:spcPct val="50000"/>
                </a:spcBef>
              </a:pPr>
              <a:r>
                <a:rPr lang="en-US" altLang="zh-CN"/>
                <a:t>CO + H</a:t>
              </a:r>
              <a:r>
                <a:rPr lang="en-US" altLang="zh-CN" baseline="-25000"/>
                <a:t>2</a:t>
              </a:r>
            </a:p>
          </p:txBody>
        </p:sp>
        <p:sp>
          <p:nvSpPr>
            <p:cNvPr id="28" name="AutoShape 26"/>
            <p:cNvSpPr>
              <a:spLocks noChangeArrowheads="1"/>
            </p:cNvSpPr>
            <p:nvPr/>
          </p:nvSpPr>
          <p:spPr bwMode="auto">
            <a:xfrm rot="10800000">
              <a:off x="2362200" y="2895600"/>
              <a:ext cx="533400" cy="228600"/>
            </a:xfrm>
            <a:prstGeom prst="rightArrow">
              <a:avLst>
                <a:gd name="adj1" fmla="val 50000"/>
                <a:gd name="adj2" fmla="val 58333"/>
              </a:avLst>
            </a:prstGeom>
            <a:solidFill>
              <a:schemeClr val="accent1"/>
            </a:solidFill>
            <a:ln w="9525">
              <a:noFill/>
              <a:miter lim="800000"/>
              <a:headEnd/>
              <a:tailEnd/>
            </a:ln>
            <a:effectLst>
              <a:prstShdw prst="shdw17" dist="17961" dir="2700000">
                <a:schemeClr val="accent1">
                  <a:gamma/>
                  <a:shade val="60000"/>
                  <a:invGamma/>
                </a:schemeClr>
              </a:prstShdw>
            </a:effectLst>
          </p:spPr>
          <p:txBody>
            <a:bodyPr wrap="none" anchor="ctr"/>
            <a:lstStyle/>
            <a:p>
              <a:endParaRPr lang="en-US"/>
            </a:p>
          </p:txBody>
        </p:sp>
        <p:sp>
          <p:nvSpPr>
            <p:cNvPr id="29" name="Rectangle 27"/>
            <p:cNvSpPr>
              <a:spLocks noChangeArrowheads="1"/>
            </p:cNvSpPr>
            <p:nvPr/>
          </p:nvSpPr>
          <p:spPr bwMode="auto">
            <a:xfrm>
              <a:off x="990600" y="2667000"/>
              <a:ext cx="1066800" cy="609600"/>
            </a:xfrm>
            <a:prstGeom prst="rect">
              <a:avLst/>
            </a:prstGeom>
            <a:solidFill>
              <a:schemeClr val="bg1"/>
            </a:solidFill>
            <a:ln w="9525">
              <a:solidFill>
                <a:schemeClr val="tx1"/>
              </a:solidFill>
              <a:miter lim="800000"/>
              <a:headEnd/>
              <a:tailEnd/>
            </a:ln>
            <a:effectLst>
              <a:outerShdw dist="107763" dir="2700000" algn="ctr" rotWithShape="0">
                <a:srgbClr val="808080"/>
              </a:outerShdw>
            </a:effectLst>
          </p:spPr>
          <p:txBody>
            <a:bodyPr wrap="none" anchor="ctr"/>
            <a:lstStyle/>
            <a:p>
              <a:pPr algn="ctr"/>
              <a:r>
                <a:rPr lang="en-US" altLang="zh-CN" sz="1400" dirty="0"/>
                <a:t>Black box </a:t>
              </a:r>
            </a:p>
            <a:p>
              <a:pPr algn="ctr"/>
              <a:r>
                <a:rPr lang="en-US" altLang="zh-CN" sz="1400" dirty="0"/>
                <a:t>of Catalysis</a:t>
              </a:r>
            </a:p>
          </p:txBody>
        </p:sp>
        <p:sp>
          <p:nvSpPr>
            <p:cNvPr id="30" name="AutoShape 30"/>
            <p:cNvSpPr>
              <a:spLocks noChangeArrowheads="1"/>
            </p:cNvSpPr>
            <p:nvPr/>
          </p:nvSpPr>
          <p:spPr bwMode="auto">
            <a:xfrm>
              <a:off x="457200" y="2971800"/>
              <a:ext cx="381000" cy="838200"/>
            </a:xfrm>
            <a:prstGeom prst="curvedRightArrow">
              <a:avLst>
                <a:gd name="adj1" fmla="val 44000"/>
                <a:gd name="adj2" fmla="val 88000"/>
                <a:gd name="adj3" fmla="val 33333"/>
              </a:avLst>
            </a:prstGeom>
            <a:solidFill>
              <a:schemeClr val="accent1"/>
            </a:solidFill>
            <a:ln w="9525">
              <a:noFill/>
              <a:miter lim="800000"/>
              <a:headEnd/>
              <a:tailEnd/>
            </a:ln>
            <a:effectLst>
              <a:prstShdw prst="shdw17" dist="17961" dir="2700000">
                <a:schemeClr val="accent1">
                  <a:gamma/>
                  <a:shade val="60000"/>
                  <a:invGamma/>
                </a:schemeClr>
              </a:prstShdw>
            </a:effectLst>
          </p:spPr>
          <p:txBody>
            <a:bodyPr wrap="none" anchor="ctr"/>
            <a:lstStyle/>
            <a:p>
              <a:endParaRPr lang="en-US"/>
            </a:p>
          </p:txBody>
        </p:sp>
        <p:sp>
          <p:nvSpPr>
            <p:cNvPr id="31" name="Text Box 31"/>
            <p:cNvSpPr txBox="1">
              <a:spLocks noChangeArrowheads="1"/>
            </p:cNvSpPr>
            <p:nvPr/>
          </p:nvSpPr>
          <p:spPr bwMode="auto">
            <a:xfrm>
              <a:off x="762000" y="3657600"/>
              <a:ext cx="3505200" cy="366713"/>
            </a:xfrm>
            <a:prstGeom prst="rect">
              <a:avLst/>
            </a:prstGeom>
            <a:noFill/>
            <a:ln w="9525">
              <a:noFill/>
              <a:miter lim="800000"/>
              <a:headEnd/>
              <a:tailEnd/>
            </a:ln>
            <a:effectLst/>
          </p:spPr>
          <p:txBody>
            <a:bodyPr>
              <a:spAutoFit/>
            </a:bodyPr>
            <a:lstStyle/>
            <a:p>
              <a:pPr>
                <a:spcBef>
                  <a:spcPct val="50000"/>
                </a:spcBef>
              </a:pPr>
              <a:r>
                <a:rPr lang="en-US" altLang="zh-CN" dirty="0"/>
                <a:t>Gasoline CH</a:t>
              </a:r>
              <a:r>
                <a:rPr lang="en-US" altLang="zh-CN" baseline="-25000" dirty="0"/>
                <a:t>3</a:t>
              </a:r>
              <a:r>
                <a:rPr lang="en-US" altLang="zh-CN" dirty="0"/>
                <a:t>-(CH</a:t>
              </a:r>
              <a:r>
                <a:rPr lang="en-US" altLang="zh-CN" baseline="-25000" dirty="0"/>
                <a:t>2</a:t>
              </a:r>
              <a:r>
                <a:rPr lang="en-US" altLang="zh-CN" dirty="0"/>
                <a:t>)</a:t>
              </a:r>
              <a:r>
                <a:rPr lang="en-US" altLang="zh-CN" baseline="-25000" dirty="0"/>
                <a:t>x</a:t>
              </a:r>
              <a:r>
                <a:rPr lang="en-US" altLang="zh-CN" dirty="0"/>
                <a:t>-CH</a:t>
              </a:r>
              <a:r>
                <a:rPr lang="en-US" altLang="zh-CN" baseline="-25000" dirty="0"/>
                <a:t>3 </a:t>
              </a:r>
              <a:r>
                <a:rPr lang="en-US" altLang="zh-CN" dirty="0"/>
                <a:t>+ H</a:t>
              </a:r>
              <a:r>
                <a:rPr lang="en-US" altLang="zh-CN" baseline="-25000" dirty="0"/>
                <a:t>2</a:t>
              </a:r>
              <a:r>
                <a:rPr lang="en-US" altLang="zh-CN" dirty="0"/>
                <a:t>O</a:t>
              </a:r>
            </a:p>
          </p:txBody>
        </p:sp>
      </p:grpSp>
      <p:grpSp>
        <p:nvGrpSpPr>
          <p:cNvPr id="3" name="Group 2"/>
          <p:cNvGrpSpPr/>
          <p:nvPr/>
        </p:nvGrpSpPr>
        <p:grpSpPr>
          <a:xfrm>
            <a:off x="250825" y="2366805"/>
            <a:ext cx="3657600" cy="1141680"/>
            <a:chOff x="479425" y="1975989"/>
            <a:chExt cx="3657600" cy="1141680"/>
          </a:xfrm>
        </p:grpSpPr>
        <p:sp>
          <p:nvSpPr>
            <p:cNvPr id="36" name="AutoShape 14"/>
            <p:cNvSpPr>
              <a:spLocks noChangeArrowheads="1"/>
            </p:cNvSpPr>
            <p:nvPr/>
          </p:nvSpPr>
          <p:spPr bwMode="auto">
            <a:xfrm>
              <a:off x="708025" y="2559843"/>
              <a:ext cx="3200400" cy="457200"/>
            </a:xfrm>
            <a:prstGeom prst="parallelogram">
              <a:avLst>
                <a:gd name="adj" fmla="val 175000"/>
              </a:avLst>
            </a:prstGeom>
            <a:solidFill>
              <a:schemeClr val="accent1"/>
            </a:solidFill>
            <a:ln w="9525">
              <a:noFill/>
              <a:miter lim="800000"/>
              <a:headEnd/>
              <a:tailEnd/>
            </a:ln>
            <a:effectLst>
              <a:prstShdw prst="shdw17" dist="17961" dir="13500000">
                <a:srgbClr val="008080"/>
              </a:prstShdw>
            </a:effectLst>
          </p:spPr>
          <p:txBody>
            <a:bodyPr wrap="none" anchor="ctr"/>
            <a:lstStyle/>
            <a:p>
              <a:endParaRPr lang="en-US"/>
            </a:p>
          </p:txBody>
        </p:sp>
        <p:sp>
          <p:nvSpPr>
            <p:cNvPr id="37" name="Line 15"/>
            <p:cNvSpPr>
              <a:spLocks noChangeShapeType="1"/>
            </p:cNvSpPr>
            <p:nvPr/>
          </p:nvSpPr>
          <p:spPr bwMode="auto">
            <a:xfrm>
              <a:off x="2689225" y="2407443"/>
              <a:ext cx="0" cy="381000"/>
            </a:xfrm>
            <a:prstGeom prst="line">
              <a:avLst/>
            </a:prstGeom>
            <a:noFill/>
            <a:ln w="38100">
              <a:solidFill>
                <a:schemeClr val="tx1"/>
              </a:solidFill>
              <a:round/>
              <a:headEnd/>
              <a:tailEnd/>
            </a:ln>
            <a:effectLst/>
          </p:spPr>
          <p:txBody>
            <a:bodyPr/>
            <a:lstStyle/>
            <a:p>
              <a:endParaRPr lang="en-US" sz="1600"/>
            </a:p>
          </p:txBody>
        </p:sp>
        <p:sp>
          <p:nvSpPr>
            <p:cNvPr id="38" name="Text Box 16"/>
            <p:cNvSpPr txBox="1">
              <a:spLocks noChangeArrowheads="1"/>
            </p:cNvSpPr>
            <p:nvPr/>
          </p:nvSpPr>
          <p:spPr bwMode="auto">
            <a:xfrm rot="20643277">
              <a:off x="2464277" y="2081983"/>
              <a:ext cx="724584" cy="307777"/>
            </a:xfrm>
            <a:prstGeom prst="rect">
              <a:avLst/>
            </a:prstGeom>
            <a:noFill/>
            <a:ln w="9525">
              <a:noFill/>
              <a:miter lim="800000"/>
              <a:headEnd/>
              <a:tailEnd/>
            </a:ln>
            <a:effectLst/>
          </p:spPr>
          <p:txBody>
            <a:bodyPr wrap="square">
              <a:spAutoFit/>
            </a:bodyPr>
            <a:lstStyle/>
            <a:p>
              <a:pPr>
                <a:spcBef>
                  <a:spcPct val="50000"/>
                </a:spcBef>
              </a:pPr>
              <a:r>
                <a:rPr lang="en-US" altLang="zh-CN" sz="1400" dirty="0">
                  <a:solidFill>
                    <a:srgbClr val="3333FF"/>
                  </a:solidFill>
                </a:rPr>
                <a:t>C = O</a:t>
              </a:r>
            </a:p>
          </p:txBody>
        </p:sp>
        <p:sp>
          <p:nvSpPr>
            <p:cNvPr id="39" name="Line 17"/>
            <p:cNvSpPr>
              <a:spLocks noChangeShapeType="1"/>
            </p:cNvSpPr>
            <p:nvPr/>
          </p:nvSpPr>
          <p:spPr bwMode="auto">
            <a:xfrm>
              <a:off x="2101396" y="2133598"/>
              <a:ext cx="381000" cy="152400"/>
            </a:xfrm>
            <a:prstGeom prst="line">
              <a:avLst/>
            </a:prstGeom>
            <a:noFill/>
            <a:ln w="28575">
              <a:solidFill>
                <a:schemeClr val="tx1"/>
              </a:solidFill>
              <a:round/>
              <a:headEnd/>
              <a:tailEnd type="stealth" w="med" len="lg"/>
            </a:ln>
            <a:effectLst/>
          </p:spPr>
          <p:txBody>
            <a:bodyPr/>
            <a:lstStyle/>
            <a:p>
              <a:endParaRPr lang="en-US"/>
            </a:p>
          </p:txBody>
        </p:sp>
        <p:sp>
          <p:nvSpPr>
            <p:cNvPr id="40" name="Text Box 18"/>
            <p:cNvSpPr txBox="1">
              <a:spLocks noChangeArrowheads="1"/>
            </p:cNvSpPr>
            <p:nvPr/>
          </p:nvSpPr>
          <p:spPr bwMode="auto">
            <a:xfrm>
              <a:off x="1685562" y="1975989"/>
              <a:ext cx="651419" cy="307777"/>
            </a:xfrm>
            <a:prstGeom prst="rect">
              <a:avLst/>
            </a:prstGeom>
            <a:noFill/>
            <a:ln w="9525">
              <a:noFill/>
              <a:miter lim="800000"/>
              <a:headEnd/>
              <a:tailEnd/>
            </a:ln>
            <a:effectLst/>
          </p:spPr>
          <p:txBody>
            <a:bodyPr wrap="square">
              <a:spAutoFit/>
            </a:bodyPr>
            <a:lstStyle/>
            <a:p>
              <a:pPr>
                <a:spcBef>
                  <a:spcPct val="50000"/>
                </a:spcBef>
              </a:pPr>
              <a:r>
                <a:rPr lang="en-US" altLang="zh-CN" sz="1400" dirty="0" smtClean="0">
                  <a:solidFill>
                    <a:srgbClr val="3333FF"/>
                  </a:solidFill>
                </a:rPr>
                <a:t>CO</a:t>
              </a:r>
              <a:endParaRPr lang="en-US" altLang="zh-CN" sz="1400" dirty="0">
                <a:solidFill>
                  <a:srgbClr val="3333FF"/>
                </a:solidFill>
              </a:endParaRPr>
            </a:p>
          </p:txBody>
        </p:sp>
        <p:sp>
          <p:nvSpPr>
            <p:cNvPr id="41" name="Rectangle 19"/>
            <p:cNvSpPr>
              <a:spLocks noChangeArrowheads="1"/>
            </p:cNvSpPr>
            <p:nvPr/>
          </p:nvSpPr>
          <p:spPr bwMode="auto">
            <a:xfrm>
              <a:off x="479425" y="1975989"/>
              <a:ext cx="3657600" cy="1141680"/>
            </a:xfrm>
            <a:prstGeom prst="rect">
              <a:avLst/>
            </a:prstGeom>
            <a:noFill/>
            <a:ln w="9525">
              <a:solidFill>
                <a:srgbClr val="CC99FF"/>
              </a:solidFill>
              <a:miter lim="800000"/>
              <a:headEnd/>
              <a:tailEnd/>
            </a:ln>
            <a:effectLst>
              <a:prstShdw prst="shdw18" dist="17961" dir="13500000">
                <a:srgbClr val="CC99FF">
                  <a:gamma/>
                  <a:shade val="60000"/>
                  <a:invGamma/>
                </a:srgbClr>
              </a:prstShdw>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507">
                                            <p:txEl>
                                              <p:pRg st="0" end="0"/>
                                            </p:txEl>
                                          </p:spTgt>
                                        </p:tgtEl>
                                        <p:attrNameLst>
                                          <p:attrName>style.visibility</p:attrName>
                                        </p:attrNameLst>
                                      </p:cBhvr>
                                      <p:to>
                                        <p:strVal val="visible"/>
                                      </p:to>
                                    </p:set>
                                    <p:animEffect transition="in" filter="fade">
                                      <p:cBhvr>
                                        <p:cTn id="16" dur="1000"/>
                                        <p:tgtEl>
                                          <p:spTgt spid="21507">
                                            <p:txEl>
                                              <p:pRg st="0" end="0"/>
                                            </p:txEl>
                                          </p:spTgt>
                                        </p:tgtEl>
                                      </p:cBhvr>
                                    </p:animEffect>
                                    <p:anim calcmode="lin" valueType="num">
                                      <p:cBhvr>
                                        <p:cTn id="17" dur="10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21507">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507">
                                            <p:txEl>
                                              <p:pRg st="1" end="1"/>
                                            </p:txEl>
                                          </p:spTgt>
                                        </p:tgtEl>
                                        <p:attrNameLst>
                                          <p:attrName>style.visibility</p:attrName>
                                        </p:attrNameLst>
                                      </p:cBhvr>
                                      <p:to>
                                        <p:strVal val="visible"/>
                                      </p:to>
                                    </p:set>
                                    <p:animEffect transition="in" filter="fade">
                                      <p:cBhvr>
                                        <p:cTn id="21" dur="1000"/>
                                        <p:tgtEl>
                                          <p:spTgt spid="21507">
                                            <p:txEl>
                                              <p:pRg st="1" end="1"/>
                                            </p:txEl>
                                          </p:spTgt>
                                        </p:tgtEl>
                                      </p:cBhvr>
                                    </p:animEffect>
                                    <p:anim calcmode="lin" valueType="num">
                                      <p:cBhvr>
                                        <p:cTn id="22" dur="10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15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507">
                                            <p:txEl>
                                              <p:pRg st="2" end="2"/>
                                            </p:txEl>
                                          </p:spTgt>
                                        </p:tgtEl>
                                        <p:attrNameLst>
                                          <p:attrName>style.visibility</p:attrName>
                                        </p:attrNameLst>
                                      </p:cBhvr>
                                      <p:to>
                                        <p:strVal val="visible"/>
                                      </p:to>
                                    </p:set>
                                    <p:animEffect transition="in" filter="fade">
                                      <p:cBhvr>
                                        <p:cTn id="28" dur="1000"/>
                                        <p:tgtEl>
                                          <p:spTgt spid="21507">
                                            <p:txEl>
                                              <p:pRg st="2" end="2"/>
                                            </p:txEl>
                                          </p:spTgt>
                                        </p:tgtEl>
                                      </p:cBhvr>
                                    </p:animEffect>
                                    <p:anim calcmode="lin" valueType="num">
                                      <p:cBhvr>
                                        <p:cTn id="29" dur="10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1507">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7170"/>
                                        </p:tgtEl>
                                        <p:attrNameLst>
                                          <p:attrName>style.visibility</p:attrName>
                                        </p:attrNameLst>
                                      </p:cBhvr>
                                      <p:to>
                                        <p:strVal val="visible"/>
                                      </p:to>
                                    </p:set>
                                    <p:animEffect transition="in" filter="fade">
                                      <p:cBhvr>
                                        <p:cTn id="34" dur="500"/>
                                        <p:tgtEl>
                                          <p:spTgt spid="717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507">
                                            <p:txEl>
                                              <p:pRg st="3" end="3"/>
                                            </p:txEl>
                                          </p:spTgt>
                                        </p:tgtEl>
                                        <p:attrNameLst>
                                          <p:attrName>style.visibility</p:attrName>
                                        </p:attrNameLst>
                                      </p:cBhvr>
                                      <p:to>
                                        <p:strVal val="visible"/>
                                      </p:to>
                                    </p:set>
                                    <p:animEffect transition="in" filter="fade">
                                      <p:cBhvr>
                                        <p:cTn id="42" dur="500"/>
                                        <p:tgtEl>
                                          <p:spTgt spid="21507">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555"/>
                                        </p:tgtEl>
                                        <p:attrNameLst>
                                          <p:attrName>style.visibility</p:attrName>
                                        </p:attrNameLst>
                                      </p:cBhvr>
                                      <p:to>
                                        <p:strVal val="visible"/>
                                      </p:to>
                                    </p:set>
                                    <p:animEffect transition="in" filter="fade">
                                      <p:cBhvr>
                                        <p:cTn id="48" dur="500"/>
                                        <p:tgtEl>
                                          <p:spTgt spid="2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55"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0129" y="1383904"/>
            <a:ext cx="8273341" cy="1107996"/>
          </a:xfrm>
          <a:prstGeom prst="rect">
            <a:avLst/>
          </a:prstGeom>
          <a:solidFill>
            <a:schemeClr val="accent6">
              <a:lumMod val="40000"/>
              <a:lumOff val="60000"/>
            </a:schemeClr>
          </a:solidFill>
        </p:spPr>
        <p:txBody>
          <a:bodyPr wrap="square">
            <a:spAutoFit/>
          </a:bodyPr>
          <a:lstStyle/>
          <a:p>
            <a:pPr algn="just" fontAlgn="auto">
              <a:spcBef>
                <a:spcPts val="0"/>
              </a:spcBef>
              <a:spcAft>
                <a:spcPts val="0"/>
              </a:spcAft>
            </a:pPr>
            <a:r>
              <a:rPr lang="en-US" b="1" dirty="0" smtClean="0">
                <a:solidFill>
                  <a:prstClr val="black"/>
                </a:solidFill>
                <a:latin typeface="Calibri"/>
                <a:ea typeface="+mn-ea"/>
                <a:cs typeface="+mn-cs"/>
              </a:rPr>
              <a:t>Core-shell nanoparticles investigated in </a:t>
            </a:r>
            <a:r>
              <a:rPr lang="en-US" b="1" smtClean="0">
                <a:solidFill>
                  <a:prstClr val="black"/>
                </a:solidFill>
                <a:latin typeface="Calibri"/>
                <a:ea typeface="+mn-ea"/>
                <a:cs typeface="+mn-cs"/>
              </a:rPr>
              <a:t>the context of </a:t>
            </a:r>
            <a:r>
              <a:rPr lang="en-US" b="1" dirty="0">
                <a:solidFill>
                  <a:prstClr val="black"/>
                </a:solidFill>
                <a:latin typeface="Calibri"/>
                <a:ea typeface="+mn-ea"/>
                <a:cs typeface="+mn-cs"/>
              </a:rPr>
              <a:t>FTS </a:t>
            </a:r>
            <a:r>
              <a:rPr lang="en-US" b="1" dirty="0" smtClean="0">
                <a:solidFill>
                  <a:prstClr val="black"/>
                </a:solidFill>
                <a:latin typeface="Calibri"/>
                <a:ea typeface="+mn-ea"/>
                <a:cs typeface="+mn-cs"/>
              </a:rPr>
              <a:t>mechanism</a:t>
            </a:r>
          </a:p>
          <a:p>
            <a:pPr marL="285750" indent="-285750" algn="just" fontAlgn="auto">
              <a:spcBef>
                <a:spcPts val="0"/>
              </a:spcBef>
              <a:spcAft>
                <a:spcPts val="0"/>
              </a:spcAft>
              <a:buFont typeface="Arial" pitchFamily="34" charset="0"/>
              <a:buChar char="•"/>
            </a:pPr>
            <a:endParaRPr lang="en-US" sz="800" dirty="0" smtClean="0">
              <a:solidFill>
                <a:prstClr val="black"/>
              </a:solidFill>
              <a:latin typeface="Calibri"/>
              <a:ea typeface="+mn-ea"/>
              <a:cs typeface="+mn-cs"/>
            </a:endParaRPr>
          </a:p>
          <a:p>
            <a:pPr marL="285750" indent="-285750" algn="just" fontAlgn="auto">
              <a:spcBef>
                <a:spcPts val="0"/>
              </a:spcBef>
              <a:spcAft>
                <a:spcPts val="0"/>
              </a:spcAft>
              <a:buFont typeface="Arial" pitchFamily="34" charset="0"/>
              <a:buChar char="•"/>
            </a:pPr>
            <a:r>
              <a:rPr lang="en-US" sz="1600" dirty="0" smtClean="0">
                <a:solidFill>
                  <a:prstClr val="black"/>
                </a:solidFill>
                <a:latin typeface="Calibri"/>
                <a:ea typeface="+mn-ea"/>
                <a:cs typeface="+mn-cs"/>
              </a:rPr>
              <a:t>CO bonds </a:t>
            </a:r>
            <a:r>
              <a:rPr lang="en-US" sz="1600" dirty="0">
                <a:solidFill>
                  <a:prstClr val="black"/>
                </a:solidFill>
                <a:latin typeface="Calibri"/>
                <a:ea typeface="+mn-ea"/>
                <a:cs typeface="+mn-cs"/>
              </a:rPr>
              <a:t>strongly </a:t>
            </a:r>
            <a:r>
              <a:rPr lang="en-US" sz="1600" dirty="0" smtClean="0">
                <a:solidFill>
                  <a:prstClr val="black"/>
                </a:solidFill>
                <a:latin typeface="Calibri"/>
                <a:ea typeface="+mn-ea"/>
                <a:cs typeface="+mn-cs"/>
              </a:rPr>
              <a:t>to </a:t>
            </a:r>
            <a:r>
              <a:rPr lang="en-US" sz="1600" b="1" dirty="0" smtClean="0">
                <a:solidFill>
                  <a:srgbClr val="0000FF"/>
                </a:solidFill>
                <a:latin typeface="Calibri"/>
                <a:ea typeface="+mn-ea"/>
                <a:cs typeface="+mn-cs"/>
              </a:rPr>
              <a:t>Co top sites </a:t>
            </a:r>
            <a:r>
              <a:rPr lang="en-US" sz="1600" dirty="0" smtClean="0">
                <a:solidFill>
                  <a:prstClr val="black"/>
                </a:solidFill>
                <a:latin typeface="Calibri"/>
                <a:ea typeface="+mn-ea"/>
                <a:cs typeface="+mn-cs"/>
              </a:rPr>
              <a:t>in pure </a:t>
            </a:r>
            <a:r>
              <a:rPr lang="en-US" sz="1600" b="1" dirty="0" smtClean="0">
                <a:solidFill>
                  <a:prstClr val="black"/>
                </a:solidFill>
                <a:latin typeface="Calibri"/>
                <a:ea typeface="+mn-ea"/>
                <a:cs typeface="+mn-cs"/>
              </a:rPr>
              <a:t>Co</a:t>
            </a:r>
            <a:r>
              <a:rPr lang="en-US" sz="1600" dirty="0" smtClean="0">
                <a:solidFill>
                  <a:prstClr val="black"/>
                </a:solidFill>
                <a:latin typeface="Calibri"/>
                <a:ea typeface="+mn-ea"/>
                <a:cs typeface="+mn-cs"/>
              </a:rPr>
              <a:t> and in </a:t>
            </a:r>
            <a:r>
              <a:rPr lang="en-US" sz="1600" b="1" dirty="0" err="1" smtClean="0">
                <a:solidFill>
                  <a:prstClr val="black"/>
                </a:solidFill>
                <a:latin typeface="Calibri"/>
                <a:ea typeface="+mn-ea"/>
                <a:cs typeface="+mn-cs"/>
              </a:rPr>
              <a:t>CoNi</a:t>
            </a:r>
            <a:r>
              <a:rPr lang="en-US" sz="1600" dirty="0" smtClean="0">
                <a:solidFill>
                  <a:prstClr val="black"/>
                </a:solidFill>
                <a:latin typeface="Calibri"/>
                <a:ea typeface="+mn-ea"/>
                <a:cs typeface="+mn-cs"/>
              </a:rPr>
              <a:t> systems</a:t>
            </a:r>
          </a:p>
          <a:p>
            <a:pPr marL="285750" indent="-285750" algn="just" fontAlgn="auto">
              <a:spcBef>
                <a:spcPts val="0"/>
              </a:spcBef>
              <a:spcAft>
                <a:spcPts val="0"/>
              </a:spcAft>
              <a:buFont typeface="Arial" pitchFamily="34" charset="0"/>
              <a:buChar char="•"/>
            </a:pPr>
            <a:endParaRPr lang="en-US" sz="800" dirty="0" smtClean="0">
              <a:solidFill>
                <a:prstClr val="black"/>
              </a:solidFill>
              <a:latin typeface="Calibri"/>
              <a:ea typeface="+mn-ea"/>
              <a:cs typeface="+mn-cs"/>
            </a:endParaRPr>
          </a:p>
          <a:p>
            <a:pPr marL="285750" indent="-285750" algn="just" fontAlgn="auto">
              <a:spcBef>
                <a:spcPts val="0"/>
              </a:spcBef>
              <a:spcAft>
                <a:spcPts val="0"/>
              </a:spcAft>
              <a:buFont typeface="Arial" pitchFamily="34" charset="0"/>
              <a:buChar char="•"/>
            </a:pPr>
            <a:r>
              <a:rPr lang="en-US" sz="1600" dirty="0" smtClean="0">
                <a:solidFill>
                  <a:prstClr val="black"/>
                </a:solidFill>
                <a:latin typeface="Calibri"/>
                <a:ea typeface="+mn-ea"/>
                <a:cs typeface="+mn-cs"/>
              </a:rPr>
              <a:t>CO </a:t>
            </a:r>
            <a:r>
              <a:rPr lang="en-US" sz="1600" dirty="0">
                <a:solidFill>
                  <a:prstClr val="black"/>
                </a:solidFill>
                <a:latin typeface="Calibri"/>
                <a:ea typeface="+mn-ea"/>
                <a:cs typeface="+mn-cs"/>
              </a:rPr>
              <a:t>bonds strongly </a:t>
            </a:r>
            <a:r>
              <a:rPr lang="en-US" sz="1600" dirty="0" smtClean="0">
                <a:solidFill>
                  <a:prstClr val="black"/>
                </a:solidFill>
                <a:latin typeface="Calibri"/>
                <a:ea typeface="+mn-ea"/>
                <a:cs typeface="+mn-cs"/>
              </a:rPr>
              <a:t>to </a:t>
            </a:r>
            <a:r>
              <a:rPr lang="en-US" sz="1600" b="1" dirty="0" smtClean="0">
                <a:solidFill>
                  <a:srgbClr val="0000FF"/>
                </a:solidFill>
                <a:latin typeface="Calibri"/>
                <a:ea typeface="+mn-ea"/>
                <a:cs typeface="+mn-cs"/>
              </a:rPr>
              <a:t>mixed </a:t>
            </a:r>
            <a:r>
              <a:rPr lang="en-US" sz="1600" b="1" dirty="0" err="1" smtClean="0">
                <a:solidFill>
                  <a:srgbClr val="0000FF"/>
                </a:solidFill>
                <a:latin typeface="Calibri"/>
                <a:ea typeface="+mn-ea"/>
                <a:cs typeface="+mn-cs"/>
              </a:rPr>
              <a:t>CoFe</a:t>
            </a:r>
            <a:r>
              <a:rPr lang="en-US" sz="1600" b="1" dirty="0" smtClean="0">
                <a:solidFill>
                  <a:srgbClr val="0000FF"/>
                </a:solidFill>
                <a:latin typeface="Calibri"/>
                <a:ea typeface="+mn-ea"/>
                <a:cs typeface="+mn-cs"/>
              </a:rPr>
              <a:t> hollow sites </a:t>
            </a:r>
            <a:r>
              <a:rPr lang="en-US" sz="1600" dirty="0" smtClean="0">
                <a:solidFill>
                  <a:prstClr val="black"/>
                </a:solidFill>
                <a:latin typeface="Calibri"/>
                <a:ea typeface="+mn-ea"/>
                <a:cs typeface="+mn-cs"/>
              </a:rPr>
              <a:t>in </a:t>
            </a:r>
            <a:r>
              <a:rPr lang="en-US" sz="1600" b="1" dirty="0" err="1" smtClean="0">
                <a:solidFill>
                  <a:prstClr val="black"/>
                </a:solidFill>
                <a:latin typeface="Calibri"/>
                <a:ea typeface="+mn-ea"/>
                <a:cs typeface="+mn-cs"/>
              </a:rPr>
              <a:t>CoFe</a:t>
            </a:r>
            <a:r>
              <a:rPr lang="en-US" sz="1600" dirty="0" smtClean="0">
                <a:solidFill>
                  <a:prstClr val="black"/>
                </a:solidFill>
                <a:latin typeface="Calibri"/>
                <a:ea typeface="+mn-ea"/>
                <a:cs typeface="+mn-cs"/>
              </a:rPr>
              <a:t> systems</a:t>
            </a:r>
            <a:endParaRPr lang="en-US" dirty="0" smtClean="0">
              <a:solidFill>
                <a:prstClr val="black"/>
              </a:solidFill>
              <a:latin typeface="Calibri"/>
              <a:ea typeface="+mn-ea"/>
              <a:cs typeface="+mn-cs"/>
            </a:endParaRPr>
          </a:p>
        </p:txBody>
      </p:sp>
      <p:sp>
        <p:nvSpPr>
          <p:cNvPr id="3" name="Text Box 3"/>
          <p:cNvSpPr txBox="1">
            <a:spLocks noChangeArrowheads="1"/>
          </p:cNvSpPr>
          <p:nvPr/>
        </p:nvSpPr>
        <p:spPr bwMode="auto">
          <a:xfrm>
            <a:off x="150627" y="112855"/>
            <a:ext cx="530964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altLang="zh-CN" sz="2400" b="1" dirty="0">
                <a:solidFill>
                  <a:prstClr val="black">
                    <a:lumMod val="50000"/>
                    <a:lumOff val="50000"/>
                  </a:prstClr>
                </a:solidFill>
                <a:latin typeface="Arial" pitchFamily="34" charset="0"/>
                <a:ea typeface="宋体"/>
                <a:cs typeface="Arial" pitchFamily="34" charset="0"/>
              </a:rPr>
              <a:t>Fischer-</a:t>
            </a:r>
            <a:r>
              <a:rPr lang="en-US" altLang="zh-CN" sz="2400" b="1" dirty="0" err="1">
                <a:solidFill>
                  <a:prstClr val="black">
                    <a:lumMod val="50000"/>
                    <a:lumOff val="50000"/>
                  </a:prstClr>
                </a:solidFill>
                <a:latin typeface="Arial" pitchFamily="34" charset="0"/>
                <a:ea typeface="宋体"/>
                <a:cs typeface="Arial" pitchFamily="34" charset="0"/>
              </a:rPr>
              <a:t>Tropsch</a:t>
            </a:r>
            <a:r>
              <a:rPr lang="en-US" altLang="zh-CN" sz="2400" b="1" dirty="0">
                <a:solidFill>
                  <a:prstClr val="black">
                    <a:lumMod val="50000"/>
                    <a:lumOff val="50000"/>
                  </a:prstClr>
                </a:solidFill>
                <a:latin typeface="Arial" pitchFamily="34" charset="0"/>
                <a:ea typeface="宋体"/>
                <a:cs typeface="Arial" pitchFamily="34" charset="0"/>
              </a:rPr>
              <a:t> </a:t>
            </a:r>
            <a:r>
              <a:rPr lang="en-US" altLang="zh-CN" sz="2400" b="1" dirty="0" smtClean="0">
                <a:solidFill>
                  <a:prstClr val="black">
                    <a:lumMod val="50000"/>
                    <a:lumOff val="50000"/>
                  </a:prstClr>
                </a:solidFill>
                <a:latin typeface="Arial" pitchFamily="34" charset="0"/>
                <a:ea typeface="宋体"/>
                <a:cs typeface="Arial" pitchFamily="34" charset="0"/>
              </a:rPr>
              <a:t>Synthesis</a:t>
            </a:r>
            <a:endParaRPr lang="en-US" altLang="zh-CN" sz="2400" b="1" dirty="0">
              <a:solidFill>
                <a:prstClr val="black">
                  <a:lumMod val="50000"/>
                  <a:lumOff val="50000"/>
                </a:prstClr>
              </a:solidFill>
              <a:latin typeface="Arial" pitchFamily="34" charset="0"/>
              <a:ea typeface="宋体"/>
              <a:cs typeface="Arial" pitchFamily="34" charset="0"/>
            </a:endParaRPr>
          </a:p>
          <a:p>
            <a:pPr fontAlgn="auto">
              <a:spcBef>
                <a:spcPts val="0"/>
              </a:spcBef>
              <a:spcAft>
                <a:spcPts val="0"/>
              </a:spcAft>
            </a:pPr>
            <a:r>
              <a:rPr lang="en-US" altLang="zh-CN" sz="1600" b="1" dirty="0">
                <a:solidFill>
                  <a:prstClr val="black">
                    <a:lumMod val="50000"/>
                    <a:lumOff val="50000"/>
                  </a:prstClr>
                </a:solidFill>
                <a:ea typeface="宋体"/>
                <a:cs typeface="+mn-cs"/>
              </a:rPr>
              <a:t>Fernando </a:t>
            </a:r>
            <a:r>
              <a:rPr lang="en-US" altLang="zh-CN" sz="1600" b="1" dirty="0" smtClean="0">
                <a:solidFill>
                  <a:prstClr val="black">
                    <a:lumMod val="50000"/>
                    <a:lumOff val="50000"/>
                  </a:prstClr>
                </a:solidFill>
                <a:ea typeface="宋体"/>
                <a:cs typeface="+mn-cs"/>
              </a:rPr>
              <a:t>Soto, </a:t>
            </a:r>
            <a:r>
              <a:rPr lang="en-US" altLang="zh-CN" sz="1600" b="1" dirty="0">
                <a:solidFill>
                  <a:prstClr val="black">
                    <a:lumMod val="50000"/>
                    <a:lumOff val="50000"/>
                  </a:prstClr>
                </a:solidFill>
                <a:ea typeface="宋体"/>
                <a:cs typeface="+mn-cs"/>
              </a:rPr>
              <a:t>Purnima </a:t>
            </a:r>
            <a:r>
              <a:rPr lang="en-US" altLang="zh-CN" sz="1600" b="1" dirty="0" err="1" smtClean="0">
                <a:solidFill>
                  <a:prstClr val="black">
                    <a:lumMod val="50000"/>
                    <a:lumOff val="50000"/>
                  </a:prstClr>
                </a:solidFill>
                <a:ea typeface="宋体"/>
                <a:cs typeface="+mn-cs"/>
              </a:rPr>
              <a:t>Kharidehal</a:t>
            </a:r>
            <a:r>
              <a:rPr lang="en-US" altLang="zh-CN" sz="1600" b="1" dirty="0" smtClean="0">
                <a:solidFill>
                  <a:prstClr val="black">
                    <a:lumMod val="50000"/>
                    <a:lumOff val="50000"/>
                  </a:prstClr>
                </a:solidFill>
                <a:ea typeface="宋体"/>
                <a:cs typeface="+mn-cs"/>
              </a:rPr>
              <a:t>, </a:t>
            </a:r>
            <a:r>
              <a:rPr lang="en-US" altLang="zh-CN" sz="1600" b="1" dirty="0">
                <a:solidFill>
                  <a:prstClr val="black">
                    <a:lumMod val="50000"/>
                    <a:lumOff val="50000"/>
                  </a:prstClr>
                </a:solidFill>
                <a:ea typeface="宋体"/>
                <a:cs typeface="+mn-cs"/>
              </a:rPr>
              <a:t>Suraj Gyawali </a:t>
            </a:r>
            <a:r>
              <a:rPr lang="en-US" altLang="zh-CN" sz="1600" b="1" dirty="0" smtClean="0">
                <a:solidFill>
                  <a:prstClr val="black">
                    <a:lumMod val="50000"/>
                    <a:lumOff val="50000"/>
                  </a:prstClr>
                </a:solidFill>
                <a:ea typeface="宋体"/>
                <a:cs typeface="+mn-cs"/>
              </a:rPr>
              <a:t>and Daniela Mainardi </a:t>
            </a:r>
            <a:r>
              <a:rPr lang="en-US" altLang="zh-CN" sz="1600" dirty="0" smtClean="0">
                <a:solidFill>
                  <a:prstClr val="black">
                    <a:lumMod val="50000"/>
                    <a:lumOff val="50000"/>
                  </a:prstClr>
                </a:solidFill>
                <a:ea typeface="宋体"/>
                <a:cs typeface="+mn-cs"/>
              </a:rPr>
              <a:t>Louisiana </a:t>
            </a:r>
            <a:r>
              <a:rPr lang="en-US" altLang="zh-CN" sz="1600" dirty="0">
                <a:solidFill>
                  <a:prstClr val="black">
                    <a:lumMod val="50000"/>
                    <a:lumOff val="50000"/>
                  </a:prstClr>
                </a:solidFill>
                <a:ea typeface="宋体"/>
                <a:cs typeface="+mn-cs"/>
              </a:rPr>
              <a:t>Tech University</a:t>
            </a:r>
          </a:p>
        </p:txBody>
      </p:sp>
      <p:sp>
        <p:nvSpPr>
          <p:cNvPr id="5" name="Rectangle 4"/>
          <p:cNvSpPr/>
          <p:nvPr/>
        </p:nvSpPr>
        <p:spPr>
          <a:xfrm>
            <a:off x="4876799" y="3118757"/>
            <a:ext cx="3991052" cy="1815882"/>
          </a:xfrm>
          <a:prstGeom prst="rect">
            <a:avLst/>
          </a:prstGeom>
          <a:solidFill>
            <a:schemeClr val="accent6">
              <a:lumMod val="40000"/>
              <a:lumOff val="60000"/>
            </a:schemeClr>
          </a:solidFill>
        </p:spPr>
        <p:txBody>
          <a:bodyPr wrap="square">
            <a:spAutoFit/>
          </a:bodyPr>
          <a:lstStyle/>
          <a:p>
            <a:pPr marL="285750" indent="-285750" algn="just" fontAlgn="auto">
              <a:spcBef>
                <a:spcPts val="0"/>
              </a:spcBef>
              <a:spcAft>
                <a:spcPts val="0"/>
              </a:spcAft>
              <a:buFont typeface="Arial" pitchFamily="34" charset="0"/>
              <a:buChar char="•"/>
            </a:pPr>
            <a:r>
              <a:rPr lang="en-US" sz="1600" dirty="0" smtClean="0">
                <a:solidFill>
                  <a:prstClr val="black"/>
                </a:solidFill>
                <a:latin typeface="Calibri"/>
                <a:ea typeface="+mn-ea"/>
                <a:cs typeface="+mn-cs"/>
              </a:rPr>
              <a:t>The </a:t>
            </a:r>
            <a:r>
              <a:rPr lang="en-US" sz="1600" b="1" dirty="0" smtClean="0">
                <a:solidFill>
                  <a:srgbClr val="0000FF"/>
                </a:solidFill>
                <a:latin typeface="Calibri"/>
                <a:ea typeface="+mn-ea"/>
                <a:cs typeface="+mn-cs"/>
              </a:rPr>
              <a:t>energy cost to hydrogenate </a:t>
            </a:r>
            <a:r>
              <a:rPr lang="en-US" sz="1600" dirty="0" smtClean="0">
                <a:solidFill>
                  <a:prstClr val="black"/>
                </a:solidFill>
                <a:latin typeface="Calibri"/>
                <a:ea typeface="+mn-ea"/>
                <a:cs typeface="+mn-cs"/>
              </a:rPr>
              <a:t>CO varies as the </a:t>
            </a:r>
            <a:r>
              <a:rPr lang="en-US" sz="1600" b="1" dirty="0" smtClean="0">
                <a:solidFill>
                  <a:srgbClr val="0000FF"/>
                </a:solidFill>
                <a:latin typeface="Calibri"/>
                <a:ea typeface="+mn-ea"/>
                <a:cs typeface="+mn-cs"/>
              </a:rPr>
              <a:t>composition</a:t>
            </a:r>
            <a:r>
              <a:rPr lang="en-US" sz="1600" dirty="0" smtClean="0">
                <a:solidFill>
                  <a:prstClr val="black"/>
                </a:solidFill>
                <a:latin typeface="Calibri"/>
                <a:ea typeface="+mn-ea"/>
                <a:cs typeface="+mn-cs"/>
              </a:rPr>
              <a:t> of the </a:t>
            </a:r>
            <a:r>
              <a:rPr lang="en-US" sz="1600" dirty="0" err="1" smtClean="0">
                <a:solidFill>
                  <a:prstClr val="black"/>
                </a:solidFill>
                <a:latin typeface="Calibri"/>
                <a:ea typeface="+mn-ea"/>
                <a:cs typeface="+mn-cs"/>
              </a:rPr>
              <a:t>nanocluster</a:t>
            </a:r>
            <a:r>
              <a:rPr lang="en-US" sz="1600" dirty="0" smtClean="0">
                <a:solidFill>
                  <a:prstClr val="black"/>
                </a:solidFill>
                <a:latin typeface="Calibri"/>
                <a:ea typeface="+mn-ea"/>
                <a:cs typeface="+mn-cs"/>
              </a:rPr>
              <a:t> is tweaked </a:t>
            </a:r>
          </a:p>
          <a:p>
            <a:pPr algn="just" fontAlgn="auto">
              <a:spcBef>
                <a:spcPts val="0"/>
              </a:spcBef>
              <a:spcAft>
                <a:spcPts val="0"/>
              </a:spcAft>
            </a:pPr>
            <a:r>
              <a:rPr lang="en-US" sz="1600" dirty="0" smtClean="0">
                <a:solidFill>
                  <a:prstClr val="black"/>
                </a:solidFill>
                <a:latin typeface="Calibri"/>
                <a:ea typeface="+mn-ea"/>
                <a:cs typeface="+mn-cs"/>
              </a:rPr>
              <a:t> </a:t>
            </a:r>
          </a:p>
          <a:p>
            <a:pPr marL="285750" indent="-285750" algn="just" fontAlgn="auto">
              <a:spcBef>
                <a:spcPts val="0"/>
              </a:spcBef>
              <a:spcAft>
                <a:spcPts val="0"/>
              </a:spcAft>
              <a:buFont typeface="Arial" pitchFamily="34" charset="0"/>
              <a:buChar char="•"/>
            </a:pPr>
            <a:r>
              <a:rPr lang="en-US" sz="1600" b="1" dirty="0" smtClean="0">
                <a:solidFill>
                  <a:srgbClr val="0000FF"/>
                </a:solidFill>
                <a:latin typeface="Calibri"/>
                <a:ea typeface="+mn-ea"/>
                <a:cs typeface="+mn-cs"/>
              </a:rPr>
              <a:t>Co-shell (Fe)-core at a 1:1 ratio </a:t>
            </a:r>
            <a:r>
              <a:rPr lang="en-US" sz="1600" dirty="0" smtClean="0">
                <a:solidFill>
                  <a:prstClr val="black"/>
                </a:solidFill>
                <a:latin typeface="Calibri"/>
                <a:ea typeface="+mn-ea"/>
                <a:cs typeface="+mn-cs"/>
              </a:rPr>
              <a:t>shows the most promising result with an energy cost as low as 0.1 </a:t>
            </a:r>
            <a:r>
              <a:rPr lang="en-US" sz="1600" dirty="0" err="1" smtClean="0">
                <a:solidFill>
                  <a:prstClr val="black"/>
                </a:solidFill>
                <a:latin typeface="Calibri"/>
                <a:ea typeface="+mn-ea"/>
                <a:cs typeface="+mn-cs"/>
              </a:rPr>
              <a:t>eV</a:t>
            </a:r>
            <a:r>
              <a:rPr lang="en-US" sz="1600" dirty="0" smtClean="0">
                <a:solidFill>
                  <a:prstClr val="black"/>
                </a:solidFill>
                <a:latin typeface="Calibri"/>
                <a:ea typeface="+mn-ea"/>
                <a:cs typeface="+mn-cs"/>
              </a:rPr>
              <a:t> for the initiation step</a:t>
            </a:r>
            <a:endParaRPr lang="en-US" sz="1600" dirty="0">
              <a:solidFill>
                <a:prstClr val="black"/>
              </a:solidFill>
              <a:latin typeface="Calibri"/>
              <a:ea typeface="+mn-ea"/>
              <a:cs typeface="+mn-cs"/>
            </a:endParaRPr>
          </a:p>
        </p:txBody>
      </p:sp>
      <p:sp>
        <p:nvSpPr>
          <p:cNvPr id="11" name="Rectangle 10"/>
          <p:cNvSpPr/>
          <p:nvPr/>
        </p:nvSpPr>
        <p:spPr>
          <a:xfrm>
            <a:off x="5274389" y="5603743"/>
            <a:ext cx="3195871" cy="74630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dirty="0" smtClean="0">
                <a:solidFill>
                  <a:srgbClr val="000000"/>
                </a:solidFill>
                <a:latin typeface="Arial" pitchFamily="34" charset="0"/>
              </a:rPr>
              <a:t>Fe is preferred over Ni when used as core element in a Co core-shell catalysts.</a:t>
            </a:r>
            <a:endParaRPr lang="en-US" sz="1600" dirty="0">
              <a:solidFill>
                <a:srgbClr val="000000"/>
              </a:solidFill>
              <a:latin typeface="Arial" pitchFamily="34" charset="0"/>
            </a:endParaRPr>
          </a:p>
        </p:txBody>
      </p:sp>
      <p:pic>
        <p:nvPicPr>
          <p:cNvPr id="12" name="Picture 5"/>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15030"/>
          <a:stretch/>
        </p:blipFill>
        <p:spPr bwMode="auto">
          <a:xfrm rot="5400000">
            <a:off x="7115968" y="175685"/>
            <a:ext cx="835339" cy="68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descr="E:\WEB PAGE\June 2011 pictures\image009.jpg"/>
          <p:cNvPicPr preferRelativeResize="0">
            <a:picLocks noChangeArrowheads="1"/>
          </p:cNvPicPr>
          <p:nvPr/>
        </p:nvPicPr>
        <p:blipFill rotWithShape="1">
          <a:blip r:embed="rId4" cstate="email">
            <a:extLst>
              <a:ext uri="{BEBA8EAE-BF5A-486C-A8C5-ECC9F3942E4B}">
                <a14:imgProps xmlns:a14="http://schemas.microsoft.com/office/drawing/2010/main">
                  <a14:imgLayer r:embed="rId5">
                    <a14:imgEffect>
                      <a14:sharpenSoften amount="16000"/>
                    </a14:imgEffect>
                    <a14:imgEffect>
                      <a14:brightnessContrast bright="24000" contrast="-11000"/>
                    </a14:imgEffect>
                  </a14:imgLayer>
                </a14:imgProps>
              </a:ext>
              <a:ext uri="{28A0092B-C50C-407E-A947-70E740481C1C}">
                <a14:useLocalDpi xmlns:a14="http://schemas.microsoft.com/office/drawing/2010/main" val="0"/>
              </a:ext>
            </a:extLst>
          </a:blip>
          <a:srcRect l="14715" t="9555" r="10246" b="13354"/>
          <a:stretch/>
        </p:blipFill>
        <p:spPr bwMode="auto">
          <a:xfrm>
            <a:off x="6365261" y="100102"/>
            <a:ext cx="649224" cy="868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E:\WEB PAGE\June 2011 pictures\image011.jpg"/>
          <p:cNvPicPr preferRelativeResize="0">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562600" y="92593"/>
            <a:ext cx="649123" cy="86868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2635" y="2849004"/>
            <a:ext cx="4724401" cy="2618010"/>
            <a:chOff x="3731020" y="3999882"/>
            <a:chExt cx="4979892" cy="2618010"/>
          </a:xfrm>
        </p:grpSpPr>
        <p:pic>
          <p:nvPicPr>
            <p:cNvPr id="8"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669964" y="5334000"/>
              <a:ext cx="4040948" cy="1283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669964" y="3999882"/>
              <a:ext cx="4040948" cy="123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731020" y="5805649"/>
              <a:ext cx="1085229" cy="338554"/>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a:ea typeface="+mn-ea"/>
                  <a:cs typeface="+mn-cs"/>
                </a:rPr>
                <a:t>Co</a:t>
              </a:r>
              <a:r>
                <a:rPr lang="en-US" sz="1600" baseline="-25000" dirty="0" smtClean="0">
                  <a:solidFill>
                    <a:prstClr val="black"/>
                  </a:solidFill>
                  <a:latin typeface="Calibri"/>
                  <a:ea typeface="+mn-ea"/>
                  <a:cs typeface="+mn-cs"/>
                </a:rPr>
                <a:t>10</a:t>
              </a:r>
              <a:r>
                <a:rPr lang="en-US" sz="1600" dirty="0" smtClean="0">
                  <a:solidFill>
                    <a:prstClr val="black"/>
                  </a:solidFill>
                  <a:latin typeface="Calibri"/>
                  <a:ea typeface="+mn-ea"/>
                  <a:cs typeface="+mn-cs"/>
                </a:rPr>
                <a:t>(Ni</a:t>
              </a:r>
              <a:r>
                <a:rPr lang="en-US" sz="1600" baseline="-25000" dirty="0" smtClean="0">
                  <a:solidFill>
                    <a:prstClr val="black"/>
                  </a:solidFill>
                  <a:latin typeface="Calibri"/>
                  <a:ea typeface="+mn-ea"/>
                  <a:cs typeface="+mn-cs"/>
                </a:rPr>
                <a:t>4</a:t>
              </a:r>
              <a:r>
                <a:rPr lang="en-US" sz="1600" dirty="0" smtClean="0">
                  <a:solidFill>
                    <a:prstClr val="black"/>
                  </a:solidFill>
                  <a:latin typeface="Calibri"/>
                  <a:ea typeface="+mn-ea"/>
                  <a:cs typeface="+mn-cs"/>
                </a:rPr>
                <a:t>)</a:t>
              </a:r>
              <a:endParaRPr lang="en-US" sz="1600" dirty="0">
                <a:solidFill>
                  <a:prstClr val="black"/>
                </a:solidFill>
                <a:latin typeface="Calibri"/>
                <a:ea typeface="+mn-ea"/>
                <a:cs typeface="+mn-cs"/>
              </a:endParaRPr>
            </a:p>
          </p:txBody>
        </p:sp>
        <p:sp>
          <p:nvSpPr>
            <p:cNvPr id="7" name="TextBox 6"/>
            <p:cNvSpPr txBox="1"/>
            <p:nvPr/>
          </p:nvSpPr>
          <p:spPr>
            <a:xfrm>
              <a:off x="3733800" y="4415591"/>
              <a:ext cx="978872" cy="338554"/>
            </a:xfrm>
            <a:prstGeom prst="rect">
              <a:avLst/>
            </a:prstGeom>
            <a:noFill/>
          </p:spPr>
          <p:txBody>
            <a:bodyPr wrap="none" rtlCol="0">
              <a:spAutoFit/>
            </a:bodyPr>
            <a:lstStyle/>
            <a:p>
              <a:pPr fontAlgn="auto">
                <a:spcBef>
                  <a:spcPts val="0"/>
                </a:spcBef>
                <a:spcAft>
                  <a:spcPts val="0"/>
                </a:spcAft>
              </a:pPr>
              <a:r>
                <a:rPr lang="en-US" sz="1600" dirty="0" smtClean="0">
                  <a:solidFill>
                    <a:prstClr val="black"/>
                  </a:solidFill>
                  <a:latin typeface="Calibri"/>
                  <a:ea typeface="+mn-ea"/>
                  <a:cs typeface="+mn-cs"/>
                </a:rPr>
                <a:t>Co</a:t>
              </a:r>
              <a:r>
                <a:rPr lang="en-US" sz="1600" baseline="-25000" dirty="0" smtClean="0">
                  <a:solidFill>
                    <a:prstClr val="black"/>
                  </a:solidFill>
                  <a:latin typeface="Calibri"/>
                  <a:ea typeface="+mn-ea"/>
                  <a:cs typeface="+mn-cs"/>
                </a:rPr>
                <a:t>10</a:t>
              </a:r>
              <a:r>
                <a:rPr lang="en-US" sz="1600" dirty="0" smtClean="0">
                  <a:solidFill>
                    <a:prstClr val="black"/>
                  </a:solidFill>
                  <a:latin typeface="Calibri"/>
                  <a:ea typeface="+mn-ea"/>
                  <a:cs typeface="+mn-cs"/>
                </a:rPr>
                <a:t>(Fe</a:t>
              </a:r>
              <a:r>
                <a:rPr lang="en-US" sz="1600" baseline="-25000" dirty="0" smtClean="0">
                  <a:solidFill>
                    <a:prstClr val="black"/>
                  </a:solidFill>
                  <a:latin typeface="Calibri"/>
                  <a:ea typeface="+mn-ea"/>
                  <a:cs typeface="+mn-cs"/>
                </a:rPr>
                <a:t>4</a:t>
              </a:r>
              <a:r>
                <a:rPr lang="en-US" sz="1600" dirty="0" smtClean="0">
                  <a:solidFill>
                    <a:prstClr val="black"/>
                  </a:solidFill>
                  <a:latin typeface="Calibri"/>
                  <a:ea typeface="+mn-ea"/>
                  <a:cs typeface="+mn-cs"/>
                </a:rPr>
                <a:t>)</a:t>
              </a:r>
              <a:endParaRPr lang="en-US" sz="1600" dirty="0">
                <a:solidFill>
                  <a:prstClr val="black"/>
                </a:solidFill>
                <a:latin typeface="Calibri"/>
                <a:ea typeface="+mn-ea"/>
                <a:cs typeface="+mn-cs"/>
              </a:endParaRPr>
            </a:p>
          </p:txBody>
        </p:sp>
      </p:grpSp>
      <p:pic>
        <p:nvPicPr>
          <p:cNvPr id="17" name="Picture 1"/>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3</a:t>
            </a:r>
            <a:r>
              <a:rPr lang="en-US" sz="2000" b="1" dirty="0" smtClean="0">
                <a:solidFill>
                  <a:prstClr val="black"/>
                </a:solidFill>
                <a:latin typeface="Arial" pitchFamily="34" charset="0"/>
                <a:ea typeface="+mn-ea"/>
                <a:cs typeface="Arial" pitchFamily="34" charset="0"/>
              </a:rPr>
              <a:t>: Catalysis</a:t>
            </a:r>
            <a:endParaRPr lang="en-US" sz="20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33727367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50627" y="112855"/>
            <a:ext cx="530964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altLang="zh-CN" sz="2400" b="1" dirty="0">
                <a:solidFill>
                  <a:prstClr val="black">
                    <a:lumMod val="50000"/>
                    <a:lumOff val="50000"/>
                  </a:prstClr>
                </a:solidFill>
                <a:latin typeface="Arial" pitchFamily="34" charset="0"/>
                <a:ea typeface="宋体"/>
                <a:cs typeface="Arial" pitchFamily="34" charset="0"/>
              </a:rPr>
              <a:t>Fischer-</a:t>
            </a:r>
            <a:r>
              <a:rPr lang="en-US" altLang="zh-CN" sz="2400" b="1" dirty="0" err="1">
                <a:solidFill>
                  <a:prstClr val="black">
                    <a:lumMod val="50000"/>
                    <a:lumOff val="50000"/>
                  </a:prstClr>
                </a:solidFill>
                <a:latin typeface="Arial" pitchFamily="34" charset="0"/>
                <a:ea typeface="宋体"/>
                <a:cs typeface="Arial" pitchFamily="34" charset="0"/>
              </a:rPr>
              <a:t>Tropsch</a:t>
            </a:r>
            <a:r>
              <a:rPr lang="en-US" altLang="zh-CN" sz="2400" b="1" dirty="0">
                <a:solidFill>
                  <a:prstClr val="black">
                    <a:lumMod val="50000"/>
                    <a:lumOff val="50000"/>
                  </a:prstClr>
                </a:solidFill>
                <a:latin typeface="Arial" pitchFamily="34" charset="0"/>
                <a:ea typeface="宋体"/>
                <a:cs typeface="Arial" pitchFamily="34" charset="0"/>
              </a:rPr>
              <a:t> </a:t>
            </a:r>
            <a:r>
              <a:rPr lang="en-US" altLang="zh-CN" sz="2400" b="1" dirty="0" smtClean="0">
                <a:solidFill>
                  <a:prstClr val="black">
                    <a:lumMod val="50000"/>
                    <a:lumOff val="50000"/>
                  </a:prstClr>
                </a:solidFill>
                <a:latin typeface="Arial" pitchFamily="34" charset="0"/>
                <a:ea typeface="宋体"/>
                <a:cs typeface="Arial" pitchFamily="34" charset="0"/>
              </a:rPr>
              <a:t>Synthesis</a:t>
            </a:r>
            <a:endParaRPr lang="en-US" altLang="zh-CN" sz="2400" b="1" dirty="0">
              <a:solidFill>
                <a:prstClr val="black">
                  <a:lumMod val="50000"/>
                  <a:lumOff val="50000"/>
                </a:prstClr>
              </a:solidFill>
              <a:latin typeface="Arial" pitchFamily="34" charset="0"/>
              <a:ea typeface="宋体"/>
              <a:cs typeface="Arial" pitchFamily="34" charset="0"/>
            </a:endParaRPr>
          </a:p>
          <a:p>
            <a:pPr fontAlgn="auto">
              <a:spcBef>
                <a:spcPts val="0"/>
              </a:spcBef>
              <a:spcAft>
                <a:spcPts val="0"/>
              </a:spcAft>
            </a:pPr>
            <a:r>
              <a:rPr lang="en-US" altLang="zh-CN" sz="1600" b="1" dirty="0">
                <a:solidFill>
                  <a:prstClr val="black">
                    <a:lumMod val="50000"/>
                    <a:lumOff val="50000"/>
                  </a:prstClr>
                </a:solidFill>
                <a:ea typeface="宋体"/>
                <a:cs typeface="+mn-cs"/>
              </a:rPr>
              <a:t>Fernando </a:t>
            </a:r>
            <a:r>
              <a:rPr lang="en-US" altLang="zh-CN" sz="1600" b="1" dirty="0" smtClean="0">
                <a:solidFill>
                  <a:prstClr val="black">
                    <a:lumMod val="50000"/>
                    <a:lumOff val="50000"/>
                  </a:prstClr>
                </a:solidFill>
                <a:ea typeface="宋体"/>
                <a:cs typeface="+mn-cs"/>
              </a:rPr>
              <a:t>Soto, </a:t>
            </a:r>
            <a:r>
              <a:rPr lang="en-US" altLang="zh-CN" sz="1600" b="1" dirty="0">
                <a:solidFill>
                  <a:prstClr val="black">
                    <a:lumMod val="50000"/>
                    <a:lumOff val="50000"/>
                  </a:prstClr>
                </a:solidFill>
                <a:ea typeface="宋体"/>
                <a:cs typeface="+mn-cs"/>
              </a:rPr>
              <a:t>Purnima </a:t>
            </a:r>
            <a:r>
              <a:rPr lang="en-US" altLang="zh-CN" sz="1600" b="1" dirty="0" err="1" smtClean="0">
                <a:solidFill>
                  <a:prstClr val="black">
                    <a:lumMod val="50000"/>
                    <a:lumOff val="50000"/>
                  </a:prstClr>
                </a:solidFill>
                <a:ea typeface="宋体"/>
                <a:cs typeface="+mn-cs"/>
              </a:rPr>
              <a:t>Kharidehal</a:t>
            </a:r>
            <a:r>
              <a:rPr lang="en-US" altLang="zh-CN" sz="1600" b="1" dirty="0" smtClean="0">
                <a:solidFill>
                  <a:prstClr val="black">
                    <a:lumMod val="50000"/>
                    <a:lumOff val="50000"/>
                  </a:prstClr>
                </a:solidFill>
                <a:ea typeface="宋体"/>
                <a:cs typeface="+mn-cs"/>
              </a:rPr>
              <a:t>, </a:t>
            </a:r>
            <a:r>
              <a:rPr lang="en-US" altLang="zh-CN" sz="1600" b="1" dirty="0">
                <a:solidFill>
                  <a:prstClr val="black">
                    <a:lumMod val="50000"/>
                    <a:lumOff val="50000"/>
                  </a:prstClr>
                </a:solidFill>
                <a:ea typeface="宋体"/>
                <a:cs typeface="+mn-cs"/>
              </a:rPr>
              <a:t>Suraj Gyawali </a:t>
            </a:r>
            <a:r>
              <a:rPr lang="en-US" altLang="zh-CN" sz="1600" b="1" dirty="0" smtClean="0">
                <a:solidFill>
                  <a:prstClr val="black">
                    <a:lumMod val="50000"/>
                    <a:lumOff val="50000"/>
                  </a:prstClr>
                </a:solidFill>
                <a:ea typeface="宋体"/>
                <a:cs typeface="+mn-cs"/>
              </a:rPr>
              <a:t>and Daniela Mainardi </a:t>
            </a:r>
            <a:r>
              <a:rPr lang="en-US" altLang="zh-CN" sz="1600" dirty="0" smtClean="0">
                <a:solidFill>
                  <a:prstClr val="black">
                    <a:lumMod val="50000"/>
                    <a:lumOff val="50000"/>
                  </a:prstClr>
                </a:solidFill>
                <a:ea typeface="宋体"/>
                <a:cs typeface="+mn-cs"/>
              </a:rPr>
              <a:t>Louisiana </a:t>
            </a:r>
            <a:r>
              <a:rPr lang="en-US" altLang="zh-CN" sz="1600" dirty="0">
                <a:solidFill>
                  <a:prstClr val="black">
                    <a:lumMod val="50000"/>
                    <a:lumOff val="50000"/>
                  </a:prstClr>
                </a:solidFill>
                <a:ea typeface="宋体"/>
                <a:cs typeface="+mn-cs"/>
              </a:rPr>
              <a:t>Tech University</a:t>
            </a:r>
          </a:p>
        </p:txBody>
      </p:sp>
      <p:pic>
        <p:nvPicPr>
          <p:cNvPr id="6"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544" y="1469891"/>
            <a:ext cx="7147681" cy="85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15030"/>
          <a:stretch/>
        </p:blipFill>
        <p:spPr bwMode="auto">
          <a:xfrm rot="5400000">
            <a:off x="7115968" y="175685"/>
            <a:ext cx="835339" cy="68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descr="E:\WEB PAGE\June 2011 pictures\image009.jpg"/>
          <p:cNvPicPr preferRelativeResize="0">
            <a:picLocks noChangeArrowheads="1"/>
          </p:cNvPicPr>
          <p:nvPr/>
        </p:nvPicPr>
        <p:blipFill rotWithShape="1">
          <a:blip r:embed="rId7" cstate="email">
            <a:extLst>
              <a:ext uri="{BEBA8EAE-BF5A-486C-A8C5-ECC9F3942E4B}">
                <a14:imgProps xmlns:a14="http://schemas.microsoft.com/office/drawing/2010/main">
                  <a14:imgLayer r:embed="rId8">
                    <a14:imgEffect>
                      <a14:sharpenSoften amount="16000"/>
                    </a14:imgEffect>
                    <a14:imgEffect>
                      <a14:brightnessContrast bright="24000" contrast="-11000"/>
                    </a14:imgEffect>
                  </a14:imgLayer>
                </a14:imgProps>
              </a:ext>
              <a:ext uri="{28A0092B-C50C-407E-A947-70E740481C1C}">
                <a14:useLocalDpi xmlns:a14="http://schemas.microsoft.com/office/drawing/2010/main" val="0"/>
              </a:ext>
            </a:extLst>
          </a:blip>
          <a:srcRect l="14715" t="9555" r="10246" b="13354"/>
          <a:stretch/>
        </p:blipFill>
        <p:spPr bwMode="auto">
          <a:xfrm>
            <a:off x="6365261" y="100102"/>
            <a:ext cx="649224" cy="868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E:\WEB PAGE\June 2011 pictures\image011.jpg"/>
          <p:cNvPicPr preferRelativeResize="0">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562600" y="92593"/>
            <a:ext cx="649123" cy="868680"/>
          </a:xfrm>
          <a:prstGeom prst="rect">
            <a:avLst/>
          </a:prstGeom>
          <a:noFill/>
          <a:extLst>
            <a:ext uri="{909E8E84-426E-40DD-AFC4-6F175D3DCCD1}">
              <a14:hiddenFill xmlns:a14="http://schemas.microsoft.com/office/drawing/2010/main">
                <a:solidFill>
                  <a:srgbClr val="FFFFFF"/>
                </a:solidFill>
              </a14:hiddenFill>
            </a:ext>
          </a:extLst>
        </p:spPr>
      </p:pic>
      <p:pic>
        <p:nvPicPr>
          <p:cNvPr id="16" name="Purnima_MovieCOF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838597" y="2613031"/>
            <a:ext cx="5457313" cy="3334924"/>
          </a:xfrm>
          <a:prstGeom prst="rect">
            <a:avLst/>
          </a:prstGeom>
        </p:spPr>
      </p:pic>
      <p:pic>
        <p:nvPicPr>
          <p:cNvPr id="17" name="Picture 1"/>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3</a:t>
            </a:r>
            <a:r>
              <a:rPr lang="en-US" sz="2000" b="1" dirty="0" smtClean="0">
                <a:solidFill>
                  <a:prstClr val="black"/>
                </a:solidFill>
                <a:latin typeface="Arial" pitchFamily="34" charset="0"/>
                <a:ea typeface="+mn-ea"/>
                <a:cs typeface="Arial" pitchFamily="34" charset="0"/>
              </a:rPr>
              <a:t>: Catalysis</a:t>
            </a:r>
            <a:endParaRPr lang="en-US" sz="2000" b="1" dirty="0">
              <a:solidFill>
                <a:prstClr val="black"/>
              </a:solidFill>
              <a:latin typeface="Arial" pitchFamily="34" charset="0"/>
              <a:ea typeface="+mn-ea"/>
              <a:cs typeface="Arial" pitchFamily="34" charset="0"/>
            </a:endParaRPr>
          </a:p>
        </p:txBody>
      </p:sp>
      <p:sp>
        <p:nvSpPr>
          <p:cNvPr id="10" name="Rounded Rectangle 9"/>
          <p:cNvSpPr/>
          <p:nvPr/>
        </p:nvSpPr>
        <p:spPr>
          <a:xfrm>
            <a:off x="5247592" y="6162002"/>
            <a:ext cx="3533786" cy="5917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See poster (p. 141)</a:t>
            </a:r>
            <a:endParaRPr lang="en-US" b="1" dirty="0"/>
          </a:p>
        </p:txBody>
      </p:sp>
    </p:spTree>
    <p:extLst>
      <p:ext uri="{BB962C8B-B14F-4D97-AF65-F5344CB8AC3E}">
        <p14:creationId xmlns:p14="http://schemas.microsoft.com/office/powerpoint/2010/main" val="10652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08"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6"/>
                                        </p:tgtEl>
                                      </p:cBhvr>
                                    </p:cmd>
                                  </p:childTnLst>
                                </p:cTn>
                              </p:par>
                            </p:childTnLst>
                          </p:cTn>
                        </p:par>
                      </p:childTnLst>
                    </p:cTn>
                  </p:par>
                </p:childTnLst>
              </p:cTn>
              <p:nextCondLst>
                <p:cond evt="onClick" delay="0">
                  <p:tgtEl>
                    <p:spTgt spid="16"/>
                  </p:tgtEl>
                </p:cond>
              </p:nextCondLst>
            </p:seq>
            <p:video>
              <p:cMediaNode vol="80000">
                <p:cTn id="19" repeatCount="indefinite" fill="hold" display="0">
                  <p:stCondLst>
                    <p:cond delay="indefinite"/>
                  </p:stCondLst>
                </p:cTn>
                <p:tgtEl>
                  <p:spTgt spid="16"/>
                </p:tgtEl>
              </p:cMediaNode>
            </p:video>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457890"/>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3</a:t>
            </a:r>
            <a:r>
              <a:rPr lang="en-US" sz="2000" b="1" dirty="0" smtClean="0">
                <a:solidFill>
                  <a:prstClr val="black"/>
                </a:solidFill>
                <a:latin typeface="Arial" pitchFamily="34" charset="0"/>
                <a:ea typeface="+mn-ea"/>
                <a:cs typeface="Arial" pitchFamily="34" charset="0"/>
              </a:rPr>
              <a:t>: Catalysis</a:t>
            </a:r>
            <a:endParaRPr lang="en-US" sz="2000" b="1" dirty="0">
              <a:solidFill>
                <a:prstClr val="black"/>
              </a:solidFill>
              <a:latin typeface="Arial" pitchFamily="34" charset="0"/>
              <a:ea typeface="+mn-ea"/>
              <a:cs typeface="Arial" pitchFamily="34" charset="0"/>
            </a:endParaRPr>
          </a:p>
        </p:txBody>
      </p:sp>
      <p:pic>
        <p:nvPicPr>
          <p:cNvPr id="4" name="Picture 5" descr="TOC Graphic.tif"/>
          <p:cNvPicPr>
            <a:picLocks noChangeAspect="1" noChangeArrowheads="1"/>
          </p:cNvPicPr>
          <p:nvPr/>
        </p:nvPicPr>
        <p:blipFill>
          <a:blip r:embed="rId2" cstate="print"/>
          <a:srcRect/>
          <a:stretch>
            <a:fillRect/>
          </a:stretch>
        </p:blipFill>
        <p:spPr bwMode="auto">
          <a:xfrm>
            <a:off x="5673831" y="1462118"/>
            <a:ext cx="2779724" cy="1828800"/>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68240" y="1391550"/>
            <a:ext cx="5164995" cy="3798736"/>
          </a:xfrm>
          <a:prstGeom prst="rect">
            <a:avLst/>
          </a:prstGeom>
          <a:noFill/>
          <a:ln w="9525">
            <a:noFill/>
            <a:miter lim="800000"/>
            <a:headEnd/>
            <a:tailEnd/>
          </a:ln>
        </p:spPr>
      </p:pic>
      <p:sp>
        <p:nvSpPr>
          <p:cNvPr id="7" name="TextBox 6"/>
          <p:cNvSpPr txBox="1"/>
          <p:nvPr/>
        </p:nvSpPr>
        <p:spPr>
          <a:xfrm>
            <a:off x="269965" y="566145"/>
            <a:ext cx="8403772" cy="738664"/>
          </a:xfrm>
          <a:prstGeom prst="rect">
            <a:avLst/>
          </a:prstGeom>
          <a:noFill/>
        </p:spPr>
        <p:txBody>
          <a:bodyPr wrap="square" rtlCol="0">
            <a:spAutoFit/>
          </a:bodyPr>
          <a:lstStyle/>
          <a:p>
            <a:r>
              <a:rPr lang="en-US" sz="1400" b="1" dirty="0" smtClean="0"/>
              <a:t>Can N-doped C60 replace </a:t>
            </a:r>
            <a:r>
              <a:rPr lang="en-US" sz="1400" b="1" dirty="0" err="1" smtClean="0"/>
              <a:t>Pt</a:t>
            </a:r>
            <a:r>
              <a:rPr lang="en-US" sz="1400" b="1" dirty="0" smtClean="0"/>
              <a:t> in hydrogen fuel cells?</a:t>
            </a:r>
          </a:p>
          <a:p>
            <a:r>
              <a:rPr lang="en-US" sz="1400" dirty="0" smtClean="0"/>
              <a:t>Spin-polarized DFT calculations of </a:t>
            </a:r>
            <a:r>
              <a:rPr lang="en-US" sz="1400" dirty="0"/>
              <a:t>nitrogen-doped C</a:t>
            </a:r>
            <a:r>
              <a:rPr lang="en-US" sz="1400" baseline="-25000" dirty="0"/>
              <a:t>60</a:t>
            </a:r>
            <a:r>
              <a:rPr lang="en-US" sz="1400" dirty="0"/>
              <a:t> fullerene (N-C</a:t>
            </a:r>
            <a:r>
              <a:rPr lang="en-US" sz="1400" baseline="-25000" dirty="0"/>
              <a:t>60</a:t>
            </a:r>
            <a:r>
              <a:rPr lang="en-US" sz="1400" dirty="0"/>
              <a:t>) as a cathode catalyst for hydrogen fuel </a:t>
            </a:r>
            <a:r>
              <a:rPr lang="en-US" sz="1400" dirty="0" smtClean="0"/>
              <a:t>cells</a:t>
            </a:r>
            <a:r>
              <a:rPr lang="en-US" sz="1400" dirty="0"/>
              <a:t>.</a:t>
            </a:r>
          </a:p>
        </p:txBody>
      </p:sp>
      <p:sp>
        <p:nvSpPr>
          <p:cNvPr id="8" name="Text Box 3"/>
          <p:cNvSpPr txBox="1">
            <a:spLocks noChangeArrowheads="1"/>
          </p:cNvSpPr>
          <p:nvPr/>
        </p:nvSpPr>
        <p:spPr bwMode="auto">
          <a:xfrm>
            <a:off x="150627" y="112855"/>
            <a:ext cx="7643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altLang="zh-CN" sz="2400" b="1" dirty="0" smtClean="0">
                <a:solidFill>
                  <a:prstClr val="black">
                    <a:lumMod val="50000"/>
                    <a:lumOff val="50000"/>
                  </a:prstClr>
                </a:solidFill>
                <a:latin typeface="Arial" pitchFamily="34" charset="0"/>
                <a:ea typeface="宋体"/>
                <a:cs typeface="Arial" pitchFamily="34" charset="0"/>
              </a:rPr>
              <a:t>Nitrogen-doped fullerenes as fuel cell catalysts</a:t>
            </a:r>
            <a:endParaRPr lang="en-US" altLang="zh-CN" sz="2400" b="1" dirty="0">
              <a:solidFill>
                <a:prstClr val="black">
                  <a:lumMod val="50000"/>
                  <a:lumOff val="50000"/>
                </a:prstClr>
              </a:solidFill>
              <a:latin typeface="Arial" pitchFamily="34" charset="0"/>
              <a:ea typeface="宋体"/>
              <a:cs typeface="Arial" pitchFamily="34" charset="0"/>
            </a:endParaRPr>
          </a:p>
        </p:txBody>
      </p:sp>
      <p:sp>
        <p:nvSpPr>
          <p:cNvPr id="9" name="Rectangle 8"/>
          <p:cNvSpPr/>
          <p:nvPr/>
        </p:nvSpPr>
        <p:spPr>
          <a:xfrm>
            <a:off x="186428" y="5190286"/>
            <a:ext cx="5090352" cy="1200329"/>
          </a:xfrm>
          <a:prstGeom prst="rect">
            <a:avLst/>
          </a:prstGeom>
        </p:spPr>
        <p:txBody>
          <a:bodyPr wrap="square">
            <a:spAutoFit/>
          </a:bodyPr>
          <a:lstStyle/>
          <a:p>
            <a:r>
              <a:rPr lang="en-US" sz="1200" dirty="0"/>
              <a:t>Minimum energy path for H</a:t>
            </a:r>
            <a:r>
              <a:rPr lang="en-US" sz="1200" baseline="-25000" dirty="0"/>
              <a:t>2</a:t>
            </a:r>
            <a:r>
              <a:rPr lang="en-US" sz="1200" dirty="0"/>
              <a:t>O formation process on O(1) through (a) direct pathway and (b) indirect pathway; and H</a:t>
            </a:r>
            <a:r>
              <a:rPr lang="en-US" sz="1200" baseline="-25000" dirty="0"/>
              <a:t>2</a:t>
            </a:r>
            <a:r>
              <a:rPr lang="en-US" sz="1200" dirty="0"/>
              <a:t>O formation process on O(2) through (c) direct pathway and (d) indirect pathway, on HH Pauling site of N-C</a:t>
            </a:r>
            <a:r>
              <a:rPr lang="en-US" sz="1200" baseline="-25000" dirty="0"/>
              <a:t>60</a:t>
            </a:r>
            <a:r>
              <a:rPr lang="en-US" sz="1200" dirty="0"/>
              <a:t> fullerene. Embedded images show the atomic structures of the initial, intermediate, and final states of the reaction process, respectively. </a:t>
            </a:r>
          </a:p>
        </p:txBody>
      </p:sp>
      <p:sp>
        <p:nvSpPr>
          <p:cNvPr id="10" name="Rectangle 9"/>
          <p:cNvSpPr/>
          <p:nvPr/>
        </p:nvSpPr>
        <p:spPr>
          <a:xfrm>
            <a:off x="5441276" y="3444550"/>
            <a:ext cx="3454722" cy="1384995"/>
          </a:xfrm>
          <a:prstGeom prst="rect">
            <a:avLst/>
          </a:prstGeom>
        </p:spPr>
        <p:txBody>
          <a:bodyPr wrap="square">
            <a:spAutoFit/>
          </a:bodyPr>
          <a:lstStyle/>
          <a:p>
            <a:pPr marL="182880">
              <a:spcAft>
                <a:spcPts val="600"/>
              </a:spcAft>
            </a:pPr>
            <a:r>
              <a:rPr lang="en-US" altLang="zh-TW" sz="1400" dirty="0" smtClean="0"/>
              <a:t>F. </a:t>
            </a:r>
            <a:r>
              <a:rPr lang="en-US" altLang="zh-TW" sz="1400" dirty="0" err="1" smtClean="0"/>
              <a:t>Gao</a:t>
            </a:r>
            <a:r>
              <a:rPr lang="en-US" altLang="zh-TW" sz="1400" dirty="0"/>
              <a:t>, </a:t>
            </a:r>
            <a:r>
              <a:rPr lang="en-US" altLang="zh-TW" sz="1400" dirty="0" smtClean="0"/>
              <a:t>G.L. </a:t>
            </a:r>
            <a:r>
              <a:rPr lang="en-US" altLang="zh-TW" sz="1400" dirty="0"/>
              <a:t>Zhao, </a:t>
            </a:r>
            <a:r>
              <a:rPr lang="en-US" altLang="zh-TW" sz="1400" dirty="0" smtClean="0"/>
              <a:t>S. </a:t>
            </a:r>
            <a:r>
              <a:rPr lang="en-US" altLang="zh-TW" sz="1400" dirty="0"/>
              <a:t>Yang, </a:t>
            </a:r>
            <a:r>
              <a:rPr lang="en-US" altLang="zh-TW" sz="1400" dirty="0" smtClean="0"/>
              <a:t>J. </a:t>
            </a:r>
            <a:r>
              <a:rPr lang="en-US" altLang="zh-TW" sz="1400" dirty="0"/>
              <a:t>J. Spivey, “</a:t>
            </a:r>
            <a:r>
              <a:rPr lang="en-US" sz="1400" dirty="0" smtClean="0"/>
              <a:t>Nitrogen-Doped </a:t>
            </a:r>
            <a:r>
              <a:rPr lang="en-US" sz="1400" dirty="0"/>
              <a:t>Fullerene as a Potential Catalyst for Hydrogen Fuel Cells”, </a:t>
            </a:r>
            <a:r>
              <a:rPr lang="en-US" sz="1400" i="1" dirty="0"/>
              <a:t>Journal of the American Chemical Society</a:t>
            </a:r>
            <a:r>
              <a:rPr lang="en-US" sz="1400" dirty="0"/>
              <a:t>, 2013, </a:t>
            </a:r>
            <a:r>
              <a:rPr lang="en-US" sz="1400" b="1" dirty="0"/>
              <a:t>135</a:t>
            </a:r>
            <a:r>
              <a:rPr lang="en-US" sz="1400" dirty="0"/>
              <a:t>, 3315-3318.</a:t>
            </a:r>
          </a:p>
        </p:txBody>
      </p:sp>
      <p:sp>
        <p:nvSpPr>
          <p:cNvPr id="11" name="Oval 10"/>
          <p:cNvSpPr/>
          <p:nvPr/>
        </p:nvSpPr>
        <p:spPr>
          <a:xfrm>
            <a:off x="5576440" y="5020118"/>
            <a:ext cx="3184394" cy="154066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solidFill>
                  <a:prstClr val="black"/>
                </a:solidFill>
                <a:latin typeface="Calibri"/>
              </a:rPr>
              <a:t>Collaboration between LA-</a:t>
            </a:r>
            <a:r>
              <a:rPr lang="en-US" b="1" dirty="0" err="1" smtClean="0">
                <a:solidFill>
                  <a:prstClr val="black"/>
                </a:solidFill>
                <a:latin typeface="Calibri"/>
              </a:rPr>
              <a:t>SiGMA</a:t>
            </a:r>
            <a:r>
              <a:rPr lang="en-US" b="1" dirty="0" smtClean="0">
                <a:solidFill>
                  <a:prstClr val="black"/>
                </a:solidFill>
                <a:latin typeface="Calibri"/>
              </a:rPr>
              <a:t> and DoE EFRC.</a:t>
            </a:r>
            <a:endParaRPr lang="en-US" b="1" dirty="0">
              <a:solidFill>
                <a:prstClr val="black"/>
              </a:solidFill>
              <a:latin typeface="Calibri"/>
            </a:endParaRPr>
          </a:p>
        </p:txBody>
      </p:sp>
      <p:pic>
        <p:nvPicPr>
          <p:cNvPr id="12"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85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75" y="120451"/>
            <a:ext cx="8229600" cy="609600"/>
          </a:xfrm>
        </p:spPr>
        <p:txBody>
          <a:bodyPr>
            <a:normAutofit/>
          </a:bodyPr>
          <a:lstStyle/>
          <a:p>
            <a:pPr algn="l"/>
            <a:r>
              <a:rPr lang="en-US" sz="2600" b="1" dirty="0" smtClean="0">
                <a:solidFill>
                  <a:srgbClr val="7F7F7F"/>
                </a:solidFill>
                <a:latin typeface="Arial"/>
                <a:cs typeface="Arial"/>
              </a:rPr>
              <a:t>SD2 Focus 3 Milestones</a:t>
            </a:r>
            <a:endParaRPr lang="en-US" sz="2600" b="1" dirty="0">
              <a:solidFill>
                <a:srgbClr val="7F7F7F"/>
              </a:solidFill>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9999300"/>
              </p:ext>
            </p:extLst>
          </p:nvPr>
        </p:nvGraphicFramePr>
        <p:xfrm>
          <a:off x="628863" y="1039212"/>
          <a:ext cx="7028006" cy="5140622"/>
        </p:xfrm>
        <a:graphic>
          <a:graphicData uri="http://schemas.openxmlformats.org/drawingml/2006/table">
            <a:tbl>
              <a:tblPr firstRow="1" bandRow="1">
                <a:tableStyleId>{3B4B98B0-60AC-42C2-AFA5-B58CD77FA1E5}</a:tableStyleId>
              </a:tblPr>
              <a:tblGrid>
                <a:gridCol w="4533081"/>
                <a:gridCol w="498985"/>
                <a:gridCol w="498985"/>
                <a:gridCol w="498985"/>
                <a:gridCol w="498985"/>
                <a:gridCol w="498985"/>
              </a:tblGrid>
              <a:tr h="498396">
                <a:tc>
                  <a:txBody>
                    <a:bodyPr/>
                    <a:lstStyle/>
                    <a:p>
                      <a:r>
                        <a:rPr lang="en-US" sz="1800" dirty="0" smtClean="0">
                          <a:solidFill>
                            <a:srgbClr val="7F7F7F"/>
                          </a:solidFill>
                          <a:latin typeface="Calibri"/>
                          <a:cs typeface="Calibri"/>
                        </a:rPr>
                        <a:t>Milestones</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Y1</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Y2</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Y3</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Y4</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Y5</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20321">
                <a:tc>
                  <a:txBody>
                    <a:bodyPr/>
                    <a:lstStyle/>
                    <a:p>
                      <a:r>
                        <a:rPr lang="en-US" sz="1600" kern="1200" dirty="0" smtClean="0">
                          <a:solidFill>
                            <a:schemeClr val="tx1"/>
                          </a:solidFill>
                          <a:latin typeface="Calibri"/>
                          <a:ea typeface="+mn-ea"/>
                          <a:cs typeface="Calibri"/>
                        </a:rPr>
                        <a:t>Develop force fields with environment-dependent</a:t>
                      </a:r>
                    </a:p>
                    <a:p>
                      <a:r>
                        <a:rPr lang="en-US" sz="1600" kern="1200" dirty="0" smtClean="0">
                          <a:solidFill>
                            <a:schemeClr val="tx1"/>
                          </a:solidFill>
                          <a:latin typeface="Calibri"/>
                          <a:ea typeface="+mn-ea"/>
                          <a:cs typeface="Calibri"/>
                        </a:rPr>
                        <a:t>charges for one metal oxide system.</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20321">
                <a:tc>
                  <a:txBody>
                    <a:bodyPr/>
                    <a:lstStyle/>
                    <a:p>
                      <a:r>
                        <a:rPr lang="en-US" sz="1600" kern="1200" dirty="0" smtClean="0">
                          <a:solidFill>
                            <a:schemeClr val="tx1"/>
                          </a:solidFill>
                          <a:latin typeface="Calibri"/>
                          <a:ea typeface="+mn-ea"/>
                          <a:cs typeface="Calibri"/>
                        </a:rPr>
                        <a:t>Use DFT-based </a:t>
                      </a:r>
                      <a:r>
                        <a:rPr lang="en-US" sz="1600" kern="1200" dirty="0" err="1" smtClean="0">
                          <a:solidFill>
                            <a:schemeClr val="tx1"/>
                          </a:solidFill>
                          <a:latin typeface="Calibri"/>
                          <a:ea typeface="+mn-ea"/>
                          <a:cs typeface="Calibri"/>
                        </a:rPr>
                        <a:t>ab</a:t>
                      </a:r>
                      <a:r>
                        <a:rPr lang="en-US" sz="1600" kern="1200" dirty="0" smtClean="0">
                          <a:solidFill>
                            <a:schemeClr val="tx1"/>
                          </a:solidFill>
                          <a:latin typeface="Calibri"/>
                          <a:ea typeface="+mn-ea"/>
                          <a:cs typeface="Calibri"/>
                        </a:rPr>
                        <a:t> initio MD and kinetic</a:t>
                      </a:r>
                    </a:p>
                    <a:p>
                      <a:r>
                        <a:rPr lang="en-US" sz="1600" kern="1200" dirty="0" smtClean="0">
                          <a:solidFill>
                            <a:schemeClr val="tx1"/>
                          </a:solidFill>
                          <a:latin typeface="Calibri"/>
                          <a:ea typeface="+mn-ea"/>
                          <a:cs typeface="Calibri"/>
                        </a:rPr>
                        <a:t>Monte Carlo methods to study Fischer-</a:t>
                      </a:r>
                    </a:p>
                    <a:p>
                      <a:r>
                        <a:rPr lang="en-US" sz="1600" kern="1200" dirty="0" err="1" smtClean="0">
                          <a:solidFill>
                            <a:schemeClr val="tx1"/>
                          </a:solidFill>
                          <a:latin typeface="Calibri"/>
                          <a:ea typeface="+mn-ea"/>
                          <a:cs typeface="Calibri"/>
                        </a:rPr>
                        <a:t>Tropsch</a:t>
                      </a:r>
                      <a:r>
                        <a:rPr lang="en-US" sz="1600" kern="1200" dirty="0" smtClean="0">
                          <a:solidFill>
                            <a:schemeClr val="tx1"/>
                          </a:solidFill>
                          <a:latin typeface="Calibri"/>
                          <a:ea typeface="+mn-ea"/>
                          <a:cs typeface="Calibri"/>
                        </a:rPr>
                        <a:t> and related reactions on metal/metal</a:t>
                      </a:r>
                    </a:p>
                    <a:p>
                      <a:r>
                        <a:rPr lang="en-US" sz="1600" kern="1200" dirty="0" smtClean="0">
                          <a:solidFill>
                            <a:schemeClr val="tx1"/>
                          </a:solidFill>
                          <a:latin typeface="Calibri"/>
                          <a:ea typeface="+mn-ea"/>
                          <a:cs typeface="Calibri"/>
                        </a:rPr>
                        <a:t>oxide catalytic systems.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96390">
                <a:tc>
                  <a:txBody>
                    <a:bodyPr/>
                    <a:lstStyle/>
                    <a:p>
                      <a:r>
                        <a:rPr lang="en-US" sz="1600" kern="1200" dirty="0" smtClean="0">
                          <a:solidFill>
                            <a:schemeClr val="tx1"/>
                          </a:solidFill>
                          <a:latin typeface="Calibri"/>
                          <a:ea typeface="+mn-ea"/>
                          <a:cs typeface="Calibri"/>
                        </a:rPr>
                        <a:t>Exploration of spin-state dependent structure and</a:t>
                      </a:r>
                    </a:p>
                    <a:p>
                      <a:r>
                        <a:rPr lang="en-US" sz="1600" kern="1200" dirty="0" smtClean="0">
                          <a:solidFill>
                            <a:schemeClr val="tx1"/>
                          </a:solidFill>
                          <a:latin typeface="Calibri"/>
                          <a:ea typeface="+mn-ea"/>
                          <a:cs typeface="Calibri"/>
                        </a:rPr>
                        <a:t>energetics of metal oxide clusters, especially (</a:t>
                      </a:r>
                      <a:r>
                        <a:rPr lang="en-US" sz="1600" kern="1200" dirty="0" err="1" smtClean="0">
                          <a:solidFill>
                            <a:schemeClr val="tx1"/>
                          </a:solidFill>
                          <a:latin typeface="Calibri"/>
                          <a:ea typeface="+mn-ea"/>
                          <a:cs typeface="Calibri"/>
                        </a:rPr>
                        <a:t>FeO</a:t>
                      </a:r>
                      <a:r>
                        <a:rPr lang="en-US" sz="1600" kern="1200" dirty="0" smtClean="0">
                          <a:solidFill>
                            <a:schemeClr val="tx1"/>
                          </a:solidFill>
                          <a:latin typeface="Calibri"/>
                          <a:ea typeface="+mn-ea"/>
                          <a:cs typeface="Calibri"/>
                        </a:rPr>
                        <a:t>)</a:t>
                      </a:r>
                      <a:r>
                        <a:rPr lang="en-US" sz="1600" kern="1200" baseline="-25000" dirty="0" smtClean="0">
                          <a:solidFill>
                            <a:schemeClr val="tx1"/>
                          </a:solidFill>
                          <a:latin typeface="Calibri"/>
                          <a:ea typeface="+mn-ea"/>
                          <a:cs typeface="Calibri"/>
                        </a:rPr>
                        <a:t>n</a:t>
                      </a:r>
                      <a:r>
                        <a:rPr lang="en-US" sz="1600" kern="1200" dirty="0" smtClean="0">
                          <a:solidFill>
                            <a:schemeClr val="tx1"/>
                          </a:solidFill>
                          <a:latin typeface="Calibri"/>
                          <a:ea typeface="+mn-ea"/>
                          <a:cs typeface="Calibri"/>
                        </a:rPr>
                        <a:t>.</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endParaRPr lang="en-US"/>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endParaRPr lang="en-US"/>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12795">
                <a:tc>
                  <a:txBody>
                    <a:bodyPr/>
                    <a:lstStyle/>
                    <a:p>
                      <a:r>
                        <a:rPr lang="en-US" sz="1600" kern="1200" dirty="0" smtClean="0">
                          <a:solidFill>
                            <a:schemeClr val="tx1"/>
                          </a:solidFill>
                          <a:latin typeface="Calibri"/>
                          <a:ea typeface="+mn-ea"/>
                          <a:cs typeface="Calibri"/>
                        </a:rPr>
                        <a:t>Perform computational modeling of PCDD/PCDF</a:t>
                      </a:r>
                    </a:p>
                    <a:p>
                      <a:r>
                        <a:rPr lang="en-US" sz="1600" kern="1200" dirty="0" smtClean="0">
                          <a:solidFill>
                            <a:schemeClr val="tx1"/>
                          </a:solidFill>
                          <a:latin typeface="Calibri"/>
                          <a:ea typeface="+mn-ea"/>
                          <a:cs typeface="Calibri"/>
                        </a:rPr>
                        <a:t>production on metal oxide clusters.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12870">
                <a:tc>
                  <a:txBody>
                    <a:bodyPr/>
                    <a:lstStyle/>
                    <a:p>
                      <a:r>
                        <a:rPr lang="en-US" sz="1600" kern="1200" dirty="0" smtClean="0">
                          <a:solidFill>
                            <a:schemeClr val="tx1"/>
                          </a:solidFill>
                          <a:latin typeface="Calibri"/>
                          <a:ea typeface="+mn-ea"/>
                          <a:cs typeface="Calibri"/>
                        </a:rPr>
                        <a:t>Develop computational methods for evaluating catalytic sites in carbon nanotubes for hydrogen fuel cells.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98396">
                <a:tc>
                  <a:txBody>
                    <a:bodyPr/>
                    <a:lstStyle/>
                    <a:p>
                      <a:r>
                        <a:rPr lang="en-US" sz="1600" kern="1200" dirty="0" smtClean="0">
                          <a:solidFill>
                            <a:schemeClr val="tx1"/>
                          </a:solidFill>
                          <a:latin typeface="Calibri"/>
                          <a:ea typeface="+mn-ea"/>
                          <a:cs typeface="Calibri"/>
                        </a:rPr>
                        <a:t>Computational evaluation of nitrogen doped CNT’s and fullerenes as alternatives for platinum in hydrogen fuel cells.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9" name="TextBox 8"/>
          <p:cNvSpPr txBox="1"/>
          <p:nvPr/>
        </p:nvSpPr>
        <p:spPr>
          <a:xfrm>
            <a:off x="7748723" y="1691533"/>
            <a:ext cx="6735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Done</a:t>
            </a:r>
            <a:endParaRPr lang="en-US" sz="1600" i="1" dirty="0">
              <a:solidFill>
                <a:srgbClr val="7F7F7F"/>
              </a:solidFill>
              <a:ea typeface="MS PGothic" charset="0"/>
              <a:cs typeface="MS PGothic" charset="0"/>
            </a:endParaRPr>
          </a:p>
        </p:txBody>
      </p:sp>
      <p:sp>
        <p:nvSpPr>
          <p:cNvPr id="10" name="Right Arrow 9"/>
          <p:cNvSpPr/>
          <p:nvPr/>
        </p:nvSpPr>
        <p:spPr>
          <a:xfrm>
            <a:off x="5275308" y="1594110"/>
            <a:ext cx="624047"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ight Arrow 10"/>
          <p:cNvSpPr/>
          <p:nvPr/>
        </p:nvSpPr>
        <p:spPr>
          <a:xfrm>
            <a:off x="6167359" y="2434034"/>
            <a:ext cx="694996"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ight Arrow 13"/>
          <p:cNvSpPr/>
          <p:nvPr/>
        </p:nvSpPr>
        <p:spPr>
          <a:xfrm>
            <a:off x="5689035" y="3984550"/>
            <a:ext cx="1173320"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ight Arrow 14"/>
          <p:cNvSpPr/>
          <p:nvPr/>
        </p:nvSpPr>
        <p:spPr>
          <a:xfrm>
            <a:off x="6167360" y="3321626"/>
            <a:ext cx="694996"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TextBox 15"/>
          <p:cNvSpPr txBox="1"/>
          <p:nvPr/>
        </p:nvSpPr>
        <p:spPr>
          <a:xfrm>
            <a:off x="7748723" y="2531457"/>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pic>
        <p:nvPicPr>
          <p:cNvPr id="17"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
        <p:nvSpPr>
          <p:cNvPr id="13" name="TextBox 12"/>
          <p:cNvSpPr txBox="1"/>
          <p:nvPr/>
        </p:nvSpPr>
        <p:spPr>
          <a:xfrm>
            <a:off x="7748723" y="3419049"/>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8" name="Right Arrow 17"/>
          <p:cNvSpPr/>
          <p:nvPr/>
        </p:nvSpPr>
        <p:spPr>
          <a:xfrm>
            <a:off x="5671617" y="4702309"/>
            <a:ext cx="604078"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TextBox 20"/>
          <p:cNvSpPr txBox="1"/>
          <p:nvPr/>
        </p:nvSpPr>
        <p:spPr>
          <a:xfrm>
            <a:off x="7686434" y="4799732"/>
            <a:ext cx="6735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Done</a:t>
            </a:r>
            <a:endParaRPr lang="en-US" sz="1600" i="1" dirty="0">
              <a:solidFill>
                <a:srgbClr val="7F7F7F"/>
              </a:solidFill>
              <a:ea typeface="MS PGothic" charset="0"/>
              <a:cs typeface="MS PGothic" charset="0"/>
            </a:endParaRPr>
          </a:p>
        </p:txBody>
      </p:sp>
      <p:sp>
        <p:nvSpPr>
          <p:cNvPr id="22" name="Right Arrow 21"/>
          <p:cNvSpPr/>
          <p:nvPr/>
        </p:nvSpPr>
        <p:spPr>
          <a:xfrm>
            <a:off x="6158650" y="5516559"/>
            <a:ext cx="694997"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7686434" y="5640109"/>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24" name="TextBox 23"/>
          <p:cNvSpPr txBox="1"/>
          <p:nvPr/>
        </p:nvSpPr>
        <p:spPr>
          <a:xfrm>
            <a:off x="7748723" y="4081973"/>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pic>
        <p:nvPicPr>
          <p:cNvPr id="19" name="Picture 2" descr="C:\Users\ramu\AppData\Local\Microsoft\Windows\Temporary Internet Files\Content.IE5\2PQKJ23P\MC900434665[1].wm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18956" y="1571702"/>
            <a:ext cx="496808"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ramu\AppData\Local\Microsoft\Windows\Temporary Internet Files\Content.IE5\2PQKJ23P\MC900434665[1].wm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92506" y="4664757"/>
            <a:ext cx="496808"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16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0-#ppt_w/2"/>
                                          </p:val>
                                        </p:tav>
                                        <p:tav tm="100000">
                                          <p:val>
                                            <p:strVal val="#ppt_x"/>
                                          </p:val>
                                        </p:tav>
                                      </p:tavLst>
                                    </p:anim>
                                    <p:anim calcmode="lin" valueType="num">
                                      <p:cBhvr additive="base">
                                        <p:cTn id="3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8"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012" y="101600"/>
            <a:ext cx="8229600" cy="639762"/>
          </a:xfrm>
        </p:spPr>
        <p:txBody>
          <a:bodyPr/>
          <a:lstStyle/>
          <a:p>
            <a:r>
              <a:rPr lang="en-US" sz="3200" dirty="0" smtClean="0"/>
              <a:t>Other notable SD2 accomplishments</a:t>
            </a:r>
            <a:endParaRPr lang="en-US" sz="3200"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620537" y="729750"/>
            <a:ext cx="791110" cy="914400"/>
          </a:xfrm>
          <a:ln w="25400">
            <a:solidFill>
              <a:schemeClr val="tx2"/>
            </a:solidFill>
          </a:ln>
        </p:spPr>
      </p:pic>
      <p:pic>
        <p:nvPicPr>
          <p:cNvPr id="4"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2303" y="1715600"/>
            <a:ext cx="773096" cy="914400"/>
          </a:xfrm>
          <a:prstGeom prst="rect">
            <a:avLst/>
          </a:prstGeom>
          <a:ln w="25400">
            <a:solidFill>
              <a:schemeClr val="tx2"/>
            </a:solidFill>
          </a:ln>
        </p:spPr>
      </p:pic>
      <p:sp>
        <p:nvSpPr>
          <p:cNvPr id="8" name="Rounded Rectangle 7"/>
          <p:cNvSpPr/>
          <p:nvPr/>
        </p:nvSpPr>
        <p:spPr>
          <a:xfrm>
            <a:off x="1480458" y="808127"/>
            <a:ext cx="6992981" cy="75764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Shawn </a:t>
            </a:r>
            <a:r>
              <a:rPr lang="en-US" sz="1600" dirty="0" smtClean="0">
                <a:solidFill>
                  <a:schemeClr val="tx1"/>
                </a:solidFill>
                <a:latin typeface="+mj-lt"/>
              </a:rPr>
              <a:t>Cole, PhD student at LA Tech received an </a:t>
            </a:r>
            <a:r>
              <a:rPr lang="en-US" sz="1600" dirty="0">
                <a:solidFill>
                  <a:schemeClr val="tx1"/>
                </a:solidFill>
                <a:latin typeface="+mj-lt"/>
              </a:rPr>
              <a:t>Indo-US Science and Technology Forum fellowship to visit and work at IIT-Delhi (ethanol fuel cells</a:t>
            </a:r>
            <a:r>
              <a:rPr lang="en-US" sz="1600" dirty="0" smtClean="0">
                <a:solidFill>
                  <a:schemeClr val="tx1"/>
                </a:solidFill>
                <a:latin typeface="+mj-lt"/>
              </a:rPr>
              <a:t>).</a:t>
            </a:r>
            <a:endParaRPr lang="en-US" sz="1600" dirty="0">
              <a:solidFill>
                <a:schemeClr val="tx1"/>
              </a:solidFill>
              <a:latin typeface="+mj-lt"/>
            </a:endParaRPr>
          </a:p>
        </p:txBody>
      </p:sp>
      <p:sp>
        <p:nvSpPr>
          <p:cNvPr id="9" name="Rounded Rectangle 8"/>
          <p:cNvSpPr/>
          <p:nvPr/>
        </p:nvSpPr>
        <p:spPr>
          <a:xfrm>
            <a:off x="1463039" y="1793977"/>
            <a:ext cx="7010400" cy="75764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mj-lt"/>
              </a:rPr>
              <a:t>Steve Rick, UNO, received a $450,000 grant from NSF: </a:t>
            </a:r>
            <a:r>
              <a:rPr lang="en-US" sz="1600" dirty="0">
                <a:solidFill>
                  <a:schemeClr val="tx1"/>
                </a:solidFill>
                <a:latin typeface="+mj-lt"/>
              </a:rPr>
              <a:t>“The Effects of Charge Transfer on Aqueous and Ionic </a:t>
            </a:r>
            <a:r>
              <a:rPr lang="en-US" sz="1600" dirty="0" smtClean="0">
                <a:solidFill>
                  <a:schemeClr val="tx1"/>
                </a:solidFill>
                <a:latin typeface="+mj-lt"/>
              </a:rPr>
              <a:t>Systems.”</a:t>
            </a:r>
            <a:endParaRPr lang="en-US" sz="1600" dirty="0">
              <a:solidFill>
                <a:schemeClr val="tx1"/>
              </a:solidFill>
              <a:latin typeface="+mj-lt"/>
            </a:endParaRPr>
          </a:p>
        </p:txBody>
      </p:sp>
      <p:pic>
        <p:nvPicPr>
          <p:cNvPr id="10"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604885" y="2708378"/>
            <a:ext cx="728605" cy="914400"/>
          </a:xfrm>
          <a:prstGeom prst="rect">
            <a:avLst/>
          </a:prstGeom>
          <a:ln w="25400">
            <a:solidFill>
              <a:schemeClr val="tx2"/>
            </a:solidFill>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463039" y="2786755"/>
            <a:ext cx="7010400" cy="75764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mj-lt"/>
              </a:rPr>
              <a:t>Daniela </a:t>
            </a:r>
            <a:r>
              <a:rPr lang="en-US" sz="1600" dirty="0" err="1" smtClean="0">
                <a:solidFill>
                  <a:schemeClr val="tx1"/>
                </a:solidFill>
                <a:latin typeface="+mj-lt"/>
              </a:rPr>
              <a:t>Mainardi</a:t>
            </a:r>
            <a:r>
              <a:rPr lang="en-US" sz="1600" dirty="0" smtClean="0">
                <a:solidFill>
                  <a:schemeClr val="tx1"/>
                </a:solidFill>
                <a:latin typeface="+mj-lt"/>
              </a:rPr>
              <a:t>, LA Tech, receives </a:t>
            </a:r>
            <a:r>
              <a:rPr lang="en-US" sz="1600" dirty="0" err="1" smtClean="0">
                <a:solidFill>
                  <a:schemeClr val="tx1"/>
                </a:solidFill>
                <a:latin typeface="+mj-lt"/>
              </a:rPr>
              <a:t>AIChE</a:t>
            </a:r>
            <a:r>
              <a:rPr lang="en-US" sz="1600" dirty="0" smtClean="0">
                <a:solidFill>
                  <a:schemeClr val="tx1"/>
                </a:solidFill>
                <a:latin typeface="+mj-lt"/>
              </a:rPr>
              <a:t> Excellence and Service Award; partner in North Carolina A&amp;T NSF CREST Center for biofuels.</a:t>
            </a:r>
            <a:endParaRPr lang="en-US" sz="1600" dirty="0">
              <a:solidFill>
                <a:schemeClr val="tx1"/>
              </a:solidFill>
              <a:latin typeface="+mj-lt"/>
            </a:endParaRPr>
          </a:p>
        </p:txBody>
      </p:sp>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9337" y="3823063"/>
            <a:ext cx="3048000" cy="2286000"/>
          </a:xfrm>
          <a:prstGeom prst="rect">
            <a:avLst/>
          </a:prstGeom>
          <a:ln w="25400">
            <a:solidFill>
              <a:schemeClr val="tx2"/>
            </a:solidFill>
          </a:ln>
        </p:spPr>
      </p:pic>
      <p:pic>
        <p:nvPicPr>
          <p:cNvPr id="13" name="Picture 1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69965" y="4008120"/>
            <a:ext cx="3048000" cy="2286000"/>
          </a:xfrm>
          <a:prstGeom prst="rect">
            <a:avLst/>
          </a:prstGeom>
          <a:ln w="25400">
            <a:solidFill>
              <a:schemeClr val="tx2"/>
            </a:solidFill>
          </a:ln>
        </p:spPr>
      </p:pic>
      <p:pic>
        <p:nvPicPr>
          <p:cNvPr id="15" name="Picture 1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63581" y="4232366"/>
            <a:ext cx="3048000" cy="2286000"/>
          </a:xfrm>
          <a:prstGeom prst="rect">
            <a:avLst/>
          </a:prstGeom>
          <a:ln w="25400">
            <a:solidFill>
              <a:schemeClr val="tx2"/>
            </a:solidFill>
          </a:ln>
        </p:spPr>
      </p:pic>
      <p:sp>
        <p:nvSpPr>
          <p:cNvPr id="17" name="Rounded Rectangle 16"/>
          <p:cNvSpPr/>
          <p:nvPr/>
        </p:nvSpPr>
        <p:spPr>
          <a:xfrm>
            <a:off x="3661953" y="3629296"/>
            <a:ext cx="4811487" cy="2889069"/>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mj-lt"/>
              </a:rPr>
              <a:t>LA Tech REU and RET programs (including “STEM Week”) focused on “Energy Materials.” </a:t>
            </a:r>
            <a:endParaRPr lang="en-US" sz="1600" dirty="0">
              <a:solidFill>
                <a:schemeClr val="tx1"/>
              </a:solidFill>
              <a:latin typeface="+mj-lt"/>
            </a:endParaRPr>
          </a:p>
        </p:txBody>
      </p:sp>
    </p:spTree>
    <p:extLst>
      <p:ext uri="{BB962C8B-B14F-4D97-AF65-F5344CB8AC3E}">
        <p14:creationId xmlns:p14="http://schemas.microsoft.com/office/powerpoint/2010/main" val="46068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B6A88161-18C1-4FCC-A1B0-AABCCED6898C}" type="slidenum">
              <a:rPr lang="en-US">
                <a:solidFill>
                  <a:srgbClr val="000000"/>
                </a:solidFill>
              </a:rPr>
              <a:pPr/>
              <a:t>37</a:t>
            </a:fld>
            <a:endParaRPr lang="en-US">
              <a:solidFill>
                <a:srgbClr val="000000"/>
              </a:solidFill>
            </a:endParaRPr>
          </a:p>
        </p:txBody>
      </p:sp>
      <p:pic>
        <p:nvPicPr>
          <p:cNvPr id="19457"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76590" y="2294930"/>
            <a:ext cx="3397746" cy="225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458" name="Rectangle 2"/>
          <p:cNvSpPr>
            <a:spLocks/>
          </p:cNvSpPr>
          <p:nvPr/>
        </p:nvSpPr>
        <p:spPr bwMode="auto">
          <a:xfrm>
            <a:off x="0" y="160734"/>
            <a:ext cx="6277570"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241068"/>
            <a:r>
              <a:rPr lang="en-US">
                <a:solidFill>
                  <a:srgbClr val="000000"/>
                </a:solidFill>
                <a:latin typeface="Palatino" charset="0"/>
                <a:ea typeface="Palatino" charset="0"/>
                <a:cs typeface="Palatino" charset="0"/>
                <a:sym typeface="Palatino" charset="0"/>
              </a:rPr>
              <a:t>X-ray interferometry data and sinusoidal fitting functions.</a:t>
            </a:r>
          </a:p>
        </p:txBody>
      </p:sp>
      <p:pic>
        <p:nvPicPr>
          <p:cNvPr id="1945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3366" y="508994"/>
            <a:ext cx="8152805" cy="275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460" name="Rectangle 4"/>
          <p:cNvSpPr>
            <a:spLocks/>
          </p:cNvSpPr>
          <p:nvPr/>
        </p:nvSpPr>
        <p:spPr bwMode="auto">
          <a:xfrm>
            <a:off x="1" y="4857750"/>
            <a:ext cx="87153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241068"/>
            <a:r>
              <a:rPr lang="en-US" sz="1700">
                <a:solidFill>
                  <a:srgbClr val="000000"/>
                </a:solidFill>
                <a:latin typeface="Palatino" charset="0"/>
                <a:ea typeface="Palatino" charset="0"/>
                <a:cs typeface="Palatino" charset="0"/>
                <a:sym typeface="Palatino" charset="0"/>
              </a:rPr>
              <a:t>• Eq 1 is tradition; currently solved with FFT (not robust)</a:t>
            </a:r>
          </a:p>
          <a:p>
            <a:pPr marL="241068"/>
            <a:r>
              <a:rPr lang="en-US" sz="1700">
                <a:solidFill>
                  <a:srgbClr val="000000"/>
                </a:solidFill>
                <a:latin typeface="Palatino" charset="0"/>
                <a:ea typeface="Palatino" charset="0"/>
                <a:cs typeface="Palatino" charset="0"/>
                <a:sym typeface="Palatino" charset="0"/>
              </a:rPr>
              <a:t>• Eq 3ff is our new algorithm.  It is 1000-fold faster than Levenberg-Marquardt, robust, and flexible.  Submitted to </a:t>
            </a:r>
            <a:r>
              <a:rPr lang="en-US" sz="1700">
                <a:solidFill>
                  <a:srgbClr val="000000"/>
                </a:solidFill>
                <a:latin typeface="Palatino Italic" charset="0"/>
                <a:ea typeface="Palatino Italic" charset="0"/>
                <a:cs typeface="Palatino Italic" charset="0"/>
                <a:sym typeface="Palatino Italic" charset="0"/>
              </a:rPr>
              <a:t>Rev. Sci. Instr.  </a:t>
            </a:r>
          </a:p>
          <a:p>
            <a:pPr marL="241068"/>
            <a:r>
              <a:rPr lang="en-US" sz="1700">
                <a:solidFill>
                  <a:srgbClr val="000000"/>
                </a:solidFill>
                <a:latin typeface="Palatino Italic" charset="0"/>
                <a:ea typeface="Palatino Italic" charset="0"/>
                <a:cs typeface="Palatino Italic" charset="0"/>
                <a:sym typeface="Palatino Italic" charset="0"/>
              </a:rPr>
              <a:t>• </a:t>
            </a:r>
            <a:r>
              <a:rPr lang="en-US" sz="1700">
                <a:solidFill>
                  <a:srgbClr val="000000"/>
                </a:solidFill>
                <a:latin typeface="Palatino" charset="0"/>
                <a:ea typeface="Palatino" charset="0"/>
                <a:cs typeface="Palatino" charset="0"/>
                <a:sym typeface="Palatino" charset="0"/>
              </a:rPr>
              <a:t>Result of a collaboration with Prof. Warren Johnson, LIGO, LSU</a:t>
            </a:r>
          </a:p>
        </p:txBody>
      </p:sp>
      <p:sp>
        <p:nvSpPr>
          <p:cNvPr id="19461" name="Rectangle 5"/>
          <p:cNvSpPr>
            <a:spLocks/>
          </p:cNvSpPr>
          <p:nvPr/>
        </p:nvSpPr>
        <p:spPr bwMode="auto">
          <a:xfrm>
            <a:off x="118929" y="704121"/>
            <a:ext cx="25327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a:r>
              <a:rPr lang="en-US" sz="1700">
                <a:solidFill>
                  <a:srgbClr val="000000"/>
                </a:solidFill>
                <a:latin typeface="Palatino" charset="0"/>
                <a:ea typeface="Palatino" charset="0"/>
                <a:cs typeface="Palatino" charset="0"/>
                <a:sym typeface="Palatino" charset="0"/>
              </a:rPr>
              <a:t>(1)</a:t>
            </a:r>
          </a:p>
        </p:txBody>
      </p:sp>
      <p:sp>
        <p:nvSpPr>
          <p:cNvPr id="19462" name="Rectangle 6"/>
          <p:cNvSpPr>
            <a:spLocks/>
          </p:cNvSpPr>
          <p:nvPr/>
        </p:nvSpPr>
        <p:spPr bwMode="auto">
          <a:xfrm>
            <a:off x="118929" y="1463144"/>
            <a:ext cx="25327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a:r>
              <a:rPr lang="en-US" sz="1700">
                <a:solidFill>
                  <a:srgbClr val="000000"/>
                </a:solidFill>
                <a:latin typeface="Palatino" charset="0"/>
                <a:ea typeface="Palatino" charset="0"/>
                <a:cs typeface="Palatino" charset="0"/>
                <a:sym typeface="Palatino" charset="0"/>
              </a:rPr>
              <a:t>(2)</a:t>
            </a:r>
          </a:p>
        </p:txBody>
      </p:sp>
      <p:sp>
        <p:nvSpPr>
          <p:cNvPr id="19463" name="Rectangle 7"/>
          <p:cNvSpPr>
            <a:spLocks/>
          </p:cNvSpPr>
          <p:nvPr/>
        </p:nvSpPr>
        <p:spPr bwMode="auto">
          <a:xfrm>
            <a:off x="118929" y="2293605"/>
            <a:ext cx="25327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a:r>
              <a:rPr lang="en-US" sz="1700">
                <a:solidFill>
                  <a:srgbClr val="000000"/>
                </a:solidFill>
                <a:latin typeface="Palatino" charset="0"/>
                <a:ea typeface="Palatino" charset="0"/>
                <a:cs typeface="Palatino" charset="0"/>
                <a:sym typeface="Palatino" charset="0"/>
              </a:rPr>
              <a:t>(3)</a:t>
            </a:r>
          </a:p>
        </p:txBody>
      </p:sp>
      <p:pic>
        <p:nvPicPr>
          <p:cNvPr id="19464"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8625" y="3866555"/>
            <a:ext cx="1723430" cy="7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9465" name="Picture 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9695" y="3393281"/>
            <a:ext cx="3223617" cy="68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9466" name="Picture 10"/>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953995" y="66973"/>
            <a:ext cx="2125266" cy="1143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98352" y="3455790"/>
            <a:ext cx="6206133" cy="323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6" name="Rectangle 2"/>
          <p:cNvSpPr>
            <a:spLocks/>
          </p:cNvSpPr>
          <p:nvPr/>
        </p:nvSpPr>
        <p:spPr bwMode="auto">
          <a:xfrm>
            <a:off x="99344" y="5880200"/>
            <a:ext cx="5009555" cy="642938"/>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700">
                <a:solidFill>
                  <a:srgbClr val="000000"/>
                </a:solidFill>
                <a:latin typeface="Palatino" charset="0"/>
                <a:ea typeface="Palatino" charset="0"/>
                <a:cs typeface="Palatino" charset="0"/>
                <a:sym typeface="Palatino" charset="0"/>
              </a:rPr>
              <a:t>APS: “Fire at the beamline”</a:t>
            </a:r>
          </a:p>
          <a:p>
            <a:r>
              <a:rPr lang="en-US" sz="1700">
                <a:solidFill>
                  <a:srgbClr val="000000"/>
                </a:solidFill>
                <a:latin typeface="Palatino" charset="0"/>
                <a:ea typeface="Palatino" charset="0"/>
                <a:cs typeface="Palatino" charset="0"/>
                <a:sym typeface="Palatino" charset="0"/>
              </a:rPr>
              <a:t>X-ray interferometry movies and flame retardants.</a:t>
            </a:r>
          </a:p>
        </p:txBody>
      </p:sp>
      <p:pic>
        <p:nvPicPr>
          <p:cNvPr id="1638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0030" y="-664145"/>
            <a:ext cx="3187898" cy="42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8" name="Rectangle 4"/>
          <p:cNvSpPr>
            <a:spLocks/>
          </p:cNvSpPr>
          <p:nvPr/>
        </p:nvSpPr>
        <p:spPr bwMode="auto">
          <a:xfrm>
            <a:off x="348258" y="839390"/>
            <a:ext cx="2375297" cy="642938"/>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700">
                <a:solidFill>
                  <a:srgbClr val="000000"/>
                </a:solidFill>
                <a:latin typeface="Palatino" charset="0"/>
                <a:ea typeface="Palatino" charset="0"/>
                <a:cs typeface="Palatino" charset="0"/>
                <a:sym typeface="Palatino" charset="0"/>
              </a:rPr>
              <a:t>On the way to NIST </a:t>
            </a:r>
          </a:p>
          <a:p>
            <a:r>
              <a:rPr lang="en-US" sz="1700">
                <a:solidFill>
                  <a:srgbClr val="000000"/>
                </a:solidFill>
                <a:latin typeface="Palatino" charset="0"/>
                <a:ea typeface="Palatino" charset="0"/>
                <a:cs typeface="Palatino" charset="0"/>
                <a:sym typeface="Palatino" charset="0"/>
              </a:rPr>
              <a:t>neutron tomography</a:t>
            </a:r>
          </a:p>
        </p:txBody>
      </p:sp>
      <p:pic>
        <p:nvPicPr>
          <p:cNvPr id="16389"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46004" y="142875"/>
            <a:ext cx="5250656"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90" name="Rectangle 6"/>
          <p:cNvSpPr>
            <a:spLocks/>
          </p:cNvSpPr>
          <p:nvPr/>
        </p:nvSpPr>
        <p:spPr bwMode="auto">
          <a:xfrm>
            <a:off x="3223617" y="2107407"/>
            <a:ext cx="5822156" cy="1214438"/>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700">
                <a:solidFill>
                  <a:srgbClr val="000000"/>
                </a:solidFill>
                <a:latin typeface="Palatino" charset="0"/>
                <a:ea typeface="Palatino" charset="0"/>
                <a:cs typeface="Palatino" charset="0"/>
                <a:sym typeface="Palatino" charset="0"/>
              </a:rPr>
              <a:t>“ICTMS” Ghent, Belgium, July, 2013</a:t>
            </a:r>
          </a:p>
          <a:p>
            <a:r>
              <a:rPr lang="en-US" sz="1700">
                <a:solidFill>
                  <a:srgbClr val="000000"/>
                </a:solidFill>
                <a:latin typeface="Palatino" charset="0"/>
                <a:ea typeface="Palatino" charset="0"/>
                <a:cs typeface="Palatino" charset="0"/>
                <a:sym typeface="Palatino" charset="0"/>
              </a:rPr>
              <a:t>Ham: neutron tomography and hydrogen storage</a:t>
            </a:r>
          </a:p>
          <a:p>
            <a:r>
              <a:rPr lang="en-US" sz="1700">
                <a:solidFill>
                  <a:srgbClr val="000000"/>
                </a:solidFill>
                <a:latin typeface="Palatino" charset="0"/>
                <a:ea typeface="Palatino" charset="0"/>
                <a:cs typeface="Palatino" charset="0"/>
                <a:sym typeface="Palatino" charset="0"/>
              </a:rPr>
              <a:t>Olatinwo: X-ray interferometry movies and flame retardants</a:t>
            </a:r>
          </a:p>
          <a:p>
            <a:r>
              <a:rPr lang="en-US" sz="1700">
                <a:solidFill>
                  <a:srgbClr val="000000"/>
                </a:solidFill>
                <a:latin typeface="Palatino" charset="0"/>
                <a:ea typeface="Palatino" charset="0"/>
                <a:cs typeface="Palatino" charset="0"/>
                <a:sym typeface="Palatino" charset="0"/>
              </a:rPr>
              <a:t>Butler: new algorithm for X-ray interferometry</a:t>
            </a:r>
          </a:p>
        </p:txBody>
      </p:sp>
      <p:pic>
        <p:nvPicPr>
          <p:cNvPr id="16391" name="Picture 7"/>
          <p:cNvPicPr>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13164" y="3545087"/>
            <a:ext cx="3768328" cy="3053953"/>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
        <p:nvSpPr>
          <p:cNvPr id="11" name="TextBox 10"/>
          <p:cNvSpPr txBox="1"/>
          <p:nvPr/>
        </p:nvSpPr>
        <p:spPr>
          <a:xfrm>
            <a:off x="489266" y="3665338"/>
            <a:ext cx="3822065" cy="1985159"/>
          </a:xfrm>
          <a:prstGeom prst="rect">
            <a:avLst/>
          </a:prstGeom>
          <a:solidFill>
            <a:schemeClr val="accent3">
              <a:lumMod val="40000"/>
              <a:lumOff val="60000"/>
            </a:schemeClr>
          </a:solidFill>
          <a:ln w="31750">
            <a:solidFill>
              <a:schemeClr val="accent1">
                <a:lumMod val="75000"/>
              </a:schemeClr>
            </a:solidFill>
          </a:ln>
        </p:spPr>
        <p:style>
          <a:lnRef idx="0">
            <a:scrgbClr r="0" g="0" b="0"/>
          </a:lnRef>
          <a:fillRef idx="1001">
            <a:schemeClr val="dk2"/>
          </a:fillRef>
          <a:effectRef idx="0">
            <a:scrgbClr r="0" g="0" b="0"/>
          </a:effectRef>
          <a:fontRef idx="major"/>
        </p:style>
        <p:txBody>
          <a:bodyPr wrap="square" rtlCol="0">
            <a:spAutoFit/>
          </a:bodyPr>
          <a:lstStyle/>
          <a:p>
            <a:pPr marL="285750" indent="-285750" fontAlgn="auto">
              <a:spcBef>
                <a:spcPts val="0"/>
              </a:spcBef>
              <a:spcAft>
                <a:spcPts val="0"/>
              </a:spcAft>
              <a:buFont typeface="Arial" pitchFamily="34" charset="0"/>
              <a:buChar char="•"/>
            </a:pPr>
            <a:r>
              <a:rPr lang="en-US" dirty="0" smtClean="0">
                <a:solidFill>
                  <a:prstClr val="black"/>
                </a:solidFill>
              </a:rPr>
              <a:t>Electrochemical capacitors based on carbon nanotube forests show great potential.  </a:t>
            </a:r>
            <a:endParaRPr lang="en-US" dirty="0" smtClean="0">
              <a:solidFill>
                <a:prstClr val="black"/>
              </a:solidFill>
            </a:endParaRPr>
          </a:p>
          <a:p>
            <a:pPr marL="285750" indent="-285750" fontAlgn="auto">
              <a:spcBef>
                <a:spcPts val="1800"/>
              </a:spcBef>
              <a:spcAft>
                <a:spcPts val="0"/>
              </a:spcAft>
              <a:buFont typeface="Arial" pitchFamily="34" charset="0"/>
              <a:buChar char="•"/>
            </a:pPr>
            <a:r>
              <a:rPr lang="en-US" dirty="0" smtClean="0">
                <a:solidFill>
                  <a:prstClr val="black"/>
                </a:solidFill>
              </a:rPr>
              <a:t>A molecular </a:t>
            </a:r>
            <a:r>
              <a:rPr lang="en-US" dirty="0" smtClean="0">
                <a:solidFill>
                  <a:prstClr val="black"/>
                </a:solidFill>
              </a:rPr>
              <a:t>level understanding of the interaction of CNT’s with the electrolyte is needed.</a:t>
            </a:r>
            <a:endParaRPr lang="en-US" dirty="0">
              <a:solidFill>
                <a:prstClr val="black"/>
              </a:solidFill>
            </a:endParaRPr>
          </a:p>
        </p:txBody>
      </p:sp>
      <p:sp>
        <p:nvSpPr>
          <p:cNvPr id="12" name="TextBox 11"/>
          <p:cNvSpPr txBox="1"/>
          <p:nvPr/>
        </p:nvSpPr>
        <p:spPr>
          <a:xfrm>
            <a:off x="-1" y="6457890"/>
            <a:ext cx="4800601"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1: CNT-based </a:t>
            </a:r>
            <a:r>
              <a:rPr lang="en-US" sz="2000" b="1" dirty="0" err="1" smtClean="0">
                <a:solidFill>
                  <a:prstClr val="black"/>
                </a:solidFill>
                <a:latin typeface="Arial" pitchFamily="34" charset="0"/>
                <a:ea typeface="+mn-ea"/>
                <a:cs typeface="Arial" pitchFamily="34" charset="0"/>
              </a:rPr>
              <a:t>supercapacitors</a:t>
            </a:r>
            <a:endParaRPr lang="en-US" sz="2000" b="1" dirty="0">
              <a:solidFill>
                <a:prstClr val="black"/>
              </a:solidFill>
              <a:latin typeface="Arial" pitchFamily="34" charset="0"/>
              <a:ea typeface="+mn-ea"/>
              <a:cs typeface="Arial" pitchFamily="34" charset="0"/>
            </a:endParaRPr>
          </a:p>
        </p:txBody>
      </p:sp>
      <p:pic>
        <p:nvPicPr>
          <p:cNvPr id="10" name="Picture 9" descr="ultra05.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674824" y="664887"/>
            <a:ext cx="3048000" cy="2286000"/>
          </a:xfrm>
          <a:prstGeom prst="rect">
            <a:avLst/>
          </a:prstGeom>
        </p:spPr>
      </p:pic>
      <p:sp>
        <p:nvSpPr>
          <p:cNvPr id="13" name="Rectangle 12"/>
          <p:cNvSpPr/>
          <p:nvPr/>
        </p:nvSpPr>
        <p:spPr>
          <a:xfrm>
            <a:off x="505006" y="2905817"/>
            <a:ext cx="3217818" cy="261610"/>
          </a:xfrm>
          <a:prstGeom prst="rect">
            <a:avLst/>
          </a:prstGeom>
        </p:spPr>
        <p:txBody>
          <a:bodyPr wrap="square">
            <a:spAutoFit/>
          </a:bodyPr>
          <a:lstStyle/>
          <a:p>
            <a:pPr algn="ctr"/>
            <a:r>
              <a:rPr lang="en-US" sz="1100" dirty="0"/>
              <a:t>http://mitei.mit.edu/news/novel-ultracapacitor</a:t>
            </a:r>
          </a:p>
        </p:txBody>
      </p:sp>
      <p:sp>
        <p:nvSpPr>
          <p:cNvPr id="14" name="TextBox 13"/>
          <p:cNvSpPr txBox="1"/>
          <p:nvPr/>
        </p:nvSpPr>
        <p:spPr>
          <a:xfrm>
            <a:off x="5210752" y="5378782"/>
            <a:ext cx="3327400" cy="830997"/>
          </a:xfrm>
          <a:prstGeom prst="rect">
            <a:avLst/>
          </a:prstGeom>
          <a:noFill/>
          <a:ln w="12700">
            <a:solidFill>
              <a:schemeClr val="tx1"/>
            </a:solidFill>
          </a:ln>
        </p:spPr>
        <p:style>
          <a:lnRef idx="0">
            <a:scrgbClr r="0" g="0" b="0"/>
          </a:lnRef>
          <a:fillRef idx="1001">
            <a:schemeClr val="dk2"/>
          </a:fillRef>
          <a:effectRef idx="0">
            <a:scrgbClr r="0" g="0" b="0"/>
          </a:effectRef>
          <a:fontRef idx="major"/>
        </p:style>
        <p:txBody>
          <a:bodyPr wrap="square" rtlCol="0">
            <a:spAutoFit/>
          </a:bodyPr>
          <a:lstStyle/>
          <a:p>
            <a:r>
              <a:rPr lang="en-US" sz="1200" dirty="0" smtClean="0"/>
              <a:t>X</a:t>
            </a:r>
            <a:r>
              <a:rPr lang="en-US" sz="1200" dirty="0"/>
              <a:t>. You, M. I. </a:t>
            </a:r>
            <a:r>
              <a:rPr lang="en-US" sz="1200" dirty="0" err="1"/>
              <a:t>Chaudhari</a:t>
            </a:r>
            <a:r>
              <a:rPr lang="en-US" sz="1200" dirty="0"/>
              <a:t>, L. R. Pratt, N. </a:t>
            </a:r>
            <a:r>
              <a:rPr lang="en-US" sz="1200" dirty="0" err="1"/>
              <a:t>Pesika</a:t>
            </a:r>
            <a:r>
              <a:rPr lang="en-US" sz="1200" dirty="0"/>
              <a:t>, K. M. </a:t>
            </a:r>
            <a:r>
              <a:rPr lang="en-US" sz="1200" dirty="0" err="1"/>
              <a:t>Aritakula</a:t>
            </a:r>
            <a:r>
              <a:rPr lang="en-US" sz="1200" dirty="0"/>
              <a:t>, and S. W. Rick</a:t>
            </a:r>
            <a:r>
              <a:rPr lang="en-US" sz="1200" dirty="0" smtClean="0"/>
              <a:t>, </a:t>
            </a:r>
            <a:r>
              <a:rPr lang="en-US" sz="1200" dirty="0"/>
              <a:t>“Interfaces of propylene </a:t>
            </a:r>
            <a:r>
              <a:rPr lang="en-US" sz="1200" dirty="0" smtClean="0"/>
              <a:t>carbonate, ”</a:t>
            </a:r>
            <a:r>
              <a:rPr lang="en-US" sz="1200" i="1" dirty="0" smtClean="0"/>
              <a:t> </a:t>
            </a:r>
            <a:r>
              <a:rPr lang="en-US" sz="1200" i="1" dirty="0"/>
              <a:t>J. Chem. </a:t>
            </a:r>
            <a:r>
              <a:rPr lang="en-US" sz="1200" i="1" dirty="0" smtClean="0"/>
              <a:t>Phys. </a:t>
            </a:r>
            <a:r>
              <a:rPr lang="en-US" sz="1200" b="1" dirty="0" smtClean="0"/>
              <a:t>138</a:t>
            </a:r>
            <a:r>
              <a:rPr lang="en-US" sz="1200" dirty="0"/>
              <a:t>, 114708 (2013</a:t>
            </a:r>
            <a:r>
              <a:rPr lang="en-US" sz="1200" dirty="0" smtClean="0"/>
              <a:t>).</a:t>
            </a:r>
          </a:p>
        </p:txBody>
      </p:sp>
      <p:pic>
        <p:nvPicPr>
          <p:cNvPr id="15" name="Picture 14" descr="fig3.pdf"/>
          <p:cNvPicPr>
            <a:picLocks noChangeAspect="1"/>
          </p:cNvPicPr>
          <p:nvPr/>
        </p:nvPicPr>
        <p:blipFill>
          <a:blip r:embed="rId7" cstate="print"/>
          <a:stretch>
            <a:fillRect/>
          </a:stretch>
        </p:blipFill>
        <p:spPr>
          <a:xfrm>
            <a:off x="4905952" y="2998290"/>
            <a:ext cx="3657600" cy="1538513"/>
          </a:xfrm>
          <a:prstGeom prst="rect">
            <a:avLst/>
          </a:prstGeom>
        </p:spPr>
      </p:pic>
      <p:grpSp>
        <p:nvGrpSpPr>
          <p:cNvPr id="16" name="Group 15"/>
          <p:cNvGrpSpPr/>
          <p:nvPr/>
        </p:nvGrpSpPr>
        <p:grpSpPr>
          <a:xfrm>
            <a:off x="5274252" y="799844"/>
            <a:ext cx="3022600" cy="1371188"/>
            <a:chOff x="5638800" y="1109246"/>
            <a:chExt cx="3022600" cy="1371188"/>
          </a:xfrm>
        </p:grpSpPr>
        <p:pic>
          <p:nvPicPr>
            <p:cNvPr id="17" name="Picture 16" descr="fig2.pdf"/>
            <p:cNvPicPr>
              <a:picLocks noChangeAspect="1"/>
            </p:cNvPicPr>
            <p:nvPr/>
          </p:nvPicPr>
          <p:blipFill>
            <a:blip r:embed="rId8" cstate="print"/>
            <a:stretch>
              <a:fillRect/>
            </a:stretch>
          </p:blipFill>
          <p:spPr>
            <a:xfrm>
              <a:off x="5638800" y="1143000"/>
              <a:ext cx="3022600" cy="1337434"/>
            </a:xfrm>
            <a:prstGeom prst="rect">
              <a:avLst/>
            </a:prstGeom>
          </p:spPr>
        </p:pic>
        <p:cxnSp>
          <p:nvCxnSpPr>
            <p:cNvPr id="18" name="Straight Connector 17"/>
            <p:cNvCxnSpPr/>
            <p:nvPr/>
          </p:nvCxnSpPr>
          <p:spPr>
            <a:xfrm flipH="1" flipV="1">
              <a:off x="6781800" y="1143000"/>
              <a:ext cx="1600200" cy="8382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39000" y="1109246"/>
              <a:ext cx="1181100" cy="338554"/>
            </a:xfrm>
            <a:prstGeom prst="rect">
              <a:avLst/>
            </a:prstGeom>
            <a:noFill/>
            <a:ln w="31750">
              <a:noFill/>
            </a:ln>
          </p:spPr>
          <p:style>
            <a:lnRef idx="0">
              <a:scrgbClr r="0" g="0" b="0"/>
            </a:lnRef>
            <a:fillRef idx="1001">
              <a:schemeClr val="dk2"/>
            </a:fillRef>
            <a:effectRef idx="0">
              <a:scrgbClr r="0" g="0" b="0"/>
            </a:effectRef>
            <a:fontRef idx="major"/>
          </p:style>
          <p:txBody>
            <a:bodyPr wrap="square" rtlCol="0">
              <a:spAutoFit/>
            </a:bodyPr>
            <a:lstStyle/>
            <a:p>
              <a:pPr algn="ctr" fontAlgn="auto">
                <a:spcBef>
                  <a:spcPts val="0"/>
                </a:spcBef>
                <a:spcAft>
                  <a:spcPts val="0"/>
                </a:spcAft>
              </a:pPr>
              <a:r>
                <a:rPr lang="en-US" sz="1600" dirty="0" smtClean="0">
                  <a:solidFill>
                    <a:prstClr val="black"/>
                  </a:solidFill>
                </a:rPr>
                <a:t>31.4±1.6°</a:t>
              </a:r>
              <a:endParaRPr lang="en-US" sz="1600" dirty="0">
                <a:solidFill>
                  <a:prstClr val="black"/>
                </a:solidFill>
              </a:endParaRPr>
            </a:p>
          </p:txBody>
        </p:sp>
      </p:grpSp>
      <p:sp>
        <p:nvSpPr>
          <p:cNvPr id="20" name="Rectangle 19"/>
          <p:cNvSpPr/>
          <p:nvPr/>
        </p:nvSpPr>
        <p:spPr>
          <a:xfrm>
            <a:off x="5113143" y="2171032"/>
            <a:ext cx="3274423" cy="523220"/>
          </a:xfrm>
          <a:prstGeom prst="rect">
            <a:avLst/>
          </a:prstGeom>
        </p:spPr>
        <p:txBody>
          <a:bodyPr wrap="square">
            <a:spAutoFit/>
          </a:bodyPr>
          <a:lstStyle/>
          <a:p>
            <a:pPr algn="ctr"/>
            <a:r>
              <a:rPr lang="en-US" sz="1400" dirty="0">
                <a:solidFill>
                  <a:prstClr val="black"/>
                </a:solidFill>
              </a:rPr>
              <a:t>Propylene carbonate droplet contact angle with </a:t>
            </a:r>
            <a:r>
              <a:rPr lang="en-US" sz="1400" dirty="0" smtClean="0">
                <a:solidFill>
                  <a:prstClr val="black"/>
                </a:solidFill>
              </a:rPr>
              <a:t>graphite - experiment </a:t>
            </a:r>
            <a:endParaRPr lang="en-US" sz="1400" dirty="0"/>
          </a:p>
        </p:txBody>
      </p:sp>
      <p:sp>
        <p:nvSpPr>
          <p:cNvPr id="21" name="Rectangle 20"/>
          <p:cNvSpPr/>
          <p:nvPr/>
        </p:nvSpPr>
        <p:spPr>
          <a:xfrm>
            <a:off x="5134557" y="4562930"/>
            <a:ext cx="3490686" cy="523220"/>
          </a:xfrm>
          <a:prstGeom prst="rect">
            <a:avLst/>
          </a:prstGeom>
        </p:spPr>
        <p:txBody>
          <a:bodyPr wrap="square">
            <a:spAutoFit/>
          </a:bodyPr>
          <a:lstStyle/>
          <a:p>
            <a:pPr algn="ctr" fontAlgn="auto">
              <a:spcBef>
                <a:spcPts val="0"/>
              </a:spcBef>
              <a:spcAft>
                <a:spcPts val="0"/>
              </a:spcAft>
            </a:pPr>
            <a:r>
              <a:rPr lang="en-US" sz="1400" dirty="0">
                <a:solidFill>
                  <a:prstClr val="black"/>
                </a:solidFill>
              </a:rPr>
              <a:t>Propylene carbonate droplet contact angle with </a:t>
            </a:r>
            <a:r>
              <a:rPr lang="en-US" sz="1400" dirty="0" smtClean="0">
                <a:solidFill>
                  <a:prstClr val="black"/>
                </a:solidFill>
              </a:rPr>
              <a:t>graphite - </a:t>
            </a:r>
            <a:r>
              <a:rPr lang="en-US" sz="1400" dirty="0">
                <a:solidFill>
                  <a:prstClr val="black"/>
                </a:solidFill>
              </a:rPr>
              <a:t>simulation</a:t>
            </a:r>
            <a:r>
              <a:rPr lang="en-US" sz="1400" dirty="0" smtClean="0">
                <a:solidFill>
                  <a:prstClr val="black"/>
                </a:solidFill>
              </a:rPr>
              <a:t>.</a:t>
            </a:r>
            <a:endParaRPr lang="en-US" sz="1400" dirty="0">
              <a:solidFill>
                <a:prstClr val="black"/>
              </a:solidFill>
            </a:endParaRPr>
          </a:p>
        </p:txBody>
      </p:sp>
    </p:spTree>
    <p:extLst>
      <p:ext uri="{BB962C8B-B14F-4D97-AF65-F5344CB8AC3E}">
        <p14:creationId xmlns:p14="http://schemas.microsoft.com/office/powerpoint/2010/main" val="1150976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62959" y="2057599"/>
            <a:ext cx="4605001" cy="3108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3"/>
          <p:cNvPicPr>
            <a:picLocks noChangeAspect="1"/>
          </p:cNvPicPr>
          <p:nvPr/>
        </p:nvPicPr>
        <p:blipFill>
          <a:blip r:embed="rId4" cstate="print"/>
          <a:srcRect/>
          <a:stretch>
            <a:fillRect/>
          </a:stretch>
        </p:blipFill>
        <p:spPr bwMode="auto">
          <a:xfrm>
            <a:off x="8023225" y="0"/>
            <a:ext cx="1120775" cy="842963"/>
          </a:xfrm>
          <a:prstGeom prst="rect">
            <a:avLst/>
          </a:prstGeom>
          <a:noFill/>
          <a:ln w="9525">
            <a:noFill/>
            <a:miter lim="800000"/>
            <a:headEnd/>
            <a:tailEnd/>
          </a:ln>
        </p:spPr>
      </p:pic>
      <p:sp>
        <p:nvSpPr>
          <p:cNvPr id="11" name="TextBox 10"/>
          <p:cNvSpPr txBox="1"/>
          <p:nvPr/>
        </p:nvSpPr>
        <p:spPr>
          <a:xfrm>
            <a:off x="592182" y="977895"/>
            <a:ext cx="7959635" cy="584775"/>
          </a:xfrm>
          <a:prstGeom prst="rect">
            <a:avLst/>
          </a:prstGeom>
          <a:solidFill>
            <a:schemeClr val="accent3">
              <a:lumMod val="40000"/>
              <a:lumOff val="60000"/>
            </a:schemeClr>
          </a:solidFill>
          <a:ln w="31750">
            <a:solidFill>
              <a:schemeClr val="accent1">
                <a:lumMod val="75000"/>
              </a:schemeClr>
            </a:solidFill>
          </a:ln>
        </p:spPr>
        <p:style>
          <a:lnRef idx="0">
            <a:scrgbClr r="0" g="0" b="0"/>
          </a:lnRef>
          <a:fillRef idx="1001">
            <a:schemeClr val="dk2"/>
          </a:fillRef>
          <a:effectRef idx="0">
            <a:scrgbClr r="0" g="0" b="0"/>
          </a:effectRef>
          <a:fontRef idx="major"/>
        </p:style>
        <p:txBody>
          <a:bodyPr wrap="square" rtlCol="0">
            <a:spAutoFit/>
          </a:bodyPr>
          <a:lstStyle/>
          <a:p>
            <a:pPr fontAlgn="auto">
              <a:spcBef>
                <a:spcPts val="0"/>
              </a:spcBef>
              <a:spcAft>
                <a:spcPts val="0"/>
              </a:spcAft>
            </a:pPr>
            <a:r>
              <a:rPr lang="en-US" sz="1600" dirty="0" smtClean="0">
                <a:solidFill>
                  <a:prstClr val="black"/>
                </a:solidFill>
              </a:rPr>
              <a:t>Experimentally validated model used to study the interaction of electrolyte with CNT forests under different charge/discharge conditions.</a:t>
            </a:r>
            <a:endParaRPr lang="en-US" sz="1600" dirty="0">
              <a:solidFill>
                <a:prstClr val="black"/>
              </a:solidFill>
            </a:endParaRPr>
          </a:p>
        </p:txBody>
      </p:sp>
      <p:sp>
        <p:nvSpPr>
          <p:cNvPr id="12" name="TextBox 11"/>
          <p:cNvSpPr txBox="1"/>
          <p:nvPr/>
        </p:nvSpPr>
        <p:spPr>
          <a:xfrm>
            <a:off x="-1" y="6457890"/>
            <a:ext cx="4800601"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1: CNT-based </a:t>
            </a:r>
            <a:r>
              <a:rPr lang="en-US" sz="2000" b="1" dirty="0" err="1" smtClean="0">
                <a:solidFill>
                  <a:prstClr val="black"/>
                </a:solidFill>
                <a:latin typeface="Arial" pitchFamily="34" charset="0"/>
                <a:ea typeface="+mn-ea"/>
                <a:cs typeface="Arial" pitchFamily="34" charset="0"/>
              </a:rPr>
              <a:t>supercapacitors</a:t>
            </a:r>
            <a:endParaRPr lang="en-US" sz="2000" b="1" dirty="0">
              <a:solidFill>
                <a:prstClr val="black"/>
              </a:solidFill>
              <a:latin typeface="Arial" pitchFamily="34" charset="0"/>
              <a:ea typeface="+mn-ea"/>
              <a:cs typeface="Arial" pitchFamily="34" charset="0"/>
            </a:endParaRPr>
          </a:p>
        </p:txBody>
      </p:sp>
      <p:pic>
        <p:nvPicPr>
          <p:cNvPr id="10" name="Picture 9" descr="ultra05.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57200" y="2330295"/>
            <a:ext cx="3657600" cy="2743200"/>
          </a:xfrm>
          <a:prstGeom prst="rect">
            <a:avLst/>
          </a:prstGeom>
        </p:spPr>
      </p:pic>
      <p:sp>
        <p:nvSpPr>
          <p:cNvPr id="13" name="Rectangle 12"/>
          <p:cNvSpPr/>
          <p:nvPr/>
        </p:nvSpPr>
        <p:spPr>
          <a:xfrm>
            <a:off x="0" y="4997282"/>
            <a:ext cx="4572000" cy="307777"/>
          </a:xfrm>
          <a:prstGeom prst="rect">
            <a:avLst/>
          </a:prstGeom>
        </p:spPr>
        <p:txBody>
          <a:bodyPr>
            <a:spAutoFit/>
          </a:bodyPr>
          <a:lstStyle/>
          <a:p>
            <a:pPr algn="ctr"/>
            <a:r>
              <a:rPr lang="en-US" sz="1400" dirty="0"/>
              <a:t>http://mitei.mit.edu/news/novel-ultracapacitor</a:t>
            </a:r>
          </a:p>
        </p:txBody>
      </p:sp>
      <p:sp>
        <p:nvSpPr>
          <p:cNvPr id="2" name="TextBox 1"/>
          <p:cNvSpPr txBox="1"/>
          <p:nvPr/>
        </p:nvSpPr>
        <p:spPr>
          <a:xfrm>
            <a:off x="4493623" y="5305059"/>
            <a:ext cx="4302034" cy="923330"/>
          </a:xfrm>
          <a:prstGeom prst="rect">
            <a:avLst/>
          </a:prstGeom>
          <a:noFill/>
        </p:spPr>
        <p:txBody>
          <a:bodyPr wrap="square" rtlCol="0">
            <a:spAutoFit/>
          </a:bodyPr>
          <a:lstStyle/>
          <a:p>
            <a:r>
              <a:rPr lang="en-US" dirty="0" smtClean="0"/>
              <a:t>Computer model: (C</a:t>
            </a:r>
            <a:r>
              <a:rPr lang="en-US" baseline="-25000" dirty="0" smtClean="0"/>
              <a:t>2</a:t>
            </a:r>
            <a:r>
              <a:rPr lang="en-US" dirty="0" smtClean="0"/>
              <a:t>H</a:t>
            </a:r>
            <a:r>
              <a:rPr lang="en-US" baseline="-25000" dirty="0" smtClean="0"/>
              <a:t>5</a:t>
            </a:r>
            <a:r>
              <a:rPr lang="en-US" dirty="0" smtClean="0"/>
              <a:t>)</a:t>
            </a:r>
            <a:r>
              <a:rPr lang="en-US" baseline="-25000" dirty="0" smtClean="0"/>
              <a:t>4</a:t>
            </a:r>
            <a:r>
              <a:rPr lang="en-US" dirty="0" smtClean="0"/>
              <a:t>N</a:t>
            </a:r>
            <a:r>
              <a:rPr lang="en-US" baseline="30000" dirty="0" smtClean="0"/>
              <a:t>+</a:t>
            </a:r>
            <a:r>
              <a:rPr lang="en-US" dirty="0" smtClean="0"/>
              <a:t>..BF</a:t>
            </a:r>
            <a:r>
              <a:rPr lang="en-US" baseline="-25000" dirty="0" smtClean="0"/>
              <a:t>4</a:t>
            </a:r>
            <a:r>
              <a:rPr lang="en-US" baseline="30000" dirty="0" smtClean="0"/>
              <a:t>–</a:t>
            </a:r>
            <a:r>
              <a:rPr lang="en-US" dirty="0" smtClean="0"/>
              <a:t> in propylene carbonate surrounding a carbon nanotube.</a:t>
            </a:r>
            <a:endParaRPr lang="en-US" dirty="0"/>
          </a:p>
        </p:txBody>
      </p:sp>
    </p:spTree>
    <p:extLst>
      <p:ext uri="{BB962C8B-B14F-4D97-AF65-F5344CB8AC3E}">
        <p14:creationId xmlns:p14="http://schemas.microsoft.com/office/powerpoint/2010/main" val="1573246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292321" y="123613"/>
            <a:ext cx="8001000" cy="914400"/>
          </a:xfrm>
        </p:spPr>
        <p:txBody>
          <a:bodyPr/>
          <a:lstStyle/>
          <a:p>
            <a:pPr algn="l"/>
            <a:r>
              <a:rPr lang="en-US" sz="2400" b="1" dirty="0" smtClean="0">
                <a:solidFill>
                  <a:schemeClr val="tx1">
                    <a:lumMod val="65000"/>
                    <a:lumOff val="35000"/>
                  </a:schemeClr>
                </a:solidFill>
                <a:ea typeface="+mn-ea"/>
                <a:cs typeface="ＭＳ Ｐゴシック" pitchFamily="-1" charset="-128"/>
              </a:rPr>
              <a:t>The first direct simulation of pore-filling in a CNT </a:t>
            </a:r>
            <a:r>
              <a:rPr lang="en-US" sz="2400" b="1" dirty="0" err="1" smtClean="0">
                <a:solidFill>
                  <a:schemeClr val="tx1">
                    <a:lumMod val="65000"/>
                    <a:lumOff val="35000"/>
                  </a:schemeClr>
                </a:solidFill>
                <a:ea typeface="+mn-ea"/>
                <a:cs typeface="ＭＳ Ｐゴシック" pitchFamily="-1" charset="-128"/>
              </a:rPr>
              <a:t>supercapacitor</a:t>
            </a:r>
            <a:endParaRPr lang="en-US" sz="2000" dirty="0">
              <a:solidFill>
                <a:schemeClr val="tx1">
                  <a:lumMod val="65000"/>
                  <a:lumOff val="35000"/>
                </a:schemeClr>
              </a:solidFill>
              <a:ea typeface="+mn-ea"/>
              <a:cs typeface="ＭＳ Ｐゴシック" pitchFamily="-1" charset="-128"/>
            </a:endParaRPr>
          </a:p>
        </p:txBody>
      </p:sp>
      <p:sp>
        <p:nvSpPr>
          <p:cNvPr id="6" name="TextBox 5"/>
          <p:cNvSpPr txBox="1"/>
          <p:nvPr/>
        </p:nvSpPr>
        <p:spPr>
          <a:xfrm>
            <a:off x="-1" y="6457890"/>
            <a:ext cx="4800601"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1: CNT-based </a:t>
            </a:r>
            <a:r>
              <a:rPr lang="en-US" sz="2000" b="1" dirty="0" err="1" smtClean="0">
                <a:solidFill>
                  <a:prstClr val="black"/>
                </a:solidFill>
                <a:latin typeface="Arial" pitchFamily="34" charset="0"/>
                <a:ea typeface="+mn-ea"/>
                <a:cs typeface="Arial" pitchFamily="34" charset="0"/>
              </a:rPr>
              <a:t>supercapacitors</a:t>
            </a:r>
            <a:endParaRPr lang="en-US" sz="2000" b="1" dirty="0">
              <a:solidFill>
                <a:prstClr val="black"/>
              </a:solidFill>
              <a:latin typeface="Arial" pitchFamily="34" charset="0"/>
              <a:ea typeface="+mn-ea"/>
              <a:cs typeface="Arial" pitchFamily="34" charset="0"/>
            </a:endParaRPr>
          </a:p>
        </p:txBody>
      </p:sp>
      <p:pic>
        <p:nvPicPr>
          <p:cNvPr id="8" name="Picture 18" descr="LA-SiGMA_dot.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77187" y="0"/>
            <a:ext cx="116681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962400" y="5189006"/>
            <a:ext cx="5562600" cy="584776"/>
          </a:xfrm>
          <a:prstGeom prst="rect">
            <a:avLst/>
          </a:prstGeom>
          <a:noFill/>
          <a:ln w="31750">
            <a:noFill/>
          </a:ln>
        </p:spPr>
        <p:style>
          <a:lnRef idx="0">
            <a:scrgbClr r="0" g="0" b="0"/>
          </a:lnRef>
          <a:fillRef idx="1001">
            <a:schemeClr val="dk2"/>
          </a:fillRef>
          <a:effectRef idx="0">
            <a:scrgbClr r="0" g="0" b="0"/>
          </a:effectRef>
          <a:fontRef idx="major"/>
        </p:style>
        <p:txBody>
          <a:bodyPr wrap="square" rtlCol="0">
            <a:spAutoFit/>
          </a:bodyPr>
          <a:lstStyle/>
          <a:p>
            <a:pPr algn="ctr" fontAlgn="auto">
              <a:spcBef>
                <a:spcPts val="0"/>
              </a:spcBef>
              <a:spcAft>
                <a:spcPts val="0"/>
              </a:spcAft>
            </a:pPr>
            <a:r>
              <a:rPr lang="en-US" sz="1600" dirty="0" smtClean="0">
                <a:solidFill>
                  <a:prstClr val="black"/>
                </a:solidFill>
              </a:rPr>
              <a:t>Direct numerical simulation: filling of CNT forest with </a:t>
            </a:r>
          </a:p>
          <a:p>
            <a:pPr algn="ctr" fontAlgn="auto">
              <a:spcBef>
                <a:spcPts val="0"/>
              </a:spcBef>
              <a:spcAft>
                <a:spcPts val="0"/>
              </a:spcAft>
            </a:pPr>
            <a:r>
              <a:rPr lang="en-US" sz="1600" dirty="0" smtClean="0">
                <a:solidFill>
                  <a:prstClr val="black"/>
                </a:solidFill>
              </a:rPr>
              <a:t>electrolyte solution</a:t>
            </a:r>
            <a:endParaRPr lang="en-US" sz="1600" dirty="0">
              <a:solidFill>
                <a:prstClr val="black"/>
              </a:solidFill>
            </a:endParaRPr>
          </a:p>
        </p:txBody>
      </p:sp>
      <p:sp>
        <p:nvSpPr>
          <p:cNvPr id="2" name="TextBox 1"/>
          <p:cNvSpPr txBox="1"/>
          <p:nvPr/>
        </p:nvSpPr>
        <p:spPr>
          <a:xfrm>
            <a:off x="4800600" y="5780782"/>
            <a:ext cx="4343400" cy="1077218"/>
          </a:xfrm>
          <a:prstGeom prst="rect">
            <a:avLst/>
          </a:prstGeom>
          <a:solidFill>
            <a:schemeClr val="accent2">
              <a:lumMod val="40000"/>
              <a:lumOff val="60000"/>
            </a:schemeClr>
          </a:solidFill>
          <a:ln w="31750">
            <a:solidFill>
              <a:schemeClr val="accent1">
                <a:lumMod val="75000"/>
              </a:schemeClr>
            </a:solidFill>
          </a:ln>
        </p:spPr>
        <p:style>
          <a:lnRef idx="0">
            <a:scrgbClr r="0" g="0" b="0"/>
          </a:lnRef>
          <a:fillRef idx="1001">
            <a:schemeClr val="dk2"/>
          </a:fillRef>
          <a:effectRef idx="0">
            <a:scrgbClr r="0" g="0" b="0"/>
          </a:effectRef>
          <a:fontRef idx="major"/>
        </p:style>
        <p:txBody>
          <a:bodyPr wrap="square" rtlCol="0">
            <a:spAutoFit/>
          </a:bodyPr>
          <a:lstStyle/>
          <a:p>
            <a:pPr algn="ctr" fontAlgn="auto">
              <a:spcBef>
                <a:spcPts val="0"/>
              </a:spcBef>
              <a:spcAft>
                <a:spcPts val="0"/>
              </a:spcAft>
            </a:pPr>
            <a:r>
              <a:rPr lang="en-US" sz="1600" b="1" dirty="0" smtClean="0">
                <a:solidFill>
                  <a:prstClr val="black"/>
                </a:solidFill>
              </a:rPr>
              <a:t>A molecular level understanding of the distribution of ions in the CNT forest and the charge transfer during charge-discharge cycles has been obtained.</a:t>
            </a:r>
          </a:p>
        </p:txBody>
      </p:sp>
      <p:pic>
        <p:nvPicPr>
          <p:cNvPr id="12" name="Picture 11" descr="cntDDFilling.pdf"/>
          <p:cNvPicPr>
            <a:picLocks noChangeAspect="1"/>
          </p:cNvPicPr>
          <p:nvPr/>
        </p:nvPicPr>
        <p:blipFill>
          <a:blip r:embed="rId4" cstate="print"/>
          <a:stretch>
            <a:fillRect/>
          </a:stretch>
        </p:blipFill>
        <p:spPr>
          <a:xfrm>
            <a:off x="4267200" y="911578"/>
            <a:ext cx="4876800" cy="4346222"/>
          </a:xfrm>
          <a:prstGeom prst="rect">
            <a:avLst/>
          </a:prstGeom>
        </p:spPr>
      </p:pic>
      <p:pic>
        <p:nvPicPr>
          <p:cNvPr id="13" name="Picture 12" descr="SmallPore.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99016" y="735720"/>
            <a:ext cx="3603812" cy="3657600"/>
          </a:xfrm>
          <a:prstGeom prst="rect">
            <a:avLst/>
          </a:prstGeom>
        </p:spPr>
      </p:pic>
      <p:sp>
        <p:nvSpPr>
          <p:cNvPr id="10" name="TextBox 9"/>
          <p:cNvSpPr txBox="1"/>
          <p:nvPr/>
        </p:nvSpPr>
        <p:spPr>
          <a:xfrm>
            <a:off x="191589" y="4426840"/>
            <a:ext cx="3637019" cy="830997"/>
          </a:xfrm>
          <a:prstGeom prst="rect">
            <a:avLst/>
          </a:prstGeom>
          <a:noFill/>
        </p:spPr>
        <p:txBody>
          <a:bodyPr wrap="square" rtlCol="0">
            <a:spAutoFit/>
          </a:bodyPr>
          <a:lstStyle/>
          <a:p>
            <a:r>
              <a:rPr lang="en-US" sz="1600" dirty="0" smtClean="0"/>
              <a:t>Computer model: (C</a:t>
            </a:r>
            <a:r>
              <a:rPr lang="en-US" sz="1600" baseline="-25000" dirty="0" smtClean="0"/>
              <a:t>2</a:t>
            </a:r>
            <a:r>
              <a:rPr lang="en-US" sz="1600" dirty="0" smtClean="0"/>
              <a:t>H</a:t>
            </a:r>
            <a:r>
              <a:rPr lang="en-US" sz="1600" baseline="-25000" dirty="0" smtClean="0"/>
              <a:t>5</a:t>
            </a:r>
            <a:r>
              <a:rPr lang="en-US" sz="1600" dirty="0" smtClean="0"/>
              <a:t>)</a:t>
            </a:r>
            <a:r>
              <a:rPr lang="en-US" sz="1600" baseline="-25000" dirty="0" smtClean="0"/>
              <a:t>4</a:t>
            </a:r>
            <a:r>
              <a:rPr lang="en-US" sz="1600" dirty="0" smtClean="0"/>
              <a:t>N</a:t>
            </a:r>
            <a:r>
              <a:rPr lang="en-US" sz="1600" baseline="30000" dirty="0" smtClean="0"/>
              <a:t>+</a:t>
            </a:r>
            <a:r>
              <a:rPr lang="en-US" sz="1600" dirty="0" smtClean="0"/>
              <a:t>..BF</a:t>
            </a:r>
            <a:r>
              <a:rPr lang="en-US" sz="1600" baseline="-25000" dirty="0" smtClean="0"/>
              <a:t>4</a:t>
            </a:r>
            <a:r>
              <a:rPr lang="en-US" sz="1600" baseline="30000" dirty="0" smtClean="0"/>
              <a:t>–</a:t>
            </a:r>
            <a:r>
              <a:rPr lang="en-US" sz="1600" dirty="0" smtClean="0"/>
              <a:t> in propylene carbonate interacting with a carbon nanotube forest.</a:t>
            </a:r>
            <a:endParaRPr lang="en-US" sz="1600" dirty="0"/>
          </a:p>
        </p:txBody>
      </p:sp>
    </p:spTree>
    <p:extLst>
      <p:ext uri="{BB962C8B-B14F-4D97-AF65-F5344CB8AC3E}">
        <p14:creationId xmlns:p14="http://schemas.microsoft.com/office/powerpoint/2010/main" val="314351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7"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76199" y="120650"/>
            <a:ext cx="7863327" cy="892552"/>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7F7F7F"/>
                </a:solidFill>
              </a:rPr>
              <a:t>Direct simulation of filling: twice the reservoir size</a:t>
            </a:r>
            <a:endParaRPr lang="en-US" sz="2600" b="1" baseline="30000" dirty="0" smtClean="0">
              <a:solidFill>
                <a:srgbClr val="7F7F7F"/>
              </a:solidFill>
            </a:endParaRPr>
          </a:p>
        </p:txBody>
      </p:sp>
      <p:sp>
        <p:nvSpPr>
          <p:cNvPr id="10" name="TextBox 9"/>
          <p:cNvSpPr txBox="1"/>
          <p:nvPr/>
        </p:nvSpPr>
        <p:spPr>
          <a:xfrm>
            <a:off x="452926" y="5843371"/>
            <a:ext cx="4020452" cy="369332"/>
          </a:xfrm>
          <a:prstGeom prst="rect">
            <a:avLst/>
          </a:prstGeom>
          <a:noFill/>
        </p:spPr>
        <p:txBody>
          <a:bodyPr wrap="none" rtlCol="0">
            <a:spAutoFit/>
          </a:bodyPr>
          <a:lstStyle/>
          <a:p>
            <a:r>
              <a:rPr lang="en-US" dirty="0" smtClean="0"/>
              <a:t>X. You and L. R. Pratt,  preliminary results</a:t>
            </a:r>
            <a:endParaRPr lang="en-US" dirty="0"/>
          </a:p>
        </p:txBody>
      </p:sp>
      <p:pic>
        <p:nvPicPr>
          <p:cNvPr id="7" name="Picture 6" descr="full.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053034" y="1180485"/>
            <a:ext cx="4903696" cy="4440288"/>
          </a:xfrm>
          <a:prstGeom prst="rect">
            <a:avLst/>
          </a:prstGeom>
        </p:spPr>
      </p:pic>
      <p:sp>
        <p:nvSpPr>
          <p:cNvPr id="8" name="TextBox 7"/>
          <p:cNvSpPr txBox="1"/>
          <p:nvPr/>
        </p:nvSpPr>
        <p:spPr>
          <a:xfrm>
            <a:off x="-1" y="6457890"/>
            <a:ext cx="4800601"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1: CNT-based </a:t>
            </a:r>
            <a:r>
              <a:rPr lang="en-US" sz="2000" b="1" dirty="0" err="1" smtClean="0">
                <a:solidFill>
                  <a:prstClr val="black"/>
                </a:solidFill>
                <a:latin typeface="Arial" pitchFamily="34" charset="0"/>
                <a:ea typeface="+mn-ea"/>
                <a:cs typeface="Arial" pitchFamily="34" charset="0"/>
              </a:rPr>
              <a:t>supercapacitors</a:t>
            </a:r>
            <a:endParaRPr lang="en-US" sz="2000" b="1" dirty="0">
              <a:solidFill>
                <a:prstClr val="black"/>
              </a:solidFill>
              <a:latin typeface="Arial" pitchFamily="34" charset="0"/>
              <a:ea typeface="+mn-ea"/>
              <a:cs typeface="Arial" pitchFamily="34" charset="0"/>
            </a:endParaRPr>
          </a:p>
        </p:txBody>
      </p:sp>
      <p:sp>
        <p:nvSpPr>
          <p:cNvPr id="9" name="Rounded Rectangle 8"/>
          <p:cNvSpPr/>
          <p:nvPr/>
        </p:nvSpPr>
        <p:spPr>
          <a:xfrm>
            <a:off x="5432879" y="6028037"/>
            <a:ext cx="3533786" cy="5917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See posters (p. 5, 33, 81)</a:t>
            </a:r>
            <a:endParaRPr lang="en-US" b="1" dirty="0"/>
          </a:p>
        </p:txBody>
      </p:sp>
    </p:spTree>
    <p:extLst>
      <p:ext uri="{BB962C8B-B14F-4D97-AF65-F5344CB8AC3E}">
        <p14:creationId xmlns:p14="http://schemas.microsoft.com/office/powerpoint/2010/main" val="3216427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75" y="120451"/>
            <a:ext cx="8229600" cy="609600"/>
          </a:xfrm>
        </p:spPr>
        <p:txBody>
          <a:bodyPr>
            <a:normAutofit/>
          </a:bodyPr>
          <a:lstStyle/>
          <a:p>
            <a:pPr algn="l"/>
            <a:r>
              <a:rPr lang="en-US" sz="2600" b="1" dirty="0" smtClean="0">
                <a:solidFill>
                  <a:srgbClr val="7F7F7F"/>
                </a:solidFill>
                <a:latin typeface="Arial"/>
                <a:cs typeface="Arial"/>
              </a:rPr>
              <a:t>SD2 Focus 1 Milestones</a:t>
            </a:r>
            <a:endParaRPr lang="en-US" sz="2600" b="1" dirty="0">
              <a:solidFill>
                <a:srgbClr val="7F7F7F"/>
              </a:solidFill>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9610086"/>
              </p:ext>
            </p:extLst>
          </p:nvPr>
        </p:nvGraphicFramePr>
        <p:xfrm>
          <a:off x="628863" y="1309191"/>
          <a:ext cx="7028006" cy="3619892"/>
        </p:xfrm>
        <a:graphic>
          <a:graphicData uri="http://schemas.openxmlformats.org/drawingml/2006/table">
            <a:tbl>
              <a:tblPr firstRow="1" bandRow="1">
                <a:tableStyleId>{3B4B98B0-60AC-42C2-AFA5-B58CD77FA1E5}</a:tableStyleId>
              </a:tblPr>
              <a:tblGrid>
                <a:gridCol w="4533081"/>
                <a:gridCol w="498985"/>
                <a:gridCol w="498985"/>
                <a:gridCol w="498985"/>
                <a:gridCol w="498985"/>
                <a:gridCol w="498985"/>
              </a:tblGrid>
              <a:tr h="498396">
                <a:tc>
                  <a:txBody>
                    <a:bodyPr/>
                    <a:lstStyle/>
                    <a:p>
                      <a:r>
                        <a:rPr lang="en-US" sz="1800" dirty="0" smtClean="0">
                          <a:solidFill>
                            <a:srgbClr val="7F7F7F"/>
                          </a:solidFill>
                          <a:latin typeface="Calibri"/>
                          <a:cs typeface="Calibri"/>
                        </a:rPr>
                        <a:t>Milestones</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Y1</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Y2</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Y3</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Y4</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Y5</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20321">
                <a:tc>
                  <a:txBody>
                    <a:bodyPr/>
                    <a:lstStyle/>
                    <a:p>
                      <a:pPr marL="0" indent="0">
                        <a:buFont typeface="+mj-lt"/>
                        <a:buNone/>
                      </a:pPr>
                      <a:r>
                        <a:rPr lang="en-US" sz="1600" dirty="0" smtClean="0">
                          <a:latin typeface="Calibri"/>
                          <a:cs typeface="Calibri"/>
                        </a:rPr>
                        <a:t>Simulation of pore filling in nanowire</a:t>
                      </a:r>
                      <a:r>
                        <a:rPr lang="en-US" sz="1600" baseline="0" dirty="0" smtClean="0">
                          <a:latin typeface="Calibri"/>
                          <a:cs typeface="Calibri"/>
                        </a:rPr>
                        <a:t> </a:t>
                      </a:r>
                      <a:r>
                        <a:rPr lang="en-US" sz="1600" dirty="0" smtClean="0">
                          <a:latin typeface="Calibri"/>
                          <a:cs typeface="Calibri"/>
                        </a:rPr>
                        <a:t>capacitors .</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latin typeface="Calibri"/>
                          <a:ea typeface="+mn-ea"/>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96390">
                <a:tc>
                  <a:txBody>
                    <a:bodyPr/>
                    <a:lstStyle/>
                    <a:p>
                      <a:pPr marL="0" indent="0">
                        <a:buFont typeface="+mj-lt"/>
                        <a:buNone/>
                      </a:pPr>
                      <a:r>
                        <a:rPr lang="en-US" sz="1600" dirty="0" smtClean="0">
                          <a:latin typeface="Calibri"/>
                          <a:cs typeface="Calibri"/>
                        </a:rPr>
                        <a:t>Study chemical damage at elevated electric potentials.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12795">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dirty="0" smtClean="0">
                          <a:latin typeface="Calibri"/>
                          <a:cs typeface="Calibri"/>
                        </a:rPr>
                        <a:t>Optimize computational efficiency of </a:t>
                      </a:r>
                      <a:r>
                        <a:rPr lang="en-US" sz="1600" dirty="0" err="1" smtClean="0">
                          <a:latin typeface="Calibri"/>
                          <a:cs typeface="Calibri"/>
                        </a:rPr>
                        <a:t>ab</a:t>
                      </a:r>
                      <a:r>
                        <a:rPr lang="en-US" sz="1600" dirty="0" smtClean="0">
                          <a:latin typeface="Calibri"/>
                          <a:cs typeface="Calibri"/>
                        </a:rPr>
                        <a:t> initio MD techniques.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12870">
                <a:tc>
                  <a:txBody>
                    <a:bodyPr/>
                    <a:lstStyle/>
                    <a:p>
                      <a:pPr marL="0" indent="0">
                        <a:buFont typeface="+mj-lt"/>
                        <a:buNone/>
                      </a:pPr>
                      <a:r>
                        <a:rPr lang="en-US" sz="1600" dirty="0" smtClean="0">
                          <a:latin typeface="Calibri"/>
                          <a:cs typeface="Calibri"/>
                        </a:rPr>
                        <a:t>Study</a:t>
                      </a:r>
                      <a:r>
                        <a:rPr lang="en-US" sz="1600" baseline="0" dirty="0" smtClean="0">
                          <a:latin typeface="Calibri"/>
                          <a:cs typeface="Calibri"/>
                        </a:rPr>
                        <a:t> role of quantum </a:t>
                      </a:r>
                      <a:r>
                        <a:rPr lang="en-US" sz="1600" dirty="0" smtClean="0">
                          <a:latin typeface="Calibri"/>
                          <a:cs typeface="Calibri"/>
                        </a:rPr>
                        <a:t>capacitance in electrochemical capacitance.</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98396">
                <a:tc>
                  <a:txBody>
                    <a:bodyPr/>
                    <a:lstStyle/>
                    <a:p>
                      <a:pPr marL="0" indent="0">
                        <a:buFont typeface="+mj-lt"/>
                        <a:buNone/>
                      </a:pPr>
                      <a:r>
                        <a:rPr lang="en-US" sz="1600" dirty="0" smtClean="0">
                          <a:latin typeface="Calibri"/>
                          <a:cs typeface="Calibri"/>
                        </a:rPr>
                        <a:t>Explore additional </a:t>
                      </a:r>
                      <a:r>
                        <a:rPr lang="en-US" sz="1600" dirty="0" err="1" smtClean="0">
                          <a:latin typeface="Calibri"/>
                          <a:cs typeface="Calibri"/>
                        </a:rPr>
                        <a:t>nanoforest</a:t>
                      </a:r>
                      <a:r>
                        <a:rPr lang="en-US" sz="1600" dirty="0" smtClean="0">
                          <a:latin typeface="Calibri"/>
                          <a:cs typeface="Calibri"/>
                        </a:rPr>
                        <a:t>-based capacitor systems.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9" name="TextBox 8"/>
          <p:cNvSpPr txBox="1"/>
          <p:nvPr/>
        </p:nvSpPr>
        <p:spPr>
          <a:xfrm>
            <a:off x="7748723" y="1961512"/>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0" name="Right Arrow 9"/>
          <p:cNvSpPr/>
          <p:nvPr/>
        </p:nvSpPr>
        <p:spPr>
          <a:xfrm>
            <a:off x="5157178" y="1867574"/>
            <a:ext cx="1365541"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ight Arrow 10"/>
          <p:cNvSpPr/>
          <p:nvPr/>
        </p:nvSpPr>
        <p:spPr>
          <a:xfrm>
            <a:off x="5157164" y="2522516"/>
            <a:ext cx="1299234"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ight Arrow 13"/>
          <p:cNvSpPr/>
          <p:nvPr/>
        </p:nvSpPr>
        <p:spPr>
          <a:xfrm>
            <a:off x="5157812" y="3183374"/>
            <a:ext cx="648969"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ight Arrow 14"/>
          <p:cNvSpPr/>
          <p:nvPr/>
        </p:nvSpPr>
        <p:spPr>
          <a:xfrm>
            <a:off x="5159634" y="3797342"/>
            <a:ext cx="1554675"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TextBox 15"/>
          <p:cNvSpPr txBox="1"/>
          <p:nvPr/>
        </p:nvSpPr>
        <p:spPr>
          <a:xfrm>
            <a:off x="7748723" y="2632159"/>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9" name="TextBox 18"/>
          <p:cNvSpPr txBox="1"/>
          <p:nvPr/>
        </p:nvSpPr>
        <p:spPr>
          <a:xfrm>
            <a:off x="7748723" y="3272595"/>
            <a:ext cx="6735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Done</a:t>
            </a:r>
            <a:endParaRPr lang="en-US" sz="1600" i="1" dirty="0">
              <a:solidFill>
                <a:srgbClr val="7F7F7F"/>
              </a:solidFill>
              <a:ea typeface="MS PGothic" charset="0"/>
              <a:cs typeface="MS PGothic" charset="0"/>
            </a:endParaRPr>
          </a:p>
        </p:txBody>
      </p:sp>
      <p:sp>
        <p:nvSpPr>
          <p:cNvPr id="20" name="TextBox 19"/>
          <p:cNvSpPr txBox="1"/>
          <p:nvPr/>
        </p:nvSpPr>
        <p:spPr>
          <a:xfrm>
            <a:off x="7748723" y="3877852"/>
            <a:ext cx="82694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Ahead</a:t>
            </a:r>
            <a:endParaRPr lang="en-US" sz="1600" i="1" dirty="0">
              <a:solidFill>
                <a:srgbClr val="7F7F7F"/>
              </a:solidFill>
              <a:ea typeface="MS PGothic" charset="0"/>
              <a:cs typeface="MS PGothic" charset="0"/>
            </a:endParaRPr>
          </a:p>
        </p:txBody>
      </p:sp>
      <p:pic>
        <p:nvPicPr>
          <p:cNvPr id="17"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
        <p:nvSpPr>
          <p:cNvPr id="13" name="Right Arrow 12"/>
          <p:cNvSpPr/>
          <p:nvPr/>
        </p:nvSpPr>
        <p:spPr>
          <a:xfrm>
            <a:off x="6268155" y="4387447"/>
            <a:ext cx="376486"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7870559" y="4484870"/>
            <a:ext cx="1014188"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pic>
        <p:nvPicPr>
          <p:cNvPr id="21" name="Picture 2" descr="C:\Users\ramu\AppData\Local\Microsoft\Windows\Temporary Internet Files\Content.IE5\2PQKJ23P\MC900434665[1].wm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06781" y="3153949"/>
            <a:ext cx="496808"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84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a:spLocks noChangeAspect="1"/>
          </p:cNvSpPr>
          <p:nvPr/>
        </p:nvSpPr>
        <p:spPr bwMode="auto">
          <a:xfrm>
            <a:off x="2984763" y="846387"/>
            <a:ext cx="3241732" cy="2478024"/>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5" name="TextBox 8"/>
          <p:cNvSpPr txBox="1">
            <a:spLocks noChangeArrowheads="1"/>
          </p:cNvSpPr>
          <p:nvPr/>
        </p:nvSpPr>
        <p:spPr bwMode="auto">
          <a:xfrm>
            <a:off x="3177423" y="1677595"/>
            <a:ext cx="2856411"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b="1" i="1" dirty="0" smtClean="0">
                <a:solidFill>
                  <a:prstClr val="black"/>
                </a:solidFill>
                <a:latin typeface="Calibri"/>
                <a:ea typeface="ＭＳ Ｐゴシック" charset="0"/>
                <a:cs typeface="Calibri"/>
              </a:rPr>
              <a:t>Lithium Ion Batteries</a:t>
            </a:r>
            <a:endParaRPr lang="en-US" b="1" i="1" dirty="0">
              <a:solidFill>
                <a:prstClr val="black"/>
              </a:solidFill>
              <a:latin typeface="Calibri"/>
              <a:ea typeface="ＭＳ Ｐゴシック" charset="0"/>
              <a:cs typeface="Calibri"/>
            </a:endParaRPr>
          </a:p>
          <a:p>
            <a:pPr algn="ctr" eaLnBrk="1" hangingPunct="1">
              <a:spcAft>
                <a:spcPts val="600"/>
              </a:spcAft>
            </a:pPr>
            <a:r>
              <a:rPr lang="en-US" sz="1800" dirty="0" smtClean="0">
                <a:solidFill>
                  <a:prstClr val="black"/>
                </a:solidFill>
                <a:latin typeface="Calibri"/>
                <a:ea typeface="ＭＳ Ｐゴシック" charset="0"/>
                <a:cs typeface="Calibri"/>
              </a:rPr>
              <a:t>LA Tech, Xavier</a:t>
            </a:r>
            <a:endParaRPr lang="en-US" sz="1800" dirty="0">
              <a:solidFill>
                <a:prstClr val="black"/>
              </a:solidFill>
              <a:latin typeface="Calibri"/>
              <a:ea typeface="ＭＳ Ｐゴシック" charset="0"/>
              <a:cs typeface="Calibri"/>
            </a:endParaRPr>
          </a:p>
        </p:txBody>
      </p:sp>
      <p:sp>
        <p:nvSpPr>
          <p:cNvPr id="6" name="TextBox 5"/>
          <p:cNvSpPr txBox="1"/>
          <p:nvPr/>
        </p:nvSpPr>
        <p:spPr>
          <a:xfrm>
            <a:off x="2632207" y="3474557"/>
            <a:ext cx="3886200" cy="400110"/>
          </a:xfrm>
          <a:prstGeom prst="rect">
            <a:avLst/>
          </a:prstGeom>
          <a:solidFill>
            <a:schemeClr val="accent6">
              <a:lumMod val="75000"/>
            </a:schemeClr>
          </a:solidFill>
        </p:spPr>
        <p:txBody>
          <a:bodyPr wrap="square">
            <a:spAutoFit/>
          </a:bodyPr>
          <a:lstStyle/>
          <a:p>
            <a:pPr>
              <a:defRPr/>
            </a:pPr>
            <a:r>
              <a:rPr lang="en-US" sz="2000" b="1" dirty="0">
                <a:solidFill>
                  <a:prstClr val="black"/>
                </a:solidFill>
                <a:latin typeface="Arial" pitchFamily="34" charset="0"/>
                <a:ea typeface="+mn-ea"/>
                <a:cs typeface="Arial" pitchFamily="34" charset="0"/>
              </a:rPr>
              <a:t>Focus </a:t>
            </a:r>
            <a:r>
              <a:rPr lang="en-US" sz="2000" b="1" dirty="0" smtClean="0">
                <a:solidFill>
                  <a:prstClr val="black"/>
                </a:solidFill>
                <a:latin typeface="Arial" pitchFamily="34" charset="0"/>
                <a:ea typeface="+mn-ea"/>
                <a:cs typeface="Arial" pitchFamily="34" charset="0"/>
              </a:rPr>
              <a:t>2(a): Li Ion Batteries</a:t>
            </a:r>
            <a:endParaRPr lang="en-US" sz="2000" b="1" dirty="0">
              <a:solidFill>
                <a:prstClr val="black"/>
              </a:solidFill>
              <a:latin typeface="Arial" pitchFamily="34" charset="0"/>
              <a:ea typeface="+mn-ea"/>
              <a:cs typeface="Arial" pitchFamily="34" charset="0"/>
            </a:endParaRPr>
          </a:p>
        </p:txBody>
      </p:sp>
      <p:pic>
        <p:nvPicPr>
          <p:cNvPr id="7"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2658316" y="3991264"/>
            <a:ext cx="1143000" cy="13715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4117816" y="3991264"/>
            <a:ext cx="907284" cy="13715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5314368" y="3991265"/>
            <a:ext cx="1060173" cy="13715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21281" y="5365565"/>
            <a:ext cx="1182335" cy="276999"/>
          </a:xfrm>
          <a:prstGeom prst="rect">
            <a:avLst/>
          </a:prstGeom>
          <a:noFill/>
        </p:spPr>
        <p:txBody>
          <a:bodyPr wrap="square" lIns="0" rIns="0" rtlCol="0">
            <a:spAutoFit/>
          </a:bodyPr>
          <a:lstStyle/>
          <a:p>
            <a:pPr algn="ctr"/>
            <a:r>
              <a:rPr lang="en-US" sz="1200" dirty="0" smtClean="0"/>
              <a:t>Lamar </a:t>
            </a:r>
            <a:r>
              <a:rPr lang="en-US" sz="1200" dirty="0" err="1" smtClean="0"/>
              <a:t>Meda</a:t>
            </a:r>
            <a:endParaRPr lang="en-US" sz="1200" dirty="0"/>
          </a:p>
        </p:txBody>
      </p:sp>
      <p:sp>
        <p:nvSpPr>
          <p:cNvPr id="10" name="TextBox 9"/>
          <p:cNvSpPr txBox="1"/>
          <p:nvPr/>
        </p:nvSpPr>
        <p:spPr>
          <a:xfrm>
            <a:off x="3995229" y="5370756"/>
            <a:ext cx="1182335" cy="461665"/>
          </a:xfrm>
          <a:prstGeom prst="rect">
            <a:avLst/>
          </a:prstGeom>
          <a:noFill/>
        </p:spPr>
        <p:txBody>
          <a:bodyPr wrap="square" lIns="0" rIns="0" rtlCol="0">
            <a:spAutoFit/>
          </a:bodyPr>
          <a:lstStyle/>
          <a:p>
            <a:pPr algn="ctr"/>
            <a:r>
              <a:rPr lang="en-US" sz="1200" dirty="0" smtClean="0"/>
              <a:t>Ramu Ramachandran</a:t>
            </a:r>
            <a:endParaRPr lang="en-US" sz="1200" dirty="0"/>
          </a:p>
        </p:txBody>
      </p:sp>
      <p:sp>
        <p:nvSpPr>
          <p:cNvPr id="11" name="TextBox 10"/>
          <p:cNvSpPr txBox="1"/>
          <p:nvPr/>
        </p:nvSpPr>
        <p:spPr>
          <a:xfrm>
            <a:off x="5227159" y="5370945"/>
            <a:ext cx="1182335" cy="276999"/>
          </a:xfrm>
          <a:prstGeom prst="rect">
            <a:avLst/>
          </a:prstGeom>
          <a:noFill/>
        </p:spPr>
        <p:txBody>
          <a:bodyPr wrap="square" lIns="0" rIns="0" rtlCol="0">
            <a:spAutoFit/>
          </a:bodyPr>
          <a:lstStyle/>
          <a:p>
            <a:pPr algn="ctr"/>
            <a:r>
              <a:rPr lang="en-US" sz="1200" dirty="0" smtClean="0"/>
              <a:t>Collin Wick</a:t>
            </a:r>
            <a:endParaRPr lang="en-US" sz="1200" dirty="0"/>
          </a:p>
        </p:txBody>
      </p:sp>
      <p:pic>
        <p:nvPicPr>
          <p:cNvPr id="12" name="Picture 6" descr="xula_logo_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857541" y="5743542"/>
            <a:ext cx="800059" cy="80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Jarrell\Desktop\latech.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791008" y="5874853"/>
            <a:ext cx="773112" cy="69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6167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Symposium template 2011-rev2">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31750">
          <a:noFill/>
        </a:ln>
      </a:spPr>
      <a:bodyPr wrap="square" rtlCol="0">
        <a:spAutoFit/>
      </a:bodyPr>
      <a:lstStyle>
        <a:defPPr fontAlgn="auto">
          <a:spcBef>
            <a:spcPts val="0"/>
          </a:spcBef>
          <a:spcAft>
            <a:spcPts val="0"/>
          </a:spcAft>
          <a:defRPr sz="1400" dirty="0" smtClean="0">
            <a:latin typeface="+mn-lt"/>
            <a:cs typeface="+mn-cs"/>
          </a:defRPr>
        </a:defPPr>
      </a:lstStyle>
      <a:style>
        <a:lnRef idx="0">
          <a:scrgbClr r="0" g="0" b="0"/>
        </a:lnRef>
        <a:fillRef idx="1001">
          <a:schemeClr val="dk2"/>
        </a:fillRef>
        <a:effectRef idx="0">
          <a:scrgbClr r="0" g="0" b="0"/>
        </a:effectRef>
        <a:fontRef idx="major"/>
      </a:style>
    </a:tx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31750">
          <a:noFill/>
        </a:ln>
      </a:spPr>
      <a:bodyPr wrap="square" rtlCol="0">
        <a:spAutoFit/>
      </a:bodyPr>
      <a:lstStyle>
        <a:defPPr fontAlgn="auto">
          <a:spcBef>
            <a:spcPts val="0"/>
          </a:spcBef>
          <a:spcAft>
            <a:spcPts val="0"/>
          </a:spcAft>
          <a:defRPr sz="1400" dirty="0" smtClean="0">
            <a:latin typeface="+mn-lt"/>
            <a:cs typeface="+mn-cs"/>
          </a:defRPr>
        </a:defPPr>
      </a:lstStyle>
      <a:style>
        <a:lnRef idx="0">
          <a:scrgbClr r="0" g="0" b="0"/>
        </a:lnRef>
        <a:fillRef idx="1001">
          <a:schemeClr val="dk2"/>
        </a:fillRef>
        <a:effectRef idx="0">
          <a:scrgbClr r="0" g="0" b="0"/>
        </a:effectRef>
        <a:fontRef idx="major"/>
      </a:style>
    </a:txDef>
  </a:objectDefaults>
  <a:extraClrSchemeLst/>
</a:theme>
</file>

<file path=ppt/theme/theme6.xml><?xml version="1.0" encoding="utf-8"?>
<a:theme xmlns:a="http://schemas.openxmlformats.org/drawingml/2006/main" name="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Heiti TC Light"/>
        <a:cs typeface="Heiti TC Light"/>
      </a:majorFont>
      <a:minorFont>
        <a:latin typeface="Gill Sans"/>
        <a:ea typeface="Heiti TC Light"/>
        <a:cs typeface="Heiti T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Heiti TC Light" charset="0"/>
            <a:cs typeface="Heiti T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Heiti TC Light" charset="0"/>
            <a:cs typeface="Heiti T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copy">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copy">
      <a:majorFont>
        <a:latin typeface="Gill Sans"/>
        <a:ea typeface="Heiti TC Light"/>
        <a:cs typeface="Heiti TC Light"/>
      </a:majorFont>
      <a:minorFont>
        <a:latin typeface="Gill Sans"/>
        <a:ea typeface="Heiti TC Light"/>
        <a:cs typeface="Heiti T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Heiti TC Light" charset="0"/>
            <a:cs typeface="Heiti T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Heiti TC Light" charset="0"/>
            <a:cs typeface="Heiti TC Light" charset="0"/>
            <a:sym typeface="Gill Sans"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Symposium template 2011-rev2.potx</Template>
  <TotalTime>14560</TotalTime>
  <Words>3872</Words>
  <Application>Microsoft Office PowerPoint</Application>
  <PresentationFormat>On-screen Show (4:3)</PresentationFormat>
  <Paragraphs>499</Paragraphs>
  <Slides>38</Slides>
  <Notes>18</Notes>
  <HiddenSlides>12</HiddenSlides>
  <MMClips>1</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38</vt:i4>
      </vt:variant>
    </vt:vector>
  </HeadingPairs>
  <TitlesOfParts>
    <vt:vector size="50" baseType="lpstr">
      <vt:lpstr>Symposium template 2011-rev2</vt:lpstr>
      <vt:lpstr>Custom Design</vt:lpstr>
      <vt:lpstr>Office Theme</vt:lpstr>
      <vt:lpstr>2_Office Theme</vt:lpstr>
      <vt:lpstr>4_Office Theme</vt:lpstr>
      <vt:lpstr>Blank</vt:lpstr>
      <vt:lpstr>Blank copy</vt:lpstr>
      <vt:lpstr>3_Office Theme</vt:lpstr>
      <vt:lpstr>5_Office Theme</vt:lpstr>
      <vt:lpstr>6_Office Theme</vt:lpstr>
      <vt:lpstr>7_Office Theme</vt:lpstr>
      <vt:lpstr>Graph</vt:lpstr>
      <vt:lpstr>PowerPoint Presentation</vt:lpstr>
      <vt:lpstr>PowerPoint Presentation</vt:lpstr>
      <vt:lpstr>PowerPoint Presentation</vt:lpstr>
      <vt:lpstr>PowerPoint Presentation</vt:lpstr>
      <vt:lpstr>PowerPoint Presentation</vt:lpstr>
      <vt:lpstr>The first direct simulation of pore-filling in a CNT supercapacitor</vt:lpstr>
      <vt:lpstr>PowerPoint Presentation</vt:lpstr>
      <vt:lpstr>SD2 Focus 1 Milestones</vt:lpstr>
      <vt:lpstr>PowerPoint Presentation</vt:lpstr>
      <vt:lpstr>PowerPoint Presentation</vt:lpstr>
      <vt:lpstr>Experimental motivation for this work</vt:lpstr>
      <vt:lpstr>PowerPoint Presentation</vt:lpstr>
      <vt:lpstr>Performance of RuO2 - 1</vt:lpstr>
      <vt:lpstr>Performance of RuO2 as an electrode material</vt:lpstr>
      <vt:lpstr>Performance of RuO2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Automotive NOx Sensors Murray Research Group</vt:lpstr>
      <vt:lpstr>NOx Sensor Research</vt:lpstr>
      <vt:lpstr>PowerPoint Presentation</vt:lpstr>
      <vt:lpstr>SD2 Focus 2 Milestones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SD2 Focus 3 Milestones</vt:lpstr>
      <vt:lpstr>Other notable SD2 accomplishments</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Louisiana EPSCoR RII</dc:title>
  <dc:creator>Amber King</dc:creator>
  <cp:lastModifiedBy>Ramu Ramachandran</cp:lastModifiedBy>
  <cp:revision>756</cp:revision>
  <cp:lastPrinted>2013-07-17T13:21:00Z</cp:lastPrinted>
  <dcterms:created xsi:type="dcterms:W3CDTF">2008-08-28T14:07:34Z</dcterms:created>
  <dcterms:modified xsi:type="dcterms:W3CDTF">2013-07-28T22:44:02Z</dcterms:modified>
</cp:coreProperties>
</file>