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675" r:id="rId2"/>
    <p:sldMasterId id="2147485403" r:id="rId3"/>
  </p:sldMasterIdLst>
  <p:notesMasterIdLst>
    <p:notesMasterId r:id="rId14"/>
  </p:notesMasterIdLst>
  <p:handoutMasterIdLst>
    <p:handoutMasterId r:id="rId15"/>
  </p:handoutMasterIdLst>
  <p:sldIdLst>
    <p:sldId id="672" r:id="rId4"/>
    <p:sldId id="729" r:id="rId5"/>
    <p:sldId id="674" r:id="rId6"/>
    <p:sldId id="675" r:id="rId7"/>
    <p:sldId id="676" r:id="rId8"/>
    <p:sldId id="677" r:id="rId9"/>
    <p:sldId id="678" r:id="rId10"/>
    <p:sldId id="680" r:id="rId11"/>
    <p:sldId id="682" r:id="rId12"/>
    <p:sldId id="684" r:id="rId1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EIE" initials="SJ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F72"/>
    <a:srgbClr val="0070C0"/>
    <a:srgbClr val="63BA40"/>
    <a:srgbClr val="87C96D"/>
    <a:srgbClr val="006633"/>
    <a:srgbClr val="006600"/>
    <a:srgbClr val="336633"/>
    <a:srgbClr val="990000"/>
    <a:srgbClr val="CC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5" autoAdjust="0"/>
    <p:restoredTop sz="99827" autoAdjust="0"/>
  </p:normalViewPr>
  <p:slideViewPr>
    <p:cSldViewPr snapToGrid="0">
      <p:cViewPr>
        <p:scale>
          <a:sx n="100" d="100"/>
          <a:sy n="100" d="100"/>
        </p:scale>
        <p:origin x="-4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662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7194682-435E-D345-B39E-B4718C947C7C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391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1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FE8F984-E310-2840-B068-150D483BF1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1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A2AF16E-6325-6F4A-AC8A-E6C272F2364F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AF8804F-D138-934C-BFED-FEA97D107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62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8804F-D138-934C-BFED-FEA97D1071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1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8508287" indent="-38044138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641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282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924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56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C355D8C-286A-A44E-9E38-DC1F6E9791D3}" type="slidenum">
              <a:rPr lang="en-US" sz="120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Hank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Ashbaugh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Helmholtz Award from the International Association for the Properties of Water and Steam.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044DFFA-9658-CD4F-8991-CD43A824BA4B}" type="slidenum">
              <a:rPr lang="en-US" sz="1200">
                <a:solidFill>
                  <a:prstClr val="black"/>
                </a:solidFill>
                <a:latin typeface="Calibri" charset="0"/>
              </a:rPr>
              <a:pPr algn="r" eaLnBrk="1" hangingPunct="1"/>
              <a:t>3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044DFFA-9658-CD4F-8991-CD43A824BA4B}" type="slidenum">
              <a:rPr lang="en-US" sz="1200">
                <a:solidFill>
                  <a:prstClr val="black"/>
                </a:solidFill>
                <a:latin typeface="Calibri" charset="0"/>
              </a:rPr>
              <a:pPr algn="r" eaLnBrk="1" hangingPunct="1"/>
              <a:t>4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D237226-2888-E140-9413-ED87240EADE8}" type="slidenum">
              <a:rPr lang="en-US" sz="1200">
                <a:solidFill>
                  <a:prstClr val="black"/>
                </a:solidFill>
                <a:latin typeface="Calibri" charset="0"/>
              </a:rPr>
              <a:pPr algn="r" eaLnBrk="1" hangingPunct="1"/>
              <a:t>5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FC975BB-0B26-B54F-8B35-273DF91026B9}" type="slidenum">
              <a:rPr lang="en-US" sz="1200">
                <a:solidFill>
                  <a:prstClr val="black"/>
                </a:solidFill>
                <a:latin typeface="Calibri" charset="0"/>
              </a:rPr>
              <a:pPr algn="r" eaLnBrk="1" hangingPunct="1"/>
              <a:t>6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FC975BB-0B26-B54F-8B35-273DF91026B9}" type="slidenum">
              <a:rPr lang="en-US" sz="1200">
                <a:solidFill>
                  <a:prstClr val="black"/>
                </a:solidFill>
                <a:latin typeface="Calibri" charset="0"/>
              </a:rPr>
              <a:pPr algn="r" eaLnBrk="1" hangingPunct="1"/>
              <a:t>7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044DFFA-9658-CD4F-8991-CD43A824BA4B}" type="slidenum">
              <a:rPr lang="en-US" sz="1200">
                <a:solidFill>
                  <a:prstClr val="black"/>
                </a:solidFill>
                <a:latin typeface="Calibri" charset="0"/>
              </a:rPr>
              <a:pPr algn="r" eaLnBrk="1" hangingPunct="1"/>
              <a:t>8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F754BDB-3C99-BB49-8453-7A8291A99E88}" type="slidenum">
              <a:rPr lang="en-US" sz="1200">
                <a:solidFill>
                  <a:prstClr val="black"/>
                </a:solidFill>
                <a:latin typeface="Calibri" charset="0"/>
              </a:rPr>
              <a:pPr algn="r" eaLnBrk="1" hangingPunct="1"/>
              <a:t>9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Lucida Sans Unicode" charset="0"/>
              </a:defRPr>
            </a:lvl1pPr>
          </a:lstStyle>
          <a:p>
            <a:fld id="{9565EFF4-9EA3-DF41-BD78-81DD945F9527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>
                    <a:tint val="2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Lucida Sans Unicode" charset="0"/>
              </a:defRPr>
            </a:lvl1pPr>
          </a:lstStyle>
          <a:p>
            <a:fld id="{DA296199-2DF1-C544-A5DC-A811FC5391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7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534B4FE6-0EA4-5B4E-8459-43F17A7468C5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AF2D1E07-4A09-2740-899A-C0AB97044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7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249C5AF1-0CDC-7046-9F2B-8ECF1140A139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84FA6E67-4C22-AA46-8ED0-68C41B1D42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2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65FD3673-58A4-DA41-A378-B19E7D5F24DF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76568043-E5A1-474D-92BB-E52916EFA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93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D600995A-6ABF-7844-9798-F708DE7CC4B8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F83B42E1-0C62-564F-A826-0E3482E1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3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E7D9F5DD-7BB7-A44D-8A42-C4923E628CA3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EDED4F98-540C-9644-A998-E948E884E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3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F73FA0B1-5A10-2746-B74E-35DC1E59835B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CC23F258-9ED2-B74B-BA2C-B882E1F29D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38F230EC-2743-2A43-A266-B8206018BC89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8107FB63-7EB3-0A44-8FFA-04612A803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40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A8861A26-C256-A249-ACB9-9D16951D95CA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2679346F-2A13-4A4E-A947-C736F59E3F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8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55BCF7EF-D243-BA42-A4B5-95570B7205ED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89130711-E8D6-424C-96E7-BCA44F7E3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7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0207C147-FDC3-A040-8D27-A9A6421782F4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A87FEDD0-2FA5-A941-9BBC-82FF63D3F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9774B94B-8B7D-E84D-9AED-C897DAB6CCBE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5EA16C9B-EE49-934B-ABC9-9D67D08F07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07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4F1ADA8D-A2B8-C842-AB64-8FC6A32E8202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00E65B99-3CB0-6144-BDDC-B1937ABFF8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62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DBC3C0E6-FE2D-3644-AEDE-4124EDB52A51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A5A2B309-A9FA-C44A-A95C-490AA1B67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24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EF3FA603-8A04-C44C-92C5-08C0E8F34C59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3066E380-436C-6D4F-B376-A08206A3D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68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17F5B2CE-F3D4-6A4B-8D02-F0C8E024391B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4C1FB965-0AC6-BC43-8C54-C0C0B4AC1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5E8DA075-6E6B-FD47-B9D4-4399E2B7B8C1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364D980C-9F73-F242-B120-F8889C7AB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06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E780BB2A-68EF-4B41-8E78-62C190E49A9A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2225AD0B-6F03-EC44-9730-3177CD256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1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8FC319BC-633B-7D42-B087-E7C9C9B51D24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E120732E-20F9-9342-9BEF-98B01D77B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98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D5A1807E-9A47-554A-8E5D-9B705480C1A2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97902CE4-9B53-C148-9602-5416EB603F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15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1C93C-5529-0347-944E-C4BD8C8AB674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7A4BC-1661-0F41-A9B2-BCDF7E0C6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21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BC2C0-21DE-AB43-9BB4-D87E4CED5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3270E3B7-4E23-D949-81A7-68B05613A8F2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8CA34833-9AE7-6C4F-8E21-15837E9FA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66494-5D0B-4E45-9D39-9533508F7E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62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ヒラギノ角ゴ Pro W3"/>
                <a:cs typeface="ヒラギノ角ゴ Pro W3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EpscorLogo copy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2400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8305800" y="957263"/>
            <a:ext cx="687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b="1">
                <a:solidFill>
                  <a:srgbClr val="002060"/>
                </a:solidFill>
                <a:latin typeface="Lucida Sans Unicode" charset="0"/>
                <a:ea typeface="+mn-ea"/>
                <a:cs typeface="+mn-cs"/>
              </a:rPr>
              <a:t>Louisiana </a:t>
            </a:r>
          </a:p>
          <a:p>
            <a:pPr algn="ctr">
              <a:defRPr/>
            </a:pPr>
            <a:r>
              <a:rPr lang="en-US" sz="800" b="1">
                <a:solidFill>
                  <a:srgbClr val="002060"/>
                </a:solidFill>
                <a:latin typeface="Lucida Sans Unicode" charset="0"/>
                <a:ea typeface="+mn-ea"/>
                <a:cs typeface="+mn-cs"/>
              </a:rPr>
              <a:t>EPSCoR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  <a:latin typeface="Lucida Sans Unicode" charset="0"/>
              </a:defRPr>
            </a:lvl1pPr>
          </a:lstStyle>
          <a:p>
            <a:fld id="{46C72BD1-D1F4-2649-B1E3-0D19ED6E278B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E8F0F4"/>
                </a:solidFill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  <a:latin typeface="Lucida Sans Unicode" charset="0"/>
              </a:defRPr>
            </a:lvl1pPr>
          </a:lstStyle>
          <a:p>
            <a:fld id="{078CDF40-4FD5-DF49-8EE2-09723BDDAE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57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4CF038-89B0-114C-86C8-29D7C6FD28AC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C783-6AA7-CB4D-BD35-5E0136451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8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71122-FB13-9F42-91DE-13E24D79D7EE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59BD0-6AA0-DD42-AD7D-A9BAF7C840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3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C74A5-CD50-5C48-8D5E-3B00C9BA22F8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538F-99BA-2F49-A95F-5CD4560777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38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5E122-A52B-2446-B4D1-AF1831586B49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FF-560D-2D4E-B4FA-42298CE5E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24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806A46-F738-614E-AC71-D2265BE5AC56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B93E7-BECF-A74A-A256-100B5993B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17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49F53D-6AD9-D74A-94F1-EF324B2379DB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99856-9E3E-A04F-8C35-3005D2A625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76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76CF7-E4EB-AD48-A4D5-CBA930C2EAD1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F91D5-6AAF-E346-9F29-9A98976BA5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0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16EB55-E185-B648-AF9F-CBE9D3067475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A9B23-331C-1A41-A299-961768406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6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C09103D7-CFD9-1345-98B9-CB581A62ADF8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812DC645-1A30-D648-B9BD-552B1C759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EDA9F-D5A6-F047-A131-5EADFAAAE207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9D2EA-E8DE-9245-A426-C484F75C62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5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91E75-48C9-C747-86A0-A1481E2F2229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9C1ED-8F21-3546-A85D-FE9112D7EE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31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7BEC9-97DE-4742-A59E-688A19A4CC20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D4148-93C6-6A4A-A0AF-DBF374A3AD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26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268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A045347F-FA6C-D94E-A818-652359981FEB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FF3CFFCD-58CE-C749-A6C7-A8E170E2DF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1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4E600650-FA27-244E-A1BC-88341ED6D344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FDACBD4B-62BD-A44E-B598-5247335B0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237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8E93A6BB-0185-3549-AD59-DB9BF331FBB2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58822353-3827-3641-8E56-E0F6E77C62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00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60A08454-16DA-0842-B7AC-52A0044BEF70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65D3F8AD-259C-DB4E-838F-4D1C317E2C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58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AAB0791B-E2A3-014B-A6A5-04BF22ADCE66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C19AFA7D-7937-854A-B15C-3131FF7EE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50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68CB502A-16D3-6547-B167-2C5DDFC40015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218163C0-5973-AB49-B46B-D5B7AF8758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25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EA15C55F-2933-F947-85E5-D2476E692FD6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12084479-1F75-FD4D-A6E0-D900235CE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6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C88EF9E0-0824-8445-924A-807D2A3FA599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4D3D47FC-03AC-2F4D-8658-E61693BEB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533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9C47C6BD-32D4-1D47-95B7-ED0A0CC9A586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FA52E041-89CD-6346-B02D-09387A64C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7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64EEB272-A4AF-3F48-8780-01A6EE88F433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1D5D57F8-1350-5F45-989F-381959EAA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67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848D0003-863C-5A47-8987-D6A5425A0EAC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9A0CA60D-DF22-3E4E-A694-71DBBB85C1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81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08E191A5-4C67-2F4F-832B-0FC7EA56B7ED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36D1CB79-4765-6846-8F5E-EF993A1F5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4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E10AD31B-B7D5-9940-A856-0C6282BBE5B6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D9761BCC-4567-6D4F-8547-4DF5D308D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6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FC580D39-3BAC-E446-A88A-659AE811A996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4BC3B627-3101-B242-93DF-469AD2CB0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3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73331F0C-A7CC-3D40-8094-E8CF42D745F4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3F3FE717-0388-7742-BA4B-410D7B317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1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3D58F95F-03A9-3D44-BF66-5851BF51428A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A4D29861-8022-0049-B654-3D3D452EDD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charset="0"/>
              </a:defRPr>
            </a:lvl1pPr>
          </a:lstStyle>
          <a:p>
            <a:fld id="{AC5E886B-2AF3-E34A-917D-BEF41B26E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4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jpeg"/><Relationship Id="rId30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56.xml"/><Relationship Id="rId26" Type="http://schemas.openxmlformats.org/officeDocument/2006/relationships/theme" Target="../theme/theme3.xml"/><Relationship Id="rId27" Type="http://schemas.openxmlformats.org/officeDocument/2006/relationships/image" Target="../media/image2.jpeg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9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4" name="Picture 4" descr="EpscorLogo copy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Box 16"/>
          <p:cNvSpPr txBox="1">
            <a:spLocks noChangeArrowheads="1"/>
          </p:cNvSpPr>
          <p:nvPr/>
        </p:nvSpPr>
        <p:spPr bwMode="auto">
          <a:xfrm>
            <a:off x="8305800" y="6519863"/>
            <a:ext cx="687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b="1">
                <a:solidFill>
                  <a:srgbClr val="002060"/>
                </a:solidFill>
                <a:latin typeface="Lucida Sans Unicode" charset="0"/>
                <a:ea typeface="+mn-ea"/>
                <a:cs typeface="+mn-cs"/>
              </a:rPr>
              <a:t>Louisiana </a:t>
            </a:r>
          </a:p>
          <a:p>
            <a:pPr algn="ctr">
              <a:defRPr/>
            </a:pPr>
            <a:r>
              <a:rPr lang="en-US" sz="800" b="1">
                <a:solidFill>
                  <a:srgbClr val="002060"/>
                </a:solidFill>
                <a:latin typeface="Lucida Sans Unicode" charset="0"/>
                <a:ea typeface="+mn-ea"/>
                <a:cs typeface="+mn-cs"/>
              </a:rPr>
              <a:t>EPSCoR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1" r:id="rId1"/>
    <p:sldLayoutId id="2147485622" r:id="rId2"/>
    <p:sldLayoutId id="2147485623" r:id="rId3"/>
    <p:sldLayoutId id="2147485624" r:id="rId4"/>
    <p:sldLayoutId id="2147485625" r:id="rId5"/>
    <p:sldLayoutId id="2147485626" r:id="rId6"/>
    <p:sldLayoutId id="2147485627" r:id="rId7"/>
    <p:sldLayoutId id="2147485628" r:id="rId8"/>
    <p:sldLayoutId id="2147485629" r:id="rId9"/>
    <p:sldLayoutId id="2147485630" r:id="rId10"/>
    <p:sldLayoutId id="2147485631" r:id="rId11"/>
    <p:sldLayoutId id="2147485632" r:id="rId12"/>
    <p:sldLayoutId id="2147485633" r:id="rId13"/>
    <p:sldLayoutId id="2147485634" r:id="rId14"/>
    <p:sldLayoutId id="2147485635" r:id="rId15"/>
    <p:sldLayoutId id="2147485636" r:id="rId16"/>
    <p:sldLayoutId id="2147485637" r:id="rId17"/>
    <p:sldLayoutId id="2147485638" r:id="rId18"/>
    <p:sldLayoutId id="2147485639" r:id="rId19"/>
    <p:sldLayoutId id="2147485640" r:id="rId20"/>
    <p:sldLayoutId id="2147485641" r:id="rId21"/>
    <p:sldLayoutId id="2147485642" r:id="rId22"/>
    <p:sldLayoutId id="2147485643" r:id="rId23"/>
    <p:sldLayoutId id="2147485644" r:id="rId24"/>
    <p:sldLayoutId id="2147485645" r:id="rId25"/>
    <p:sldLayoutId id="2147485646" r:id="rId26"/>
    <p:sldLayoutId id="2147485647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B6A2325-534A-8F42-A89B-A4FDB6C6762D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358EF1D-4655-7B49-9A91-D4E7123278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8" r:id="rId1"/>
    <p:sldLayoutId id="2147485648" r:id="rId2"/>
    <p:sldLayoutId id="2147485649" r:id="rId3"/>
    <p:sldLayoutId id="214748565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0B2E329-3937-2040-AB82-DA3500E88B50}" type="datetime1">
              <a:rPr lang="en-US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AE3A619-8519-DB41-B21E-026514BF83A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4823" name="Picture 4" descr="EpscorLogo copy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305800" y="6519863"/>
            <a:ext cx="687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b="1">
                <a:solidFill>
                  <a:srgbClr val="002060"/>
                </a:solidFill>
                <a:latin typeface="Calibri" charset="0"/>
                <a:ea typeface="+mn-ea"/>
                <a:cs typeface="+mn-cs"/>
              </a:rPr>
              <a:t>Louisiana </a:t>
            </a:r>
          </a:p>
          <a:p>
            <a:pPr algn="ctr">
              <a:defRPr/>
            </a:pPr>
            <a:r>
              <a:rPr lang="en-US" sz="800" b="1">
                <a:solidFill>
                  <a:srgbClr val="002060"/>
                </a:solidFill>
                <a:latin typeface="Calibri" charset="0"/>
                <a:ea typeface="+mn-ea"/>
                <a:cs typeface="+mn-cs"/>
              </a:rPr>
              <a:t>EPSCoR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9" r:id="rId1"/>
    <p:sldLayoutId id="2147485600" r:id="rId2"/>
    <p:sldLayoutId id="2147485601" r:id="rId3"/>
    <p:sldLayoutId id="2147485602" r:id="rId4"/>
    <p:sldLayoutId id="2147485603" r:id="rId5"/>
    <p:sldLayoutId id="2147485604" r:id="rId6"/>
    <p:sldLayoutId id="2147485605" r:id="rId7"/>
    <p:sldLayoutId id="2147485606" r:id="rId8"/>
    <p:sldLayoutId id="2147485607" r:id="rId9"/>
    <p:sldLayoutId id="2147485608" r:id="rId10"/>
    <p:sldLayoutId id="2147485609" r:id="rId11"/>
    <p:sldLayoutId id="2147485651" r:id="rId12"/>
    <p:sldLayoutId id="2147485652" r:id="rId13"/>
    <p:sldLayoutId id="2147485653" r:id="rId14"/>
    <p:sldLayoutId id="2147485654" r:id="rId15"/>
    <p:sldLayoutId id="2147485655" r:id="rId16"/>
    <p:sldLayoutId id="2147485656" r:id="rId17"/>
    <p:sldLayoutId id="2147485657" r:id="rId18"/>
    <p:sldLayoutId id="2147485658" r:id="rId19"/>
    <p:sldLayoutId id="2147485659" r:id="rId20"/>
    <p:sldLayoutId id="2147485660" r:id="rId21"/>
    <p:sldLayoutId id="2147485661" r:id="rId22"/>
    <p:sldLayoutId id="2147485662" r:id="rId23"/>
    <p:sldLayoutId id="2147485663" r:id="rId24"/>
    <p:sldLayoutId id="2147485664" r:id="rId2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lasigma.loni.org/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6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microsoft.com/office/2007/relationships/hdphoto" Target="../media/hdphoto1.wdp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6516" y="2721759"/>
            <a:ext cx="6751484" cy="340574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buFont typeface="Arial" charset="0"/>
              <a:buNone/>
              <a:defRPr/>
            </a:pPr>
            <a:endParaRPr lang="en-US" sz="1000" dirty="0" smtClean="0">
              <a:solidFill>
                <a:srgbClr val="595959"/>
              </a:solidFill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buFont typeface="Arial" charset="0"/>
              <a:buNone/>
              <a:defRPr/>
            </a:pPr>
            <a:r>
              <a:rPr lang="en-US" sz="3600" dirty="0" smtClean="0">
                <a:solidFill>
                  <a:srgbClr val="0070C0"/>
                </a:solidFill>
                <a:latin typeface="Gill Sans MT" pitchFamily="34" charset="0"/>
                <a:cs typeface="Calibri"/>
              </a:rPr>
              <a:t>External Engagement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defRPr/>
            </a:pPr>
            <a:endParaRPr lang="en-US" sz="2400" b="1" dirty="0" smtClean="0">
              <a:solidFill>
                <a:srgbClr val="C0504D"/>
              </a:solidFill>
              <a:latin typeface="Calibri"/>
              <a:cs typeface="Calibri"/>
            </a:endParaRPr>
          </a:p>
          <a:p>
            <a:pPr algn="ctr"/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Noshir Pesika</a:t>
            </a:r>
            <a:endParaRPr lang="en-US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[LA-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SiGMA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 will provide for efficient collection and dissemination of information between participants, the K-12 community, two-year colleges, and the general public.</a:t>
            </a:r>
          </a:p>
          <a:p>
            <a:pPr algn="ctr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buFont typeface="Arial" charset="0"/>
              <a:buNone/>
              <a:defRPr/>
            </a:pPr>
            <a:endParaRPr lang="en-US" sz="3600" dirty="0" smtClean="0">
              <a:solidFill>
                <a:srgbClr val="595959"/>
              </a:solidFill>
              <a:latin typeface="Calibri"/>
              <a:cs typeface="Calibri"/>
            </a:endParaRPr>
          </a:p>
        </p:txBody>
      </p:sp>
      <p:pic>
        <p:nvPicPr>
          <p:cNvPr id="4" name="Picture 19" descr="LA-SiGMA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997" y="283620"/>
            <a:ext cx="5329233" cy="158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23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98908" y="144553"/>
            <a:ext cx="8946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70C0"/>
                </a:solidFill>
                <a:latin typeface="Gill Sans MT" pitchFamily="34" charset="0"/>
              </a:rPr>
              <a:t>External Engagement </a:t>
            </a:r>
            <a:r>
              <a:rPr lang="en-US" sz="2800" b="1" dirty="0" smtClean="0">
                <a:solidFill>
                  <a:srgbClr val="0070C0"/>
                </a:solidFill>
                <a:latin typeface="Gill Sans MT" pitchFamily="34" charset="0"/>
              </a:rPr>
              <a:t>Milestones</a:t>
            </a:r>
            <a:endParaRPr lang="en-US" sz="2800" b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1074" y="1431135"/>
            <a:ext cx="8436791" cy="4092821"/>
            <a:chOff x="640924" y="1154010"/>
            <a:chExt cx="8436791" cy="4092821"/>
          </a:xfrm>
        </p:grpSpPr>
        <p:graphicFrame>
          <p:nvGraphicFramePr>
            <p:cNvPr id="4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7850708"/>
                </p:ext>
              </p:extLst>
            </p:nvPr>
          </p:nvGraphicFramePr>
          <p:xfrm>
            <a:off x="640924" y="1154010"/>
            <a:ext cx="7315198" cy="4046271"/>
          </p:xfrm>
          <a:graphic>
            <a:graphicData uri="http://schemas.openxmlformats.org/drawingml/2006/table">
              <a:tbl>
                <a:tblPr firstRow="1" bandRow="1">
                  <a:tableStyleId>{3B4B98B0-60AC-42C2-AFA5-B58CD77FA1E5}</a:tableStyleId>
                </a:tblPr>
                <a:tblGrid>
                  <a:gridCol w="4944533"/>
                  <a:gridCol w="474133"/>
                  <a:gridCol w="474133"/>
                  <a:gridCol w="474133"/>
                  <a:gridCol w="474133"/>
                  <a:gridCol w="474133"/>
                </a:tblGrid>
                <a:tr h="418760">
                  <a:tc>
                    <a:txBody>
                      <a:bodyPr/>
                      <a:lstStyle/>
                      <a:p>
                        <a:r>
                          <a:rPr lang="en-US" sz="1600" dirty="0" smtClean="0">
                            <a:solidFill>
                              <a:srgbClr val="7F7F7F"/>
                            </a:solidFill>
                            <a:latin typeface="Calibri"/>
                            <a:cs typeface="Calibri"/>
                          </a:rPr>
                          <a:t>Strategies</a:t>
                        </a:r>
                        <a:endParaRPr lang="en-US" sz="16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 smtClean="0">
                            <a:solidFill>
                              <a:srgbClr val="7F7F7F"/>
                            </a:solidFill>
                            <a:latin typeface="Calibri"/>
                            <a:cs typeface="Calibri"/>
                          </a:rPr>
                          <a:t>Y1</a:t>
                        </a:r>
                        <a:endParaRPr lang="en-US" sz="16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 smtClean="0">
                            <a:solidFill>
                              <a:srgbClr val="7F7F7F"/>
                            </a:solidFill>
                            <a:latin typeface="Calibri"/>
                            <a:cs typeface="Calibri"/>
                          </a:rPr>
                          <a:t>Y2</a:t>
                        </a:r>
                        <a:endParaRPr lang="en-US" sz="16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 smtClean="0">
                            <a:solidFill>
                              <a:srgbClr val="7F7F7F"/>
                            </a:solidFill>
                            <a:latin typeface="Calibri"/>
                            <a:cs typeface="Calibri"/>
                          </a:rPr>
                          <a:t>Y3</a:t>
                        </a:r>
                        <a:endParaRPr lang="en-US" sz="16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 smtClean="0">
                            <a:solidFill>
                              <a:srgbClr val="7F7F7F"/>
                            </a:solidFill>
                            <a:latin typeface="Calibri"/>
                            <a:cs typeface="Calibri"/>
                          </a:rPr>
                          <a:t>Y4</a:t>
                        </a:r>
                        <a:endParaRPr lang="en-US" sz="16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 smtClean="0">
                            <a:solidFill>
                              <a:srgbClr val="7F7F7F"/>
                            </a:solidFill>
                            <a:latin typeface="Calibri"/>
                            <a:cs typeface="Calibri"/>
                          </a:rPr>
                          <a:t>Y5</a:t>
                        </a:r>
                        <a:endParaRPr lang="en-US" sz="16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418760">
                  <a:tc>
                    <a:txBody>
                      <a:bodyPr/>
                      <a:lstStyle/>
                      <a:p>
                        <a:pPr marL="0" indent="0">
                          <a:buFont typeface="+mj-lt"/>
                          <a:buNone/>
                        </a:pPr>
                        <a:r>
                          <a:rPr lang="en-US" sz="1600" u="none" strike="noStrike" kern="1200" baseline="0" dirty="0" smtClean="0">
                            <a:latin typeface="Calibri"/>
                            <a:cs typeface="Calibri"/>
                          </a:rPr>
                          <a:t>Leverage multiple avenues to engage the general public.</a:t>
                        </a:r>
                        <a:endParaRPr lang="en-US" sz="1600" i="0" dirty="0" smtClean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418760">
                  <a:tc>
                    <a:txBody>
                      <a:bodyPr/>
                      <a:lstStyle/>
                      <a:p>
                        <a:pPr marL="0" indent="0">
                          <a:buFont typeface="+mj-lt"/>
                          <a:buNone/>
                        </a:pPr>
                        <a:r>
                          <a:rPr lang="en-US" sz="1600" u="none" strike="noStrike" kern="1200" baseline="0" dirty="0" smtClean="0">
                            <a:latin typeface="Calibri"/>
                            <a:cs typeface="Calibri"/>
                          </a:rPr>
                          <a:t>Create a web portal for distribution of project deliverables. </a:t>
                        </a:r>
                        <a:endParaRPr lang="en-US" sz="1600" i="0" dirty="0" smtClean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585117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+mj-lt"/>
                          <a:buNone/>
                          <a:tabLst/>
                          <a:defRPr/>
                        </a:pPr>
                        <a:r>
                          <a:rPr lang="en-US" sz="1600" u="none" strike="noStrike" kern="1200" baseline="0" dirty="0" smtClean="0">
                            <a:latin typeface="Calibri"/>
                            <a:cs typeface="Calibri"/>
                          </a:rPr>
                          <a:t>Create a repository and version control system for code development and distribution. </a:t>
                        </a:r>
                        <a:endParaRPr lang="en-US" sz="1600" i="0" dirty="0" smtClean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418760">
                  <a:tc>
                    <a:txBody>
                      <a:bodyPr/>
                      <a:lstStyle/>
                      <a:p>
                        <a:pPr marL="0" indent="0">
                          <a:buFont typeface="+mj-lt"/>
                          <a:buNone/>
                        </a:pPr>
                        <a:r>
                          <a:rPr lang="fr-FR" sz="1600" u="none" strike="noStrike" kern="1200" baseline="0" dirty="0" err="1" smtClean="0">
                            <a:latin typeface="Calibri"/>
                            <a:cs typeface="Calibri"/>
                          </a:rPr>
                          <a:t>Leverage</a:t>
                        </a:r>
                        <a:r>
                          <a:rPr lang="fr-FR" sz="1600" u="none" strike="noStrike" kern="1200" baseline="0" dirty="0" smtClean="0">
                            <a:latin typeface="Calibri"/>
                            <a:cs typeface="Calibri"/>
                          </a:rPr>
                          <a:t> </a:t>
                        </a:r>
                        <a:r>
                          <a:rPr lang="fr-FR" sz="1600" u="none" strike="noStrike" kern="1200" baseline="0" dirty="0" err="1" smtClean="0">
                            <a:latin typeface="Calibri"/>
                            <a:cs typeface="Calibri"/>
                          </a:rPr>
                          <a:t>cyberinfrastructure</a:t>
                        </a:r>
                        <a:r>
                          <a:rPr lang="fr-FR" sz="1600" u="none" strike="noStrike" kern="1200" baseline="0" dirty="0" smtClean="0">
                            <a:latin typeface="Calibri"/>
                            <a:cs typeface="Calibri"/>
                          </a:rPr>
                          <a:t> to </a:t>
                        </a:r>
                        <a:r>
                          <a:rPr lang="fr-FR" sz="1600" u="none" strike="noStrike" kern="1200" baseline="0" dirty="0" err="1" smtClean="0">
                            <a:latin typeface="Calibri"/>
                            <a:cs typeface="Calibri"/>
                          </a:rPr>
                          <a:t>facilitate</a:t>
                        </a:r>
                        <a:r>
                          <a:rPr lang="fr-FR" sz="1600" u="none" strike="noStrike" kern="1200" baseline="0" dirty="0" smtClean="0">
                            <a:latin typeface="Calibri"/>
                            <a:cs typeface="Calibri"/>
                          </a:rPr>
                          <a:t> communication. </a:t>
                        </a:r>
                        <a:endParaRPr lang="en-US" sz="1600" i="0" dirty="0" smtClean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585117">
                  <a:tc>
                    <a:txBody>
                      <a:bodyPr/>
                      <a:lstStyle/>
                      <a:p>
                        <a:pPr marL="0" indent="0">
                          <a:buFont typeface="+mj-lt"/>
                          <a:buNone/>
                        </a:pPr>
                        <a:r>
                          <a:rPr lang="en-US" sz="1600" u="none" strike="noStrike" kern="1200" baseline="0" dirty="0" smtClean="0">
                            <a:latin typeface="Calibri"/>
                            <a:cs typeface="Calibri"/>
                          </a:rPr>
                          <a:t>Use Newsletter/Brochures/Highlights to publicize Alliance activities. </a:t>
                        </a:r>
                        <a:endParaRPr lang="en-US" sz="1600" i="0" dirty="0" smtClean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kern="1200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461517">
                  <a:tc>
                    <a:txBody>
                      <a:bodyPr/>
                      <a:lstStyle/>
                      <a:p>
                        <a:pPr marL="0" indent="0">
                          <a:buFont typeface="+mj-lt"/>
                          <a:buNone/>
                        </a:pPr>
                        <a:r>
                          <a:rPr lang="en-US" sz="1600" u="none" strike="noStrike" kern="1200" baseline="0" dirty="0" smtClean="0">
                            <a:latin typeface="Calibri"/>
                            <a:cs typeface="Calibri"/>
                          </a:rPr>
                          <a:t>Create formal mechanisms for engagement with NSF. </a:t>
                        </a:r>
                        <a:endParaRPr lang="en-US" sz="1600" i="0" dirty="0" smtClean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458839">
                  <a:tc>
                    <a:txBody>
                      <a:bodyPr/>
                      <a:lstStyle/>
                      <a:p>
                        <a:pPr marL="0" indent="0">
                          <a:buFont typeface="+mj-lt"/>
                          <a:buNone/>
                        </a:pPr>
                        <a:r>
                          <a:rPr lang="en-US" sz="1600" u="none" strike="noStrike" kern="1200" baseline="0" dirty="0" smtClean="0">
                            <a:latin typeface="Calibri"/>
                            <a:cs typeface="Calibri"/>
                          </a:rPr>
                          <a:t>Establish new national, industrial and international collaborations. </a:t>
                        </a:r>
                        <a:endParaRPr lang="en-US" sz="1600" i="0" dirty="0" smtClean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  <a:endParaRPr lang="en-US" sz="1600" b="1" dirty="0">
                          <a:latin typeface="Calibri"/>
                          <a:cs typeface="Calibri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>
                            <a:latin typeface="Calibri"/>
                            <a:cs typeface="Calibri"/>
                          </a:rPr>
                          <a:t>X</a:t>
                        </a:r>
                      </a:p>
                    </a:txBody>
                    <a:tcPr anchor="ctr">
                      <a:lnL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7F7F7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</a:tbl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7983376" y="1606893"/>
              <a:ext cx="1014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7F7F7F"/>
                  </a:solidFill>
                  <a:ea typeface="MS PGothic" charset="0"/>
                  <a:cs typeface="MS PGothic" charset="0"/>
                </a:rPr>
                <a:t>On Track</a:t>
              </a:r>
              <a:endParaRPr lang="en-US" sz="1600" i="1" dirty="0">
                <a:solidFill>
                  <a:srgbClr val="7F7F7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83376" y="2088163"/>
              <a:ext cx="1094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7F7F7F"/>
                  </a:solidFill>
                  <a:ea typeface="MS PGothic" charset="0"/>
                  <a:cs typeface="MS PGothic" charset="0"/>
                </a:rPr>
                <a:t>On </a:t>
              </a:r>
              <a:r>
                <a:rPr lang="en-US" sz="1600" i="1" dirty="0" smtClean="0">
                  <a:solidFill>
                    <a:srgbClr val="7F7F7F"/>
                  </a:solidFill>
                  <a:ea typeface="MS PGothic" charset="0"/>
                  <a:cs typeface="MS PGothic" charset="0"/>
                </a:rPr>
                <a:t>Track</a:t>
              </a:r>
              <a:endParaRPr lang="en-US" sz="1600" i="1" dirty="0">
                <a:solidFill>
                  <a:srgbClr val="7F7F7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83376" y="2573982"/>
              <a:ext cx="1062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7F7F7F"/>
                  </a:solidFill>
                  <a:ea typeface="MS PGothic" charset="0"/>
                  <a:cs typeface="MS PGothic" charset="0"/>
                </a:rPr>
                <a:t>On Track</a:t>
              </a:r>
              <a:endParaRPr lang="en-US" sz="1600" i="1" dirty="0">
                <a:solidFill>
                  <a:srgbClr val="7F7F7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83376" y="3087200"/>
              <a:ext cx="1049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7F7F7F"/>
                  </a:solidFill>
                  <a:ea typeface="MS PGothic" charset="0"/>
                  <a:cs typeface="MS PGothic" charset="0"/>
                </a:rPr>
                <a:t>On </a:t>
              </a:r>
              <a:r>
                <a:rPr lang="en-US" sz="1600" i="1" dirty="0" smtClean="0">
                  <a:solidFill>
                    <a:srgbClr val="7F7F7F"/>
                  </a:solidFill>
                  <a:ea typeface="MS PGothic" charset="0"/>
                  <a:cs typeface="MS PGothic" charset="0"/>
                </a:rPr>
                <a:t>Track</a:t>
              </a:r>
              <a:endParaRPr lang="en-US" sz="1600" i="1" baseline="30000" dirty="0">
                <a:solidFill>
                  <a:srgbClr val="7F7F7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83376" y="3588352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7F7F7F"/>
                  </a:solidFill>
                  <a:ea typeface="MS PGothic" charset="0"/>
                  <a:cs typeface="MS PGothic" charset="0"/>
                </a:rPr>
                <a:t>Ahead</a:t>
              </a:r>
              <a:endParaRPr lang="en-US" sz="1600" i="1" dirty="0">
                <a:solidFill>
                  <a:srgbClr val="7F7F7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83376" y="4069622"/>
              <a:ext cx="1062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7F7F7F"/>
                  </a:solidFill>
                  <a:ea typeface="MS PGothic" charset="0"/>
                  <a:cs typeface="MS PGothic" charset="0"/>
                </a:rPr>
                <a:t>On Track</a:t>
              </a:r>
              <a:endParaRPr lang="en-US" sz="1600" i="1" dirty="0">
                <a:solidFill>
                  <a:srgbClr val="7F7F7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83376" y="4506877"/>
              <a:ext cx="1062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7F7F7F"/>
                  </a:solidFill>
                  <a:ea typeface="MS PGothic" charset="0"/>
                  <a:cs typeface="MS PGothic" charset="0"/>
                </a:rPr>
                <a:t>On Track</a:t>
              </a:r>
              <a:endParaRPr lang="en-US" sz="1600" i="1" dirty="0">
                <a:solidFill>
                  <a:srgbClr val="7F7F7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83376" y="4908277"/>
              <a:ext cx="1062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7F7F7F"/>
                  </a:solidFill>
                  <a:ea typeface="MS PGothic" charset="0"/>
                  <a:cs typeface="MS PGothic" charset="0"/>
                </a:rPr>
                <a:t>On Track</a:t>
              </a:r>
              <a:endParaRPr lang="en-US" sz="1600" i="1" dirty="0">
                <a:solidFill>
                  <a:srgbClr val="7F7F7F"/>
                </a:solidFill>
                <a:ea typeface="MS PGothic" charset="0"/>
                <a:cs typeface="MS PGothic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5579861" y="1854662"/>
            <a:ext cx="1325905" cy="404024"/>
          </a:xfrm>
          <a:prstGeom prst="rightArrow">
            <a:avLst/>
          </a:prstGeom>
          <a:gradFill flip="none" rotWithShape="1">
            <a:gsLst>
              <a:gs pos="12000">
                <a:srgbClr val="FFFF66">
                  <a:alpha val="70000"/>
                </a:srgbClr>
              </a:gs>
              <a:gs pos="84000">
                <a:srgbClr val="339900">
                  <a:alpha val="71000"/>
                </a:srgbClr>
              </a:gs>
            </a:gsLst>
            <a:lin ang="0" scaled="1"/>
            <a:tileRect/>
          </a:gradFill>
          <a:ln>
            <a:solidFill>
              <a:srgbClr val="33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587851" y="2349500"/>
            <a:ext cx="1317916" cy="419100"/>
          </a:xfrm>
          <a:prstGeom prst="rightArrow">
            <a:avLst/>
          </a:prstGeom>
          <a:gradFill flip="none" rotWithShape="1">
            <a:gsLst>
              <a:gs pos="12000">
                <a:srgbClr val="FFFF66">
                  <a:alpha val="70000"/>
                </a:srgbClr>
              </a:gs>
              <a:gs pos="84000">
                <a:srgbClr val="339900">
                  <a:alpha val="71000"/>
                </a:srgbClr>
              </a:gs>
            </a:gsLst>
            <a:lin ang="0" scaled="1"/>
            <a:tileRect/>
          </a:gradFill>
          <a:ln>
            <a:solidFill>
              <a:srgbClr val="33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579860" y="2947601"/>
            <a:ext cx="1325905" cy="404024"/>
          </a:xfrm>
          <a:prstGeom prst="rightArrow">
            <a:avLst/>
          </a:prstGeom>
          <a:gradFill flip="none" rotWithShape="1">
            <a:gsLst>
              <a:gs pos="12000">
                <a:srgbClr val="FFFF66">
                  <a:alpha val="70000"/>
                </a:srgbClr>
              </a:gs>
              <a:gs pos="84000">
                <a:srgbClr val="339900">
                  <a:alpha val="71000"/>
                </a:srgbClr>
              </a:gs>
            </a:gsLst>
            <a:lin ang="0" scaled="1"/>
            <a:tileRect/>
          </a:gradFill>
          <a:ln>
            <a:solidFill>
              <a:srgbClr val="33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579859" y="3437365"/>
            <a:ext cx="1325905" cy="411474"/>
          </a:xfrm>
          <a:prstGeom prst="rightArrow">
            <a:avLst/>
          </a:prstGeom>
          <a:gradFill flip="none" rotWithShape="1">
            <a:gsLst>
              <a:gs pos="12000">
                <a:srgbClr val="FFFF66">
                  <a:alpha val="70000"/>
                </a:srgbClr>
              </a:gs>
              <a:gs pos="84000">
                <a:srgbClr val="339900">
                  <a:alpha val="71000"/>
                </a:srgbClr>
              </a:gs>
            </a:gsLst>
            <a:lin ang="0" scaled="1"/>
            <a:tileRect/>
          </a:gradFill>
          <a:ln>
            <a:solidFill>
              <a:srgbClr val="33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607841" y="3951219"/>
            <a:ext cx="1297922" cy="404024"/>
          </a:xfrm>
          <a:prstGeom prst="rightArrow">
            <a:avLst/>
          </a:prstGeom>
          <a:gradFill flip="none" rotWithShape="1">
            <a:gsLst>
              <a:gs pos="12000">
                <a:srgbClr val="FFFF66">
                  <a:alpha val="70000"/>
                </a:srgbClr>
              </a:gs>
              <a:gs pos="84000">
                <a:srgbClr val="339900">
                  <a:alpha val="71000"/>
                </a:srgbClr>
              </a:gs>
            </a:gsLst>
            <a:lin ang="0" scaled="1"/>
            <a:tileRect/>
          </a:gradFill>
          <a:ln>
            <a:solidFill>
              <a:srgbClr val="33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579858" y="4480326"/>
            <a:ext cx="1325905" cy="404024"/>
          </a:xfrm>
          <a:prstGeom prst="rightArrow">
            <a:avLst/>
          </a:prstGeom>
          <a:gradFill flip="none" rotWithShape="1">
            <a:gsLst>
              <a:gs pos="12000">
                <a:srgbClr val="FFFF66">
                  <a:alpha val="70000"/>
                </a:srgbClr>
              </a:gs>
              <a:gs pos="84000">
                <a:srgbClr val="339900">
                  <a:alpha val="71000"/>
                </a:srgbClr>
              </a:gs>
            </a:gsLst>
            <a:lin ang="0" scaled="1"/>
            <a:tileRect/>
          </a:gradFill>
          <a:ln>
            <a:solidFill>
              <a:srgbClr val="33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582441" y="4993725"/>
            <a:ext cx="1325358" cy="410732"/>
          </a:xfrm>
          <a:prstGeom prst="rightArrow">
            <a:avLst/>
          </a:prstGeom>
          <a:gradFill flip="none" rotWithShape="1">
            <a:gsLst>
              <a:gs pos="12000">
                <a:srgbClr val="FFFF66">
                  <a:alpha val="70000"/>
                </a:srgbClr>
              </a:gs>
              <a:gs pos="84000">
                <a:srgbClr val="339900">
                  <a:alpha val="71000"/>
                </a:srgbClr>
              </a:gs>
            </a:gsLst>
            <a:lin ang="0" scaled="1"/>
            <a:tileRect/>
          </a:gradFill>
          <a:ln>
            <a:solidFill>
              <a:srgbClr val="33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00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0650"/>
            <a:ext cx="914399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3366FF"/>
                </a:solidFill>
                <a:latin typeface="Gill Sans MT"/>
                <a:cs typeface="Gill Sans MT"/>
              </a:rPr>
              <a:t>External Engagement Strategies</a:t>
            </a:r>
          </a:p>
        </p:txBody>
      </p:sp>
      <p:pic>
        <p:nvPicPr>
          <p:cNvPr id="2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609975" y="3276600"/>
            <a:ext cx="1923137" cy="1095375"/>
            <a:chOff x="-254188" y="-176824"/>
            <a:chExt cx="1923137" cy="1095375"/>
          </a:xfrm>
        </p:grpSpPr>
        <p:sp>
          <p:nvSpPr>
            <p:cNvPr id="22" name="Rounded Rectangle 21"/>
            <p:cNvSpPr/>
            <p:nvPr/>
          </p:nvSpPr>
          <p:spPr>
            <a:xfrm>
              <a:off x="-254188" y="-176824"/>
              <a:ext cx="1923137" cy="10953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-254188" y="-100624"/>
              <a:ext cx="1923137" cy="911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 smtClean="0">
                  <a:latin typeface="Gill Sans MT" pitchFamily="34" charset="0"/>
                  <a:ea typeface="Arial Unicode MS" pitchFamily="34" charset="-128"/>
                  <a:cs typeface="Arial Unicode MS" pitchFamily="34" charset="-128"/>
                </a:rPr>
                <a:t>External Engagement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 smtClean="0">
                  <a:latin typeface="Gill Sans MT" pitchFamily="34" charset="0"/>
                  <a:ea typeface="Arial Unicode MS" pitchFamily="34" charset="-128"/>
                  <a:cs typeface="Arial Unicode MS" pitchFamily="34" charset="-128"/>
                </a:rPr>
                <a:t>Strategies</a:t>
              </a:r>
              <a:endParaRPr lang="en-US" sz="2000" b="1" kern="1200" dirty="0">
                <a:latin typeface="Gill Sans MT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67492" y="1855399"/>
            <a:ext cx="2124168" cy="1650211"/>
            <a:chOff x="6565503" y="999745"/>
            <a:chExt cx="2124168" cy="1650211"/>
          </a:xfrm>
        </p:grpSpPr>
        <p:sp>
          <p:nvSpPr>
            <p:cNvPr id="9" name="Rounded Rectangle 8"/>
            <p:cNvSpPr/>
            <p:nvPr/>
          </p:nvSpPr>
          <p:spPr>
            <a:xfrm>
              <a:off x="6565503" y="999745"/>
              <a:ext cx="2124168" cy="139340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Left Arrow Callout 4"/>
            <p:cNvSpPr/>
            <p:nvPr/>
          </p:nvSpPr>
          <p:spPr>
            <a:xfrm rot="10800000" flipV="1">
              <a:off x="6682189" y="999745"/>
              <a:ext cx="1959746" cy="1650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Public Media</a:t>
              </a:r>
              <a:endParaRPr lang="en-US" sz="16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23199" y="1849336"/>
            <a:ext cx="2124168" cy="1650211"/>
            <a:chOff x="6565503" y="999745"/>
            <a:chExt cx="2124168" cy="1650211"/>
          </a:xfrm>
        </p:grpSpPr>
        <p:sp>
          <p:nvSpPr>
            <p:cNvPr id="56" name="Rounded Rectangle 55"/>
            <p:cNvSpPr/>
            <p:nvPr/>
          </p:nvSpPr>
          <p:spPr>
            <a:xfrm>
              <a:off x="6565503" y="999745"/>
              <a:ext cx="2124168" cy="139340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Left Arrow Callout 4"/>
            <p:cNvSpPr/>
            <p:nvPr/>
          </p:nvSpPr>
          <p:spPr>
            <a:xfrm rot="10800000" flipV="1">
              <a:off x="6682189" y="999745"/>
              <a:ext cx="1959746" cy="1650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International Partnerships</a:t>
              </a:r>
              <a:endParaRPr lang="en-US" sz="16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7883" y="1855399"/>
            <a:ext cx="2124168" cy="1650211"/>
            <a:chOff x="6565503" y="999745"/>
            <a:chExt cx="2124168" cy="1650211"/>
          </a:xfrm>
        </p:grpSpPr>
        <p:sp>
          <p:nvSpPr>
            <p:cNvPr id="59" name="Rounded Rectangle 58"/>
            <p:cNvSpPr/>
            <p:nvPr/>
          </p:nvSpPr>
          <p:spPr>
            <a:xfrm>
              <a:off x="6565503" y="999745"/>
              <a:ext cx="2124168" cy="139340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eft Arrow Callout 4"/>
            <p:cNvSpPr/>
            <p:nvPr/>
          </p:nvSpPr>
          <p:spPr>
            <a:xfrm rot="10800000" flipV="1">
              <a:off x="6682189" y="999745"/>
              <a:ext cx="1959746" cy="1650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Interaction with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NSF</a:t>
              </a:r>
              <a:endParaRPr lang="en-US" sz="16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259967" y="4408671"/>
            <a:ext cx="2124168" cy="1650211"/>
            <a:chOff x="6565503" y="999745"/>
            <a:chExt cx="2124168" cy="1650211"/>
          </a:xfrm>
        </p:grpSpPr>
        <p:sp>
          <p:nvSpPr>
            <p:cNvPr id="62" name="Rounded Rectangle 61"/>
            <p:cNvSpPr/>
            <p:nvPr/>
          </p:nvSpPr>
          <p:spPr>
            <a:xfrm>
              <a:off x="6565503" y="999745"/>
              <a:ext cx="2124168" cy="139340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eft Arrow Callout 4"/>
            <p:cNvSpPr/>
            <p:nvPr/>
          </p:nvSpPr>
          <p:spPr>
            <a:xfrm rot="10800000" flipV="1">
              <a:off x="6682189" y="999745"/>
              <a:ext cx="1959746" cy="1650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Public Lectures</a:t>
              </a:r>
              <a:endParaRPr lang="en-US" sz="16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727488" y="4418898"/>
            <a:ext cx="2124168" cy="1650211"/>
            <a:chOff x="6565503" y="999745"/>
            <a:chExt cx="2124168" cy="1650211"/>
          </a:xfrm>
        </p:grpSpPr>
        <p:sp>
          <p:nvSpPr>
            <p:cNvPr id="68" name="Rounded Rectangle 67"/>
            <p:cNvSpPr/>
            <p:nvPr/>
          </p:nvSpPr>
          <p:spPr>
            <a:xfrm>
              <a:off x="6565503" y="999745"/>
              <a:ext cx="2124168" cy="139340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Left Arrow Callout 4"/>
            <p:cNvSpPr/>
            <p:nvPr/>
          </p:nvSpPr>
          <p:spPr>
            <a:xfrm rot="10800000" flipV="1">
              <a:off x="6682189" y="999745"/>
              <a:ext cx="1959746" cy="1650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Internal Communications</a:t>
              </a:r>
              <a:endParaRPr lang="en-US" sz="16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913405" y="1855400"/>
            <a:ext cx="2124168" cy="1650211"/>
            <a:chOff x="6565503" y="999745"/>
            <a:chExt cx="2124168" cy="1650211"/>
          </a:xfrm>
        </p:grpSpPr>
        <p:sp>
          <p:nvSpPr>
            <p:cNvPr id="71" name="Rounded Rectangle 70"/>
            <p:cNvSpPr/>
            <p:nvPr/>
          </p:nvSpPr>
          <p:spPr>
            <a:xfrm>
              <a:off x="6565503" y="999745"/>
              <a:ext cx="2124168" cy="139340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Left Arrow Callout 4"/>
            <p:cNvSpPr/>
            <p:nvPr/>
          </p:nvSpPr>
          <p:spPr>
            <a:xfrm rot="10800000" flipV="1">
              <a:off x="6682189" y="999745"/>
              <a:ext cx="1959746" cy="1650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Science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Museums</a:t>
              </a:r>
              <a:endParaRPr lang="en-US" sz="16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485283" y="4408671"/>
            <a:ext cx="2124168" cy="1650211"/>
            <a:chOff x="6565503" y="999745"/>
            <a:chExt cx="2124168" cy="1650211"/>
          </a:xfrm>
        </p:grpSpPr>
        <p:sp>
          <p:nvSpPr>
            <p:cNvPr id="75" name="Rounded Rectangle 74"/>
            <p:cNvSpPr/>
            <p:nvPr/>
          </p:nvSpPr>
          <p:spPr>
            <a:xfrm>
              <a:off x="6565503" y="999745"/>
              <a:ext cx="2124168" cy="139340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Left Arrow Callout 4"/>
            <p:cNvSpPr/>
            <p:nvPr/>
          </p:nvSpPr>
          <p:spPr>
            <a:xfrm rot="10800000" flipV="1">
              <a:off x="6682189" y="999745"/>
              <a:ext cx="1959746" cy="1650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Local Industry</a:t>
              </a:r>
              <a:endParaRPr lang="en-US" sz="16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77" name="Straight Connector 76"/>
          <p:cNvCxnSpPr>
            <a:stCxn id="59" idx="2"/>
            <a:endCxn id="23" idx="1"/>
          </p:cNvCxnSpPr>
          <p:nvPr/>
        </p:nvCxnSpPr>
        <p:spPr>
          <a:xfrm>
            <a:off x="1259967" y="3248805"/>
            <a:ext cx="2350008" cy="559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6" idx="2"/>
            <a:endCxn id="23" idx="1"/>
          </p:cNvCxnSpPr>
          <p:nvPr/>
        </p:nvCxnSpPr>
        <p:spPr>
          <a:xfrm>
            <a:off x="3485283" y="3242742"/>
            <a:ext cx="124692" cy="565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22" idx="3"/>
          </p:cNvCxnSpPr>
          <p:nvPr/>
        </p:nvCxnSpPr>
        <p:spPr>
          <a:xfrm flipH="1">
            <a:off x="5533112" y="3276600"/>
            <a:ext cx="291144" cy="547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71" idx="2"/>
          </p:cNvCxnSpPr>
          <p:nvPr/>
        </p:nvCxnSpPr>
        <p:spPr>
          <a:xfrm flipV="1">
            <a:off x="5533112" y="3248806"/>
            <a:ext cx="2442377" cy="600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3" idx="0"/>
            <a:endCxn id="23" idx="1"/>
          </p:cNvCxnSpPr>
          <p:nvPr/>
        </p:nvCxnSpPr>
        <p:spPr>
          <a:xfrm flipV="1">
            <a:off x="2356526" y="3808472"/>
            <a:ext cx="1253449" cy="600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69" idx="0"/>
          </p:cNvCxnSpPr>
          <p:nvPr/>
        </p:nvCxnSpPr>
        <p:spPr>
          <a:xfrm>
            <a:off x="5533112" y="3863993"/>
            <a:ext cx="1290935" cy="554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76" idx="0"/>
          </p:cNvCxnSpPr>
          <p:nvPr/>
        </p:nvCxnSpPr>
        <p:spPr>
          <a:xfrm>
            <a:off x="4513637" y="4341019"/>
            <a:ext cx="68205" cy="67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84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96074" y="102586"/>
            <a:ext cx="904792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70C0"/>
                </a:solidFill>
                <a:latin typeface="Gill Sans MT" pitchFamily="34" charset="0"/>
              </a:rPr>
              <a:t>Public Media</a:t>
            </a:r>
          </a:p>
          <a:p>
            <a:pPr algn="ctr" eaLnBrk="1" hangingPunct="1"/>
            <a:r>
              <a:rPr lang="en-US" sz="2200" i="1" dirty="0" smtClean="0">
                <a:solidFill>
                  <a:srgbClr val="0070C0"/>
                </a:solidFill>
                <a:latin typeface="Gill Sans MT" pitchFamily="34" charset="0"/>
              </a:rPr>
              <a:t>Public Lectures, </a:t>
            </a:r>
            <a:r>
              <a:rPr lang="en-US" sz="2200" i="1" dirty="0" smtClean="0">
                <a:solidFill>
                  <a:srgbClr val="0070C0"/>
                </a:solidFill>
                <a:latin typeface="Gill Sans MT" pitchFamily="34" charset="0"/>
              </a:rPr>
              <a:t>News </a:t>
            </a:r>
            <a:r>
              <a:rPr lang="en-US" sz="2200" i="1" dirty="0">
                <a:solidFill>
                  <a:srgbClr val="0070C0"/>
                </a:solidFill>
                <a:latin typeface="Gill Sans MT" pitchFamily="34" charset="0"/>
              </a:rPr>
              <a:t>M</a:t>
            </a:r>
            <a:r>
              <a:rPr lang="en-US" sz="2200" i="1" dirty="0" smtClean="0">
                <a:solidFill>
                  <a:srgbClr val="0070C0"/>
                </a:solidFill>
                <a:latin typeface="Gill Sans MT" pitchFamily="34" charset="0"/>
              </a:rPr>
              <a:t>edia</a:t>
            </a:r>
            <a:r>
              <a:rPr lang="en-US" sz="2200" i="1" dirty="0" smtClean="0">
                <a:solidFill>
                  <a:srgbClr val="0070C0"/>
                </a:solidFill>
                <a:latin typeface="Gill Sans MT" pitchFamily="34" charset="0"/>
              </a:rPr>
              <a:t>, EPSCoR Newsletters</a:t>
            </a:r>
            <a:endParaRPr lang="en-US" sz="2200" i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401016" y="3555892"/>
            <a:ext cx="426447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0988" indent="-280988" eaLnBrk="0" hangingPunct="0"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ts val="1200"/>
              </a:spcBef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LA-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SiGMA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featured in EPSCoR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newsletters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"/>
          <a:stretch/>
        </p:blipFill>
        <p:spPr bwMode="auto">
          <a:xfrm>
            <a:off x="330076" y="4263918"/>
            <a:ext cx="4199307" cy="1473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37100" y="1591582"/>
            <a:ext cx="425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Print media stories about LA-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SiGMA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North 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South Louisiana.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8" t="33301" r="26685" b="10901"/>
          <a:stretch/>
        </p:blipFill>
        <p:spPr bwMode="auto">
          <a:xfrm>
            <a:off x="4885198" y="3024667"/>
            <a:ext cx="4002474" cy="3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04"/>
          <a:stretch/>
        </p:blipFill>
        <p:spPr bwMode="auto">
          <a:xfrm>
            <a:off x="4885198" y="2771348"/>
            <a:ext cx="4005263" cy="41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7460" y="1467411"/>
            <a:ext cx="4284540" cy="1839432"/>
            <a:chOff x="401016" y="1430138"/>
            <a:chExt cx="4284540" cy="18394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7"/>
            <a:stretch/>
          </p:blipFill>
          <p:spPr bwMode="auto">
            <a:xfrm>
              <a:off x="772980" y="2255409"/>
              <a:ext cx="3426753" cy="6558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817940" y="1520573"/>
              <a:ext cx="3417501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/>
              <a:r>
                <a:rPr lang="en-US" sz="20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Interview on </a:t>
              </a:r>
              <a:r>
                <a:rPr lang="en-US" sz="20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Public </a:t>
              </a:r>
              <a:r>
                <a:rPr lang="en-US" sz="20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Radio with RET teachers.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01016" y="1430138"/>
              <a:ext cx="4284540" cy="1839432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92101" y="3538170"/>
            <a:ext cx="4279900" cy="2437327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44165" y="1480110"/>
            <a:ext cx="4284540" cy="4929845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3" t="28346" r="26109"/>
          <a:stretch/>
        </p:blipFill>
        <p:spPr bwMode="auto">
          <a:xfrm>
            <a:off x="5067300" y="2223890"/>
            <a:ext cx="3639177" cy="41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08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24899" y="0"/>
            <a:ext cx="4609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70C0"/>
                </a:solidFill>
                <a:latin typeface="Gill Sans MT" pitchFamily="34" charset="0"/>
              </a:rPr>
              <a:t>Engaging the Public</a:t>
            </a:r>
            <a:endParaRPr lang="en-US" sz="2800" b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22750" y="844543"/>
            <a:ext cx="3147510" cy="2653397"/>
            <a:chOff x="336149" y="1166128"/>
            <a:chExt cx="3147510" cy="2653397"/>
          </a:xfrm>
        </p:grpSpPr>
        <p:sp>
          <p:nvSpPr>
            <p:cNvPr id="14" name="TextBox 13"/>
            <p:cNvSpPr txBox="1"/>
            <p:nvPr/>
          </p:nvSpPr>
          <p:spPr>
            <a:xfrm>
              <a:off x="336149" y="1166128"/>
              <a:ext cx="314751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SciPort</a:t>
              </a:r>
              <a:r>
                <a:rPr lang="en-US" sz="15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Discovery Center, Shreveport, February 21, 2012</a:t>
              </a:r>
              <a:endParaRPr lang="en-US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" name="Picture 8" descr="sciport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63" y="1687339"/>
              <a:ext cx="2727356" cy="204551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95881" y="1166128"/>
              <a:ext cx="3072358" cy="265339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881" y="3710632"/>
            <a:ext cx="3401248" cy="2822439"/>
            <a:chOff x="200026" y="3819525"/>
            <a:chExt cx="3401248" cy="2822439"/>
          </a:xfrm>
        </p:grpSpPr>
        <p:sp>
          <p:nvSpPr>
            <p:cNvPr id="17" name="TextBox 16"/>
            <p:cNvSpPr txBox="1"/>
            <p:nvPr/>
          </p:nvSpPr>
          <p:spPr>
            <a:xfrm>
              <a:off x="200026" y="5810967"/>
              <a:ext cx="340124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NSF/LA EPSCoR sponsored workshop: Science: Becoming the Messenger, November 17, 2011</a:t>
              </a:r>
              <a:endPara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" name="Picture 3" descr="messenger_f7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81" y="3902908"/>
              <a:ext cx="3035549" cy="190805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026" y="3819525"/>
              <a:ext cx="3401248" cy="282243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12693" y="163986"/>
            <a:ext cx="3710532" cy="3224544"/>
            <a:chOff x="3248244" y="3582859"/>
            <a:chExt cx="3710532" cy="3224544"/>
          </a:xfrm>
        </p:grpSpPr>
        <p:pic>
          <p:nvPicPr>
            <p:cNvPr id="18" name="Picture 17" descr="scisat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365" y="3659450"/>
              <a:ext cx="2884091" cy="216306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326798" y="5822518"/>
              <a:ext cx="3456669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Super Science Saturday, Baton Rouge, October 15, 2011 &amp; October 26, 2012. </a:t>
              </a:r>
              <a:r>
                <a:rPr lang="en-US" sz="1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Over </a:t>
              </a:r>
              <a:r>
                <a:rPr lang="en-US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2,600 </a:t>
              </a:r>
              <a:r>
                <a:rPr lang="en-US" sz="1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people </a:t>
              </a:r>
              <a:r>
                <a:rPr lang="en-US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attended</a:t>
              </a:r>
              <a:endPara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/>
              <a:endPara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48244" y="3582859"/>
              <a:ext cx="3710532" cy="29962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43726" y="3160214"/>
            <a:ext cx="5174616" cy="3316889"/>
            <a:chOff x="3943726" y="102586"/>
            <a:chExt cx="5174616" cy="3316889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943726" y="285611"/>
              <a:ext cx="2694144" cy="310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ctr" eaLnBrk="1" hangingPunct="1"/>
              <a:r>
                <a:rPr lang="en-US" sz="1400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Nanodays</a:t>
              </a:r>
              <a:r>
                <a:rPr lang="en-US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in Baton Rouge,</a:t>
              </a:r>
            </a:p>
            <a:p>
              <a:pPr marL="0" indent="0" algn="ctr" eaLnBrk="1" hangingPunct="1"/>
              <a:r>
                <a:rPr lang="en-US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March 26 &amp; April 2, 2011; March 24 and 31, 2012</a:t>
              </a:r>
              <a:r>
                <a:rPr lang="en-US" sz="1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;</a:t>
              </a:r>
              <a:r>
                <a:rPr lang="en-US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March 30 &amp;</a:t>
              </a:r>
              <a:r>
                <a:rPr lang="en-US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April 6, 2013</a:t>
              </a:r>
            </a:p>
            <a:p>
              <a:pPr marL="0" indent="0" algn="ctr" eaLnBrk="1" hangingPunct="1"/>
              <a:r>
                <a:rPr lang="en-US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Over 1,250 visitors</a:t>
              </a:r>
            </a:p>
            <a:p>
              <a:pPr marL="0" indent="0" algn="ctr" eaLnBrk="1" hangingPunct="1"/>
              <a:endPara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0" indent="0" algn="ctr" eaLnBrk="1" hangingPunct="1"/>
              <a:r>
                <a:rPr lang="en-US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Public talks by </a:t>
              </a:r>
              <a:r>
                <a:rPr lang="en-US" sz="1400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DiTusa</a:t>
              </a:r>
              <a:r>
                <a:rPr lang="en-US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, </a:t>
              </a:r>
              <a:r>
                <a:rPr lang="en-US" sz="1400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Garno</a:t>
              </a:r>
              <a:r>
                <a:rPr lang="en-US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, Kurtz, &amp; </a:t>
              </a:r>
              <a:r>
                <a:rPr lang="en-US" sz="1400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Sprunger</a:t>
              </a:r>
              <a:endPara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0" indent="0" algn="ctr" eaLnBrk="1" hangingPunct="1"/>
              <a:endPara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0" indent="0" algn="ctr" eaLnBrk="1" hangingPunct="1"/>
              <a:r>
                <a:rPr lang="en-US" sz="1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Balloon Nanotube at the </a:t>
              </a:r>
              <a:r>
                <a:rPr lang="en-US" sz="1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2013 </a:t>
              </a:r>
              <a:r>
                <a:rPr lang="en-US" sz="1400" b="1" dirty="0" err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NanoDays</a:t>
              </a:r>
              <a:r>
                <a:rPr lang="en-US" sz="14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4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hosted at the Louisiana Art &amp; Science Museum, Baton </a:t>
              </a:r>
              <a:r>
                <a:rPr lang="en-US" sz="14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Rouge</a:t>
              </a:r>
              <a:endPara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0" indent="0" algn="ctr" eaLnBrk="1" hangingPunct="1"/>
              <a:endPara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43726" y="102586"/>
              <a:ext cx="5174616" cy="331688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34" y="3292790"/>
            <a:ext cx="228456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6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112462" y="128438"/>
            <a:ext cx="8660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70C0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Public Lectures: Speaking of Science (</a:t>
            </a:r>
            <a:r>
              <a:rPr lang="en-US" sz="2800" b="1" dirty="0" err="1" smtClean="0">
                <a:solidFill>
                  <a:srgbClr val="0070C0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SoS</a:t>
            </a:r>
            <a:r>
              <a:rPr lang="en-US" sz="2800" b="1" dirty="0" smtClean="0">
                <a:solidFill>
                  <a:srgbClr val="0070C0"/>
                </a:solidFill>
                <a:latin typeface="Gill Sans MT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ctr" eaLnBrk="1" hangingPunct="1"/>
            <a:endParaRPr lang="en-US" sz="2800" b="1" dirty="0">
              <a:solidFill>
                <a:srgbClr val="0070C0"/>
              </a:solidFill>
              <a:latin typeface="Gill Sans M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G_415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15"/>
          <a:stretch/>
        </p:blipFill>
        <p:spPr>
          <a:xfrm>
            <a:off x="1851118" y="4510725"/>
            <a:ext cx="2800612" cy="205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IMG_41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48" y="4370655"/>
            <a:ext cx="1558932" cy="2338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05448" y="842963"/>
            <a:ext cx="871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libri"/>
              </a:rPr>
              <a:t>SoS</a:t>
            </a:r>
            <a:r>
              <a:rPr lang="en-US" dirty="0">
                <a:latin typeface="Calibri"/>
              </a:rPr>
              <a:t> is one of the many programs administered by Louisiana EPSCoR.</a:t>
            </a:r>
          </a:p>
          <a:p>
            <a:pPr algn="ctr"/>
            <a:r>
              <a:rPr lang="en-US" dirty="0" smtClean="0">
                <a:latin typeface="Calibri"/>
              </a:rPr>
              <a:t>The </a:t>
            </a:r>
            <a:r>
              <a:rPr lang="en-US" dirty="0">
                <a:latin typeface="Calibri"/>
              </a:rPr>
              <a:t>program provides faculty speakers </a:t>
            </a:r>
            <a:r>
              <a:rPr lang="en-US" dirty="0" smtClean="0">
                <a:latin typeface="Calibri"/>
              </a:rPr>
              <a:t>to </a:t>
            </a:r>
            <a:r>
              <a:rPr lang="en-US" dirty="0">
                <a:latin typeface="Calibri"/>
              </a:rPr>
              <a:t>K-12 schools free of charge.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1166" y="1625196"/>
            <a:ext cx="3466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smtClean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latin typeface="Gill Sans MT" pitchFamily="34" charset="0"/>
                <a:ea typeface="ＭＳ Ｐゴシック" pitchFamily="34" charset="-128"/>
                <a:cs typeface="+mn-cs"/>
              </a:rPr>
              <a:t>51</a:t>
            </a:r>
            <a:r>
              <a:rPr lang="en-US" dirty="0" smtClean="0">
                <a:ln w="28575" cmpd="sng">
                  <a:noFill/>
                  <a:prstDash val="solid"/>
                </a:ln>
                <a:solidFill>
                  <a:srgbClr val="0070C0"/>
                </a:solidFill>
                <a:latin typeface="Gill Sans MT" pitchFamily="34" charset="0"/>
                <a:ea typeface="ＭＳ Ｐゴシック" pitchFamily="34" charset="-128"/>
                <a:cs typeface="Calibri"/>
              </a:rPr>
              <a:t>SoS presentations in Year 3</a:t>
            </a:r>
            <a:endParaRPr lang="en-US" dirty="0">
              <a:ln w="28575" cmpd="sng">
                <a:noFill/>
                <a:prstDash val="solid"/>
              </a:ln>
              <a:solidFill>
                <a:srgbClr val="0070C0"/>
              </a:solidFill>
              <a:latin typeface="Gill Sans MT" pitchFamily="34" charset="0"/>
              <a:ea typeface="ＭＳ Ｐゴシック" pitchFamily="34" charset="-128"/>
              <a:cs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1166" y="2300377"/>
            <a:ext cx="2999904" cy="9233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endParaRPr lang="en-US" dirty="0" smtClean="0">
              <a:ln w="2857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25400" dir="10080000" algn="tl" rotWithShape="0">
                  <a:prstClr val="black">
                    <a:lumMod val="75000"/>
                    <a:lumOff val="25000"/>
                    <a:alpha val="40000"/>
                  </a:prstClr>
                </a:outerShdw>
              </a:effectLst>
              <a:latin typeface="Gill Sans MT" pitchFamily="34" charset="0"/>
              <a:ea typeface="ＭＳ Ｐゴシック" pitchFamily="34" charset="-128"/>
              <a:cs typeface="Calibri"/>
            </a:endParaRPr>
          </a:p>
          <a:p>
            <a:endParaRPr lang="en-US" dirty="0">
              <a:ln w="2857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25400" dir="10080000" algn="tl" rotWithShape="0">
                  <a:prstClr val="black">
                    <a:lumMod val="75000"/>
                    <a:lumOff val="25000"/>
                    <a:alpha val="40000"/>
                  </a:prstClr>
                </a:outerShdw>
              </a:effectLst>
              <a:latin typeface="Gill Sans MT" pitchFamily="34" charset="0"/>
              <a:ea typeface="ＭＳ Ｐゴシック" pitchFamily="34" charset="-128"/>
              <a:cs typeface="Calibri"/>
            </a:endParaRPr>
          </a:p>
          <a:p>
            <a:r>
              <a:rPr lang="en-US" dirty="0" smtClean="0">
                <a:ln w="285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Gill Sans MT" pitchFamily="34" charset="0"/>
                <a:ea typeface="ＭＳ Ｐゴシック" pitchFamily="34" charset="-128"/>
                <a:cs typeface="Calibri"/>
              </a:rPr>
              <a:t>Students reached in Year 3</a:t>
            </a:r>
            <a:endParaRPr lang="en-US" dirty="0">
              <a:ln w="2857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25400" dir="10080000" algn="tl" rotWithShape="0">
                  <a:prstClr val="black">
                    <a:lumMod val="75000"/>
                    <a:lumOff val="25000"/>
                    <a:alpha val="40000"/>
                  </a:prstClr>
                </a:outerShdw>
              </a:effectLst>
              <a:latin typeface="Gill Sans MT" pitchFamily="34" charset="0"/>
              <a:ea typeface="ＭＳ Ｐゴシック" pitchFamily="34" charset="-128"/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1166" y="3241555"/>
            <a:ext cx="375944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smtClean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Gill Sans MT" pitchFamily="34" charset="0"/>
                <a:ea typeface="ＭＳ Ｐゴシック" pitchFamily="34" charset="-128"/>
                <a:cs typeface="+mn-cs"/>
              </a:rPr>
              <a:t>15,725+</a:t>
            </a:r>
            <a:r>
              <a:rPr lang="en-US" dirty="0" smtClean="0">
                <a:ln w="2857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Gill Sans MT" pitchFamily="34" charset="0"/>
                <a:ea typeface="ＭＳ Ｐゴシック" pitchFamily="34" charset="-128"/>
                <a:cs typeface="Calibri"/>
              </a:rPr>
              <a:t> </a:t>
            </a:r>
          </a:p>
          <a:p>
            <a:r>
              <a:rPr lang="en-US" dirty="0" smtClean="0">
                <a:ln w="2857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Gill Sans MT" pitchFamily="34" charset="0"/>
                <a:ea typeface="ＭＳ Ｐゴシック" pitchFamily="34" charset="-128"/>
                <a:cs typeface="Calibri"/>
              </a:rPr>
              <a:t>Students reached in the last 6 years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166" y="2300377"/>
            <a:ext cx="2347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Gill Sans MT" pitchFamily="34" charset="0"/>
              </a:rPr>
              <a:t>2,124+</a:t>
            </a:r>
            <a:endParaRPr lang="en-US" sz="40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83" y="1489294"/>
            <a:ext cx="4086129" cy="5285709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0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7274" y="118001"/>
            <a:ext cx="9031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70C0"/>
                </a:solidFill>
                <a:latin typeface="Gill Sans MT" pitchFamily="34" charset="0"/>
              </a:rPr>
              <a:t>Target: Internal Communications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87274" y="3239863"/>
            <a:ext cx="344345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Monthly seminars over </a:t>
            </a:r>
            <a:r>
              <a:rPr lang="en-US" sz="16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Polycom</a:t>
            </a: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available to other campuses</a:t>
            </a: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16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State-of-the-art HD synchronous </a:t>
            </a:r>
            <a:r>
              <a:rPr lang="en-U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video, lecture/seminar capture, and </a:t>
            </a: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digitization equipment purchased in collaboration with LONI</a:t>
            </a:r>
            <a:r>
              <a:rPr lang="en-U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</a:t>
            </a:r>
            <a:r>
              <a:rPr lang="en-US" sz="16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BoR.</a:t>
            </a:r>
            <a:endParaRPr lang="en-US" sz="1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 portal operational </a:t>
            </a: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http</a:t>
            </a:r>
            <a:r>
              <a:rPr lang="en-U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://</a:t>
            </a: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lasigma.loni.org</a:t>
            </a:r>
            <a:r>
              <a:rPr lang="en-U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46" y="1287552"/>
            <a:ext cx="4560537" cy="88928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19431" r="41759" b="7986"/>
          <a:stretch/>
        </p:blipFill>
        <p:spPr bwMode="auto">
          <a:xfrm>
            <a:off x="3795046" y="2176833"/>
            <a:ext cx="4560537" cy="455980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5" y="1129749"/>
            <a:ext cx="2753034" cy="1920241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25559" r="17560" b="5688"/>
          <a:stretch/>
        </p:blipFill>
        <p:spPr bwMode="auto">
          <a:xfrm>
            <a:off x="5116409" y="2428327"/>
            <a:ext cx="3864284" cy="266414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7" name="TextBox 1"/>
          <p:cNvSpPr txBox="1">
            <a:spLocks noChangeArrowheads="1"/>
          </p:cNvSpPr>
          <p:nvPr/>
        </p:nvSpPr>
        <p:spPr bwMode="auto">
          <a:xfrm>
            <a:off x="87274" y="641221"/>
            <a:ext cx="90567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 dirty="0">
                <a:solidFill>
                  <a:srgbClr val="4F81B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Leverage </a:t>
            </a:r>
            <a:r>
              <a:rPr lang="en-US" i="1" dirty="0" err="1" smtClean="0">
                <a:solidFill>
                  <a:srgbClr val="4F81B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cyberinfrastructure</a:t>
            </a:r>
            <a:r>
              <a:rPr lang="en-US" i="1" dirty="0">
                <a:solidFill>
                  <a:srgbClr val="4F81B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video-conferencing, collaboration tools, </a:t>
            </a:r>
            <a:endParaRPr lang="en-US" i="1" dirty="0" smtClean="0">
              <a:solidFill>
                <a:srgbClr val="4F81B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en-US" i="1" dirty="0" smtClean="0">
                <a:solidFill>
                  <a:srgbClr val="4F81B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 </a:t>
            </a:r>
            <a:r>
              <a:rPr lang="en-US" i="1" dirty="0">
                <a:solidFill>
                  <a:srgbClr val="4F81B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portal, </a:t>
            </a:r>
            <a:r>
              <a:rPr lang="en-US" i="1" dirty="0" smtClean="0">
                <a:solidFill>
                  <a:srgbClr val="4F81B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all-hands </a:t>
            </a:r>
            <a:r>
              <a:rPr lang="en-US" i="1" dirty="0">
                <a:solidFill>
                  <a:srgbClr val="4F81B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meetings.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65063" y="5828121"/>
            <a:ext cx="3419538" cy="5847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Wingdings" charset="2"/>
              <a:buChar char="ü"/>
            </a:pP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than 3,500 visits to  main </a:t>
            </a:r>
            <a:r>
              <a: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webpage since Dec. 2011. </a:t>
            </a:r>
          </a:p>
        </p:txBody>
      </p:sp>
    </p:spTree>
    <p:extLst>
      <p:ext uri="{BB962C8B-B14F-4D97-AF65-F5344CB8AC3E}">
        <p14:creationId xmlns:p14="http://schemas.microsoft.com/office/powerpoint/2010/main" val="87523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7274" y="118001"/>
            <a:ext cx="9056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70C0"/>
                </a:solidFill>
                <a:latin typeface="Gill Sans MT" pitchFamily="34" charset="0"/>
              </a:rPr>
              <a:t>Target: Internal Communications</a:t>
            </a:r>
          </a:p>
        </p:txBody>
      </p:sp>
      <p:sp>
        <p:nvSpPr>
          <p:cNvPr id="53257" name="TextBox 1"/>
          <p:cNvSpPr txBox="1">
            <a:spLocks noChangeArrowheads="1"/>
          </p:cNvSpPr>
          <p:nvPr/>
        </p:nvSpPr>
        <p:spPr bwMode="auto">
          <a:xfrm>
            <a:off x="0" y="655712"/>
            <a:ext cx="90665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 dirty="0">
                <a:solidFill>
                  <a:srgbClr val="4F81B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Leverage </a:t>
            </a:r>
            <a:r>
              <a:rPr lang="en-US" i="1" dirty="0" err="1" smtClean="0">
                <a:solidFill>
                  <a:srgbClr val="4F81B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cyberinfrastructure</a:t>
            </a:r>
            <a:r>
              <a:rPr lang="en-US" i="1" dirty="0">
                <a:solidFill>
                  <a:srgbClr val="4F81B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video-conferencing, collaboration tools, </a:t>
            </a:r>
            <a:endParaRPr lang="en-US" i="1" dirty="0" smtClean="0">
              <a:solidFill>
                <a:srgbClr val="4F81B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en-US" i="1" dirty="0" smtClean="0">
                <a:solidFill>
                  <a:srgbClr val="4F81B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 </a:t>
            </a:r>
            <a:r>
              <a:rPr lang="en-US" i="1" dirty="0">
                <a:solidFill>
                  <a:srgbClr val="4F81B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portal, all-hands meetings.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0411" y="1359163"/>
            <a:ext cx="8930893" cy="3487191"/>
            <a:chOff x="330411" y="1359163"/>
            <a:chExt cx="8930893" cy="3487191"/>
          </a:xfrm>
        </p:grpSpPr>
        <p:sp>
          <p:nvSpPr>
            <p:cNvPr id="68611" name="Text Box 4"/>
            <p:cNvSpPr txBox="1">
              <a:spLocks noChangeArrowheads="1"/>
            </p:cNvSpPr>
            <p:nvPr/>
          </p:nvSpPr>
          <p:spPr bwMode="auto">
            <a:xfrm>
              <a:off x="330411" y="1359163"/>
              <a:ext cx="37736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39725" indent="-339725" eaLnBrk="0" hangingPunct="0">
                <a:tabLst>
                  <a:tab pos="339725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339725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339725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339725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339725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9725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9725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9725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9725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285750" indent="-285750" eaLnBrk="1" hangingPunct="1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2 meetings held this year,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including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EPSCoR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 RII LA-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SiGMA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symposium.</a:t>
              </a:r>
              <a:endParaRPr lang="en-US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654" y="1359163"/>
              <a:ext cx="2725042" cy="3487191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7174596" y="1471395"/>
              <a:ext cx="2086708" cy="89080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7475" indent="-117475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111 contributed </a:t>
              </a:r>
              <a:r>
                <a:rPr lang="en-US" sz="16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papers total</a:t>
              </a:r>
            </a:p>
            <a:p>
              <a:pPr marL="117475" indent="-117475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44 contributions in year 3</a:t>
              </a:r>
              <a:endPara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89686" y="2324100"/>
            <a:ext cx="4844748" cy="3694303"/>
            <a:chOff x="189686" y="2324100"/>
            <a:chExt cx="4844748" cy="369430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86" y="2532626"/>
              <a:ext cx="4425950" cy="269398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298929" y="5095073"/>
              <a:ext cx="4735505" cy="92333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342900" indent="-342900" eaLnBrk="1" hangingPunct="1">
                <a:buFont typeface="Wingdings" charset="2"/>
                <a:buChar char="ü"/>
              </a:pPr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Over 4,00 direct hits, more than 16,000 people saw associated content in the </a:t>
              </a:r>
            </a:p>
            <a:p>
              <a:pPr eaLnBrk="1" hangingPunct="1"/>
              <a:r>
                <a:rPr lang="en-US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last year</a:t>
              </a:r>
              <a:endPara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" y="2324100"/>
              <a:ext cx="2852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Calibri"/>
                </a:rPr>
                <a:t>LA-</a:t>
              </a:r>
              <a:r>
                <a:rPr lang="en-US" dirty="0" err="1">
                  <a:solidFill>
                    <a:prstClr val="black"/>
                  </a:solidFill>
                  <a:latin typeface="Calibri"/>
                  <a:cs typeface="Calibri"/>
                </a:rPr>
                <a:t>SiGMA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Calibri"/>
                </a:rPr>
                <a:t> Facebook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page</a:t>
              </a:r>
              <a:endParaRPr lang="en-US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79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96074" y="102586"/>
            <a:ext cx="7010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b="1" dirty="0" smtClean="0">
                <a:solidFill>
                  <a:prstClr val="white">
                    <a:lumMod val="50000"/>
                  </a:prstClr>
                </a:solidFill>
              </a:rPr>
              <a:t>Industrial Collaborations</a:t>
            </a:r>
            <a:endParaRPr lang="en-US" sz="26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47352" y="1200232"/>
            <a:ext cx="5988348" cy="32098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 researchers continue to build their relationship with Ford and Jupiter Fuels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Xavier working with Absorption Systems, </a:t>
            </a:r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Inc. </a:t>
            </a:r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Philadelphia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UNO working with Vertex Pharmaceuticals 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LSU working with Albemarle Corporation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Tech collaborates with </a:t>
            </a:r>
            <a:r>
              <a:rPr lang="en-US" sz="1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Nanovation</a:t>
            </a:r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LLC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UNO working with Radiant Technologies, Ind.</a:t>
            </a:r>
            <a:endParaRPr lang="en-US" sz="17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96875" y="1730903"/>
            <a:ext cx="1728248" cy="916186"/>
            <a:chOff x="7145015" y="3571680"/>
            <a:chExt cx="1959619" cy="916186"/>
          </a:xfrm>
        </p:grpSpPr>
        <p:pic>
          <p:nvPicPr>
            <p:cNvPr id="13" name="Picture 2" descr="https://encrypted-tbn2.gstatic.com/images?q=tbn:ANd9GcTCUqRHS775ZCbxlqEaRm6mTDNTaQhvDXDGi3en1nsrO3M0R0Ij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015" y="3756346"/>
              <a:ext cx="1959619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206972" y="3571680"/>
              <a:ext cx="2093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  <a:ea typeface="MS PGothic" charset="0"/>
                <a:cs typeface="Calibri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72111"/>
            <a:ext cx="2117288" cy="69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4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52399" y="152400"/>
            <a:ext cx="7870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70C0"/>
                </a:solidFill>
                <a:latin typeface="Gill Sans MT" pitchFamily="34" charset="0"/>
              </a:rPr>
              <a:t>Target: National and International Partnerships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456870" y="1686857"/>
            <a:ext cx="3741096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339725" algn="l"/>
              </a:tabLs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Indo-US Joint </a:t>
            </a: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 </a:t>
            </a: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proposal</a:t>
            </a:r>
          </a:p>
          <a:p>
            <a:pPr marL="342900" indent="-3429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339725" algn="l"/>
              </a:tabLs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NSF Materials World Network with German researches</a:t>
            </a:r>
          </a:p>
          <a:p>
            <a:pPr marL="342900" indent="-3429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339725" algn="l"/>
              </a:tabLs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NSF-G8 Research Councils proposal </a:t>
            </a:r>
            <a:r>
              <a:rPr lang="en-US" sz="1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awarded</a:t>
            </a:r>
            <a:r>
              <a:rPr lang="en-US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(LA-</a:t>
            </a:r>
            <a:r>
              <a:rPr lang="en-US" sz="16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SiGMA</a:t>
            </a: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Japan, Germany)</a:t>
            </a:r>
          </a:p>
          <a:p>
            <a:pPr marL="342900" indent="-3429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339725" algn="l"/>
              </a:tabLs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DAAD </a:t>
            </a:r>
            <a:r>
              <a:rPr lang="en-U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tudent Exchange program with </a:t>
            </a:r>
            <a:r>
              <a:rPr lang="en-U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LA-</a:t>
            </a:r>
            <a:r>
              <a:rPr lang="en-US" sz="160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SiGMA</a:t>
            </a:r>
            <a:r>
              <a:rPr lang="en-US" sz="1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every summer.</a:t>
            </a:r>
          </a:p>
          <a:p>
            <a:pPr marL="342900" indent="-3429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339725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Tech collaboration with IIT-Delhi, India</a:t>
            </a:r>
          </a:p>
          <a:p>
            <a:pPr marL="342900" indent="-3429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339725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MOU with Universidad </a:t>
            </a:r>
            <a:r>
              <a:rPr lang="en-US" sz="160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Nacional</a:t>
            </a:r>
            <a:r>
              <a:rPr lang="en-US" sz="1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Cordoba and Rio Cuarto, </a:t>
            </a:r>
            <a:r>
              <a:rPr lang="en-US" sz="1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Argentina.</a:t>
            </a:r>
            <a:endParaRPr lang="en-US" sz="160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shutterstock_7184492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069" y="2135346"/>
            <a:ext cx="3760986" cy="2840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59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osium template 2011-rev2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Symposium template 2011-rev2.potx</Template>
  <TotalTime>15680</TotalTime>
  <Words>670</Words>
  <Application>Microsoft Macintosh PowerPoint</Application>
  <PresentationFormat>On-screen Show (4:3)</PresentationFormat>
  <Paragraphs>142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Symposium template 2011-rev2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 EPSCoR RII</dc:title>
  <dc:creator>Amber King</dc:creator>
  <cp:lastModifiedBy>Noshir Pesika</cp:lastModifiedBy>
  <cp:revision>776</cp:revision>
  <cp:lastPrinted>2013-07-17T13:21:00Z</cp:lastPrinted>
  <dcterms:created xsi:type="dcterms:W3CDTF">2008-08-28T14:07:34Z</dcterms:created>
  <dcterms:modified xsi:type="dcterms:W3CDTF">2013-07-29T17:56:43Z</dcterms:modified>
</cp:coreProperties>
</file>