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60" r:id="rId3"/>
    <p:sldId id="300" r:id="rId4"/>
    <p:sldId id="286" r:id="rId5"/>
    <p:sldId id="294" r:id="rId6"/>
    <p:sldId id="301" r:id="rId7"/>
    <p:sldId id="276" r:id="rId8"/>
    <p:sldId id="287" r:id="rId9"/>
    <p:sldId id="288" r:id="rId10"/>
    <p:sldId id="274" r:id="rId11"/>
    <p:sldId id="296" r:id="rId12"/>
    <p:sldId id="309" r:id="rId13"/>
    <p:sldId id="297" r:id="rId14"/>
    <p:sldId id="302" r:id="rId15"/>
    <p:sldId id="298" r:id="rId16"/>
    <p:sldId id="289" r:id="rId17"/>
    <p:sldId id="267" r:id="rId18"/>
    <p:sldId id="264" r:id="rId19"/>
    <p:sldId id="265" r:id="rId20"/>
    <p:sldId id="304" r:id="rId21"/>
    <p:sldId id="290" r:id="rId22"/>
    <p:sldId id="303" r:id="rId23"/>
    <p:sldId id="305" r:id="rId24"/>
    <p:sldId id="306" r:id="rId25"/>
    <p:sldId id="272" r:id="rId26"/>
    <p:sldId id="283" r:id="rId27"/>
    <p:sldId id="310"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0580" autoAdjust="0"/>
  </p:normalViewPr>
  <p:slideViewPr>
    <p:cSldViewPr>
      <p:cViewPr>
        <p:scale>
          <a:sx n="75" d="100"/>
          <a:sy n="75" d="100"/>
        </p:scale>
        <p:origin x="-1624" y="-416"/>
      </p:cViewPr>
      <p:guideLst>
        <p:guide orient="horz" pos="2160"/>
        <p:guide pos="2880"/>
      </p:guideLst>
    </p:cSldViewPr>
  </p:slideViewPr>
  <p:outlineViewPr>
    <p:cViewPr>
      <p:scale>
        <a:sx n="33" d="100"/>
        <a:sy n="33" d="100"/>
      </p:scale>
      <p:origin x="0" y="15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413C1D-0A95-4FD8-92EA-E340B67BC869}" type="datetimeFigureOut">
              <a:rPr lang="en-US" smtClean="0"/>
              <a:pPr/>
              <a:t>7/29/13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54E81E-CC52-4D34-89E5-E1137801E553}" type="slidenum">
              <a:rPr lang="en-US" smtClean="0"/>
              <a:pPr/>
              <a:t>‹#›</a:t>
            </a:fld>
            <a:endParaRPr lang="en-US"/>
          </a:p>
        </p:txBody>
      </p:sp>
    </p:spTree>
    <p:extLst>
      <p:ext uri="{BB962C8B-B14F-4D97-AF65-F5344CB8AC3E}">
        <p14:creationId xmlns:p14="http://schemas.microsoft.com/office/powerpoint/2010/main" val="387338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C3923-EA7E-4350-B8B8-330FC72A6FE3}" type="datetimeFigureOut">
              <a:rPr lang="en-US" smtClean="0"/>
              <a:pPr/>
              <a:t>7/29/13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E8F1E-E69F-4AC4-97AA-F412132ED223}" type="slidenum">
              <a:rPr lang="en-US" smtClean="0"/>
              <a:pPr/>
              <a:t>‹#›</a:t>
            </a:fld>
            <a:endParaRPr lang="en-US"/>
          </a:p>
        </p:txBody>
      </p:sp>
    </p:spTree>
    <p:extLst>
      <p:ext uri="{BB962C8B-B14F-4D97-AF65-F5344CB8AC3E}">
        <p14:creationId xmlns:p14="http://schemas.microsoft.com/office/powerpoint/2010/main" val="348039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AFTER ALL PICTURES COME IN THEY THEN DISAPPEAR</a:t>
            </a:r>
            <a:r>
              <a:rPr lang="en-US" b="0" baseline="0" dirty="0" smtClean="0"/>
              <a:t> ON CLICK AND THE FIRST LINE REMAINS. RATHER, AFTER ALL PICTURES COME IN, BE ABLE TO CLICK TO MOVE TO NEXT SLIDE. – </a:t>
            </a:r>
            <a:r>
              <a:rPr lang="en-US" b="1" baseline="0" dirty="0" smtClean="0"/>
              <a:t>done </a:t>
            </a:r>
            <a:r>
              <a:rPr lang="en-US" b="1" baseline="0" dirty="0" err="1" smtClean="0"/>
              <a:t>sj</a:t>
            </a:r>
            <a:endParaRPr lang="en-US" b="1" dirty="0" smtClean="0"/>
          </a:p>
        </p:txBody>
      </p:sp>
      <p:sp>
        <p:nvSpPr>
          <p:cNvPr id="4" name="Slide Number Placeholder 3"/>
          <p:cNvSpPr>
            <a:spLocks noGrp="1"/>
          </p:cNvSpPr>
          <p:nvPr>
            <p:ph type="sldNum" sz="quarter" idx="10"/>
          </p:nvPr>
        </p:nvSpPr>
        <p:spPr/>
        <p:txBody>
          <a:bodyPr/>
          <a:lstStyle/>
          <a:p>
            <a:fld id="{E38E8F1E-E69F-4AC4-97AA-F412132ED22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a:t>
            </a:r>
            <a:r>
              <a:rPr lang="en-US" baseline="0" dirty="0" smtClean="0"/>
              <a:t> NAMES COME IN WITH FIRST LINE – </a:t>
            </a:r>
            <a:r>
              <a:rPr lang="en-US" b="1" baseline="0" dirty="0" smtClean="0"/>
              <a:t>done </a:t>
            </a:r>
            <a:r>
              <a:rPr lang="en-US" b="1" baseline="0" dirty="0" err="1" smtClean="0"/>
              <a:t>sj</a:t>
            </a:r>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LONI $??</a:t>
            </a:r>
          </a:p>
          <a:p>
            <a:r>
              <a:rPr lang="en-US" b="0" dirty="0" smtClean="0"/>
              <a:t>Yes</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Offered</a:t>
            </a:r>
            <a:r>
              <a:rPr lang="en-US" baseline="0" dirty="0" smtClean="0"/>
              <a:t> as Mobile device --  don’t understand what this means</a:t>
            </a:r>
          </a:p>
          <a:p>
            <a:r>
              <a:rPr lang="en-US" b="1" dirty="0" smtClean="0"/>
              <a:t>The class was originally supposed to be called Robotics and Intelligent Systems,</a:t>
            </a:r>
            <a:r>
              <a:rPr lang="en-US" b="1" baseline="0" dirty="0" smtClean="0"/>
              <a:t> but due to student interest the class was reworked and called Mobile Devices and relied heavily on app design/development.</a:t>
            </a:r>
            <a:endParaRPr lang="en-US" b="1"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SECOND BULLET ON CLICK</a:t>
            </a:r>
            <a:endParaRPr lang="en-US" b="1"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Extreme Science and Engineering Discovery Environment (XSEDE) Scholars Program is a national program for U.S. students from underrepresented groups in the area of computational sciences.  As a Scholar, you will learn more about high performance computing and XSEDE resources, network with cutting-edge researchers and professional leaders, and belong to a cohort of student peers to establish a community of academic leaders. In particular, the focus is on the following underrepresented groups: African Americans, Hispanics, Native Americans, and women. THANKS!</a:t>
            </a:r>
          </a:p>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 FIRST BULLET</a:t>
            </a:r>
            <a:r>
              <a:rPr lang="en-US" b="0" baseline="0" dirty="0" smtClean="0"/>
              <a:t> (FUNDINGS … )  COME IN WITH SLIDE TITLE </a:t>
            </a:r>
            <a:r>
              <a:rPr lang="en-US" b="1" baseline="0" dirty="0" smtClean="0"/>
              <a:t>– done </a:t>
            </a:r>
            <a:r>
              <a:rPr lang="en-US" b="1" baseline="0" dirty="0" err="1" smtClean="0"/>
              <a:t>sj</a:t>
            </a:r>
            <a:endParaRPr lang="en-US" b="1"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4 BULLETS</a:t>
            </a:r>
            <a:r>
              <a:rPr lang="en-US" b="0" baseline="0" dirty="0" smtClean="0"/>
              <a:t> COME IN ON CLICK – </a:t>
            </a:r>
            <a:r>
              <a:rPr lang="en-US" b="1" baseline="0" dirty="0" smtClean="0"/>
              <a:t>done </a:t>
            </a:r>
            <a:r>
              <a:rPr lang="en-US" b="1" baseline="0" dirty="0" err="1" smtClean="0"/>
              <a:t>sj</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BULLETS EACH COME IN ON</a:t>
            </a:r>
            <a:r>
              <a:rPr lang="en-US" baseline="0" dirty="0" smtClean="0"/>
              <a:t> INDIVIDUAL</a:t>
            </a:r>
            <a:r>
              <a:rPr lang="en-US" dirty="0" smtClean="0"/>
              <a:t> CLICKS – </a:t>
            </a:r>
            <a:r>
              <a:rPr lang="en-US" b="1" dirty="0" smtClean="0"/>
              <a:t>done </a:t>
            </a:r>
            <a:r>
              <a:rPr lang="en-US" b="1" dirty="0" err="1" smtClean="0"/>
              <a:t>sj</a:t>
            </a:r>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understand this one. Will need explanation </a:t>
            </a:r>
          </a:p>
          <a:p>
            <a:r>
              <a:rPr lang="en-US" b="1" dirty="0" smtClean="0"/>
              <a:t>This</a:t>
            </a:r>
            <a:r>
              <a:rPr lang="en-US" b="1" baseline="0" dirty="0" smtClean="0"/>
              <a:t> is the number of people hired through the grant.  At Xavier, we hired Melanie, a </a:t>
            </a:r>
            <a:r>
              <a:rPr lang="en-US" b="1" baseline="0" dirty="0" err="1" smtClean="0"/>
              <a:t>postdoc</a:t>
            </a:r>
            <a:r>
              <a:rPr lang="en-US" b="1" baseline="0" dirty="0" smtClean="0"/>
              <a:t>, and 42 undergrads.  The fiber construction number was given to me by Lonnie Leger.  It was calculated using the ARRA job creation guidelines, which is based on the number of hours worked per person.  Basically 1,300 hours were worked by an undisclosed amount of people and according to the guidelines that equals to 2.5 full time people.</a:t>
            </a:r>
            <a:endParaRPr lang="en-US" b="1"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difficult would it be to switch columns so actual</a:t>
            </a:r>
            <a:r>
              <a:rPr lang="en-US" baseline="0" dirty="0" smtClean="0"/>
              <a:t> is 3</a:t>
            </a:r>
            <a:r>
              <a:rPr lang="en-US" baseline="30000" dirty="0" smtClean="0"/>
              <a:t>rd</a:t>
            </a:r>
            <a:r>
              <a:rPr lang="en-US" baseline="0" dirty="0" smtClean="0"/>
              <a:t> column and goal is 2</a:t>
            </a:r>
            <a:r>
              <a:rPr lang="en-US" baseline="30000" dirty="0" smtClean="0"/>
              <a:t>nd</a:t>
            </a:r>
            <a:r>
              <a:rPr lang="en-US" baseline="0" dirty="0" smtClean="0"/>
              <a:t>??   </a:t>
            </a:r>
            <a:r>
              <a:rPr lang="en-US" b="1" baseline="0" dirty="0" smtClean="0"/>
              <a:t>Changed.</a:t>
            </a:r>
          </a:p>
          <a:p>
            <a:r>
              <a:rPr lang="en-US" baseline="0" dirty="0" smtClean="0"/>
              <a:t>Don’t understand goal vs. actual in those I made red.  </a:t>
            </a:r>
            <a:r>
              <a:rPr lang="en-US" b="1" baseline="0" dirty="0" smtClean="0"/>
              <a:t>The way we originally thought we were going to calculate student graduation rate is that 100% of the students who participated in the program graduated.  During the 3 year grant period only 8 students (out of 42) have graduated thus far.  The others are freshman, sophomores, etc.  4 of the graduates have been accepted into graduate school and the other 4 are working in STEM fields.</a:t>
            </a:r>
          </a:p>
          <a:p>
            <a:r>
              <a:rPr lang="en-US" baseline="0" dirty="0" smtClean="0"/>
              <a:t>How calculate # of jobs created?  </a:t>
            </a:r>
            <a:r>
              <a:rPr lang="en-US" b="1" baseline="0" dirty="0" smtClean="0"/>
              <a:t>See slide 25.</a:t>
            </a:r>
            <a:endParaRPr lang="en-US" b="1" dirty="0" smtClean="0"/>
          </a:p>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lumMod val="50000"/>
                  </a:schemeClr>
                </a:solidFill>
              </a:rPr>
              <a:t>Enhance overall research competitiveness???    ARE</a:t>
            </a:r>
            <a:r>
              <a:rPr lang="en-US" b="0" baseline="0" dirty="0" smtClean="0">
                <a:solidFill>
                  <a:schemeClr val="bg1">
                    <a:lumMod val="50000"/>
                  </a:schemeClr>
                </a:solidFill>
              </a:rPr>
              <a:t> WE SUPPOSED TO ENHANCE IT IN ALL FIELDS OR JUST THE COMPUTATIONAL SCIENCES?</a:t>
            </a:r>
            <a:endParaRPr lang="en-US" b="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lumMod val="50000"/>
                  </a:schemeClr>
                </a:solidFill>
              </a:rPr>
              <a:t>I revised the top square accordingly.</a:t>
            </a:r>
          </a:p>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Who is the project execution team?</a:t>
            </a:r>
            <a:r>
              <a:rPr lang="en-US" b="0" baseline="0" dirty="0" smtClean="0"/>
              <a:t> For how long did the meeting go. </a:t>
            </a:r>
            <a:endParaRPr lang="en-US" b="0" dirty="0" smtClean="0"/>
          </a:p>
          <a:p>
            <a:r>
              <a:rPr lang="en-US" b="0" dirty="0" smtClean="0"/>
              <a:t>Project Execution</a:t>
            </a:r>
            <a:r>
              <a:rPr lang="en-US" b="0" baseline="0" dirty="0" smtClean="0"/>
              <a:t> Team – Michael Khonsari, Les Guice, Joel Tohline, Gene D’Amour</a:t>
            </a:r>
          </a:p>
          <a:p>
            <a:r>
              <a:rPr lang="en-US" b="0" baseline="0" dirty="0" smtClean="0"/>
              <a:t>Meeting lasted 2 hours</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LAST 3 BULLETS COME IN ON ONE CLICK (NOT WITH 2</a:t>
            </a:r>
            <a:r>
              <a:rPr lang="en-US" b="0" baseline="30000" dirty="0" smtClean="0"/>
              <a:t>ND</a:t>
            </a:r>
            <a:r>
              <a:rPr lang="en-US" b="0" baseline="0" dirty="0" smtClean="0"/>
              <a:t> BULLET) –</a:t>
            </a:r>
            <a:r>
              <a:rPr lang="en-US" b="1" baseline="0" dirty="0" smtClean="0"/>
              <a:t> done </a:t>
            </a:r>
            <a:r>
              <a:rPr lang="en-US" b="1" baseline="0" dirty="0" err="1" smtClean="0"/>
              <a:t>sj</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with PR. Did we get any press on this??</a:t>
            </a:r>
            <a:endParaRPr lang="en-US" dirty="0" smtClean="0"/>
          </a:p>
          <a:p>
            <a:r>
              <a:rPr lang="en-US" b="0" dirty="0" smtClean="0"/>
              <a:t>No, Richard Tucker</a:t>
            </a:r>
            <a:r>
              <a:rPr lang="en-US" b="0" baseline="0" dirty="0" smtClean="0"/>
              <a:t> said he didn’t think it got picked up in the press, but it was included in the IA Newsletter.</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were LONI $??</a:t>
            </a:r>
            <a:endParaRPr lang="en-US" dirty="0" smtClean="0"/>
          </a:p>
          <a:p>
            <a:r>
              <a:rPr lang="en-US" b="0" dirty="0" smtClean="0"/>
              <a:t>Yes</a:t>
            </a:r>
            <a:endParaRPr lang="en-US" b="0"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FOUR</a:t>
            </a:r>
            <a:r>
              <a:rPr lang="en-US" baseline="0" dirty="0" smtClean="0"/>
              <a:t> NAMES COME IN AT SAME TIME AS FIRST LINE – </a:t>
            </a:r>
            <a:r>
              <a:rPr lang="en-US" b="1" baseline="0" dirty="0" smtClean="0"/>
              <a:t>done </a:t>
            </a:r>
            <a:r>
              <a:rPr lang="en-US" b="1" baseline="0" dirty="0" err="1" smtClean="0"/>
              <a:t>sj</a:t>
            </a:r>
            <a:endParaRPr lang="en-US" dirty="0"/>
          </a:p>
        </p:txBody>
      </p:sp>
      <p:sp>
        <p:nvSpPr>
          <p:cNvPr id="4" name="Slide Number Placeholder 3"/>
          <p:cNvSpPr>
            <a:spLocks noGrp="1"/>
          </p:cNvSpPr>
          <p:nvPr>
            <p:ph type="sldNum" sz="quarter" idx="10"/>
          </p:nvPr>
        </p:nvSpPr>
        <p:spPr/>
        <p:txBody>
          <a:bodyPr/>
          <a:lstStyle/>
          <a:p>
            <a:fld id="{E38E8F1E-E69F-4AC4-97AA-F412132ED22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5105400"/>
            <a:ext cx="9147765" cy="17596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A067FD13-FFB4-4D17-BFE2-527ADB05437F}" type="datetimeFigureOut">
              <a:rPr lang="en-US" smtClean="0"/>
              <a:pPr/>
              <a:t>7/29/13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9F343258-25EE-45AF-9E21-7D7D796DB1EF}" type="slidenum">
              <a:rPr lang="en-US" smtClean="0"/>
              <a:pPr/>
              <a:t>‹#›</a:t>
            </a:fld>
            <a:endParaRPr lang="en-US" dirty="0"/>
          </a:p>
        </p:txBody>
      </p:sp>
    </p:spTree>
  </p:cSld>
  <p:clrMapOvr>
    <a:masterClrMapping/>
  </p:clrMapOvr>
  <p:transition xmlns:p14="http://schemas.microsoft.com/office/powerpoint/2010/main" advTm="45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343258-25EE-45AF-9E21-7D7D796DB1EF}" type="slidenum">
              <a:rPr lang="en-US" smtClean="0"/>
              <a:pPr/>
              <a:t>‹#›</a:t>
            </a:fld>
            <a:endParaRPr lang="en-US" dirty="0"/>
          </a:p>
        </p:txBody>
      </p:sp>
    </p:spTree>
  </p:cSld>
  <p:clrMapOvr>
    <a:masterClrMapping/>
  </p:clrMapOvr>
  <p:transition xmlns:p14="http://schemas.microsoft.com/office/powerpoint/2010/main" advTm="45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343258-25EE-45AF-9E21-7D7D796DB1EF}" type="slidenum">
              <a:rPr lang="en-US" smtClean="0"/>
              <a:pPr/>
              <a:t>‹#›</a:t>
            </a:fld>
            <a:endParaRPr lang="en-US" dirty="0"/>
          </a:p>
        </p:txBody>
      </p:sp>
    </p:spTree>
  </p:cSld>
  <p:clrMapOvr>
    <a:masterClrMapping/>
  </p:clrMapOvr>
  <p:transition xmlns:p14="http://schemas.microsoft.com/office/powerpoint/2010/main" advTm="45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76200"/>
            <a:ext cx="9144000" cy="1143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14300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Autofit/>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343258-25EE-45AF-9E21-7D7D796DB1EF}" type="slidenum">
              <a:rPr lang="en-US" smtClean="0"/>
              <a:pPr/>
              <a:t>‹#›</a:t>
            </a:fld>
            <a:endParaRPr lang="en-US" dirty="0"/>
          </a:p>
        </p:txBody>
      </p:sp>
      <p:sp>
        <p:nvSpPr>
          <p:cNvPr id="7" name="Title 6"/>
          <p:cNvSpPr>
            <a:spLocks noGrp="1"/>
          </p:cNvSpPr>
          <p:nvPr>
            <p:ph type="title"/>
          </p:nvPr>
        </p:nvSpPr>
        <p:spPr>
          <a:xfrm>
            <a:off x="0" y="0"/>
            <a:ext cx="9144000" cy="1143000"/>
          </a:xfrm>
        </p:spPr>
        <p:txBody>
          <a:bodyPr rtlCol="0"/>
          <a:lstStyle>
            <a:lvl1pPr algn="ctr">
              <a:defRPr b="0">
                <a:solidFill>
                  <a:schemeClr val="bg2">
                    <a:lumMod val="25000"/>
                  </a:schemeClr>
                </a:solidFill>
                <a:latin typeface="Arial Black" pitchFamily="34" charset="0"/>
              </a:defRPr>
            </a:lvl1pPr>
          </a:lstStyle>
          <a:p>
            <a:r>
              <a:rPr kumimoji="0" lang="en-US" dirty="0" smtClean="0"/>
              <a:t>Click to edit Master title style</a:t>
            </a:r>
            <a:endParaRPr kumimoji="0" lang="en-US" dirty="0"/>
          </a:p>
        </p:txBody>
      </p:sp>
      <p:pic>
        <p:nvPicPr>
          <p:cNvPr id="11" name="Picture 10" descr="XUL Logo.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47622" y="6019800"/>
            <a:ext cx="790626" cy="789308"/>
          </a:xfrm>
          <a:prstGeom prst="rect">
            <a:avLst/>
          </a:prstGeom>
        </p:spPr>
      </p:pic>
    </p:spTree>
  </p:cSld>
  <p:clrMapOvr>
    <a:masterClrMapping/>
  </p:clrMapOvr>
  <p:transition xmlns:p14="http://schemas.microsoft.com/office/powerpoint/2010/main" advTm="45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343258-25EE-45AF-9E21-7D7D796DB1E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45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343258-25EE-45AF-9E21-7D7D796DB1EF}"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45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343258-25EE-45AF-9E21-7D7D796DB1E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45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343258-25EE-45AF-9E21-7D7D796DB1EF}"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45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7FD13-FFB4-4D17-BFE2-527ADB05437F}" type="datetimeFigureOut">
              <a:rPr lang="en-US" smtClean="0"/>
              <a:pPr/>
              <a:t>7/29/13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343258-25EE-45AF-9E21-7D7D796DB1EF}" type="slidenum">
              <a:rPr lang="en-US" smtClean="0"/>
              <a:pPr/>
              <a:t>‹#›</a:t>
            </a:fld>
            <a:endParaRPr lang="en-US" dirty="0"/>
          </a:p>
        </p:txBody>
      </p:sp>
    </p:spTree>
  </p:cSld>
  <p:clrMapOvr>
    <a:masterClrMapping/>
  </p:clrMapOvr>
  <p:transition xmlns:p14="http://schemas.microsoft.com/office/powerpoint/2010/main" advTm="45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067FD13-FFB4-4D17-BFE2-527ADB05437F}" type="datetimeFigureOut">
              <a:rPr lang="en-US" smtClean="0"/>
              <a:pPr/>
              <a:t>7/29/13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343258-25EE-45AF-9E21-7D7D796DB1E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advTm="45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A067FD13-FFB4-4D17-BFE2-527ADB05437F}" type="datetimeFigureOut">
              <a:rPr lang="en-US" smtClean="0"/>
              <a:pPr/>
              <a:t>7/29/13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F343258-25EE-45AF-9E21-7D7D796DB1E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45000">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A067FD13-FFB4-4D17-BFE2-527ADB05437F}" type="datetimeFigureOut">
              <a:rPr lang="en-US" smtClean="0"/>
              <a:pPr/>
              <a:t>7/29/13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9F343258-25EE-45AF-9E21-7D7D796DB1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advTm="45000">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562600"/>
            <a:ext cx="8763000" cy="1295400"/>
          </a:xfrm>
        </p:spPr>
        <p:txBody>
          <a:bodyPr>
            <a:noAutofit/>
          </a:bodyPr>
          <a:lstStyle/>
          <a:p>
            <a:pPr algn="l"/>
            <a:r>
              <a:rPr lang="en-US" sz="2800" b="1" dirty="0" smtClean="0">
                <a:solidFill>
                  <a:schemeClr val="bg1"/>
                </a:solidFill>
              </a:rPr>
              <a:t>Dr. Gene D’Amour</a:t>
            </a:r>
          </a:p>
          <a:p>
            <a:pPr algn="l"/>
            <a:r>
              <a:rPr lang="en-US" sz="1800" b="1" dirty="0" smtClean="0">
                <a:solidFill>
                  <a:schemeClr val="bg1"/>
                </a:solidFill>
              </a:rPr>
              <a:t>Senior Vice President for Resource Development</a:t>
            </a:r>
            <a:br>
              <a:rPr lang="en-US" sz="1800" b="1" dirty="0" smtClean="0">
                <a:solidFill>
                  <a:schemeClr val="bg1"/>
                </a:solidFill>
              </a:rPr>
            </a:br>
            <a:r>
              <a:rPr lang="en-US" sz="1800" b="1" dirty="0" smtClean="0">
                <a:solidFill>
                  <a:schemeClr val="bg1"/>
                </a:solidFill>
              </a:rPr>
              <a:t>Xavier University of Louisiana                                                        </a:t>
            </a:r>
            <a:r>
              <a:rPr lang="en-US" sz="1500" b="1" dirty="0" smtClean="0">
                <a:solidFill>
                  <a:schemeClr val="bg1"/>
                </a:solidFill>
              </a:rPr>
              <a:t>July 30, 2013</a:t>
            </a:r>
          </a:p>
        </p:txBody>
      </p:sp>
      <p:cxnSp>
        <p:nvCxnSpPr>
          <p:cNvPr id="6" name="Straight Connector 5"/>
          <p:cNvCxnSpPr/>
          <p:nvPr/>
        </p:nvCxnSpPr>
        <p:spPr>
          <a:xfrm>
            <a:off x="0" y="3810000"/>
            <a:ext cx="9144000" cy="0"/>
          </a:xfrm>
          <a:prstGeom prst="line">
            <a:avLst/>
          </a:prstGeom>
          <a:ln w="76200" cap="rnd" cmpd="thinThick">
            <a:solidFill>
              <a:schemeClr val="accent1">
                <a:lumMod val="75000"/>
              </a:schemeClr>
            </a:solidFill>
            <a:prstDash val="sysDot"/>
            <a:bevel/>
          </a:ln>
        </p:spPr>
        <p:style>
          <a:lnRef idx="1">
            <a:schemeClr val="accent1"/>
          </a:lnRef>
          <a:fillRef idx="0">
            <a:schemeClr val="accent1"/>
          </a:fillRef>
          <a:effectRef idx="0">
            <a:schemeClr val="accent1"/>
          </a:effectRef>
          <a:fontRef idx="minor">
            <a:schemeClr val="tx1"/>
          </a:fontRef>
        </p:style>
      </p:cxnSp>
      <p:pic>
        <p:nvPicPr>
          <p:cNvPr id="7" name="Picture 6" descr="EpscorLogo-GoldBG.png"/>
          <p:cNvPicPr>
            <a:picLocks noChangeAspect="1"/>
          </p:cNvPicPr>
          <p:nvPr/>
        </p:nvPicPr>
        <p:blipFill>
          <a:blip r:embed="rId3" cstate="print"/>
          <a:stretch>
            <a:fillRect/>
          </a:stretch>
        </p:blipFill>
        <p:spPr>
          <a:xfrm>
            <a:off x="7696200" y="3200400"/>
            <a:ext cx="1143000" cy="1075099"/>
          </a:xfrm>
          <a:prstGeom prst="rect">
            <a:avLst/>
          </a:prstGeom>
        </p:spPr>
      </p:pic>
      <p:sp>
        <p:nvSpPr>
          <p:cNvPr id="2" name="Title 1"/>
          <p:cNvSpPr>
            <a:spLocks noGrp="1"/>
          </p:cNvSpPr>
          <p:nvPr>
            <p:ph type="ctrTitle"/>
          </p:nvPr>
        </p:nvSpPr>
        <p:spPr>
          <a:xfrm>
            <a:off x="685800" y="609600"/>
            <a:ext cx="7772400" cy="1828800"/>
          </a:xfrm>
        </p:spPr>
        <p:txBody>
          <a:bodyPr>
            <a:noAutofit/>
          </a:bodyPr>
          <a:lstStyle/>
          <a:p>
            <a:pPr algn="ctr"/>
            <a:r>
              <a:rPr lang="en-US" sz="3600" dirty="0" smtClean="0">
                <a:solidFill>
                  <a:srgbClr val="C00000"/>
                </a:solidFill>
                <a:effectLst/>
                <a:latin typeface="Arial Black" pitchFamily="34" charset="0"/>
              </a:rPr>
              <a:t>NSF Research </a:t>
            </a:r>
            <a:br>
              <a:rPr lang="en-US" sz="3600" dirty="0" smtClean="0">
                <a:solidFill>
                  <a:srgbClr val="C00000"/>
                </a:solidFill>
                <a:effectLst/>
                <a:latin typeface="Arial Black" pitchFamily="34" charset="0"/>
              </a:rPr>
            </a:br>
            <a:r>
              <a:rPr lang="en-US" sz="3600" dirty="0" smtClean="0">
                <a:solidFill>
                  <a:srgbClr val="C00000"/>
                </a:solidFill>
                <a:effectLst/>
                <a:latin typeface="Arial Black" pitchFamily="34" charset="0"/>
              </a:rPr>
              <a:t>Infrastructure Improvement </a:t>
            </a:r>
            <a:br>
              <a:rPr lang="en-US" sz="3600" dirty="0" smtClean="0">
                <a:solidFill>
                  <a:srgbClr val="C00000"/>
                </a:solidFill>
                <a:effectLst/>
                <a:latin typeface="Arial Black" pitchFamily="34" charset="0"/>
              </a:rPr>
            </a:br>
            <a:r>
              <a:rPr lang="en-US" sz="3600" dirty="0" err="1" smtClean="0">
                <a:solidFill>
                  <a:srgbClr val="C00000"/>
                </a:solidFill>
                <a:effectLst/>
                <a:latin typeface="Arial Black" pitchFamily="34" charset="0"/>
              </a:rPr>
              <a:t>InterCampus</a:t>
            </a:r>
            <a:r>
              <a:rPr lang="en-US" sz="3600" dirty="0" smtClean="0">
                <a:solidFill>
                  <a:srgbClr val="C00000"/>
                </a:solidFill>
                <a:effectLst/>
                <a:latin typeface="Arial Black" pitchFamily="34" charset="0"/>
              </a:rPr>
              <a:t> &amp; </a:t>
            </a:r>
            <a:r>
              <a:rPr lang="en-US" sz="3600" dirty="0" err="1" smtClean="0">
                <a:solidFill>
                  <a:srgbClr val="C00000"/>
                </a:solidFill>
                <a:effectLst/>
                <a:latin typeface="Arial Black" pitchFamily="34" charset="0"/>
              </a:rPr>
              <a:t>IntraCampus</a:t>
            </a:r>
            <a:r>
              <a:rPr lang="en-US" sz="3600" dirty="0" smtClean="0">
                <a:solidFill>
                  <a:srgbClr val="C00000"/>
                </a:solidFill>
                <a:effectLst/>
                <a:latin typeface="Arial Black" pitchFamily="34" charset="0"/>
              </a:rPr>
              <a:t/>
            </a:r>
            <a:br>
              <a:rPr lang="en-US" sz="3600" dirty="0" smtClean="0">
                <a:solidFill>
                  <a:srgbClr val="C00000"/>
                </a:solidFill>
                <a:effectLst/>
                <a:latin typeface="Arial Black" pitchFamily="34" charset="0"/>
              </a:rPr>
            </a:br>
            <a:r>
              <a:rPr lang="en-US" sz="3600" dirty="0" smtClean="0">
                <a:solidFill>
                  <a:srgbClr val="C00000"/>
                </a:solidFill>
                <a:effectLst/>
                <a:latin typeface="Arial Black" pitchFamily="34" charset="0"/>
              </a:rPr>
              <a:t> Cyber Connectivity (RII C2)</a:t>
            </a:r>
            <a:endParaRPr lang="en-US" sz="3600" dirty="0">
              <a:solidFill>
                <a:srgbClr val="C00000"/>
              </a:solidFill>
              <a:effectLst/>
              <a:latin typeface="Arial Black" pitchFamily="34" charset="0"/>
            </a:endParaRPr>
          </a:p>
        </p:txBody>
      </p:sp>
      <p:sp>
        <p:nvSpPr>
          <p:cNvPr id="9" name="Oval 8"/>
          <p:cNvSpPr/>
          <p:nvPr/>
        </p:nvSpPr>
        <p:spPr>
          <a:xfrm>
            <a:off x="2438400" y="2667000"/>
            <a:ext cx="4343400" cy="2438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Documents and Settings\sjohns20\Local Settings\Temporary Internet Files\Content.IE5\CLMXM70P\MC900439348[1].jpg"/>
          <p:cNvPicPr>
            <a:picLocks noChangeAspect="1" noChangeArrowheads="1"/>
          </p:cNvPicPr>
          <p:nvPr/>
        </p:nvPicPr>
        <p:blipFill>
          <a:blip r:embed="rId4" cstate="print">
            <a:clrChange>
              <a:clrFrom>
                <a:srgbClr val="FFFFFF"/>
              </a:clrFrom>
              <a:clrTo>
                <a:srgbClr val="FFFFFF">
                  <a:alpha val="0"/>
                </a:srgbClr>
              </a:clrTo>
            </a:clrChange>
          </a:blip>
          <a:srcRect t="8772" b="21053"/>
          <a:stretch>
            <a:fillRect/>
          </a:stretch>
        </p:blipFill>
        <p:spPr bwMode="auto">
          <a:xfrm>
            <a:off x="3087756" y="2798010"/>
            <a:ext cx="2962276" cy="2078790"/>
          </a:xfrm>
          <a:prstGeom prst="rect">
            <a:avLst/>
          </a:prstGeom>
          <a:noFill/>
        </p:spPr>
      </p:pic>
      <p:pic>
        <p:nvPicPr>
          <p:cNvPr id="4" name="Picture 3" descr="Xavier-SEAL-traditional_gold.jpg"/>
          <p:cNvPicPr>
            <a:picLocks noChangeAspect="1"/>
          </p:cNvPicPr>
          <p:nvPr/>
        </p:nvPicPr>
        <p:blipFill>
          <a:blip r:embed="rId5" cstate="print"/>
          <a:stretch>
            <a:fillRect/>
          </a:stretch>
        </p:blipFill>
        <p:spPr>
          <a:xfrm>
            <a:off x="304800" y="3276600"/>
            <a:ext cx="990600" cy="990600"/>
          </a:xfrm>
          <a:prstGeom prst="rect">
            <a:avLst/>
          </a:prstGeom>
        </p:spPr>
      </p:pic>
    </p:spTree>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1447799"/>
            <a:ext cx="8686800" cy="4343401"/>
          </a:xfrm>
        </p:spPr>
        <p:txBody>
          <a:bodyPr/>
          <a:lstStyle/>
          <a:p>
            <a:pPr>
              <a:buNone/>
            </a:pPr>
            <a:r>
              <a:rPr lang="en-US" sz="2400" b="1" dirty="0" smtClean="0">
                <a:solidFill>
                  <a:srgbClr val="C00000"/>
                </a:solidFill>
              </a:rPr>
              <a:t>Pilot Projects for Collaborative Computational Research</a:t>
            </a:r>
          </a:p>
          <a:p>
            <a:pPr>
              <a:buNone/>
            </a:pPr>
            <a:r>
              <a:rPr lang="en-US" sz="2200" b="1" dirty="0" smtClean="0"/>
              <a:t>3 projects awarded at</a:t>
            </a:r>
            <a:r>
              <a:rPr lang="en-US" sz="2200" b="1" dirty="0" smtClean="0">
                <a:latin typeface="Lucida Sans Unicode"/>
                <a:cs typeface="Lucida Sans Unicode"/>
              </a:rPr>
              <a:t>∽34K each:</a:t>
            </a:r>
          </a:p>
          <a:p>
            <a:pPr marL="457200" lvl="1"/>
            <a:r>
              <a:rPr lang="en-US" sz="2200" dirty="0" smtClean="0">
                <a:latin typeface="Lucida Sans Unicode"/>
                <a:cs typeface="Lucida Sans Unicode"/>
              </a:rPr>
              <a:t>Lamar Meda (Xavier) and Ramu Ramachandran / Collin Wick (LaTech)</a:t>
            </a:r>
          </a:p>
          <a:p>
            <a:pPr marL="457200" lvl="1"/>
            <a:r>
              <a:rPr lang="en-US" sz="2200" dirty="0" smtClean="0">
                <a:latin typeface="Lucida Sans Unicode"/>
                <a:cs typeface="Lucida Sans Unicode"/>
              </a:rPr>
              <a:t>Jian Zhang (Xavier) and </a:t>
            </a:r>
            <a:r>
              <a:rPr lang="en-US" sz="2200" dirty="0" err="1" smtClean="0">
                <a:latin typeface="Lucida Sans Unicode"/>
                <a:cs typeface="Lucida Sans Unicode"/>
              </a:rPr>
              <a:t>Guang</a:t>
            </a:r>
            <a:r>
              <a:rPr lang="en-US" sz="2200" dirty="0" smtClean="0">
                <a:latin typeface="Lucida Sans Unicode"/>
                <a:cs typeface="Lucida Sans Unicode"/>
              </a:rPr>
              <a:t>-Lin Zhao (SUBR)</a:t>
            </a:r>
          </a:p>
          <a:p>
            <a:pPr marL="457200" lvl="1"/>
            <a:r>
              <a:rPr lang="en-US" sz="2200" dirty="0" smtClean="0">
                <a:latin typeface="Lucida Sans Unicode"/>
                <a:cs typeface="Lucida Sans Unicode"/>
              </a:rPr>
              <a:t>Jessica Graber (Xavier) and Lev Kaplan (Tulane)</a:t>
            </a:r>
            <a:endParaRPr lang="en-US" sz="2200" dirty="0"/>
          </a:p>
        </p:txBody>
      </p:sp>
      <p:sp>
        <p:nvSpPr>
          <p:cNvPr id="3" name="Title 2"/>
          <p:cNvSpPr>
            <a:spLocks noGrp="1"/>
          </p:cNvSpPr>
          <p:nvPr>
            <p:ph type="title"/>
          </p:nvPr>
        </p:nvSpPr>
        <p:spPr/>
        <p:txBody>
          <a:bodyPr/>
          <a:lstStyle/>
          <a:p>
            <a:r>
              <a:rPr lang="en-US" dirty="0" smtClean="0"/>
              <a:t>Enhancing Competitiveness</a:t>
            </a:r>
            <a:endParaRPr lang="en-US" dirty="0"/>
          </a:p>
        </p:txBody>
      </p:sp>
      <p:grpSp>
        <p:nvGrpSpPr>
          <p:cNvPr id="7" name="Group 6"/>
          <p:cNvGrpSpPr/>
          <p:nvPr/>
        </p:nvGrpSpPr>
        <p:grpSpPr>
          <a:xfrm>
            <a:off x="762000" y="4152087"/>
            <a:ext cx="7620000" cy="2248713"/>
            <a:chOff x="609600" y="4249623"/>
            <a:chExt cx="7620000" cy="2248713"/>
          </a:xfrm>
        </p:grpSpPr>
        <p:pic>
          <p:nvPicPr>
            <p:cNvPr id="4" name="Picture 3" descr="20100528-ij3-071.jpg"/>
            <p:cNvPicPr>
              <a:picLocks noChangeAspect="1"/>
            </p:cNvPicPr>
            <p:nvPr/>
          </p:nvPicPr>
          <p:blipFill>
            <a:blip r:embed="rId3" cstate="print"/>
            <a:stretch>
              <a:fillRect/>
            </a:stretch>
          </p:blipFill>
          <p:spPr>
            <a:xfrm>
              <a:off x="4876800" y="4249623"/>
              <a:ext cx="3352800" cy="2227377"/>
            </a:xfrm>
            <a:prstGeom prst="round2DiagRect">
              <a:avLst>
                <a:gd name="adj1" fmla="val 0"/>
                <a:gd name="adj2" fmla="val 24096"/>
              </a:avLst>
            </a:prstGeom>
            <a:ln w="88900" cap="sq">
              <a:solidFill>
                <a:srgbClr val="FFFFFF"/>
              </a:solidFill>
              <a:miter lim="800000"/>
            </a:ln>
            <a:effectLst>
              <a:outerShdw blurRad="254000" algn="tl" rotWithShape="0">
                <a:srgbClr val="000000">
                  <a:alpha val="43000"/>
                </a:srgbClr>
              </a:outerShdw>
            </a:effectLst>
          </p:spPr>
        </p:pic>
        <p:pic>
          <p:nvPicPr>
            <p:cNvPr id="5" name="Picture 4" descr="20100528-ij3-099.jpg"/>
            <p:cNvPicPr>
              <a:picLocks noChangeAspect="1"/>
            </p:cNvPicPr>
            <p:nvPr/>
          </p:nvPicPr>
          <p:blipFill>
            <a:blip r:embed="rId4" cstate="print"/>
            <a:stretch>
              <a:fillRect/>
            </a:stretch>
          </p:blipFill>
          <p:spPr>
            <a:xfrm>
              <a:off x="609600" y="4267200"/>
              <a:ext cx="3358459" cy="2231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Left)">
                                      <p:cBhvr>
                                        <p:cTn id="7" dur="1000"/>
                                        <p:tgtEl>
                                          <p:spTgt spid="2">
                                            <p:txEl>
                                              <p:pRg st="1" end="1"/>
                                            </p:txEl>
                                          </p:spTgt>
                                        </p:tgtEl>
                                      </p:cBhvr>
                                    </p:animEffect>
                                  </p:childTnLst>
                                </p:cTn>
                              </p:par>
                            </p:childTnLst>
                          </p:cTn>
                        </p:par>
                        <p:par>
                          <p:cTn id="8" fill="hold">
                            <p:stCondLst>
                              <p:cond delay="1000"/>
                            </p:stCondLst>
                            <p:childTnLst>
                              <p:par>
                                <p:cTn id="9" presetID="2" presetClass="entr" presetSubtype="4" fill="hold"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3505200"/>
          </a:xfrm>
        </p:spPr>
        <p:txBody>
          <a:bodyPr/>
          <a:lstStyle/>
          <a:p>
            <a:pPr>
              <a:buNone/>
            </a:pPr>
            <a:r>
              <a:rPr lang="en-US" sz="2200" b="1" dirty="0" smtClean="0">
                <a:solidFill>
                  <a:srgbClr val="C00000"/>
                </a:solidFill>
                <a:latin typeface="Lucida Sans Unicode"/>
                <a:cs typeface="Lucida Sans Unicode"/>
              </a:rPr>
              <a:t>Synthesis and Characterization of Nanostructure Ruthenium </a:t>
            </a:r>
          </a:p>
          <a:p>
            <a:pPr lvl="1"/>
            <a:r>
              <a:rPr lang="en-US" sz="2200" dirty="0" smtClean="0">
                <a:latin typeface="Lucida Sans Unicode"/>
                <a:cs typeface="Lucida Sans Unicode"/>
              </a:rPr>
              <a:t>Lamar Meda (Xavier faculty)</a:t>
            </a:r>
          </a:p>
          <a:p>
            <a:pPr lvl="1"/>
            <a:r>
              <a:rPr lang="en-US" sz="2200" dirty="0" smtClean="0">
                <a:latin typeface="Lucida Sans Unicode"/>
                <a:cs typeface="Lucida Sans Unicode"/>
              </a:rPr>
              <a:t>Ramu Ramachandran (LaTech faculty)</a:t>
            </a:r>
          </a:p>
          <a:p>
            <a:pPr lvl="1"/>
            <a:r>
              <a:rPr lang="en-US" sz="2200" dirty="0" smtClean="0">
                <a:latin typeface="Lucida Sans Unicode"/>
                <a:cs typeface="Lucida Sans Unicode"/>
              </a:rPr>
              <a:t>Collin Wick (LaTech faculty)</a:t>
            </a:r>
          </a:p>
          <a:p>
            <a:pPr lvl="1"/>
            <a:r>
              <a:rPr lang="en-US" sz="2200" dirty="0" smtClean="0">
                <a:latin typeface="Lucida Sans Unicode"/>
                <a:cs typeface="Lucida Sans Unicode"/>
              </a:rPr>
              <a:t>Geoffrey Stevens (Xavier undergraduate)</a:t>
            </a:r>
          </a:p>
          <a:p>
            <a:pPr lvl="1"/>
            <a:endParaRPr lang="en-US" sz="1400" dirty="0" smtClean="0">
              <a:latin typeface="Lucida Sans Unicode"/>
              <a:cs typeface="Lucida Sans Unicode"/>
            </a:endParaRPr>
          </a:p>
          <a:p>
            <a:pPr>
              <a:buNone/>
            </a:pPr>
            <a:r>
              <a:rPr lang="en-US" sz="2200" dirty="0" smtClean="0">
                <a:latin typeface="Lucida Sans Unicode"/>
                <a:cs typeface="Lucida Sans Unicode"/>
              </a:rPr>
              <a:t>Objective: </a:t>
            </a:r>
            <a:r>
              <a:rPr lang="en-US" sz="2200" dirty="0">
                <a:latin typeface="Lucida Sans Unicode"/>
                <a:cs typeface="Lucida Sans Unicode"/>
              </a:rPr>
              <a:t>U</a:t>
            </a:r>
            <a:r>
              <a:rPr lang="en-US" sz="2200" dirty="0" smtClean="0">
                <a:latin typeface="Lucida Sans Unicode"/>
                <a:cs typeface="Lucida Sans Unicode"/>
              </a:rPr>
              <a:t>se chemical vapor deposition to grow ruthenium oxide nanomaterials as a possible electrode material for lithium-ion batteries</a:t>
            </a:r>
          </a:p>
        </p:txBody>
      </p:sp>
      <p:sp>
        <p:nvSpPr>
          <p:cNvPr id="3" name="Title 2"/>
          <p:cNvSpPr>
            <a:spLocks noGrp="1"/>
          </p:cNvSpPr>
          <p:nvPr>
            <p:ph type="title"/>
          </p:nvPr>
        </p:nvSpPr>
        <p:spPr/>
        <p:txBody>
          <a:bodyPr/>
          <a:lstStyle/>
          <a:p>
            <a:r>
              <a:rPr lang="en-US" dirty="0" smtClean="0"/>
              <a:t>Enhancing Competitiveness</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635691"/>
          </a:xfrm>
        </p:spPr>
        <p:txBody>
          <a:bodyPr/>
          <a:lstStyle/>
          <a:p>
            <a:pPr algn="ctr">
              <a:buNone/>
            </a:pPr>
            <a:r>
              <a:rPr lang="en-US" sz="2400" b="1" dirty="0" smtClean="0">
                <a:solidFill>
                  <a:srgbClr val="C00000"/>
                </a:solidFill>
                <a:latin typeface="Lucida Sans Unicode"/>
                <a:cs typeface="Lucida Sans Unicode"/>
              </a:rPr>
              <a:t>7 presentations including 1 student presentation</a:t>
            </a:r>
          </a:p>
          <a:p>
            <a:pPr lvl="1"/>
            <a:endParaRPr lang="en-US" sz="2000" dirty="0" smtClean="0">
              <a:latin typeface="Lucida Sans Unicode"/>
              <a:cs typeface="Lucida Sans Unicode"/>
            </a:endParaRPr>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6" name="Picture 5" descr="C:\lmeda\My Documents\Pictures\PREM Group Picture 013.jpg"/>
          <p:cNvPicPr/>
          <p:nvPr/>
        </p:nvPicPr>
        <p:blipFill rotWithShape="1">
          <a:blip r:embed="rId3" cstate="print">
            <a:extLst>
              <a:ext uri="{28A0092B-C50C-407E-A947-70E740481C1C}">
                <a14:useLocalDpi xmlns:a14="http://schemas.microsoft.com/office/drawing/2010/main" val="0"/>
              </a:ext>
            </a:extLst>
          </a:blip>
          <a:srcRect t="25423"/>
          <a:stretch/>
        </p:blipFill>
        <p:spPr bwMode="auto">
          <a:xfrm>
            <a:off x="1600200" y="1981200"/>
            <a:ext cx="59436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descr="C:\lmeda\My Documents\Pictures\Equipment\E Pooh 0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191000"/>
            <a:ext cx="3048000" cy="2191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C:\lmeda\My Documents\Pictures\Equipment\E Pooh 009.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743200"/>
            <a:ext cx="2362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300"/>
                            </p:stCondLst>
                            <p:childTnLst>
                              <p:par>
                                <p:cTn id="13" presetID="23" presetClass="entr" presetSubtype="528" fill="hold"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p:val>
                                            <p:fltVal val="0.5"/>
                                          </p:val>
                                        </p:tav>
                                        <p:tav tm="100000">
                                          <p:val>
                                            <p:strVal val="#ppt_x"/>
                                          </p:val>
                                        </p:tav>
                                      </p:tavLst>
                                    </p:anim>
                                    <p:anim calcmode="lin" valueType="num">
                                      <p:cBhvr>
                                        <p:cTn id="18"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635691"/>
          </a:xfrm>
        </p:spPr>
        <p:txBody>
          <a:bodyPr/>
          <a:lstStyle/>
          <a:p>
            <a:pPr>
              <a:buNone/>
            </a:pPr>
            <a:r>
              <a:rPr lang="en-US" sz="2200" b="1" dirty="0" smtClean="0">
                <a:solidFill>
                  <a:srgbClr val="C00000"/>
                </a:solidFill>
                <a:latin typeface="Lucida Sans Unicode"/>
                <a:cs typeface="Lucida Sans Unicode"/>
              </a:rPr>
              <a:t>A Study of Gas-Sensing Properties of Tin Oxide Nanoparticles</a:t>
            </a:r>
          </a:p>
          <a:p>
            <a:pPr lvl="1"/>
            <a:r>
              <a:rPr lang="en-US" sz="2200" dirty="0" smtClean="0">
                <a:latin typeface="Lucida Sans Unicode"/>
                <a:cs typeface="Lucida Sans Unicode"/>
              </a:rPr>
              <a:t>Jian Zhang (Xavier faculty)</a:t>
            </a:r>
          </a:p>
          <a:p>
            <a:pPr lvl="1"/>
            <a:r>
              <a:rPr lang="en-US" sz="2200" dirty="0" err="1" smtClean="0">
                <a:latin typeface="Lucida Sans Unicode"/>
                <a:cs typeface="Lucida Sans Unicode"/>
              </a:rPr>
              <a:t>Guang</a:t>
            </a:r>
            <a:r>
              <a:rPr lang="en-US" sz="2200" dirty="0" smtClean="0">
                <a:latin typeface="Lucida Sans Unicode"/>
                <a:cs typeface="Lucida Sans Unicode"/>
              </a:rPr>
              <a:t>-Lin Zhao (SUBR faculty)</a:t>
            </a:r>
          </a:p>
          <a:p>
            <a:pPr lvl="1"/>
            <a:r>
              <a:rPr lang="en-US" sz="2200" dirty="0" smtClean="0">
                <a:latin typeface="Lucida Sans Unicode"/>
                <a:cs typeface="Lucida Sans Unicode"/>
              </a:rPr>
              <a:t>Mark Raymond (Xavier undergraduate)</a:t>
            </a:r>
          </a:p>
          <a:p>
            <a:pPr lvl="1"/>
            <a:r>
              <a:rPr lang="en-US" sz="2200" dirty="0" smtClean="0">
                <a:latin typeface="Lucida Sans Unicode"/>
                <a:cs typeface="Lucida Sans Unicode"/>
              </a:rPr>
              <a:t>Nicole Patterson (Xavier undergraduate)</a:t>
            </a:r>
          </a:p>
          <a:p>
            <a:pPr lvl="1"/>
            <a:endParaRPr lang="en-US" sz="2200" dirty="0" smtClean="0">
              <a:latin typeface="Lucida Sans Unicode"/>
              <a:cs typeface="Lucida Sans Unicode"/>
            </a:endParaRPr>
          </a:p>
          <a:p>
            <a:pPr>
              <a:buNone/>
            </a:pPr>
            <a:r>
              <a:rPr lang="en-US" sz="2200" dirty="0" smtClean="0">
                <a:latin typeface="Lucida Sans Unicode"/>
                <a:cs typeface="Lucida Sans Unicode"/>
              </a:rPr>
              <a:t>Objective: </a:t>
            </a:r>
            <a:r>
              <a:rPr lang="en-US" sz="2200" dirty="0">
                <a:latin typeface="Lucida Sans Unicode"/>
                <a:cs typeface="Lucida Sans Unicode"/>
              </a:rPr>
              <a:t>D</a:t>
            </a:r>
            <a:r>
              <a:rPr lang="en-US" sz="2200" dirty="0" smtClean="0">
                <a:latin typeface="Lucida Sans Unicode"/>
                <a:cs typeface="Lucida Sans Unicode"/>
              </a:rPr>
              <a:t>evelop a nanostructured tin oxide system and seek a theoretical description of the gas sensing properties for such a system through large scale nanomaterial simulation</a:t>
            </a:r>
          </a:p>
        </p:txBody>
      </p:sp>
      <p:sp>
        <p:nvSpPr>
          <p:cNvPr id="3" name="Title 2"/>
          <p:cNvSpPr>
            <a:spLocks noGrp="1"/>
          </p:cNvSpPr>
          <p:nvPr>
            <p:ph type="title"/>
          </p:nvPr>
        </p:nvSpPr>
        <p:spPr/>
        <p:txBody>
          <a:bodyPr/>
          <a:lstStyle/>
          <a:p>
            <a:r>
              <a:rPr lang="en-US" dirty="0" smtClean="0"/>
              <a:t>Enhancing Competitiveness</a:t>
            </a:r>
            <a:endParaRPr lang="en-US" dirty="0"/>
          </a:p>
        </p:txBody>
      </p:sp>
    </p:spTree>
  </p:cSld>
  <p:clrMapOvr>
    <a:masterClrMapping/>
  </p:clrMapOvr>
  <p:transition xmlns:p14="http://schemas.microsoft.com/office/powerpoint/2010/main" advTm="45000">
    <p:pull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50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50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additive="base">
                                        <p:cTn id="28" dur="1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635691"/>
          </a:xfrm>
        </p:spPr>
        <p:txBody>
          <a:bodyPr/>
          <a:lstStyle/>
          <a:p>
            <a:pPr algn="ctr">
              <a:buNone/>
            </a:pPr>
            <a:r>
              <a:rPr lang="en-US" sz="2400" b="1" dirty="0" smtClean="0">
                <a:solidFill>
                  <a:srgbClr val="C00000"/>
                </a:solidFill>
                <a:cs typeface="Lucida Sans Unicode"/>
              </a:rPr>
              <a:t>Student presentation at Xavier Festival of Scholars</a:t>
            </a:r>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4" name="Picture 3" descr="P1010213.jpg"/>
          <p:cNvPicPr>
            <a:picLocks noChangeAspect="1"/>
          </p:cNvPicPr>
          <p:nvPr/>
        </p:nvPicPr>
        <p:blipFill>
          <a:blip r:embed="rId3" cstate="print"/>
          <a:srcRect l="13235" t="5882"/>
          <a:stretch>
            <a:fillRect/>
          </a:stretch>
        </p:blipFill>
        <p:spPr>
          <a:xfrm>
            <a:off x="2324100" y="2057400"/>
            <a:ext cx="4495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635691"/>
          </a:xfrm>
        </p:spPr>
        <p:txBody>
          <a:bodyPr/>
          <a:lstStyle/>
          <a:p>
            <a:pPr marL="119063" indent="-9525">
              <a:buNone/>
            </a:pPr>
            <a:r>
              <a:rPr lang="en-US" sz="2400" b="1" dirty="0" smtClean="0">
                <a:solidFill>
                  <a:srgbClr val="C00000"/>
                </a:solidFill>
                <a:latin typeface="Lucida Sans Unicode"/>
                <a:cs typeface="Lucida Sans Unicode"/>
              </a:rPr>
              <a:t>The Interaction of Linear and Nonlinear Effects in Freak Wave Formation</a:t>
            </a:r>
          </a:p>
          <a:p>
            <a:pPr lvl="1"/>
            <a:r>
              <a:rPr lang="en-US" sz="2000" dirty="0" smtClean="0">
                <a:latin typeface="Lucida Sans Unicode"/>
                <a:cs typeface="Lucida Sans Unicode"/>
              </a:rPr>
              <a:t>Jessica Graber (Xavier faculty)</a:t>
            </a:r>
          </a:p>
          <a:p>
            <a:pPr lvl="1"/>
            <a:r>
              <a:rPr lang="en-US" sz="2000" dirty="0" smtClean="0">
                <a:latin typeface="Lucida Sans Unicode"/>
                <a:cs typeface="Lucida Sans Unicode"/>
              </a:rPr>
              <a:t>Lev Kaplan (Tulane faculty)</a:t>
            </a:r>
          </a:p>
          <a:p>
            <a:pPr lvl="1"/>
            <a:r>
              <a:rPr lang="en-US" sz="2000" dirty="0" smtClean="0">
                <a:latin typeface="Lucida Sans Unicode"/>
                <a:cs typeface="Lucida Sans Unicode"/>
              </a:rPr>
              <a:t>Kedric Hayes (Xavier undergraduate)</a:t>
            </a:r>
          </a:p>
          <a:p>
            <a:pPr lvl="1"/>
            <a:r>
              <a:rPr lang="en-US" sz="2000" dirty="0" smtClean="0">
                <a:latin typeface="Lucida Sans Unicode"/>
                <a:cs typeface="Lucida Sans Unicode"/>
              </a:rPr>
              <a:t>Justin Cutrer (Xavier undergraduate)</a:t>
            </a:r>
          </a:p>
          <a:p>
            <a:pPr lvl="1"/>
            <a:r>
              <a:rPr lang="en-US" sz="2000" dirty="0" smtClean="0">
                <a:latin typeface="Lucida Sans Unicode"/>
                <a:cs typeface="Lucida Sans Unicode"/>
              </a:rPr>
              <a:t>Jhamal Davis (Xavier undergraduate)</a:t>
            </a:r>
          </a:p>
          <a:p>
            <a:pPr lvl="1"/>
            <a:endParaRPr lang="en-US" sz="1200" dirty="0" smtClean="0">
              <a:latin typeface="Lucida Sans Unicode"/>
              <a:cs typeface="Lucida Sans Unicode"/>
            </a:endParaRPr>
          </a:p>
          <a:p>
            <a:pPr marL="347663" indent="-238125"/>
            <a:r>
              <a:rPr lang="en-US" sz="2200" dirty="0" smtClean="0">
                <a:latin typeface="Lucida Sans Unicode"/>
                <a:cs typeface="Lucida Sans Unicode"/>
              </a:rPr>
              <a:t>Objective: to familiarize students with the programs used to model wave formation in the deep ocean</a:t>
            </a:r>
          </a:p>
          <a:p>
            <a:pPr marL="347663" indent="-238125"/>
            <a:endParaRPr lang="en-US" sz="500" dirty="0" smtClean="0">
              <a:latin typeface="Lucida Sans Unicode"/>
              <a:cs typeface="Lucida Sans Unicode"/>
            </a:endParaRPr>
          </a:p>
          <a:p>
            <a:pPr marL="347663" indent="-238125"/>
            <a:r>
              <a:rPr lang="en-US" sz="2200" dirty="0" smtClean="0">
                <a:latin typeface="Lucida Sans Unicode"/>
                <a:cs typeface="Lucida Sans Unicode"/>
              </a:rPr>
              <a:t>Student presentation at Southeastern Region American Physical Society conference</a:t>
            </a:r>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4" name="Picture 5" descr="C:\Documents and Settings\sjohns20\Local Settings\Temporary Internet Files\Content.IE5\ORSRY9KF\MC900439347[1].jpg"/>
          <p:cNvPicPr>
            <a:picLocks noChangeAspect="1" noChangeArrowheads="1"/>
          </p:cNvPicPr>
          <p:nvPr/>
        </p:nvPicPr>
        <p:blipFill>
          <a:blip r:embed="rId3" cstate="print"/>
          <a:srcRect b="6061"/>
          <a:stretch>
            <a:fillRect/>
          </a:stretch>
        </p:blipFill>
        <p:spPr bwMode="auto">
          <a:xfrm>
            <a:off x="6172200" y="1905000"/>
            <a:ext cx="2133600" cy="2004291"/>
          </a:xfrm>
          <a:prstGeom prst="rect">
            <a:avLst/>
          </a:prstGeom>
          <a:noFill/>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200" fill="hold"/>
                                        <p:tgtEl>
                                          <p:spTgt spid="4"/>
                                        </p:tgtEl>
                                        <p:attrNameLst>
                                          <p:attrName>style.color</p:attrName>
                                        </p:attrNameLst>
                                      </p:cBhvr>
                                      <p:to>
                                        <a:schemeClr val="accent2"/>
                                      </p:to>
                                    </p:animClr>
                                    <p:animClr clrSpc="rgb" dir="cw">
                                      <p:cBhvr>
                                        <p:cTn id="7" dur="200" fill="hold"/>
                                        <p:tgtEl>
                                          <p:spTgt spid="4"/>
                                        </p:tgtEl>
                                        <p:attrNameLst>
                                          <p:attrName>fillcolor</p:attrName>
                                        </p:attrNameLst>
                                      </p:cBhvr>
                                      <p:to>
                                        <a:schemeClr val="accent2"/>
                                      </p:to>
                                    </p:animClr>
                                    <p:set>
                                      <p:cBhvr>
                                        <p:cTn id="8" dur="200" fill="hold"/>
                                        <p:tgtEl>
                                          <p:spTgt spid="4"/>
                                        </p:tgtEl>
                                        <p:attrNameLst>
                                          <p:attrName>fill.type</p:attrName>
                                        </p:attrNameLst>
                                      </p:cBhvr>
                                      <p:to>
                                        <p:strVal val="solid"/>
                                      </p:to>
                                    </p:set>
                                    <p:set>
                                      <p:cBhvr>
                                        <p:cTn id="9" dur="200" fill="hold"/>
                                        <p:tgtEl>
                                          <p:spTgt spid="4"/>
                                        </p:tgtEl>
                                        <p:attrNameLst>
                                          <p:attrName>fill.on</p:attrName>
                                        </p:attrNameLst>
                                      </p:cBhvr>
                                      <p:to>
                                        <p:strVal val="true"/>
                                      </p:to>
                                    </p:set>
                                    <p:animRot by="120000">
                                      <p:cBhvr>
                                        <p:cTn id="10" dur="200" fill="hold">
                                          <p:stCondLst>
                                            <p:cond delay="0"/>
                                          </p:stCondLst>
                                        </p:cTn>
                                        <p:tgtEl>
                                          <p:spTgt spid="4"/>
                                        </p:tgtEl>
                                        <p:attrNameLst>
                                          <p:attrName>r</p:attrName>
                                        </p:attrNameLst>
                                      </p:cBhvr>
                                    </p:animRot>
                                    <p:animRot by="-240000">
                                      <p:cBhvr>
                                        <p:cTn id="11" dur="400" fill="hold">
                                          <p:stCondLst>
                                            <p:cond delay="400"/>
                                          </p:stCondLst>
                                        </p:cTn>
                                        <p:tgtEl>
                                          <p:spTgt spid="4"/>
                                        </p:tgtEl>
                                        <p:attrNameLst>
                                          <p:attrName>r</p:attrName>
                                        </p:attrNameLst>
                                      </p:cBhvr>
                                    </p:animRot>
                                    <p:animRot by="240000">
                                      <p:cBhvr>
                                        <p:cTn id="12" dur="400" fill="hold">
                                          <p:stCondLst>
                                            <p:cond delay="800"/>
                                          </p:stCondLst>
                                        </p:cTn>
                                        <p:tgtEl>
                                          <p:spTgt spid="4"/>
                                        </p:tgtEl>
                                        <p:attrNameLst>
                                          <p:attrName>r</p:attrName>
                                        </p:attrNameLst>
                                      </p:cBhvr>
                                    </p:animRot>
                                    <p:animRot by="-240000">
                                      <p:cBhvr>
                                        <p:cTn id="13" dur="400" fill="hold">
                                          <p:stCondLst>
                                            <p:cond delay="1200"/>
                                          </p:stCondLst>
                                        </p:cTn>
                                        <p:tgtEl>
                                          <p:spTgt spid="4"/>
                                        </p:tgtEl>
                                        <p:attrNameLst>
                                          <p:attrName>r</p:attrName>
                                        </p:attrNameLst>
                                      </p:cBhvr>
                                    </p:animRot>
                                    <p:animRot by="120000">
                                      <p:cBhvr>
                                        <p:cTn id="14" dur="400" fill="hold">
                                          <p:stCondLst>
                                            <p:cond delay="1600"/>
                                          </p:stCondLst>
                                        </p:cTn>
                                        <p:tgtEl>
                                          <p:spTgt spid="4"/>
                                        </p:tgtEl>
                                        <p:attrNameLst>
                                          <p:attrName>r</p:attrName>
                                        </p:attrNameLst>
                                      </p:cBhvr>
                                    </p:animRot>
                                  </p:childTnLst>
                                </p:cTn>
                              </p:par>
                              <p:par>
                                <p:cTn id="15" presetID="2" presetClass="entr" presetSubtype="2"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1"/>
            <a:ext cx="8610600" cy="2590800"/>
          </a:xfrm>
        </p:spPr>
        <p:txBody>
          <a:bodyPr/>
          <a:lstStyle/>
          <a:p>
            <a:pPr>
              <a:spcBef>
                <a:spcPts val="0"/>
              </a:spcBef>
              <a:spcAft>
                <a:spcPts val="600"/>
              </a:spcAft>
            </a:pPr>
            <a:r>
              <a:rPr lang="en-US" sz="2200" dirty="0" smtClean="0"/>
              <a:t>$20,000 start-up package provided to new Computational Chemistry faculty member, Kevin Riley</a:t>
            </a:r>
          </a:p>
          <a:p>
            <a:pPr>
              <a:spcBef>
                <a:spcPts val="0"/>
              </a:spcBef>
              <a:spcAft>
                <a:spcPts val="600"/>
              </a:spcAft>
            </a:pPr>
            <a:r>
              <a:rPr lang="en-US" sz="2200" dirty="0" smtClean="0"/>
              <a:t>Used for purchase of computers and software including </a:t>
            </a:r>
            <a:r>
              <a:rPr lang="en-US" sz="2200" dirty="0" err="1" smtClean="0"/>
              <a:t>Pymol</a:t>
            </a:r>
            <a:r>
              <a:rPr lang="en-US" sz="2200" dirty="0" smtClean="0"/>
              <a:t>, </a:t>
            </a:r>
            <a:r>
              <a:rPr lang="en-US" sz="2200" dirty="0" err="1" smtClean="0"/>
              <a:t>Yasara</a:t>
            </a:r>
            <a:r>
              <a:rPr lang="en-US" sz="2200" dirty="0" smtClean="0"/>
              <a:t>, Gaussian, and </a:t>
            </a:r>
            <a:r>
              <a:rPr lang="en-US" sz="2200" dirty="0" err="1" smtClean="0"/>
              <a:t>Molpro</a:t>
            </a:r>
            <a:endParaRPr lang="en-US" sz="2200" dirty="0" smtClean="0"/>
          </a:p>
          <a:p>
            <a:pPr>
              <a:spcBef>
                <a:spcPts val="0"/>
              </a:spcBef>
              <a:spcAft>
                <a:spcPts val="600"/>
              </a:spcAft>
            </a:pPr>
            <a:r>
              <a:rPr lang="en-US" sz="2200" dirty="0" smtClean="0"/>
              <a:t>Working with 7 undergraduate researchers</a:t>
            </a:r>
          </a:p>
          <a:p>
            <a:pPr>
              <a:spcBef>
                <a:spcPts val="0"/>
              </a:spcBef>
              <a:spcAft>
                <a:spcPts val="600"/>
              </a:spcAft>
            </a:pPr>
            <a:r>
              <a:rPr lang="en-US" sz="2200" dirty="0" smtClean="0"/>
              <a:t>3 journal publications</a:t>
            </a:r>
            <a:endParaRPr lang="en-US" sz="2200" dirty="0"/>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5" name="Picture 4" descr="kevin riley.jpg"/>
          <p:cNvPicPr>
            <a:picLocks noChangeAspect="1"/>
          </p:cNvPicPr>
          <p:nvPr/>
        </p:nvPicPr>
        <p:blipFill>
          <a:blip r:embed="rId3" cstate="print"/>
          <a:srcRect l="14167" t="21111" r="6667" b="8889"/>
          <a:stretch>
            <a:fillRect/>
          </a:stretch>
        </p:blipFill>
        <p:spPr>
          <a:xfrm>
            <a:off x="4648200" y="3581400"/>
            <a:ext cx="4136571" cy="2743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50" fill="hold"/>
                                        <p:tgtEl>
                                          <p:spTgt spid="5"/>
                                        </p:tgtEl>
                                        <p:attrNameLst>
                                          <p:attrName>style.color</p:attrName>
                                        </p:attrNameLst>
                                      </p:cBhvr>
                                      <p:to>
                                        <a:schemeClr val="accent2"/>
                                      </p:to>
                                    </p:animClr>
                                    <p:animClr clrSpc="rgb" dir="cw">
                                      <p:cBhvr>
                                        <p:cTn id="7" dur="50" fill="hold"/>
                                        <p:tgtEl>
                                          <p:spTgt spid="5"/>
                                        </p:tgtEl>
                                        <p:attrNameLst>
                                          <p:attrName>fillcolor</p:attrName>
                                        </p:attrNameLst>
                                      </p:cBhvr>
                                      <p:to>
                                        <a:schemeClr val="accent2"/>
                                      </p:to>
                                    </p:animClr>
                                    <p:set>
                                      <p:cBhvr>
                                        <p:cTn id="8" dur="50" fill="hold"/>
                                        <p:tgtEl>
                                          <p:spTgt spid="5"/>
                                        </p:tgtEl>
                                        <p:attrNameLst>
                                          <p:attrName>fill.type</p:attrName>
                                        </p:attrNameLst>
                                      </p:cBhvr>
                                      <p:to>
                                        <p:strVal val="solid"/>
                                      </p:to>
                                    </p:set>
                                    <p:set>
                                      <p:cBhvr>
                                        <p:cTn id="9" dur="50" fill="hold"/>
                                        <p:tgtEl>
                                          <p:spTgt spid="5"/>
                                        </p:tgtEl>
                                        <p:attrNameLst>
                                          <p:attrName>fill.on</p:attrName>
                                        </p:attrNameLst>
                                      </p:cBhvr>
                                      <p:to>
                                        <p:strVal val="true"/>
                                      </p:to>
                                    </p:set>
                                    <p:animRot by="120000">
                                      <p:cBhvr>
                                        <p:cTn id="10" dur="50" fill="hold">
                                          <p:stCondLst>
                                            <p:cond delay="0"/>
                                          </p:stCondLst>
                                        </p:cTn>
                                        <p:tgtEl>
                                          <p:spTgt spid="5"/>
                                        </p:tgtEl>
                                        <p:attrNameLst>
                                          <p:attrName>r</p:attrName>
                                        </p:attrNameLst>
                                      </p:cBhvr>
                                    </p:animRot>
                                    <p:animRot by="-240000">
                                      <p:cBhvr>
                                        <p:cTn id="11" dur="100" fill="hold">
                                          <p:stCondLst>
                                            <p:cond delay="100"/>
                                          </p:stCondLst>
                                        </p:cTn>
                                        <p:tgtEl>
                                          <p:spTgt spid="5"/>
                                        </p:tgtEl>
                                        <p:attrNameLst>
                                          <p:attrName>r</p:attrName>
                                        </p:attrNameLst>
                                      </p:cBhvr>
                                    </p:animRot>
                                    <p:animRot by="240000">
                                      <p:cBhvr>
                                        <p:cTn id="12" dur="100" fill="hold">
                                          <p:stCondLst>
                                            <p:cond delay="200"/>
                                          </p:stCondLst>
                                        </p:cTn>
                                        <p:tgtEl>
                                          <p:spTgt spid="5"/>
                                        </p:tgtEl>
                                        <p:attrNameLst>
                                          <p:attrName>r</p:attrName>
                                        </p:attrNameLst>
                                      </p:cBhvr>
                                    </p:animRot>
                                    <p:animRot by="-240000">
                                      <p:cBhvr>
                                        <p:cTn id="13" dur="100" fill="hold">
                                          <p:stCondLst>
                                            <p:cond delay="300"/>
                                          </p:stCondLst>
                                        </p:cTn>
                                        <p:tgtEl>
                                          <p:spTgt spid="5"/>
                                        </p:tgtEl>
                                        <p:attrNameLst>
                                          <p:attrName>r</p:attrName>
                                        </p:attrNameLst>
                                      </p:cBhvr>
                                    </p:animRot>
                                    <p:animRot by="120000">
                                      <p:cBhvr>
                                        <p:cTn id="14" dur="100" fill="hold">
                                          <p:stCondLst>
                                            <p:cond delay="400"/>
                                          </p:stCondLst>
                                        </p:cTn>
                                        <p:tgtEl>
                                          <p:spTgt spid="5"/>
                                        </p:tgtEl>
                                        <p:attrNameLst>
                                          <p:attrName>r</p:attrName>
                                        </p:attrNameLst>
                                      </p:cBhvr>
                                    </p:animRo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slide(fromTop)">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600200"/>
            <a:ext cx="4648200" cy="4407091"/>
          </a:xfrm>
        </p:spPr>
        <p:txBody>
          <a:bodyPr>
            <a:normAutofit/>
          </a:bodyPr>
          <a:lstStyle/>
          <a:p>
            <a:pPr marL="119063" indent="-9525">
              <a:spcAft>
                <a:spcPts val="1200"/>
              </a:spcAft>
              <a:buNone/>
            </a:pPr>
            <a:r>
              <a:rPr lang="en-US" sz="2400" b="1" dirty="0" smtClean="0">
                <a:solidFill>
                  <a:srgbClr val="C00000"/>
                </a:solidFill>
              </a:rPr>
              <a:t>37 undergraduate student researchers supported        in the last year </a:t>
            </a:r>
          </a:p>
          <a:p>
            <a:pPr marL="576263" indent="-287338">
              <a:spcBef>
                <a:spcPts val="0"/>
              </a:spcBef>
              <a:spcAft>
                <a:spcPts val="1200"/>
              </a:spcAft>
            </a:pPr>
            <a:r>
              <a:rPr lang="en-US" sz="2200" dirty="0" smtClean="0"/>
              <a:t>Computer Science</a:t>
            </a:r>
          </a:p>
          <a:p>
            <a:pPr marL="576263" indent="-287338">
              <a:spcBef>
                <a:spcPts val="0"/>
              </a:spcBef>
              <a:spcAft>
                <a:spcPts val="1200"/>
              </a:spcAft>
            </a:pPr>
            <a:r>
              <a:rPr lang="en-US" sz="2200" dirty="0" smtClean="0"/>
              <a:t>Chemistry</a:t>
            </a:r>
          </a:p>
          <a:p>
            <a:pPr marL="576263" indent="-287338">
              <a:spcBef>
                <a:spcPts val="0"/>
              </a:spcBef>
              <a:spcAft>
                <a:spcPts val="1200"/>
              </a:spcAft>
            </a:pPr>
            <a:r>
              <a:rPr lang="en-US" sz="2200" dirty="0" smtClean="0"/>
              <a:t>Physics</a:t>
            </a:r>
          </a:p>
        </p:txBody>
      </p:sp>
      <p:sp>
        <p:nvSpPr>
          <p:cNvPr id="3" name="Title 2"/>
          <p:cNvSpPr>
            <a:spLocks noGrp="1"/>
          </p:cNvSpPr>
          <p:nvPr>
            <p:ph type="title"/>
          </p:nvPr>
        </p:nvSpPr>
        <p:spPr/>
        <p:txBody>
          <a:bodyPr>
            <a:normAutofit/>
          </a:bodyPr>
          <a:lstStyle/>
          <a:p>
            <a:r>
              <a:rPr lang="en-US" dirty="0" smtClean="0"/>
              <a:t>Enhancing Competitiveness</a:t>
            </a:r>
            <a:endParaRPr lang="en-US" dirty="0"/>
          </a:p>
        </p:txBody>
      </p:sp>
      <p:pic>
        <p:nvPicPr>
          <p:cNvPr id="4098" name="Picture 2" descr="\\xavier.xula.local\dfs\Staff\sjohns20\Powerpoint\Gene Presentation 7-24-12\Pictures\IJ3-0082.jpg"/>
          <p:cNvPicPr>
            <a:picLocks noChangeAspect="1" noChangeArrowheads="1"/>
          </p:cNvPicPr>
          <p:nvPr/>
        </p:nvPicPr>
        <p:blipFill>
          <a:blip r:embed="rId3" cstate="print"/>
          <a:srcRect/>
          <a:stretch>
            <a:fillRect/>
          </a:stretch>
        </p:blipFill>
        <p:spPr bwMode="auto">
          <a:xfrm>
            <a:off x="304800" y="1752600"/>
            <a:ext cx="391225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2">
                                            <p:txEl>
                                              <p:pRg st="1" end="1"/>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4"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0"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876799"/>
          </a:xfrm>
          <a:prstGeom prst="rect">
            <a:avLst/>
          </a:prstGeom>
        </p:spPr>
        <p:txBody>
          <a:bodyPr>
            <a:noAutofit/>
          </a:bodyPr>
          <a:lstStyle/>
          <a:p>
            <a:pPr>
              <a:buNone/>
            </a:pPr>
            <a:r>
              <a:rPr lang="en-US" sz="2800" b="1" dirty="0" smtClean="0">
                <a:solidFill>
                  <a:srgbClr val="C00000"/>
                </a:solidFill>
              </a:rPr>
              <a:t>Three New Computer Science Courses</a:t>
            </a:r>
            <a:br>
              <a:rPr lang="en-US" sz="2800" b="1" dirty="0" smtClean="0">
                <a:solidFill>
                  <a:srgbClr val="C00000"/>
                </a:solidFill>
              </a:rPr>
            </a:br>
            <a:endParaRPr lang="en-US" sz="1100" b="1" dirty="0" smtClean="0">
              <a:solidFill>
                <a:srgbClr val="C00000"/>
              </a:solidFill>
            </a:endParaRPr>
          </a:p>
          <a:p>
            <a:pPr marL="3886200" indent="-228600">
              <a:lnSpc>
                <a:spcPct val="110000"/>
              </a:lnSpc>
              <a:spcBef>
                <a:spcPts val="0"/>
              </a:spcBef>
              <a:spcAft>
                <a:spcPts val="600"/>
              </a:spcAft>
            </a:pPr>
            <a:r>
              <a:rPr lang="en-US" sz="2000" b="1" dirty="0" smtClean="0"/>
              <a:t>Robotics and Intelligent Systems </a:t>
            </a:r>
            <a:r>
              <a:rPr lang="en-US" sz="2000" dirty="0" smtClean="0"/>
              <a:t>(offered as </a:t>
            </a:r>
            <a:r>
              <a:rPr lang="en-US" sz="2000" b="1" dirty="0" smtClean="0">
                <a:solidFill>
                  <a:srgbClr val="0070C0"/>
                </a:solidFill>
              </a:rPr>
              <a:t>Mobile Devices </a:t>
            </a:r>
            <a:r>
              <a:rPr lang="en-US" sz="2000" dirty="0" smtClean="0"/>
              <a:t>in Spring 2012)</a:t>
            </a:r>
          </a:p>
          <a:p>
            <a:pPr marL="3886200" indent="-228600">
              <a:lnSpc>
                <a:spcPct val="110000"/>
              </a:lnSpc>
              <a:spcBef>
                <a:spcPts val="0"/>
              </a:spcBef>
              <a:spcAft>
                <a:spcPts val="600"/>
              </a:spcAft>
            </a:pPr>
            <a:r>
              <a:rPr lang="en-US" sz="2000" b="1" dirty="0" smtClean="0"/>
              <a:t>Bioinformatics Programming </a:t>
            </a:r>
            <a:r>
              <a:rPr lang="en-US" sz="2000" dirty="0" smtClean="0"/>
              <a:t/>
            </a:r>
            <a:br>
              <a:rPr lang="en-US" sz="2000" dirty="0" smtClean="0"/>
            </a:br>
            <a:r>
              <a:rPr lang="en-US" sz="2000" dirty="0" smtClean="0"/>
              <a:t>(developed Summer 2012, to be offered Spring 2014)</a:t>
            </a:r>
          </a:p>
          <a:p>
            <a:pPr marL="3886200" indent="-228600">
              <a:lnSpc>
                <a:spcPct val="110000"/>
              </a:lnSpc>
              <a:spcBef>
                <a:spcPts val="0"/>
              </a:spcBef>
              <a:spcAft>
                <a:spcPts val="600"/>
              </a:spcAft>
            </a:pPr>
            <a:r>
              <a:rPr lang="en-US" sz="2000" b="1" dirty="0" smtClean="0"/>
              <a:t>Data Mining </a:t>
            </a:r>
            <a:br>
              <a:rPr lang="en-US" sz="2000" b="1" dirty="0" smtClean="0"/>
            </a:br>
            <a:r>
              <a:rPr lang="en-US" sz="2000" dirty="0" smtClean="0"/>
              <a:t>(developed Summer 2011, to be offered Spring 2015)</a:t>
            </a:r>
          </a:p>
          <a:p>
            <a:pPr marL="115888" indent="-6350">
              <a:buNone/>
            </a:pPr>
            <a:endParaRPr lang="en-US" sz="100" b="1" dirty="0" smtClean="0">
              <a:solidFill>
                <a:srgbClr val="C00000"/>
              </a:solidFill>
            </a:endParaRPr>
          </a:p>
          <a:p>
            <a:pPr marL="115888" indent="-6350">
              <a:buNone/>
            </a:pPr>
            <a:r>
              <a:rPr lang="en-US" sz="2000" dirty="0" smtClean="0">
                <a:solidFill>
                  <a:srgbClr val="C00000"/>
                </a:solidFill>
              </a:rPr>
              <a:t>Additional data-intensive courses to be offered Fall 2014:</a:t>
            </a:r>
          </a:p>
          <a:p>
            <a:pPr marL="115888" indent="-6350">
              <a:buNone/>
            </a:pPr>
            <a:r>
              <a:rPr lang="en-US" sz="2000" dirty="0" smtClean="0"/>
              <a:t>          Scientific Computing and Data Analysis</a:t>
            </a:r>
          </a:p>
        </p:txBody>
      </p:sp>
      <p:sp>
        <p:nvSpPr>
          <p:cNvPr id="3" name="Title 2"/>
          <p:cNvSpPr>
            <a:spLocks noGrp="1"/>
          </p:cNvSpPr>
          <p:nvPr>
            <p:ph type="title"/>
          </p:nvPr>
        </p:nvSpPr>
        <p:spPr/>
        <p:txBody>
          <a:bodyPr>
            <a:normAutofit/>
          </a:bodyPr>
          <a:lstStyle/>
          <a:p>
            <a:r>
              <a:rPr lang="en-US" dirty="0" smtClean="0"/>
              <a:t>Advancing Curricula</a:t>
            </a:r>
            <a:endParaRPr lang="en-US" dirty="0"/>
          </a:p>
        </p:txBody>
      </p:sp>
      <p:pic>
        <p:nvPicPr>
          <p:cNvPr id="5" name="Picture 4" descr="20070823-xu-ij3-073.jpg"/>
          <p:cNvPicPr>
            <a:picLocks noChangeAspect="1"/>
          </p:cNvPicPr>
          <p:nvPr/>
        </p:nvPicPr>
        <p:blipFill>
          <a:blip r:embed="rId3" cstate="print"/>
          <a:srcRect l="13346" r="12299"/>
          <a:stretch>
            <a:fillRect/>
          </a:stretch>
        </p:blipFill>
        <p:spPr>
          <a:xfrm>
            <a:off x="381000" y="2057400"/>
            <a:ext cx="3250675"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2819400" y="1828800"/>
            <a:ext cx="184731" cy="369332"/>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7" presetClass="entr" presetSubtype="10"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7" presetClass="entr" presetSubtype="1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10600" cy="4559491"/>
          </a:xfrm>
        </p:spPr>
        <p:txBody>
          <a:bodyPr>
            <a:noAutofit/>
          </a:bodyPr>
          <a:lstStyle/>
          <a:p>
            <a:pPr marL="119063" indent="-9525">
              <a:buNone/>
            </a:pPr>
            <a:r>
              <a:rPr lang="en-US" sz="2400" b="1" dirty="0" smtClean="0">
                <a:solidFill>
                  <a:srgbClr val="C00000"/>
                </a:solidFill>
              </a:rPr>
              <a:t>New computational content formulated for:</a:t>
            </a:r>
          </a:p>
          <a:p>
            <a:pPr>
              <a:spcAft>
                <a:spcPts val="600"/>
              </a:spcAft>
            </a:pPr>
            <a:r>
              <a:rPr lang="en-US" sz="2200" dirty="0" smtClean="0"/>
              <a:t>Existing courses (computational content to be added Fall 2013)</a:t>
            </a:r>
          </a:p>
          <a:p>
            <a:pPr lvl="1">
              <a:spcAft>
                <a:spcPts val="600"/>
              </a:spcAft>
            </a:pPr>
            <a:r>
              <a:rPr lang="en-US" sz="2200" dirty="0" smtClean="0">
                <a:solidFill>
                  <a:srgbClr val="0070C0"/>
                </a:solidFill>
              </a:rPr>
              <a:t>Introduction to Engineering </a:t>
            </a:r>
          </a:p>
          <a:p>
            <a:pPr lvl="1">
              <a:spcAft>
                <a:spcPts val="600"/>
              </a:spcAft>
            </a:pPr>
            <a:r>
              <a:rPr lang="en-US" sz="2200" dirty="0" smtClean="0">
                <a:solidFill>
                  <a:srgbClr val="0070C0"/>
                </a:solidFill>
              </a:rPr>
              <a:t>Introduction to Engineering Design </a:t>
            </a:r>
          </a:p>
          <a:p>
            <a:pPr lvl="1">
              <a:spcAft>
                <a:spcPts val="600"/>
              </a:spcAft>
            </a:pPr>
            <a:r>
              <a:rPr lang="en-US" sz="2200" dirty="0" smtClean="0">
                <a:solidFill>
                  <a:srgbClr val="0070C0"/>
                </a:solidFill>
              </a:rPr>
              <a:t>Engineering Graphics </a:t>
            </a:r>
          </a:p>
          <a:p>
            <a:pPr>
              <a:spcAft>
                <a:spcPts val="600"/>
              </a:spcAft>
            </a:pPr>
            <a:r>
              <a:rPr lang="en-US" sz="2200" dirty="0" smtClean="0"/>
              <a:t>New courses (to be offered Fall 2013)</a:t>
            </a:r>
          </a:p>
          <a:p>
            <a:pPr lvl="1">
              <a:spcAft>
                <a:spcPts val="600"/>
              </a:spcAft>
            </a:pPr>
            <a:r>
              <a:rPr lang="en-US" sz="2200" dirty="0" smtClean="0">
                <a:solidFill>
                  <a:srgbClr val="0070C0"/>
                </a:solidFill>
              </a:rPr>
              <a:t>Fundamentals of Materials Science</a:t>
            </a:r>
            <a:r>
              <a:rPr lang="en-US" sz="2200" dirty="0" smtClean="0"/>
              <a:t>, 3000-level </a:t>
            </a:r>
          </a:p>
          <a:p>
            <a:pPr lvl="1">
              <a:spcAft>
                <a:spcPts val="600"/>
              </a:spcAft>
            </a:pPr>
            <a:r>
              <a:rPr lang="en-US" sz="2200" dirty="0" smtClean="0">
                <a:solidFill>
                  <a:srgbClr val="0070C0"/>
                </a:solidFill>
              </a:rPr>
              <a:t>Advanced Materials Synthesis</a:t>
            </a:r>
            <a:r>
              <a:rPr lang="en-US" sz="2200" dirty="0" smtClean="0"/>
              <a:t>, 4000-level </a:t>
            </a:r>
            <a:endParaRPr lang="en-US" sz="2200" dirty="0"/>
          </a:p>
        </p:txBody>
      </p:sp>
      <p:sp>
        <p:nvSpPr>
          <p:cNvPr id="3" name="Title 2"/>
          <p:cNvSpPr>
            <a:spLocks noGrp="1"/>
          </p:cNvSpPr>
          <p:nvPr>
            <p:ph type="title"/>
          </p:nvPr>
        </p:nvSpPr>
        <p:spPr/>
        <p:txBody>
          <a:bodyPr/>
          <a:lstStyle/>
          <a:p>
            <a:r>
              <a:rPr lang="en-US" dirty="0" smtClean="0"/>
              <a:t>Advancing Curricula</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500" fill="hold"/>
                                        <p:tgtEl>
                                          <p:spTgt spid="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500" fill="hold"/>
                                        <p:tgtEl>
                                          <p:spTgt spid="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39" presetClass="entr" presetSubtype="0" accel="10000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500" fill="hold"/>
                                        <p:tgtEl>
                                          <p:spTgt spid="2">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8610600" cy="2743200"/>
          </a:xfrm>
        </p:spPr>
        <p:txBody>
          <a:bodyPr/>
          <a:lstStyle/>
          <a:p>
            <a:pPr>
              <a:spcBef>
                <a:spcPts val="1000"/>
              </a:spcBef>
            </a:pPr>
            <a:r>
              <a:rPr lang="en-US" sz="2200" dirty="0" smtClean="0"/>
              <a:t>Funding to connect Xavier to </a:t>
            </a:r>
            <a:r>
              <a:rPr lang="en-US" sz="2200" b="1" dirty="0" smtClean="0">
                <a:solidFill>
                  <a:schemeClr val="accent3">
                    <a:lumMod val="75000"/>
                  </a:schemeClr>
                </a:solidFill>
              </a:rPr>
              <a:t>LONI</a:t>
            </a:r>
            <a:r>
              <a:rPr lang="en-US" sz="2200" dirty="0" smtClean="0"/>
              <a:t> and strengthen collaborative computational research and educational opportunities for Xavier students and faculty</a:t>
            </a:r>
          </a:p>
          <a:p>
            <a:pPr lvl="1">
              <a:spcBef>
                <a:spcPts val="1000"/>
              </a:spcBef>
              <a:buFont typeface="Wingdings" charset="2"/>
              <a:buChar char="§"/>
            </a:pPr>
            <a:r>
              <a:rPr lang="en-US" sz="2000" dirty="0" smtClean="0"/>
              <a:t>∽$1.2 million in ARRA funding</a:t>
            </a:r>
          </a:p>
          <a:p>
            <a:pPr lvl="1">
              <a:spcBef>
                <a:spcPts val="1000"/>
              </a:spcBef>
              <a:buFont typeface="Wingdings" charset="2"/>
              <a:buChar char="§"/>
            </a:pPr>
            <a:r>
              <a:rPr lang="en-US" sz="2000" dirty="0" smtClean="0"/>
              <a:t>∽$674,000 to BoR for fiber; </a:t>
            </a:r>
          </a:p>
          <a:p>
            <a:pPr lvl="1">
              <a:spcBef>
                <a:spcPts val="1000"/>
              </a:spcBef>
              <a:buFont typeface="Wingdings" charset="2"/>
              <a:buChar char="§"/>
            </a:pPr>
            <a:r>
              <a:rPr lang="en-US" sz="2000" dirty="0" smtClean="0"/>
              <a:t>∽$500,000 to Xavier for education, training, and research</a:t>
            </a:r>
            <a:endParaRPr lang="en-US" sz="2000" dirty="0"/>
          </a:p>
        </p:txBody>
      </p:sp>
      <p:sp>
        <p:nvSpPr>
          <p:cNvPr id="3" name="Title 2"/>
          <p:cNvSpPr>
            <a:spLocks noGrp="1"/>
          </p:cNvSpPr>
          <p:nvPr>
            <p:ph type="title"/>
          </p:nvPr>
        </p:nvSpPr>
        <p:spPr>
          <a:xfrm>
            <a:off x="0" y="76200"/>
            <a:ext cx="9144000" cy="990600"/>
          </a:xfrm>
        </p:spPr>
        <p:txBody>
          <a:bodyPr/>
          <a:lstStyle/>
          <a:p>
            <a:pPr algn="ctr"/>
            <a:r>
              <a:rPr lang="en-US" dirty="0" smtClean="0"/>
              <a:t>Xavier’s NSF RII C2 Grant	</a:t>
            </a:r>
            <a:endParaRPr lang="en-US" dirty="0"/>
          </a:p>
        </p:txBody>
      </p:sp>
      <p:pic>
        <p:nvPicPr>
          <p:cNvPr id="5" name="Picture 4" descr="loni.jpg"/>
          <p:cNvPicPr>
            <a:picLocks noChangeAspect="1"/>
          </p:cNvPicPr>
          <p:nvPr/>
        </p:nvPicPr>
        <p:blipFill>
          <a:blip r:embed="rId3" cstate="print"/>
          <a:stretch>
            <a:fillRect/>
          </a:stretch>
        </p:blipFill>
        <p:spPr>
          <a:xfrm>
            <a:off x="457200" y="1338072"/>
            <a:ext cx="8305800" cy="2014728"/>
          </a:xfrm>
          <a:prstGeom prst="rect">
            <a:avLst/>
          </a:prstGeom>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4876800"/>
          </a:xfrm>
        </p:spPr>
        <p:txBody>
          <a:bodyPr>
            <a:noAutofit/>
          </a:bodyPr>
          <a:lstStyle/>
          <a:p>
            <a:pPr lvl="0">
              <a:spcBef>
                <a:spcPts val="0"/>
              </a:spcBef>
              <a:spcAft>
                <a:spcPts val="600"/>
              </a:spcAft>
            </a:pPr>
            <a:r>
              <a:rPr lang="en-US" sz="2200" dirty="0" smtClean="0"/>
              <a:t>November 2012: 6 undergraduate computer science students attended the SC12 Supercomputing Conference in Salt Lake City, Utah</a:t>
            </a:r>
          </a:p>
          <a:p>
            <a:pPr lvl="0">
              <a:spcBef>
                <a:spcPts val="0"/>
              </a:spcBef>
              <a:spcAft>
                <a:spcPts val="600"/>
              </a:spcAft>
            </a:pPr>
            <a:r>
              <a:rPr lang="en-US" sz="2200" dirty="0" smtClean="0"/>
              <a:t>Participated in an international programming competition </a:t>
            </a:r>
          </a:p>
        </p:txBody>
      </p:sp>
      <p:sp>
        <p:nvSpPr>
          <p:cNvPr id="3" name="Title 2"/>
          <p:cNvSpPr>
            <a:spLocks noGrp="1"/>
          </p:cNvSpPr>
          <p:nvPr>
            <p:ph type="title"/>
          </p:nvPr>
        </p:nvSpPr>
        <p:spPr/>
        <p:txBody>
          <a:bodyPr>
            <a:normAutofit/>
          </a:bodyPr>
          <a:lstStyle/>
          <a:p>
            <a:r>
              <a:rPr lang="en-US" dirty="0" smtClean="0"/>
              <a:t>Advancing Student Training</a:t>
            </a:r>
            <a:endParaRPr lang="en-US" dirty="0"/>
          </a:p>
        </p:txBody>
      </p:sp>
      <p:pic>
        <p:nvPicPr>
          <p:cNvPr id="5" name="Picture 4" descr="DSC_0390.jpg"/>
          <p:cNvPicPr>
            <a:picLocks noChangeAspect="1"/>
          </p:cNvPicPr>
          <p:nvPr/>
        </p:nvPicPr>
        <p:blipFill>
          <a:blip r:embed="rId3" cstate="print"/>
          <a:srcRect t="25975" b="4312"/>
          <a:stretch>
            <a:fillRect/>
          </a:stretch>
        </p:blipFill>
        <p:spPr>
          <a:xfrm>
            <a:off x="1714500" y="3352800"/>
            <a:ext cx="57150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3657600"/>
          </a:xfrm>
        </p:spPr>
        <p:txBody>
          <a:bodyPr>
            <a:noAutofit/>
          </a:bodyPr>
          <a:lstStyle/>
          <a:p>
            <a:pPr>
              <a:spcAft>
                <a:spcPts val="1200"/>
              </a:spcAft>
              <a:buNone/>
            </a:pPr>
            <a:r>
              <a:rPr lang="en-US" sz="2400" b="1" dirty="0" smtClean="0">
                <a:solidFill>
                  <a:srgbClr val="C00000"/>
                </a:solidFill>
              </a:rPr>
              <a:t>January 2013: LSU-led HPC workshop hosted at Xavier</a:t>
            </a:r>
          </a:p>
          <a:p>
            <a:pPr>
              <a:spcAft>
                <a:spcPts val="1200"/>
              </a:spcAft>
            </a:pPr>
            <a:r>
              <a:rPr lang="en-US" sz="2400" dirty="0" smtClean="0"/>
              <a:t>20+ students attended and learned about upcoming research and training opportunities</a:t>
            </a:r>
          </a:p>
          <a:p>
            <a:pPr>
              <a:spcAft>
                <a:spcPts val="1200"/>
              </a:spcAft>
            </a:pPr>
            <a:r>
              <a:rPr lang="en-US" sz="2400" dirty="0" smtClean="0"/>
              <a:t>Alexandria Robinson </a:t>
            </a:r>
            <a:br>
              <a:rPr lang="en-US" sz="2400" dirty="0" smtClean="0"/>
            </a:br>
            <a:r>
              <a:rPr lang="en-US" sz="2400" dirty="0" smtClean="0"/>
              <a:t>(Xavier student) – one of 40 students  chosen to participate in national XSEDE Scholars Program in </a:t>
            </a:r>
            <a:br>
              <a:rPr lang="en-US" sz="2400" dirty="0" smtClean="0"/>
            </a:br>
            <a:r>
              <a:rPr lang="en-US" sz="2400" dirty="0" smtClean="0"/>
              <a:t>Summer 2013</a:t>
            </a:r>
          </a:p>
          <a:p>
            <a:pPr>
              <a:spcAft>
                <a:spcPts val="1200"/>
              </a:spcAft>
            </a:pPr>
            <a:endParaRPr lang="en-US" dirty="0" smtClean="0"/>
          </a:p>
        </p:txBody>
      </p:sp>
      <p:sp>
        <p:nvSpPr>
          <p:cNvPr id="3" name="Title 2"/>
          <p:cNvSpPr>
            <a:spLocks noGrp="1"/>
          </p:cNvSpPr>
          <p:nvPr>
            <p:ph type="title"/>
          </p:nvPr>
        </p:nvSpPr>
        <p:spPr/>
        <p:txBody>
          <a:bodyPr>
            <a:normAutofit/>
          </a:bodyPr>
          <a:lstStyle/>
          <a:p>
            <a:r>
              <a:rPr lang="en-US" dirty="0" smtClean="0"/>
              <a:t>Advancing Student Training</a:t>
            </a:r>
            <a:endParaRPr lang="en-US" dirty="0"/>
          </a:p>
        </p:txBody>
      </p:sp>
      <p:pic>
        <p:nvPicPr>
          <p:cNvPr id="7" name="Picture 6" descr="DSC_0327.jpg"/>
          <p:cNvPicPr>
            <a:picLocks noChangeAspect="1"/>
          </p:cNvPicPr>
          <p:nvPr/>
        </p:nvPicPr>
        <p:blipFill>
          <a:blip r:embed="rId3" cstate="print"/>
          <a:srcRect t="17634"/>
          <a:stretch>
            <a:fillRect/>
          </a:stretch>
        </p:blipFill>
        <p:spPr>
          <a:xfrm>
            <a:off x="4495800" y="4343400"/>
            <a:ext cx="4027179" cy="22204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5029200"/>
          </a:xfrm>
        </p:spPr>
        <p:txBody>
          <a:bodyPr>
            <a:noAutofit/>
          </a:bodyPr>
          <a:lstStyle/>
          <a:p>
            <a:pPr marL="60325" lvl="0" indent="0">
              <a:spcAft>
                <a:spcPts val="600"/>
              </a:spcAft>
              <a:buNone/>
            </a:pPr>
            <a:r>
              <a:rPr lang="en-US" sz="2200" b="1" dirty="0" smtClean="0">
                <a:solidFill>
                  <a:srgbClr val="C00000"/>
                </a:solidFill>
              </a:rPr>
              <a:t>February 2013: 15 Computer Science students toured the LSU Computing Services mainframe room</a:t>
            </a:r>
          </a:p>
          <a:p>
            <a:pPr marL="60325" lvl="0" indent="0">
              <a:spcAft>
                <a:spcPts val="600"/>
              </a:spcAft>
              <a:buNone/>
            </a:pPr>
            <a:endParaRPr lang="en-US" sz="1050" b="1" dirty="0" smtClean="0">
              <a:solidFill>
                <a:srgbClr val="C00000"/>
              </a:solidFill>
            </a:endParaRPr>
          </a:p>
          <a:p>
            <a:pPr marL="4968875" lvl="1" indent="-277813">
              <a:spcAft>
                <a:spcPts val="600"/>
              </a:spcAft>
            </a:pPr>
            <a:r>
              <a:rPr lang="en-US" sz="2200" dirty="0" smtClean="0"/>
              <a:t>Saw first-hand HPC hardware</a:t>
            </a:r>
          </a:p>
          <a:p>
            <a:pPr marL="4968875" lvl="1" indent="-277813">
              <a:spcAft>
                <a:spcPts val="600"/>
              </a:spcAft>
            </a:pPr>
            <a:r>
              <a:rPr lang="en-US" sz="2200" dirty="0" smtClean="0"/>
              <a:t>Discussed networking LONI servers</a:t>
            </a:r>
          </a:p>
          <a:p>
            <a:pPr marL="4968875" lvl="1" indent="-277813">
              <a:spcAft>
                <a:spcPts val="600"/>
              </a:spcAft>
            </a:pPr>
            <a:r>
              <a:rPr lang="en-US" sz="2200" dirty="0" smtClean="0"/>
              <a:t>Discussed HPC networks including Google’s search engine</a:t>
            </a:r>
          </a:p>
          <a:p>
            <a:pPr lvl="1"/>
            <a:endParaRPr lang="en-US" sz="2000" dirty="0" smtClean="0"/>
          </a:p>
          <a:p>
            <a:pPr lvl="0"/>
            <a:endParaRPr lang="en-US" sz="2400" dirty="0" smtClean="0"/>
          </a:p>
          <a:p>
            <a:pPr>
              <a:spcAft>
                <a:spcPts val="1200"/>
              </a:spcAft>
            </a:pPr>
            <a:endParaRPr lang="en-US" dirty="0" smtClean="0"/>
          </a:p>
        </p:txBody>
      </p:sp>
      <p:sp>
        <p:nvSpPr>
          <p:cNvPr id="3" name="Title 2"/>
          <p:cNvSpPr>
            <a:spLocks noGrp="1"/>
          </p:cNvSpPr>
          <p:nvPr>
            <p:ph type="title"/>
          </p:nvPr>
        </p:nvSpPr>
        <p:spPr/>
        <p:txBody>
          <a:bodyPr>
            <a:normAutofit/>
          </a:bodyPr>
          <a:lstStyle/>
          <a:p>
            <a:r>
              <a:rPr lang="en-US" dirty="0" smtClean="0"/>
              <a:t>Advancing Student Training</a:t>
            </a:r>
            <a:endParaRPr lang="en-US" dirty="0"/>
          </a:p>
        </p:txBody>
      </p:sp>
      <p:pic>
        <p:nvPicPr>
          <p:cNvPr id="5" name="Picture 4" descr="SuperMike_II.jpeg"/>
          <p:cNvPicPr>
            <a:picLocks noChangeAspect="1"/>
          </p:cNvPicPr>
          <p:nvPr/>
        </p:nvPicPr>
        <p:blipFill>
          <a:blip r:embed="rId3" cstate="print"/>
          <a:stretch>
            <a:fillRect/>
          </a:stretch>
        </p:blipFill>
        <p:spPr>
          <a:xfrm>
            <a:off x="533400" y="2441313"/>
            <a:ext cx="4190999" cy="27911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anim calcmode="lin" valueType="num">
                                      <p:cBhvr>
                                        <p:cTn id="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anim calcmode="lin" valueType="num">
                                      <p:cBhvr>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anim calcmode="lin" valueType="num">
                                      <p:cBhvr>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876800"/>
          </a:xfrm>
        </p:spPr>
        <p:txBody>
          <a:bodyPr>
            <a:noAutofit/>
          </a:bodyPr>
          <a:lstStyle/>
          <a:p>
            <a:pPr marL="119063" lvl="0" indent="0">
              <a:buNone/>
            </a:pPr>
            <a:r>
              <a:rPr lang="en-US" sz="2200" b="1" dirty="0" smtClean="0">
                <a:solidFill>
                  <a:srgbClr val="C00000"/>
                </a:solidFill>
              </a:rPr>
              <a:t>March 2013: Dr. William A. Lester, Professor of Graduate School and Theoretical/Physical Chemistry at UC-Berkeley, visited Xavier and spoke with students about:</a:t>
            </a:r>
          </a:p>
          <a:p>
            <a:pPr marL="396875" lvl="1"/>
            <a:endParaRPr lang="en-US" sz="1000" b="1" dirty="0" smtClean="0">
              <a:solidFill>
                <a:srgbClr val="C00000"/>
              </a:solidFill>
            </a:endParaRPr>
          </a:p>
          <a:p>
            <a:pPr marL="396875" lvl="1"/>
            <a:r>
              <a:rPr lang="en-US" sz="2200" dirty="0" smtClean="0"/>
              <a:t>His academic history</a:t>
            </a:r>
          </a:p>
          <a:p>
            <a:pPr marL="396875" lvl="1"/>
            <a:r>
              <a:rPr lang="en-US" sz="2200" dirty="0" smtClean="0"/>
              <a:t>Ways he uses computation in </a:t>
            </a:r>
            <a:br>
              <a:rPr lang="en-US" sz="2200" dirty="0" smtClean="0"/>
            </a:br>
            <a:r>
              <a:rPr lang="en-US" sz="2200" dirty="0" smtClean="0"/>
              <a:t>his research</a:t>
            </a:r>
          </a:p>
          <a:p>
            <a:pPr marL="396875" lvl="1"/>
            <a:r>
              <a:rPr lang="en-US" sz="2200" dirty="0" smtClean="0"/>
              <a:t>Importance of computation</a:t>
            </a:r>
            <a:br>
              <a:rPr lang="en-US" sz="2200" dirty="0" smtClean="0"/>
            </a:br>
            <a:r>
              <a:rPr lang="en-US" sz="2200" dirty="0" smtClean="0"/>
              <a:t>to his research</a:t>
            </a:r>
          </a:p>
          <a:p>
            <a:pPr marL="396875" lvl="1"/>
            <a:r>
              <a:rPr lang="en-US" sz="2200" dirty="0" smtClean="0"/>
              <a:t>Success in grad school</a:t>
            </a:r>
          </a:p>
          <a:p>
            <a:pPr lvl="1"/>
            <a:endParaRPr lang="en-US" sz="2000" dirty="0" smtClean="0"/>
          </a:p>
          <a:p>
            <a:pPr lvl="0"/>
            <a:endParaRPr lang="en-US" sz="2400" dirty="0" smtClean="0"/>
          </a:p>
          <a:p>
            <a:pPr>
              <a:spcAft>
                <a:spcPts val="1200"/>
              </a:spcAft>
            </a:pPr>
            <a:endParaRPr lang="en-US" dirty="0" smtClean="0"/>
          </a:p>
        </p:txBody>
      </p:sp>
      <p:sp>
        <p:nvSpPr>
          <p:cNvPr id="3" name="Title 2"/>
          <p:cNvSpPr>
            <a:spLocks noGrp="1"/>
          </p:cNvSpPr>
          <p:nvPr>
            <p:ph type="title"/>
          </p:nvPr>
        </p:nvSpPr>
        <p:spPr/>
        <p:txBody>
          <a:bodyPr>
            <a:normAutofit/>
          </a:bodyPr>
          <a:lstStyle/>
          <a:p>
            <a:r>
              <a:rPr lang="en-US" dirty="0" smtClean="0"/>
              <a:t>Advancing Student Training</a:t>
            </a:r>
            <a:endParaRPr lang="en-US" dirty="0"/>
          </a:p>
        </p:txBody>
      </p:sp>
      <p:pic>
        <p:nvPicPr>
          <p:cNvPr id="6" name="Picture 5" descr="DSC_0443.jpg"/>
          <p:cNvPicPr>
            <a:picLocks noChangeAspect="1"/>
          </p:cNvPicPr>
          <p:nvPr/>
        </p:nvPicPr>
        <p:blipFill>
          <a:blip r:embed="rId3" cstate="print"/>
          <a:srcRect l="29824" t="17634"/>
          <a:stretch>
            <a:fillRect/>
          </a:stretch>
        </p:blipFill>
        <p:spPr>
          <a:xfrm>
            <a:off x="4613564" y="4191000"/>
            <a:ext cx="2854036" cy="2242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DSC_0506.jpg"/>
          <p:cNvPicPr>
            <a:picLocks noChangeAspect="1"/>
          </p:cNvPicPr>
          <p:nvPr/>
        </p:nvPicPr>
        <p:blipFill>
          <a:blip r:embed="rId4" cstate="print"/>
          <a:srcRect t="16389"/>
          <a:stretch>
            <a:fillRect/>
          </a:stretch>
        </p:blipFill>
        <p:spPr>
          <a:xfrm>
            <a:off x="5638800" y="2590800"/>
            <a:ext cx="3200400" cy="17912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anim calcmode="lin" valueType="num">
                                      <p:cBhvr>
                                        <p:cTn id="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anim calcmode="lin" valueType="num">
                                      <p:cBhvr>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anim calcmode="lin" valueType="num">
                                      <p:cBhvr>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anim calcmode="lin" valueType="num">
                                      <p:cBhvr>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53400" cy="4876800"/>
          </a:xfrm>
        </p:spPr>
        <p:txBody>
          <a:bodyPr>
            <a:noAutofit/>
          </a:bodyPr>
          <a:lstStyle/>
          <a:p>
            <a:pPr marL="60325" indent="0">
              <a:spcAft>
                <a:spcPts val="600"/>
              </a:spcAft>
              <a:buNone/>
            </a:pPr>
            <a:r>
              <a:rPr lang="en-US" sz="2200" b="1" dirty="0" smtClean="0">
                <a:solidFill>
                  <a:srgbClr val="C00000"/>
                </a:solidFill>
              </a:rPr>
              <a:t>June 12-13, 2013 (Baton Rouge, LA): Xavier jointly hosted the 2nd Annual High Performance Computing User Symposium, with Louisiana State University</a:t>
            </a:r>
          </a:p>
          <a:p>
            <a:pPr marL="60325" indent="0">
              <a:spcBef>
                <a:spcPts val="0"/>
              </a:spcBef>
              <a:buNone/>
            </a:pPr>
            <a:endParaRPr lang="en-US" sz="1000" b="1" dirty="0" smtClean="0">
              <a:solidFill>
                <a:srgbClr val="C00000"/>
              </a:solidFill>
            </a:endParaRPr>
          </a:p>
          <a:p>
            <a:pPr lvl="0">
              <a:spcBef>
                <a:spcPts val="0"/>
              </a:spcBef>
              <a:spcAft>
                <a:spcPts val="800"/>
              </a:spcAft>
            </a:pPr>
            <a:r>
              <a:rPr lang="en-US" sz="2200" dirty="0" smtClean="0"/>
              <a:t>Symposium consisted of invited talks and a poster session discussing research using HPC systems</a:t>
            </a:r>
          </a:p>
          <a:p>
            <a:pPr lvl="0">
              <a:spcBef>
                <a:spcPts val="0"/>
              </a:spcBef>
              <a:spcAft>
                <a:spcPts val="800"/>
              </a:spcAft>
            </a:pPr>
            <a:endParaRPr lang="en-US" sz="1000" dirty="0" smtClean="0"/>
          </a:p>
          <a:p>
            <a:pPr lvl="0">
              <a:spcBef>
                <a:spcPts val="0"/>
              </a:spcBef>
              <a:spcAft>
                <a:spcPts val="800"/>
              </a:spcAft>
            </a:pPr>
            <a:r>
              <a:rPr lang="en-US" sz="2200" dirty="0" smtClean="0"/>
              <a:t>Excellent opportunity for the LONI user community to come together and share experiences and methods and for Xavier faculty to learn more about HPC research in the State</a:t>
            </a:r>
            <a:endParaRPr lang="en-US" dirty="0" smtClean="0"/>
          </a:p>
        </p:txBody>
      </p:sp>
      <p:sp>
        <p:nvSpPr>
          <p:cNvPr id="3" name="Title 2"/>
          <p:cNvSpPr>
            <a:spLocks noGrp="1"/>
          </p:cNvSpPr>
          <p:nvPr>
            <p:ph type="title"/>
          </p:nvPr>
        </p:nvSpPr>
        <p:spPr/>
        <p:txBody>
          <a:bodyPr>
            <a:normAutofit/>
          </a:bodyPr>
          <a:lstStyle/>
          <a:p>
            <a:r>
              <a:rPr lang="en-US" dirty="0" smtClean="0"/>
              <a:t>Advancing Faculty Training</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p:cTn id="15" dur="1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1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1000" y="4419600"/>
            <a:ext cx="8534400" cy="2209800"/>
          </a:xfrm>
        </p:spPr>
        <p:txBody>
          <a:bodyPr/>
          <a:lstStyle/>
          <a:p>
            <a:r>
              <a:rPr lang="en-US" sz="2200" dirty="0" smtClean="0"/>
              <a:t>1 full-time position (Grant Coordinator)</a:t>
            </a:r>
          </a:p>
          <a:p>
            <a:r>
              <a:rPr lang="en-US" sz="2200" dirty="0" smtClean="0"/>
              <a:t>1 postdoctoral associate</a:t>
            </a:r>
          </a:p>
          <a:p>
            <a:r>
              <a:rPr lang="en-US" sz="2200" dirty="0" smtClean="0"/>
              <a:t>42 undergraduate students</a:t>
            </a:r>
          </a:p>
          <a:p>
            <a:r>
              <a:rPr lang="en-US" sz="2200" dirty="0" smtClean="0"/>
              <a:t>Equivalent to 2.5 full-time employees (fiber construction)</a:t>
            </a:r>
          </a:p>
          <a:p>
            <a:endParaRPr lang="en-US" dirty="0"/>
          </a:p>
        </p:txBody>
      </p:sp>
      <p:sp>
        <p:nvSpPr>
          <p:cNvPr id="3" name="Title 2"/>
          <p:cNvSpPr>
            <a:spLocks noGrp="1"/>
          </p:cNvSpPr>
          <p:nvPr>
            <p:ph type="title"/>
          </p:nvPr>
        </p:nvSpPr>
        <p:spPr/>
        <p:txBody>
          <a:bodyPr/>
          <a:lstStyle/>
          <a:p>
            <a:r>
              <a:rPr lang="en-US" dirty="0" smtClean="0"/>
              <a:t>Workforce Development</a:t>
            </a:r>
            <a:endParaRPr lang="en-US" dirty="0"/>
          </a:p>
        </p:txBody>
      </p:sp>
      <p:pic>
        <p:nvPicPr>
          <p:cNvPr id="4" name="Picture 3" descr="helping.jpg"/>
          <p:cNvPicPr>
            <a:picLocks noChangeAspect="1"/>
          </p:cNvPicPr>
          <p:nvPr/>
        </p:nvPicPr>
        <p:blipFill>
          <a:blip r:embed="rId3" cstate="print"/>
          <a:stretch>
            <a:fillRect/>
          </a:stretch>
        </p:blipFill>
        <p:spPr>
          <a:xfrm>
            <a:off x="4876800" y="1600200"/>
            <a:ext cx="3536831" cy="2343150"/>
          </a:xfrm>
          <a:prstGeom prst="round2DiagRect">
            <a:avLst>
              <a:gd name="adj1" fmla="val 0"/>
              <a:gd name="adj2" fmla="val 17036"/>
            </a:avLst>
          </a:prstGeom>
          <a:ln w="88900" cap="sq">
            <a:solidFill>
              <a:srgbClr val="FFFFFF"/>
            </a:solidFill>
            <a:miter lim="800000"/>
          </a:ln>
          <a:effectLst>
            <a:outerShdw blurRad="254000" algn="tl" rotWithShape="0">
              <a:srgbClr val="000000">
                <a:alpha val="43000"/>
              </a:srgbClr>
            </a:outerShdw>
          </a:effectLst>
        </p:spPr>
      </p:pic>
      <p:pic>
        <p:nvPicPr>
          <p:cNvPr id="5" name="Picture 4" descr="watching03.jpg"/>
          <p:cNvPicPr>
            <a:picLocks noChangeAspect="1"/>
          </p:cNvPicPr>
          <p:nvPr/>
        </p:nvPicPr>
        <p:blipFill>
          <a:blip r:embed="rId4" cstate="print"/>
          <a:stretch>
            <a:fillRect/>
          </a:stretch>
        </p:blipFill>
        <p:spPr>
          <a:xfrm>
            <a:off x="654170" y="1600200"/>
            <a:ext cx="3536830"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righ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lstStyle/>
          <a:p>
            <a:r>
              <a:rPr lang="en-US" sz="2400" dirty="0" smtClean="0"/>
              <a:t>External Evaluator – Cindi Dunn, Kansas State University</a:t>
            </a:r>
          </a:p>
          <a:p>
            <a:endParaRPr lang="en-US" sz="1200" dirty="0" smtClean="0"/>
          </a:p>
          <a:p>
            <a:r>
              <a:rPr lang="en-US" sz="2400" dirty="0" smtClean="0"/>
              <a:t>Internal Evaluator – Melanie Steen Sighinolfi</a:t>
            </a:r>
            <a:endParaRPr lang="en-US" sz="2000" dirty="0" smtClean="0"/>
          </a:p>
          <a:p>
            <a:pPr lvl="1"/>
            <a:endParaRPr lang="en-US" sz="1200" dirty="0" smtClean="0"/>
          </a:p>
          <a:p>
            <a:r>
              <a:rPr lang="en-US" sz="2400" dirty="0" smtClean="0"/>
              <a:t>Conducted focus groups with undergraduate students, faculty, and management team</a:t>
            </a:r>
            <a:br>
              <a:rPr lang="en-US" sz="2400" dirty="0" smtClean="0"/>
            </a:br>
            <a:r>
              <a:rPr lang="en-US" sz="2400" dirty="0" smtClean="0"/>
              <a:t>(April – July 2013)</a:t>
            </a:r>
          </a:p>
          <a:p>
            <a:endParaRPr lang="en-US" sz="1200" dirty="0" smtClean="0"/>
          </a:p>
          <a:p>
            <a:r>
              <a:rPr lang="en-US" sz="2400" dirty="0" smtClean="0"/>
              <a:t>Currently awaiting final evaluation report</a:t>
            </a:r>
          </a:p>
          <a:p>
            <a:endParaRPr lang="en-US" sz="2800" dirty="0" smtClean="0"/>
          </a:p>
          <a:p>
            <a:endParaRPr lang="en-US" dirty="0" smtClean="0"/>
          </a:p>
        </p:txBody>
      </p:sp>
      <p:sp>
        <p:nvSpPr>
          <p:cNvPr id="3" name="Title 2"/>
          <p:cNvSpPr>
            <a:spLocks noGrp="1"/>
          </p:cNvSpPr>
          <p:nvPr>
            <p:ph type="title"/>
          </p:nvPr>
        </p:nvSpPr>
        <p:spPr/>
        <p:txBody>
          <a:bodyPr/>
          <a:lstStyle/>
          <a:p>
            <a:r>
              <a:rPr lang="en-US" dirty="0" smtClean="0"/>
              <a:t>Project Evaluation</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2968748657"/>
              </p:ext>
            </p:extLst>
          </p:nvPr>
        </p:nvGraphicFramePr>
        <p:xfrm>
          <a:off x="609601" y="381000"/>
          <a:ext cx="8077200" cy="5410203"/>
        </p:xfrm>
        <a:graphic>
          <a:graphicData uri="http://schemas.openxmlformats.org/drawingml/2006/table">
            <a:tbl>
              <a:tblPr firstRow="1" bandRow="1">
                <a:tableStyleId>{5C22544A-7EE6-4342-B048-85BDC9FD1C3A}</a:tableStyleId>
              </a:tblPr>
              <a:tblGrid>
                <a:gridCol w="4627562"/>
                <a:gridCol w="925512"/>
                <a:gridCol w="2524126"/>
              </a:tblGrid>
              <a:tr h="322997">
                <a:tc>
                  <a:txBody>
                    <a:bodyPr/>
                    <a:lstStyle/>
                    <a:p>
                      <a:r>
                        <a:rPr lang="en-US" sz="1400" dirty="0" smtClean="0"/>
                        <a:t>Metric</a:t>
                      </a:r>
                      <a:endParaRPr lang="en-US" sz="1400" dirty="0"/>
                    </a:p>
                  </a:txBody>
                  <a:tcPr/>
                </a:tc>
                <a:tc>
                  <a:txBody>
                    <a:bodyPr/>
                    <a:lstStyle/>
                    <a:p>
                      <a:r>
                        <a:rPr lang="en-US" sz="1400" dirty="0" smtClean="0"/>
                        <a:t>Goal</a:t>
                      </a:r>
                      <a:endParaRPr lang="en-US" sz="1400" dirty="0"/>
                    </a:p>
                  </a:txBody>
                  <a:tcPr/>
                </a:tc>
                <a:tc>
                  <a:txBody>
                    <a:bodyPr/>
                    <a:lstStyle/>
                    <a:p>
                      <a:r>
                        <a:rPr lang="en-US" sz="1400" dirty="0" smtClean="0"/>
                        <a:t>Actual</a:t>
                      </a:r>
                      <a:endParaRPr lang="en-US" sz="1400" dirty="0"/>
                    </a:p>
                  </a:txBody>
                  <a:tcPr/>
                </a:tc>
              </a:tr>
              <a:tr h="549095">
                <a:tc>
                  <a:txBody>
                    <a:bodyPr/>
                    <a:lstStyle/>
                    <a:p>
                      <a:r>
                        <a:rPr lang="en-US" sz="1400" b="0" dirty="0" smtClean="0"/>
                        <a:t>Proposals</a:t>
                      </a:r>
                      <a:endParaRPr lang="en-US" sz="1400" b="0" dirty="0"/>
                    </a:p>
                  </a:txBody>
                  <a:tcPr/>
                </a:tc>
                <a:tc>
                  <a:txBody>
                    <a:bodyPr/>
                    <a:lstStyle/>
                    <a:p>
                      <a:r>
                        <a:rPr lang="en-US" sz="1400" b="0" i="0" dirty="0" smtClean="0"/>
                        <a:t>10</a:t>
                      </a:r>
                      <a:endParaRPr lang="en-US" sz="14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t>10 submitted </a:t>
                      </a:r>
                      <a:r>
                        <a:rPr lang="en-US" sz="1400" b="0" i="0" dirty="0" smtClean="0">
                          <a:latin typeface="Verdana"/>
                        </a:rPr>
                        <a:t>‡</a:t>
                      </a:r>
                      <a:endParaRPr lang="en-US" sz="14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  4 funded </a:t>
                      </a:r>
                      <a:r>
                        <a:rPr lang="en-US" sz="1400" b="0" i="0" dirty="0" smtClean="0">
                          <a:latin typeface="Verdana"/>
                        </a:rPr>
                        <a:t>‡‡</a:t>
                      </a:r>
                      <a:endParaRPr lang="en-US" sz="1400" b="0" i="0" dirty="0" smtClean="0"/>
                    </a:p>
                  </a:txBody>
                  <a:tcPr/>
                </a:tc>
              </a:tr>
              <a:tr h="322997">
                <a:tc>
                  <a:txBody>
                    <a:bodyPr/>
                    <a:lstStyle/>
                    <a:p>
                      <a:r>
                        <a:rPr lang="en-US" sz="1400" b="0" dirty="0" smtClean="0"/>
                        <a:t>Publications</a:t>
                      </a:r>
                      <a:endParaRPr lang="en-US" sz="1400" b="0" dirty="0"/>
                    </a:p>
                  </a:txBody>
                  <a:tcPr/>
                </a:tc>
                <a:tc>
                  <a:txBody>
                    <a:bodyPr/>
                    <a:lstStyle/>
                    <a:p>
                      <a:r>
                        <a:rPr lang="en-US" sz="1400" b="0" dirty="0" smtClean="0"/>
                        <a:t>15</a:t>
                      </a:r>
                    </a:p>
                  </a:txBody>
                  <a:tcPr/>
                </a:tc>
                <a:tc>
                  <a:txBody>
                    <a:bodyPr/>
                    <a:lstStyle/>
                    <a:p>
                      <a:r>
                        <a:rPr lang="en-US" sz="1400" b="0" dirty="0" smtClean="0"/>
                        <a:t>18</a:t>
                      </a:r>
                      <a:endParaRPr lang="en-US" sz="1400" b="0" dirty="0"/>
                    </a:p>
                  </a:txBody>
                  <a:tcPr/>
                </a:tc>
              </a:tr>
              <a:tr h="322997">
                <a:tc>
                  <a:txBody>
                    <a:bodyPr/>
                    <a:lstStyle/>
                    <a:p>
                      <a:r>
                        <a:rPr lang="en-US" sz="1400" b="0" dirty="0" smtClean="0"/>
                        <a:t>Presentations</a:t>
                      </a:r>
                      <a:endParaRPr lang="en-US" sz="1400" b="0" dirty="0"/>
                    </a:p>
                  </a:txBody>
                  <a:tcPr/>
                </a:tc>
                <a:tc>
                  <a:txBody>
                    <a:bodyPr/>
                    <a:lstStyle/>
                    <a:p>
                      <a:r>
                        <a:rPr lang="en-US" sz="1400" b="0" dirty="0" smtClean="0"/>
                        <a:t>15</a:t>
                      </a:r>
                      <a:endParaRPr lang="en-US" sz="1400" b="0" dirty="0"/>
                    </a:p>
                  </a:txBody>
                  <a:tcPr/>
                </a:tc>
                <a:tc>
                  <a:txBody>
                    <a:bodyPr/>
                    <a:lstStyle/>
                    <a:p>
                      <a:r>
                        <a:rPr lang="en-US" sz="1400" b="0" dirty="0" smtClean="0"/>
                        <a:t>20</a:t>
                      </a:r>
                      <a:endParaRPr lang="en-US" sz="1400" b="0" dirty="0"/>
                    </a:p>
                  </a:txBody>
                  <a:tcPr/>
                </a:tc>
              </a:tr>
              <a:tr h="322997">
                <a:tc>
                  <a:txBody>
                    <a:bodyPr/>
                    <a:lstStyle/>
                    <a:p>
                      <a:r>
                        <a:rPr lang="en-US" sz="1400" b="0" dirty="0" smtClean="0"/>
                        <a:t>Courses with HPC content added</a:t>
                      </a:r>
                      <a:endParaRPr lang="en-US" sz="1400" b="0" dirty="0"/>
                    </a:p>
                  </a:txBody>
                  <a:tcPr/>
                </a:tc>
                <a:tc>
                  <a:txBody>
                    <a:bodyPr/>
                    <a:lstStyle/>
                    <a:p>
                      <a:r>
                        <a:rPr lang="en-US" sz="1400" b="0" dirty="0" smtClean="0"/>
                        <a:t>5</a:t>
                      </a:r>
                      <a:endParaRPr lang="en-US" sz="1400" b="0" dirty="0"/>
                    </a:p>
                  </a:txBody>
                  <a:tcPr/>
                </a:tc>
                <a:tc>
                  <a:txBody>
                    <a:bodyPr/>
                    <a:lstStyle/>
                    <a:p>
                      <a:r>
                        <a:rPr lang="en-US" sz="1400" b="0" dirty="0" smtClean="0"/>
                        <a:t>5</a:t>
                      </a:r>
                      <a:endParaRPr lang="en-US" sz="1400" b="0" dirty="0"/>
                    </a:p>
                  </a:txBody>
                  <a:tcPr/>
                </a:tc>
              </a:tr>
              <a:tr h="322997">
                <a:tc>
                  <a:txBody>
                    <a:bodyPr/>
                    <a:lstStyle/>
                    <a:p>
                      <a:r>
                        <a:rPr lang="en-US" sz="1400" b="0" dirty="0" smtClean="0"/>
                        <a:t>Minority students attending courses</a:t>
                      </a:r>
                      <a:endParaRPr lang="en-US" sz="1400" b="0" dirty="0"/>
                    </a:p>
                  </a:txBody>
                  <a:tcPr/>
                </a:tc>
                <a:tc>
                  <a:txBody>
                    <a:bodyPr/>
                    <a:lstStyle/>
                    <a:p>
                      <a:r>
                        <a:rPr lang="en-US" sz="1400" b="0" smtClean="0"/>
                        <a:t>100%</a:t>
                      </a:r>
                      <a:endParaRPr lang="en-US" sz="1400" b="0" dirty="0"/>
                    </a:p>
                  </a:txBody>
                  <a:tcPr/>
                </a:tc>
                <a:tc>
                  <a:txBody>
                    <a:bodyPr/>
                    <a:lstStyle/>
                    <a:p>
                      <a:r>
                        <a:rPr lang="en-US" sz="1400" b="0" dirty="0" smtClean="0"/>
                        <a:t>7</a:t>
                      </a:r>
                      <a:endParaRPr lang="en-US" sz="1400" b="0" dirty="0"/>
                    </a:p>
                  </a:txBody>
                  <a:tcPr/>
                </a:tc>
              </a:tr>
              <a:tr h="342052">
                <a:tc>
                  <a:txBody>
                    <a:bodyPr/>
                    <a:lstStyle/>
                    <a:p>
                      <a:r>
                        <a:rPr kumimoji="0" lang="en-US" sz="1400" b="0" kern="1200" dirty="0" smtClean="0">
                          <a:solidFill>
                            <a:schemeClr val="dk1"/>
                          </a:solidFill>
                          <a:latin typeface="+mn-lt"/>
                          <a:ea typeface="+mn-ea"/>
                          <a:cs typeface="+mn-cs"/>
                        </a:rPr>
                        <a:t>Faculty &amp; students attending HPC training activities</a:t>
                      </a:r>
                      <a:endParaRPr lang="en-US" sz="1400" b="0" dirty="0"/>
                    </a:p>
                  </a:txBody>
                  <a:tcPr/>
                </a:tc>
                <a:tc>
                  <a:txBody>
                    <a:bodyPr/>
                    <a:lstStyle/>
                    <a:p>
                      <a:r>
                        <a:rPr lang="en-US" sz="1400" b="0" dirty="0" smtClean="0"/>
                        <a:t>25</a:t>
                      </a:r>
                      <a:endParaRPr lang="en-US" sz="1400" b="0" dirty="0"/>
                    </a:p>
                  </a:txBody>
                  <a:tcPr/>
                </a:tc>
                <a:tc>
                  <a:txBody>
                    <a:bodyPr/>
                    <a:lstStyle/>
                    <a:p>
                      <a:r>
                        <a:rPr lang="en-US" sz="1400" b="0" dirty="0" smtClean="0"/>
                        <a:t>50</a:t>
                      </a:r>
                      <a:endParaRPr lang="en-US" sz="1400" b="0" dirty="0"/>
                    </a:p>
                  </a:txBody>
                  <a:tcPr/>
                </a:tc>
              </a:tr>
              <a:tr h="322997">
                <a:tc>
                  <a:txBody>
                    <a:bodyPr/>
                    <a:lstStyle/>
                    <a:p>
                      <a:r>
                        <a:rPr lang="en-US" sz="1400" b="0" dirty="0" smtClean="0"/>
                        <a:t>Minority students engaged in  research</a:t>
                      </a:r>
                      <a:endParaRPr lang="en-US" sz="1400" b="0" dirty="0"/>
                    </a:p>
                  </a:txBody>
                  <a:tcPr/>
                </a:tc>
                <a:tc>
                  <a:txBody>
                    <a:bodyPr/>
                    <a:lstStyle/>
                    <a:p>
                      <a:r>
                        <a:rPr lang="en-US" sz="1400" b="0" dirty="0" smtClean="0"/>
                        <a:t>10</a:t>
                      </a:r>
                      <a:endParaRPr lang="en-US" sz="1400" b="0" dirty="0"/>
                    </a:p>
                  </a:txBody>
                  <a:tcPr/>
                </a:tc>
                <a:tc>
                  <a:txBody>
                    <a:bodyPr/>
                    <a:lstStyle/>
                    <a:p>
                      <a:r>
                        <a:rPr lang="en-US" sz="1400" b="0" dirty="0" smtClean="0"/>
                        <a:t>42</a:t>
                      </a:r>
                      <a:endParaRPr lang="en-US" sz="1400" b="0" dirty="0"/>
                    </a:p>
                  </a:txBody>
                  <a:tcPr/>
                </a:tc>
              </a:tr>
              <a:tr h="322997">
                <a:tc>
                  <a:txBody>
                    <a:bodyPr/>
                    <a:lstStyle/>
                    <a:p>
                      <a:r>
                        <a:rPr lang="en-US" sz="1400" b="0" dirty="0" smtClean="0"/>
                        <a:t>Student presentations</a:t>
                      </a:r>
                      <a:endParaRPr lang="en-US" sz="1400" b="0" dirty="0"/>
                    </a:p>
                  </a:txBody>
                  <a:tcPr/>
                </a:tc>
                <a:tc>
                  <a:txBody>
                    <a:bodyPr/>
                    <a:lstStyle/>
                    <a:p>
                      <a:r>
                        <a:rPr lang="en-US" sz="1400" b="0" dirty="0" smtClean="0"/>
                        <a:t>10</a:t>
                      </a:r>
                      <a:endParaRPr lang="en-US" sz="1400" b="0" dirty="0"/>
                    </a:p>
                  </a:txBody>
                  <a:tcPr/>
                </a:tc>
                <a:tc>
                  <a:txBody>
                    <a:bodyPr/>
                    <a:lstStyle/>
                    <a:p>
                      <a:r>
                        <a:rPr lang="en-US" sz="1400" b="0" dirty="0" smtClean="0"/>
                        <a:t>5</a:t>
                      </a:r>
                      <a:endParaRPr lang="en-US" sz="1400" b="0" dirty="0"/>
                    </a:p>
                  </a:txBody>
                  <a:tcPr/>
                </a:tc>
              </a:tr>
              <a:tr h="390500">
                <a:tc>
                  <a:txBody>
                    <a:bodyPr/>
                    <a:lstStyle/>
                    <a:p>
                      <a:r>
                        <a:rPr lang="en-US" sz="1400" b="0" dirty="0" smtClean="0"/>
                        <a:t>Student</a:t>
                      </a:r>
                      <a:r>
                        <a:rPr lang="en-US" sz="1400" b="0" baseline="0" dirty="0" smtClean="0"/>
                        <a:t> publications</a:t>
                      </a:r>
                      <a:endParaRPr lang="en-US" sz="1400" b="0" dirty="0"/>
                    </a:p>
                  </a:txBody>
                  <a:tcPr/>
                </a:tc>
                <a:tc>
                  <a:txBody>
                    <a:bodyPr/>
                    <a:lstStyle/>
                    <a:p>
                      <a:r>
                        <a:rPr lang="en-US" sz="1400" b="0" dirty="0" smtClean="0"/>
                        <a:t>5</a:t>
                      </a:r>
                      <a:endParaRPr lang="en-US" sz="1400" b="0" dirty="0"/>
                    </a:p>
                  </a:txBody>
                  <a:tcPr/>
                </a:tc>
                <a:tc>
                  <a:txBody>
                    <a:bodyPr/>
                    <a:lstStyle/>
                    <a:p>
                      <a:r>
                        <a:rPr lang="en-US" sz="1400" b="0" dirty="0" smtClean="0"/>
                        <a:t>0</a:t>
                      </a:r>
                      <a:endParaRPr lang="en-US" sz="1400" b="0" dirty="0"/>
                    </a:p>
                  </a:txBody>
                  <a:tcPr/>
                </a:tc>
              </a:tr>
              <a:tr h="336244">
                <a:tc>
                  <a:txBody>
                    <a:bodyPr/>
                    <a:lstStyle/>
                    <a:p>
                      <a:r>
                        <a:rPr lang="en-US" sz="1400" b="0" dirty="0" smtClean="0"/>
                        <a:t>Student</a:t>
                      </a:r>
                      <a:r>
                        <a:rPr lang="en-US" sz="1400" b="0" baseline="0" dirty="0" smtClean="0"/>
                        <a:t> graduation rate</a:t>
                      </a:r>
                      <a:endParaRPr lang="en-US" sz="1400" b="0" dirty="0"/>
                    </a:p>
                  </a:txBody>
                  <a:tcPr/>
                </a:tc>
                <a:tc>
                  <a:txBody>
                    <a:bodyPr/>
                    <a:lstStyle/>
                    <a:p>
                      <a:r>
                        <a:rPr lang="en-US" sz="1400" b="0" dirty="0" smtClean="0"/>
                        <a:t>100%</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8 students have graduated</a:t>
                      </a:r>
                    </a:p>
                  </a:txBody>
                  <a:tcPr/>
                </a:tc>
              </a:tr>
              <a:tr h="322997">
                <a:tc>
                  <a:txBody>
                    <a:bodyPr/>
                    <a:lstStyle/>
                    <a:p>
                      <a:r>
                        <a:rPr lang="en-US" sz="1400" b="0" dirty="0" smtClean="0"/>
                        <a:t>Minorities entering</a:t>
                      </a:r>
                      <a:r>
                        <a:rPr lang="en-US" sz="1400" b="0" baseline="0" dirty="0" smtClean="0"/>
                        <a:t> grad school in STEM fields</a:t>
                      </a:r>
                      <a:endParaRPr lang="en-US" sz="1400" b="0" dirty="0"/>
                    </a:p>
                  </a:txBody>
                  <a:tcPr/>
                </a:tc>
                <a:tc>
                  <a:txBody>
                    <a:bodyPr/>
                    <a:lstStyle/>
                    <a:p>
                      <a:r>
                        <a:rPr lang="en-US" sz="1400" b="0" dirty="0" smtClean="0"/>
                        <a:t>60%</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4 (50% of graduates)</a:t>
                      </a:r>
                    </a:p>
                  </a:txBody>
                  <a:tcPr/>
                </a:tc>
              </a:tr>
              <a:tr h="549095">
                <a:tc>
                  <a:txBody>
                    <a:bodyPr/>
                    <a:lstStyle/>
                    <a:p>
                      <a:r>
                        <a:rPr lang="en-US" sz="1400" b="0" dirty="0" smtClean="0"/>
                        <a:t>Minority graduates entering</a:t>
                      </a:r>
                      <a:r>
                        <a:rPr lang="en-US" sz="1400" b="0" baseline="0" dirty="0" smtClean="0"/>
                        <a:t> workforce in STEM fields</a:t>
                      </a:r>
                      <a:endParaRPr lang="en-US" sz="1400" b="0" dirty="0"/>
                    </a:p>
                  </a:txBody>
                  <a:tcPr/>
                </a:tc>
                <a:tc>
                  <a:txBody>
                    <a:bodyPr/>
                    <a:lstStyle/>
                    <a:p>
                      <a:r>
                        <a:rPr lang="en-US" sz="1400" b="0" dirty="0" smtClean="0"/>
                        <a:t>40%</a:t>
                      </a:r>
                      <a:endParaRPr lang="en-US" sz="1400" b="0" dirty="0"/>
                    </a:p>
                  </a:txBody>
                  <a:tcPr/>
                </a:tc>
                <a:tc>
                  <a:txBody>
                    <a:bodyPr/>
                    <a:lstStyle/>
                    <a:p>
                      <a:r>
                        <a:rPr lang="en-US" sz="1400" b="0" dirty="0" smtClean="0"/>
                        <a:t>4 (50% of graduates)</a:t>
                      </a:r>
                      <a:endParaRPr lang="en-US" sz="1400" b="0" dirty="0"/>
                    </a:p>
                  </a:txBody>
                  <a:tcPr/>
                </a:tc>
              </a:tr>
              <a:tr h="322997">
                <a:tc>
                  <a:txBody>
                    <a:bodyPr/>
                    <a:lstStyle/>
                    <a:p>
                      <a:r>
                        <a:rPr lang="en-US" sz="1400" b="0" dirty="0" smtClean="0"/>
                        <a:t>Patent</a:t>
                      </a:r>
                      <a:r>
                        <a:rPr lang="en-US" sz="1400" b="0" baseline="0" dirty="0" smtClean="0"/>
                        <a:t> disclosures and licenses</a:t>
                      </a:r>
                      <a:endParaRPr lang="en-US" sz="1400" b="0" dirty="0"/>
                    </a:p>
                  </a:txBody>
                  <a:tcPr/>
                </a:tc>
                <a:tc>
                  <a:txBody>
                    <a:bodyPr/>
                    <a:lstStyle/>
                    <a:p>
                      <a:r>
                        <a:rPr lang="en-US" sz="1400" b="0" dirty="0" smtClean="0"/>
                        <a:t>2</a:t>
                      </a:r>
                      <a:endParaRPr lang="en-US" sz="1400" b="0" dirty="0"/>
                    </a:p>
                  </a:txBody>
                  <a:tcPr/>
                </a:tc>
                <a:tc>
                  <a:txBody>
                    <a:bodyPr/>
                    <a:lstStyle/>
                    <a:p>
                      <a:r>
                        <a:rPr lang="en-US" sz="1400" b="0" dirty="0" smtClean="0"/>
                        <a:t>0</a:t>
                      </a:r>
                      <a:endParaRPr lang="en-US" sz="1400" b="0" dirty="0"/>
                    </a:p>
                  </a:txBody>
                  <a:tcPr/>
                </a:tc>
              </a:tr>
              <a:tr h="336244">
                <a:tc>
                  <a:txBody>
                    <a:bodyPr/>
                    <a:lstStyle/>
                    <a:p>
                      <a:r>
                        <a:rPr lang="en-US" sz="1400" b="0" dirty="0" smtClean="0"/>
                        <a:t>Number of jobs</a:t>
                      </a:r>
                      <a:r>
                        <a:rPr lang="en-US" sz="1400" b="0" baseline="0" dirty="0" smtClean="0"/>
                        <a:t> created</a:t>
                      </a:r>
                      <a:endParaRPr lang="en-US" sz="1400" b="0" dirty="0"/>
                    </a:p>
                  </a:txBody>
                  <a:tcPr/>
                </a:tc>
                <a:tc>
                  <a:txBody>
                    <a:bodyPr/>
                    <a:lstStyle/>
                    <a:p>
                      <a:r>
                        <a:rPr lang="en-US" sz="1400" b="0" dirty="0" smtClean="0"/>
                        <a:t>25</a:t>
                      </a:r>
                      <a:endParaRPr lang="en-US" sz="1400" b="0" dirty="0"/>
                    </a:p>
                  </a:txBody>
                  <a:tcPr/>
                </a:tc>
                <a:tc>
                  <a:txBody>
                    <a:bodyPr/>
                    <a:lstStyle/>
                    <a:p>
                      <a:r>
                        <a:rPr lang="en-US" sz="1400" b="0" dirty="0" smtClean="0"/>
                        <a:t>46.5</a:t>
                      </a:r>
                      <a:endParaRPr lang="en-US" sz="1400" b="0" dirty="0"/>
                    </a:p>
                  </a:txBody>
                  <a:tcPr/>
                </a:tc>
              </a:tr>
            </a:tbl>
          </a:graphicData>
        </a:graphic>
      </p:graphicFrame>
      <p:sp>
        <p:nvSpPr>
          <p:cNvPr id="4" name="Rectangle 3"/>
          <p:cNvSpPr/>
          <p:nvPr/>
        </p:nvSpPr>
        <p:spPr>
          <a:xfrm>
            <a:off x="4876800" y="6096000"/>
            <a:ext cx="4114800" cy="523220"/>
          </a:xfrm>
          <a:prstGeom prst="rect">
            <a:avLst/>
          </a:prstGeom>
        </p:spPr>
        <p:txBody>
          <a:bodyPr wrap="square">
            <a:spAutoFit/>
          </a:bodyPr>
          <a:lstStyle/>
          <a:p>
            <a:r>
              <a:rPr lang="en-US" sz="1400" b="1" dirty="0" smtClean="0">
                <a:latin typeface="Verdana"/>
              </a:rPr>
              <a:t>‡  </a:t>
            </a:r>
            <a:r>
              <a:rPr lang="en-US" sz="1400" b="1" dirty="0" smtClean="0"/>
              <a:t> 4 Pilot, 2 </a:t>
            </a:r>
            <a:r>
              <a:rPr lang="en-US" sz="1400" b="1" dirty="0" err="1" smtClean="0"/>
              <a:t>DoD</a:t>
            </a:r>
            <a:r>
              <a:rPr lang="en-US" sz="1400" b="1" dirty="0" smtClean="0"/>
              <a:t>, 2 NSF,1 </a:t>
            </a:r>
            <a:r>
              <a:rPr lang="en-US" sz="1400" b="1" dirty="0" err="1" smtClean="0"/>
              <a:t>BoR</a:t>
            </a:r>
            <a:r>
              <a:rPr lang="en-US" sz="1400" b="1" dirty="0" smtClean="0"/>
              <a:t>, 1 LBRN</a:t>
            </a:r>
          </a:p>
          <a:p>
            <a:r>
              <a:rPr lang="en-US" sz="1400" b="1" dirty="0" smtClean="0">
                <a:latin typeface="Verdana"/>
              </a:rPr>
              <a:t>‡‡</a:t>
            </a:r>
            <a:r>
              <a:rPr lang="en-US" sz="1400" b="1" dirty="0" smtClean="0"/>
              <a:t>   (3 Pilot, 1 </a:t>
            </a:r>
            <a:r>
              <a:rPr lang="en-US" sz="1400" b="1" dirty="0" err="1" smtClean="0"/>
              <a:t>DoD</a:t>
            </a:r>
            <a:r>
              <a:rPr lang="en-US" sz="1400" b="1" dirty="0" smtClean="0"/>
              <a:t>)</a:t>
            </a:r>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pic>
        <p:nvPicPr>
          <p:cNvPr id="4" name="Picture 4" descr="C:\Documents and Settings\sjohns20\Local Settings\Temporary Internet Files\Content.IE5\8N0LAB2N\MC900439359[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1371600"/>
            <a:ext cx="4876800" cy="4876800"/>
          </a:xfrm>
          <a:prstGeom prst="rect">
            <a:avLst/>
          </a:prstGeom>
          <a:noFill/>
        </p:spPr>
      </p:pic>
    </p:spTree>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10000" accel="50000" decel="50000" autoRev="1" fill="hold" nodeType="withEffect">
                                  <p:stCondLst>
                                    <p:cond delay="0"/>
                                  </p:stCondLst>
                                  <p:childTnLst>
                                    <p:animMotion origin="layout" path="M -0.175 -0.04445 C -0.175 0.02847 -0.13645 0.08888 -0.08906 0.08888 C -0.03316 0.08888 -0.01319 0.02222 -0.00468 -0.01829 L 0.00417 -0.07107 C 0.01268 -0.11112 0.0342 -0.17778 0.09705 -0.17778 C 0.13733 -0.17778 0.18334 -0.11783 0.18334 -0.04445 C 0.18334 0.02847 0.13733 0.08888 0.09705 0.08888 C 0.0342 0.08888 0.01268 0.02222 0.00417 -0.01829 L -0.00468 -0.07107 C -0.01319 -0.11112 -0.03316 -0.17778 -0.08906 -0.17778 C -0.13645 -0.17778 -0.175 -0.11783 -0.175 -0.04445 Z " pathEditMode="relative" rAng="0" ptsTypes="ffFffffFfff">
                                      <p:cBhvr>
                                        <p:cTn id="6" dur="3000" fill="hold"/>
                                        <p:tgtEl>
                                          <p:spTgt spid="4"/>
                                        </p:tgtEl>
                                        <p:attrNameLst>
                                          <p:attrName>ppt_x</p:attrName>
                                          <p:attrName>ppt_y</p:attrName>
                                        </p:attrNameLst>
                                      </p:cBhvr>
                                      <p:rCtr x="1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ircular Arrow 41"/>
          <p:cNvSpPr/>
          <p:nvPr/>
        </p:nvSpPr>
        <p:spPr>
          <a:xfrm rot="5400000" flipH="1" flipV="1">
            <a:off x="1316042" y="232391"/>
            <a:ext cx="6002948" cy="6604967"/>
          </a:xfrm>
          <a:prstGeom prst="circularArrow">
            <a:avLst>
              <a:gd name="adj1" fmla="val 5197"/>
              <a:gd name="adj2" fmla="val 335708"/>
              <a:gd name="adj3" fmla="val 8211653"/>
              <a:gd name="adj4" fmla="val 6448729"/>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ircular Arrow 42"/>
          <p:cNvSpPr/>
          <p:nvPr/>
        </p:nvSpPr>
        <p:spPr>
          <a:xfrm rot="11780517" flipH="1" flipV="1">
            <a:off x="1722357" y="25301"/>
            <a:ext cx="6002948" cy="6604967"/>
          </a:xfrm>
          <a:prstGeom prst="circularArrow">
            <a:avLst>
              <a:gd name="adj1" fmla="val 5197"/>
              <a:gd name="adj2" fmla="val 335708"/>
              <a:gd name="adj3" fmla="val 8211653"/>
              <a:gd name="adj4" fmla="val 6448729"/>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Circular Arrow 39"/>
          <p:cNvSpPr/>
          <p:nvPr/>
        </p:nvSpPr>
        <p:spPr>
          <a:xfrm rot="2513025" flipH="1" flipV="1">
            <a:off x="1322117" y="855267"/>
            <a:ext cx="6002948" cy="6604967"/>
          </a:xfrm>
          <a:prstGeom prst="circularArrow">
            <a:avLst>
              <a:gd name="adj1" fmla="val 5197"/>
              <a:gd name="adj2" fmla="val 335708"/>
              <a:gd name="adj3" fmla="val 8211653"/>
              <a:gd name="adj4" fmla="val 6448729"/>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ircular Arrow 34"/>
          <p:cNvSpPr/>
          <p:nvPr/>
        </p:nvSpPr>
        <p:spPr>
          <a:xfrm rot="3112076">
            <a:off x="1920088" y="107050"/>
            <a:ext cx="6002948" cy="6604967"/>
          </a:xfrm>
          <a:prstGeom prst="circularArrow">
            <a:avLst>
              <a:gd name="adj1" fmla="val 5197"/>
              <a:gd name="adj2" fmla="val 335708"/>
              <a:gd name="adj3" fmla="val 8211653"/>
              <a:gd name="adj4" fmla="val 6448729"/>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Circular Arrow 38"/>
          <p:cNvSpPr/>
          <p:nvPr/>
        </p:nvSpPr>
        <p:spPr>
          <a:xfrm rot="2760938">
            <a:off x="1453282" y="845815"/>
            <a:ext cx="6002948" cy="6604967"/>
          </a:xfrm>
          <a:prstGeom prst="circularArrow">
            <a:avLst>
              <a:gd name="adj1" fmla="val 5197"/>
              <a:gd name="adj2" fmla="val 335708"/>
              <a:gd name="adj3" fmla="val 16866549"/>
              <a:gd name="adj4" fmla="val 15197743"/>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Circular Arrow 36"/>
          <p:cNvSpPr/>
          <p:nvPr/>
        </p:nvSpPr>
        <p:spPr>
          <a:xfrm rot="1683570">
            <a:off x="1505455" y="566483"/>
            <a:ext cx="6002948" cy="6604967"/>
          </a:xfrm>
          <a:prstGeom prst="circularArrow">
            <a:avLst>
              <a:gd name="adj1" fmla="val 5197"/>
              <a:gd name="adj2" fmla="val 335708"/>
              <a:gd name="adj3" fmla="val 12298784"/>
              <a:gd name="adj4" fmla="val 10770215"/>
              <a:gd name="adj5" fmla="val 6064"/>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381000" y="1371600"/>
            <a:ext cx="8458200" cy="4953000"/>
          </a:xfrm>
          <a:prstGeom prst="rect">
            <a:avLst/>
          </a:prstGeom>
          <a:noFill/>
        </p:spPr>
      </p:sp>
      <p:sp>
        <p:nvSpPr>
          <p:cNvPr id="9" name="Freeform 8"/>
          <p:cNvSpPr/>
          <p:nvPr/>
        </p:nvSpPr>
        <p:spPr>
          <a:xfrm>
            <a:off x="3352800" y="963365"/>
            <a:ext cx="2819407" cy="1017835"/>
          </a:xfrm>
          <a:custGeom>
            <a:avLst/>
            <a:gdLst>
              <a:gd name="connsiteX0" fmla="*/ 0 w 2819407"/>
              <a:gd name="connsiteY0" fmla="*/ 156942 h 941635"/>
              <a:gd name="connsiteX1" fmla="*/ 45967 w 2819407"/>
              <a:gd name="connsiteY1" fmla="*/ 45967 h 941635"/>
              <a:gd name="connsiteX2" fmla="*/ 156942 w 2819407"/>
              <a:gd name="connsiteY2" fmla="*/ 0 h 941635"/>
              <a:gd name="connsiteX3" fmla="*/ 2662465 w 2819407"/>
              <a:gd name="connsiteY3" fmla="*/ 0 h 941635"/>
              <a:gd name="connsiteX4" fmla="*/ 2773440 w 2819407"/>
              <a:gd name="connsiteY4" fmla="*/ 45967 h 941635"/>
              <a:gd name="connsiteX5" fmla="*/ 2819407 w 2819407"/>
              <a:gd name="connsiteY5" fmla="*/ 156942 h 941635"/>
              <a:gd name="connsiteX6" fmla="*/ 2819407 w 2819407"/>
              <a:gd name="connsiteY6" fmla="*/ 784693 h 941635"/>
              <a:gd name="connsiteX7" fmla="*/ 2773440 w 2819407"/>
              <a:gd name="connsiteY7" fmla="*/ 895668 h 941635"/>
              <a:gd name="connsiteX8" fmla="*/ 2662465 w 2819407"/>
              <a:gd name="connsiteY8" fmla="*/ 941635 h 941635"/>
              <a:gd name="connsiteX9" fmla="*/ 156942 w 2819407"/>
              <a:gd name="connsiteY9" fmla="*/ 941635 h 941635"/>
              <a:gd name="connsiteX10" fmla="*/ 45967 w 2819407"/>
              <a:gd name="connsiteY10" fmla="*/ 895668 h 941635"/>
              <a:gd name="connsiteX11" fmla="*/ 0 w 2819407"/>
              <a:gd name="connsiteY11" fmla="*/ 784693 h 941635"/>
              <a:gd name="connsiteX12" fmla="*/ 0 w 2819407"/>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407" h="941635">
                <a:moveTo>
                  <a:pt x="0" y="156942"/>
                </a:moveTo>
                <a:cubicBezTo>
                  <a:pt x="0" y="115318"/>
                  <a:pt x="16535" y="75400"/>
                  <a:pt x="45967" y="45967"/>
                </a:cubicBezTo>
                <a:cubicBezTo>
                  <a:pt x="75399" y="16535"/>
                  <a:pt x="115318" y="0"/>
                  <a:pt x="156942" y="0"/>
                </a:cubicBezTo>
                <a:lnTo>
                  <a:pt x="2662465" y="0"/>
                </a:lnTo>
                <a:cubicBezTo>
                  <a:pt x="2704089" y="0"/>
                  <a:pt x="2744007" y="16535"/>
                  <a:pt x="2773440" y="45967"/>
                </a:cubicBezTo>
                <a:cubicBezTo>
                  <a:pt x="2802872" y="75399"/>
                  <a:pt x="2819407" y="115318"/>
                  <a:pt x="2819407" y="156942"/>
                </a:cubicBezTo>
                <a:lnTo>
                  <a:pt x="2819407" y="784693"/>
                </a:lnTo>
                <a:cubicBezTo>
                  <a:pt x="2819407" y="826317"/>
                  <a:pt x="2802872" y="866235"/>
                  <a:pt x="2773440" y="895668"/>
                </a:cubicBezTo>
                <a:cubicBezTo>
                  <a:pt x="2744008" y="925100"/>
                  <a:pt x="2704089" y="941635"/>
                  <a:pt x="2662465"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lvl="0" algn="ctr" defTabSz="889000">
              <a:lnSpc>
                <a:spcPct val="90000"/>
              </a:lnSpc>
              <a:spcBef>
                <a:spcPct val="0"/>
              </a:spcBef>
              <a:spcAft>
                <a:spcPct val="35000"/>
              </a:spcAft>
            </a:pPr>
            <a:r>
              <a:rPr lang="en-US" b="1" kern="1200" dirty="0"/>
              <a:t>Enhance </a:t>
            </a:r>
            <a:r>
              <a:rPr lang="en-US" b="1" kern="1200" dirty="0" smtClean="0"/>
              <a:t> Research Competitiveness</a:t>
            </a:r>
            <a:endParaRPr lang="en-US" b="1" kern="1200" dirty="0"/>
          </a:p>
        </p:txBody>
      </p:sp>
      <p:sp>
        <p:nvSpPr>
          <p:cNvPr id="10" name="Freeform 9"/>
          <p:cNvSpPr/>
          <p:nvPr/>
        </p:nvSpPr>
        <p:spPr>
          <a:xfrm>
            <a:off x="5943612" y="2133600"/>
            <a:ext cx="2895587" cy="1066811"/>
          </a:xfrm>
          <a:custGeom>
            <a:avLst/>
            <a:gdLst>
              <a:gd name="connsiteX0" fmla="*/ 0 w 2666994"/>
              <a:gd name="connsiteY0" fmla="*/ 156942 h 941635"/>
              <a:gd name="connsiteX1" fmla="*/ 45967 w 2666994"/>
              <a:gd name="connsiteY1" fmla="*/ 45967 h 941635"/>
              <a:gd name="connsiteX2" fmla="*/ 156942 w 2666994"/>
              <a:gd name="connsiteY2" fmla="*/ 0 h 941635"/>
              <a:gd name="connsiteX3" fmla="*/ 2510052 w 2666994"/>
              <a:gd name="connsiteY3" fmla="*/ 0 h 941635"/>
              <a:gd name="connsiteX4" fmla="*/ 2621027 w 2666994"/>
              <a:gd name="connsiteY4" fmla="*/ 45967 h 941635"/>
              <a:gd name="connsiteX5" fmla="*/ 2666994 w 2666994"/>
              <a:gd name="connsiteY5" fmla="*/ 156942 h 941635"/>
              <a:gd name="connsiteX6" fmla="*/ 2666994 w 2666994"/>
              <a:gd name="connsiteY6" fmla="*/ 784693 h 941635"/>
              <a:gd name="connsiteX7" fmla="*/ 2621027 w 2666994"/>
              <a:gd name="connsiteY7" fmla="*/ 895668 h 941635"/>
              <a:gd name="connsiteX8" fmla="*/ 2510052 w 2666994"/>
              <a:gd name="connsiteY8" fmla="*/ 941635 h 941635"/>
              <a:gd name="connsiteX9" fmla="*/ 156942 w 2666994"/>
              <a:gd name="connsiteY9" fmla="*/ 941635 h 941635"/>
              <a:gd name="connsiteX10" fmla="*/ 45967 w 2666994"/>
              <a:gd name="connsiteY10" fmla="*/ 895668 h 941635"/>
              <a:gd name="connsiteX11" fmla="*/ 0 w 2666994"/>
              <a:gd name="connsiteY11" fmla="*/ 784693 h 941635"/>
              <a:gd name="connsiteX12" fmla="*/ 0 w 2666994"/>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994" h="941635">
                <a:moveTo>
                  <a:pt x="0" y="156942"/>
                </a:moveTo>
                <a:cubicBezTo>
                  <a:pt x="0" y="115318"/>
                  <a:pt x="16535" y="75400"/>
                  <a:pt x="45967" y="45967"/>
                </a:cubicBezTo>
                <a:cubicBezTo>
                  <a:pt x="75399" y="16535"/>
                  <a:pt x="115318" y="0"/>
                  <a:pt x="156942" y="0"/>
                </a:cubicBezTo>
                <a:lnTo>
                  <a:pt x="2510052" y="0"/>
                </a:lnTo>
                <a:cubicBezTo>
                  <a:pt x="2551676" y="0"/>
                  <a:pt x="2591594" y="16535"/>
                  <a:pt x="2621027" y="45967"/>
                </a:cubicBezTo>
                <a:cubicBezTo>
                  <a:pt x="2650459" y="75399"/>
                  <a:pt x="2666994" y="115318"/>
                  <a:pt x="2666994" y="156942"/>
                </a:cubicBezTo>
                <a:lnTo>
                  <a:pt x="2666994" y="784693"/>
                </a:lnTo>
                <a:cubicBezTo>
                  <a:pt x="2666994" y="826317"/>
                  <a:pt x="2650459" y="866235"/>
                  <a:pt x="2621027" y="895668"/>
                </a:cubicBezTo>
                <a:cubicBezTo>
                  <a:pt x="2591595" y="925100"/>
                  <a:pt x="2551676" y="941635"/>
                  <a:pt x="2510052"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algn="ctr" defTabSz="889000">
              <a:lnSpc>
                <a:spcPct val="90000"/>
              </a:lnSpc>
              <a:spcBef>
                <a:spcPct val="0"/>
              </a:spcBef>
              <a:spcAft>
                <a:spcPct val="35000"/>
              </a:spcAft>
            </a:pPr>
            <a:r>
              <a:rPr lang="en-US" b="1" dirty="0" smtClean="0"/>
              <a:t>Facilitate collaborative research in</a:t>
            </a:r>
            <a:br>
              <a:rPr lang="en-US" b="1" dirty="0" smtClean="0"/>
            </a:br>
            <a:r>
              <a:rPr lang="en-US" b="1" dirty="0" smtClean="0"/>
              <a:t>Materials Science</a:t>
            </a:r>
          </a:p>
        </p:txBody>
      </p:sp>
      <p:sp>
        <p:nvSpPr>
          <p:cNvPr id="11" name="Freeform 10"/>
          <p:cNvSpPr/>
          <p:nvPr/>
        </p:nvSpPr>
        <p:spPr>
          <a:xfrm>
            <a:off x="5943602" y="3810004"/>
            <a:ext cx="2895598" cy="941635"/>
          </a:xfrm>
          <a:custGeom>
            <a:avLst/>
            <a:gdLst>
              <a:gd name="connsiteX0" fmla="*/ 0 w 2666994"/>
              <a:gd name="connsiteY0" fmla="*/ 156942 h 941635"/>
              <a:gd name="connsiteX1" fmla="*/ 45967 w 2666994"/>
              <a:gd name="connsiteY1" fmla="*/ 45967 h 941635"/>
              <a:gd name="connsiteX2" fmla="*/ 156942 w 2666994"/>
              <a:gd name="connsiteY2" fmla="*/ 0 h 941635"/>
              <a:gd name="connsiteX3" fmla="*/ 2510052 w 2666994"/>
              <a:gd name="connsiteY3" fmla="*/ 0 h 941635"/>
              <a:gd name="connsiteX4" fmla="*/ 2621027 w 2666994"/>
              <a:gd name="connsiteY4" fmla="*/ 45967 h 941635"/>
              <a:gd name="connsiteX5" fmla="*/ 2666994 w 2666994"/>
              <a:gd name="connsiteY5" fmla="*/ 156942 h 941635"/>
              <a:gd name="connsiteX6" fmla="*/ 2666994 w 2666994"/>
              <a:gd name="connsiteY6" fmla="*/ 784693 h 941635"/>
              <a:gd name="connsiteX7" fmla="*/ 2621027 w 2666994"/>
              <a:gd name="connsiteY7" fmla="*/ 895668 h 941635"/>
              <a:gd name="connsiteX8" fmla="*/ 2510052 w 2666994"/>
              <a:gd name="connsiteY8" fmla="*/ 941635 h 941635"/>
              <a:gd name="connsiteX9" fmla="*/ 156942 w 2666994"/>
              <a:gd name="connsiteY9" fmla="*/ 941635 h 941635"/>
              <a:gd name="connsiteX10" fmla="*/ 45967 w 2666994"/>
              <a:gd name="connsiteY10" fmla="*/ 895668 h 941635"/>
              <a:gd name="connsiteX11" fmla="*/ 0 w 2666994"/>
              <a:gd name="connsiteY11" fmla="*/ 784693 h 941635"/>
              <a:gd name="connsiteX12" fmla="*/ 0 w 2666994"/>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994" h="941635">
                <a:moveTo>
                  <a:pt x="0" y="156942"/>
                </a:moveTo>
                <a:cubicBezTo>
                  <a:pt x="0" y="115318"/>
                  <a:pt x="16535" y="75400"/>
                  <a:pt x="45967" y="45967"/>
                </a:cubicBezTo>
                <a:cubicBezTo>
                  <a:pt x="75399" y="16535"/>
                  <a:pt x="115318" y="0"/>
                  <a:pt x="156942" y="0"/>
                </a:cubicBezTo>
                <a:lnTo>
                  <a:pt x="2510052" y="0"/>
                </a:lnTo>
                <a:cubicBezTo>
                  <a:pt x="2551676" y="0"/>
                  <a:pt x="2591594" y="16535"/>
                  <a:pt x="2621027" y="45967"/>
                </a:cubicBezTo>
                <a:cubicBezTo>
                  <a:pt x="2650459" y="75399"/>
                  <a:pt x="2666994" y="115318"/>
                  <a:pt x="2666994" y="156942"/>
                </a:cubicBezTo>
                <a:lnTo>
                  <a:pt x="2666994" y="784693"/>
                </a:lnTo>
                <a:cubicBezTo>
                  <a:pt x="2666994" y="826317"/>
                  <a:pt x="2650459" y="866235"/>
                  <a:pt x="2621027" y="895668"/>
                </a:cubicBezTo>
                <a:cubicBezTo>
                  <a:pt x="2591595" y="925100"/>
                  <a:pt x="2551676" y="941635"/>
                  <a:pt x="2510052"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algn="ctr" defTabSz="889000">
              <a:lnSpc>
                <a:spcPct val="90000"/>
              </a:lnSpc>
              <a:spcBef>
                <a:spcPct val="0"/>
              </a:spcBef>
              <a:spcAft>
                <a:spcPct val="35000"/>
              </a:spcAft>
            </a:pPr>
            <a:r>
              <a:rPr lang="en-US" b="1" dirty="0" smtClean="0"/>
              <a:t>Facilitate collaborative research in Computational Science</a:t>
            </a:r>
          </a:p>
        </p:txBody>
      </p:sp>
      <p:sp>
        <p:nvSpPr>
          <p:cNvPr id="12" name="Freeform 11"/>
          <p:cNvSpPr/>
          <p:nvPr/>
        </p:nvSpPr>
        <p:spPr>
          <a:xfrm>
            <a:off x="2971800" y="5181600"/>
            <a:ext cx="4114799" cy="1171922"/>
          </a:xfrm>
          <a:custGeom>
            <a:avLst/>
            <a:gdLst>
              <a:gd name="connsiteX0" fmla="*/ 0 w 3581397"/>
              <a:gd name="connsiteY0" fmla="*/ 156942 h 941635"/>
              <a:gd name="connsiteX1" fmla="*/ 45967 w 3581397"/>
              <a:gd name="connsiteY1" fmla="*/ 45967 h 941635"/>
              <a:gd name="connsiteX2" fmla="*/ 156942 w 3581397"/>
              <a:gd name="connsiteY2" fmla="*/ 0 h 941635"/>
              <a:gd name="connsiteX3" fmla="*/ 3424455 w 3581397"/>
              <a:gd name="connsiteY3" fmla="*/ 0 h 941635"/>
              <a:gd name="connsiteX4" fmla="*/ 3535430 w 3581397"/>
              <a:gd name="connsiteY4" fmla="*/ 45967 h 941635"/>
              <a:gd name="connsiteX5" fmla="*/ 3581397 w 3581397"/>
              <a:gd name="connsiteY5" fmla="*/ 156942 h 941635"/>
              <a:gd name="connsiteX6" fmla="*/ 3581397 w 3581397"/>
              <a:gd name="connsiteY6" fmla="*/ 784693 h 941635"/>
              <a:gd name="connsiteX7" fmla="*/ 3535430 w 3581397"/>
              <a:gd name="connsiteY7" fmla="*/ 895668 h 941635"/>
              <a:gd name="connsiteX8" fmla="*/ 3424455 w 3581397"/>
              <a:gd name="connsiteY8" fmla="*/ 941635 h 941635"/>
              <a:gd name="connsiteX9" fmla="*/ 156942 w 3581397"/>
              <a:gd name="connsiteY9" fmla="*/ 941635 h 941635"/>
              <a:gd name="connsiteX10" fmla="*/ 45967 w 3581397"/>
              <a:gd name="connsiteY10" fmla="*/ 895668 h 941635"/>
              <a:gd name="connsiteX11" fmla="*/ 0 w 3581397"/>
              <a:gd name="connsiteY11" fmla="*/ 784693 h 941635"/>
              <a:gd name="connsiteX12" fmla="*/ 0 w 3581397"/>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1397" h="941635">
                <a:moveTo>
                  <a:pt x="0" y="156942"/>
                </a:moveTo>
                <a:cubicBezTo>
                  <a:pt x="0" y="115318"/>
                  <a:pt x="16535" y="75400"/>
                  <a:pt x="45967" y="45967"/>
                </a:cubicBezTo>
                <a:cubicBezTo>
                  <a:pt x="75399" y="16535"/>
                  <a:pt x="115318" y="0"/>
                  <a:pt x="156942" y="0"/>
                </a:cubicBezTo>
                <a:lnTo>
                  <a:pt x="3424455" y="0"/>
                </a:lnTo>
                <a:cubicBezTo>
                  <a:pt x="3466079" y="0"/>
                  <a:pt x="3505997" y="16535"/>
                  <a:pt x="3535430" y="45967"/>
                </a:cubicBezTo>
                <a:cubicBezTo>
                  <a:pt x="3564862" y="75399"/>
                  <a:pt x="3581397" y="115318"/>
                  <a:pt x="3581397" y="156942"/>
                </a:cubicBezTo>
                <a:lnTo>
                  <a:pt x="3581397" y="784693"/>
                </a:lnTo>
                <a:cubicBezTo>
                  <a:pt x="3581397" y="826317"/>
                  <a:pt x="3564862" y="866235"/>
                  <a:pt x="3535430" y="895668"/>
                </a:cubicBezTo>
                <a:cubicBezTo>
                  <a:pt x="3505998" y="925100"/>
                  <a:pt x="3466079" y="941635"/>
                  <a:pt x="3424455"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algn="ctr" defTabSz="889000">
              <a:lnSpc>
                <a:spcPct val="90000"/>
              </a:lnSpc>
              <a:spcBef>
                <a:spcPct val="0"/>
              </a:spcBef>
              <a:spcAft>
                <a:spcPct val="35000"/>
              </a:spcAft>
            </a:pPr>
            <a:r>
              <a:rPr lang="en-US" b="1" dirty="0" smtClean="0"/>
              <a:t>Advance curricula in </a:t>
            </a:r>
            <a:br>
              <a:rPr lang="en-US" b="1" dirty="0" smtClean="0"/>
            </a:br>
            <a:r>
              <a:rPr lang="en-US" b="1" dirty="0" smtClean="0"/>
              <a:t>Computer Science, Engineering and Materials Science</a:t>
            </a:r>
            <a:br>
              <a:rPr lang="en-US" b="1" dirty="0" smtClean="0"/>
            </a:br>
            <a:r>
              <a:rPr lang="en-US" b="1" dirty="0" smtClean="0"/>
              <a:t>to engage minority students</a:t>
            </a:r>
          </a:p>
        </p:txBody>
      </p:sp>
      <p:sp>
        <p:nvSpPr>
          <p:cNvPr id="13" name="Freeform 12"/>
          <p:cNvSpPr/>
          <p:nvPr/>
        </p:nvSpPr>
        <p:spPr>
          <a:xfrm>
            <a:off x="304800" y="3657600"/>
            <a:ext cx="3048000" cy="1398859"/>
          </a:xfrm>
          <a:custGeom>
            <a:avLst/>
            <a:gdLst>
              <a:gd name="connsiteX0" fmla="*/ 0 w 2666994"/>
              <a:gd name="connsiteY0" fmla="*/ 156942 h 941635"/>
              <a:gd name="connsiteX1" fmla="*/ 45967 w 2666994"/>
              <a:gd name="connsiteY1" fmla="*/ 45967 h 941635"/>
              <a:gd name="connsiteX2" fmla="*/ 156942 w 2666994"/>
              <a:gd name="connsiteY2" fmla="*/ 0 h 941635"/>
              <a:gd name="connsiteX3" fmla="*/ 2510052 w 2666994"/>
              <a:gd name="connsiteY3" fmla="*/ 0 h 941635"/>
              <a:gd name="connsiteX4" fmla="*/ 2621027 w 2666994"/>
              <a:gd name="connsiteY4" fmla="*/ 45967 h 941635"/>
              <a:gd name="connsiteX5" fmla="*/ 2666994 w 2666994"/>
              <a:gd name="connsiteY5" fmla="*/ 156942 h 941635"/>
              <a:gd name="connsiteX6" fmla="*/ 2666994 w 2666994"/>
              <a:gd name="connsiteY6" fmla="*/ 784693 h 941635"/>
              <a:gd name="connsiteX7" fmla="*/ 2621027 w 2666994"/>
              <a:gd name="connsiteY7" fmla="*/ 895668 h 941635"/>
              <a:gd name="connsiteX8" fmla="*/ 2510052 w 2666994"/>
              <a:gd name="connsiteY8" fmla="*/ 941635 h 941635"/>
              <a:gd name="connsiteX9" fmla="*/ 156942 w 2666994"/>
              <a:gd name="connsiteY9" fmla="*/ 941635 h 941635"/>
              <a:gd name="connsiteX10" fmla="*/ 45967 w 2666994"/>
              <a:gd name="connsiteY10" fmla="*/ 895668 h 941635"/>
              <a:gd name="connsiteX11" fmla="*/ 0 w 2666994"/>
              <a:gd name="connsiteY11" fmla="*/ 784693 h 941635"/>
              <a:gd name="connsiteX12" fmla="*/ 0 w 2666994"/>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994" h="941635">
                <a:moveTo>
                  <a:pt x="0" y="156942"/>
                </a:moveTo>
                <a:cubicBezTo>
                  <a:pt x="0" y="115318"/>
                  <a:pt x="16535" y="75400"/>
                  <a:pt x="45967" y="45967"/>
                </a:cubicBezTo>
                <a:cubicBezTo>
                  <a:pt x="75399" y="16535"/>
                  <a:pt x="115318" y="0"/>
                  <a:pt x="156942" y="0"/>
                </a:cubicBezTo>
                <a:lnTo>
                  <a:pt x="2510052" y="0"/>
                </a:lnTo>
                <a:cubicBezTo>
                  <a:pt x="2551676" y="0"/>
                  <a:pt x="2591594" y="16535"/>
                  <a:pt x="2621027" y="45967"/>
                </a:cubicBezTo>
                <a:cubicBezTo>
                  <a:pt x="2650459" y="75399"/>
                  <a:pt x="2666994" y="115318"/>
                  <a:pt x="2666994" y="156942"/>
                </a:cubicBezTo>
                <a:lnTo>
                  <a:pt x="2666994" y="784693"/>
                </a:lnTo>
                <a:cubicBezTo>
                  <a:pt x="2666994" y="826317"/>
                  <a:pt x="2650459" y="866235"/>
                  <a:pt x="2621027" y="895668"/>
                </a:cubicBezTo>
                <a:cubicBezTo>
                  <a:pt x="2591595" y="925100"/>
                  <a:pt x="2551676" y="941635"/>
                  <a:pt x="2510052"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lvl="0" algn="ctr" defTabSz="889000">
              <a:lnSpc>
                <a:spcPct val="90000"/>
              </a:lnSpc>
              <a:spcBef>
                <a:spcPct val="0"/>
              </a:spcBef>
              <a:spcAft>
                <a:spcPct val="35000"/>
              </a:spcAft>
            </a:pPr>
            <a:r>
              <a:rPr lang="en-US" b="1" dirty="0" smtClean="0"/>
              <a:t>Engage minority undergraduates in Computational Science research projects</a:t>
            </a:r>
          </a:p>
        </p:txBody>
      </p:sp>
      <p:sp>
        <p:nvSpPr>
          <p:cNvPr id="14" name="Freeform 13"/>
          <p:cNvSpPr/>
          <p:nvPr/>
        </p:nvSpPr>
        <p:spPr>
          <a:xfrm>
            <a:off x="381000" y="2133600"/>
            <a:ext cx="2895595" cy="1142999"/>
          </a:xfrm>
          <a:custGeom>
            <a:avLst/>
            <a:gdLst>
              <a:gd name="connsiteX0" fmla="*/ 0 w 2666994"/>
              <a:gd name="connsiteY0" fmla="*/ 156942 h 941635"/>
              <a:gd name="connsiteX1" fmla="*/ 45967 w 2666994"/>
              <a:gd name="connsiteY1" fmla="*/ 45967 h 941635"/>
              <a:gd name="connsiteX2" fmla="*/ 156942 w 2666994"/>
              <a:gd name="connsiteY2" fmla="*/ 0 h 941635"/>
              <a:gd name="connsiteX3" fmla="*/ 2510052 w 2666994"/>
              <a:gd name="connsiteY3" fmla="*/ 0 h 941635"/>
              <a:gd name="connsiteX4" fmla="*/ 2621027 w 2666994"/>
              <a:gd name="connsiteY4" fmla="*/ 45967 h 941635"/>
              <a:gd name="connsiteX5" fmla="*/ 2666994 w 2666994"/>
              <a:gd name="connsiteY5" fmla="*/ 156942 h 941635"/>
              <a:gd name="connsiteX6" fmla="*/ 2666994 w 2666994"/>
              <a:gd name="connsiteY6" fmla="*/ 784693 h 941635"/>
              <a:gd name="connsiteX7" fmla="*/ 2621027 w 2666994"/>
              <a:gd name="connsiteY7" fmla="*/ 895668 h 941635"/>
              <a:gd name="connsiteX8" fmla="*/ 2510052 w 2666994"/>
              <a:gd name="connsiteY8" fmla="*/ 941635 h 941635"/>
              <a:gd name="connsiteX9" fmla="*/ 156942 w 2666994"/>
              <a:gd name="connsiteY9" fmla="*/ 941635 h 941635"/>
              <a:gd name="connsiteX10" fmla="*/ 45967 w 2666994"/>
              <a:gd name="connsiteY10" fmla="*/ 895668 h 941635"/>
              <a:gd name="connsiteX11" fmla="*/ 0 w 2666994"/>
              <a:gd name="connsiteY11" fmla="*/ 784693 h 941635"/>
              <a:gd name="connsiteX12" fmla="*/ 0 w 2666994"/>
              <a:gd name="connsiteY12" fmla="*/ 156942 h 9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994" h="941635">
                <a:moveTo>
                  <a:pt x="0" y="156942"/>
                </a:moveTo>
                <a:cubicBezTo>
                  <a:pt x="0" y="115318"/>
                  <a:pt x="16535" y="75400"/>
                  <a:pt x="45967" y="45967"/>
                </a:cubicBezTo>
                <a:cubicBezTo>
                  <a:pt x="75399" y="16535"/>
                  <a:pt x="115318" y="0"/>
                  <a:pt x="156942" y="0"/>
                </a:cubicBezTo>
                <a:lnTo>
                  <a:pt x="2510052" y="0"/>
                </a:lnTo>
                <a:cubicBezTo>
                  <a:pt x="2551676" y="0"/>
                  <a:pt x="2591594" y="16535"/>
                  <a:pt x="2621027" y="45967"/>
                </a:cubicBezTo>
                <a:cubicBezTo>
                  <a:pt x="2650459" y="75399"/>
                  <a:pt x="2666994" y="115318"/>
                  <a:pt x="2666994" y="156942"/>
                </a:cubicBezTo>
                <a:lnTo>
                  <a:pt x="2666994" y="784693"/>
                </a:lnTo>
                <a:cubicBezTo>
                  <a:pt x="2666994" y="826317"/>
                  <a:pt x="2650459" y="866235"/>
                  <a:pt x="2621027" y="895668"/>
                </a:cubicBezTo>
                <a:cubicBezTo>
                  <a:pt x="2591595" y="925100"/>
                  <a:pt x="2551676" y="941635"/>
                  <a:pt x="2510052" y="941635"/>
                </a:cubicBezTo>
                <a:lnTo>
                  <a:pt x="156942" y="941635"/>
                </a:lnTo>
                <a:cubicBezTo>
                  <a:pt x="115318" y="941635"/>
                  <a:pt x="75400" y="925100"/>
                  <a:pt x="45967" y="895668"/>
                </a:cubicBezTo>
                <a:cubicBezTo>
                  <a:pt x="16535" y="866236"/>
                  <a:pt x="0" y="826317"/>
                  <a:pt x="0" y="784693"/>
                </a:cubicBezTo>
                <a:lnTo>
                  <a:pt x="0" y="156942"/>
                </a:lnTo>
                <a:close/>
              </a:path>
            </a:pathLst>
          </a:custGeom>
          <a:solidFill>
            <a:schemeClr val="accent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2167" tIns="122167" rIns="122167" bIns="122167" numCol="1" spcCol="1270" anchor="ctr" anchorCtr="0">
            <a:noAutofit/>
          </a:bodyPr>
          <a:lstStyle/>
          <a:p>
            <a:pPr algn="ctr" defTabSz="889000">
              <a:lnSpc>
                <a:spcPct val="90000"/>
              </a:lnSpc>
              <a:spcBef>
                <a:spcPct val="0"/>
              </a:spcBef>
              <a:spcAft>
                <a:spcPct val="35000"/>
              </a:spcAft>
            </a:pPr>
            <a:r>
              <a:rPr lang="en-US" b="1" dirty="0" smtClean="0"/>
              <a:t>Advance training </a:t>
            </a:r>
            <a:r>
              <a:rPr lang="en-US" b="1" dirty="0"/>
              <a:t>and </a:t>
            </a:r>
            <a:r>
              <a:rPr lang="en-US" b="1" dirty="0" smtClean="0"/>
              <a:t>workforce development</a:t>
            </a:r>
            <a:endParaRPr lang="en-US" b="1" dirty="0"/>
          </a:p>
        </p:txBody>
      </p:sp>
      <p:sp>
        <p:nvSpPr>
          <p:cNvPr id="1026" name="Oval 2"/>
          <p:cNvSpPr>
            <a:spLocks noChangeArrowheads="1"/>
          </p:cNvSpPr>
          <p:nvPr/>
        </p:nvSpPr>
        <p:spPr bwMode="auto">
          <a:xfrm>
            <a:off x="3467100" y="2438400"/>
            <a:ext cx="2209800" cy="2209800"/>
          </a:xfrm>
          <a:prstGeom prst="ellipse">
            <a:avLst/>
          </a:prstGeom>
          <a:solidFill>
            <a:schemeClr val="bg2">
              <a:lumMod val="90000"/>
            </a:schemeClr>
          </a:solidFill>
          <a:ln>
            <a:solidFill>
              <a:schemeClr val="accent6">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Xavier</a:t>
            </a:r>
            <a:endParaRPr kumimoji="0" lang="en-US"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LONI</a:t>
            </a:r>
          </a:p>
        </p:txBody>
      </p:sp>
      <p:sp>
        <p:nvSpPr>
          <p:cNvPr id="6" name="Title 2"/>
          <p:cNvSpPr>
            <a:spLocks noGrp="1"/>
          </p:cNvSpPr>
          <p:nvPr>
            <p:ph type="title"/>
          </p:nvPr>
        </p:nvSpPr>
        <p:spPr>
          <a:xfrm>
            <a:off x="0" y="0"/>
            <a:ext cx="9144000" cy="990600"/>
          </a:xfrm>
        </p:spPr>
        <p:txBody>
          <a:bodyPr>
            <a:normAutofit/>
          </a:bodyPr>
          <a:lstStyle/>
          <a:p>
            <a:r>
              <a:rPr lang="en-US" dirty="0" smtClean="0"/>
              <a:t>RII C2 Objectives</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 presetClass="entr" presetSubtype="0" fill="hold" grpId="0" nodeType="afterEffect">
                                  <p:stCondLst>
                                    <p:cond delay="4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500"/>
                            </p:stCondLst>
                            <p:childTnLst>
                              <p:par>
                                <p:cTn id="17" presetID="1" presetClass="entr" presetSubtype="0" fill="hold" grpId="0" nodeType="afterEffect">
                                  <p:stCondLst>
                                    <p:cond delay="4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par>
                          <p:cTn id="24" fill="hold">
                            <p:stCondLst>
                              <p:cond delay="500"/>
                            </p:stCondLst>
                            <p:childTnLst>
                              <p:par>
                                <p:cTn id="25" presetID="1" presetClass="entr" presetSubtype="0" fill="hold" grpId="0" nodeType="afterEffect">
                                  <p:stCondLst>
                                    <p:cond delay="4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par>
                          <p:cTn id="32" fill="hold">
                            <p:stCondLst>
                              <p:cond delay="500"/>
                            </p:stCondLst>
                            <p:childTnLst>
                              <p:par>
                                <p:cTn id="33" presetID="1" presetClass="entr" presetSubtype="0" fill="hold" grpId="0" nodeType="afterEffect">
                                  <p:stCondLst>
                                    <p:cond delay="40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childTnLst>
                          </p:cTn>
                        </p:par>
                        <p:par>
                          <p:cTn id="40" fill="hold">
                            <p:stCondLst>
                              <p:cond delay="500"/>
                            </p:stCondLst>
                            <p:childTnLst>
                              <p:par>
                                <p:cTn id="41" presetID="1" presetClass="entr" presetSubtype="0" fill="hold" grpId="0" nodeType="afterEffect">
                                  <p:stCondLst>
                                    <p:cond delay="40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900"/>
                            </p:stCondLst>
                            <p:childTnLst>
                              <p:par>
                                <p:cTn id="44" presetID="2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Project Execution Team communicated regularly to discuss the progress of the grant </a:t>
            </a:r>
          </a:p>
          <a:p>
            <a:endParaRPr lang="en-US" sz="2400" dirty="0" smtClean="0"/>
          </a:p>
          <a:p>
            <a:r>
              <a:rPr lang="en-US" sz="2400" dirty="0" smtClean="0"/>
              <a:t>September 20, 2012: All Hands Meeting</a:t>
            </a:r>
          </a:p>
          <a:p>
            <a:pPr lvl="1"/>
            <a:r>
              <a:rPr lang="en-US" sz="2400" dirty="0" smtClean="0"/>
              <a:t>21 attendees</a:t>
            </a:r>
          </a:p>
          <a:p>
            <a:pPr lvl="1"/>
            <a:r>
              <a:rPr lang="en-US" sz="2400" dirty="0" smtClean="0"/>
              <a:t>Presentations by LONI staff, pilot project PIs, undergraduate research students, LONI/LSU training staff</a:t>
            </a:r>
          </a:p>
        </p:txBody>
      </p:sp>
      <p:sp>
        <p:nvSpPr>
          <p:cNvPr id="3" name="Title 2"/>
          <p:cNvSpPr>
            <a:spLocks noGrp="1"/>
          </p:cNvSpPr>
          <p:nvPr>
            <p:ph type="title"/>
          </p:nvPr>
        </p:nvSpPr>
        <p:spPr/>
        <p:txBody>
          <a:bodyPr/>
          <a:lstStyle/>
          <a:p>
            <a:r>
              <a:rPr lang="en-US" dirty="0" smtClean="0"/>
              <a:t>Management Plan</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loni-map.gif"/>
          <p:cNvPicPr>
            <a:picLocks noChangeAspect="1"/>
          </p:cNvPicPr>
          <p:nvPr/>
        </p:nvPicPr>
        <p:blipFill>
          <a:blip r:embed="rId3" cstate="print"/>
          <a:stretch>
            <a:fillRect/>
          </a:stretch>
        </p:blipFill>
        <p:spPr>
          <a:xfrm>
            <a:off x="3733800" y="2971800"/>
            <a:ext cx="2089006" cy="1905000"/>
          </a:xfrm>
          <a:prstGeom prst="rect">
            <a:avLst/>
          </a:prstGeom>
        </p:spPr>
      </p:pic>
      <p:sp>
        <p:nvSpPr>
          <p:cNvPr id="15" name="Rectangle 14"/>
          <p:cNvSpPr/>
          <p:nvPr/>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524000"/>
            <a:ext cx="8229600" cy="4724400"/>
          </a:xfrm>
        </p:spPr>
        <p:txBody>
          <a:bodyPr>
            <a:noAutofit/>
          </a:bodyPr>
          <a:lstStyle/>
          <a:p>
            <a:pPr lvl="0"/>
            <a:r>
              <a:rPr lang="en-US" sz="2400" dirty="0" smtClean="0"/>
              <a:t>Xavier is now fully connected to LONI</a:t>
            </a:r>
          </a:p>
          <a:p>
            <a:pPr lvl="0"/>
            <a:r>
              <a:rPr lang="en-US" sz="2400" dirty="0" smtClean="0"/>
              <a:t>Connection doubled bandwidth at the University from 250 MB to 500 MB</a:t>
            </a:r>
          </a:p>
          <a:p>
            <a:pPr lvl="1"/>
            <a:r>
              <a:rPr lang="en-US" sz="2400" dirty="0" smtClean="0"/>
              <a:t>Faculty and staff network increased from 150 MB to 200 MB</a:t>
            </a:r>
          </a:p>
          <a:p>
            <a:pPr lvl="1"/>
            <a:r>
              <a:rPr lang="en-US" sz="2400" dirty="0" smtClean="0"/>
              <a:t>Student network increased from 100 MB to 300MB</a:t>
            </a:r>
          </a:p>
          <a:p>
            <a:pPr lvl="1"/>
            <a:r>
              <a:rPr lang="en-US" sz="2400" dirty="0" smtClean="0"/>
              <a:t>Faculty/students can conduct research </a:t>
            </a:r>
            <a:br>
              <a:rPr lang="en-US" sz="2400" dirty="0" smtClean="0"/>
            </a:br>
            <a:r>
              <a:rPr lang="en-US" sz="2400" dirty="0" smtClean="0"/>
              <a:t>via LONI at a speed of 10GB</a:t>
            </a:r>
          </a:p>
          <a:p>
            <a:endParaRPr lang="en-US" sz="24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Status of LONI Connection</a:t>
            </a:r>
            <a:endParaRPr lang="en-US" dirty="0"/>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1000" fill="hold"/>
                                        <p:tgtEl>
                                          <p:spTgt spid="22"/>
                                        </p:tgtEl>
                                      </p:cBhvr>
                                      <p:by x="250000" y="250000"/>
                                    </p:animScale>
                                  </p:childTnLst>
                                </p:cTn>
                              </p:par>
                            </p:childTnLst>
                          </p:cTn>
                        </p:par>
                        <p:par>
                          <p:cTn id="7" fill="hold">
                            <p:stCondLst>
                              <p:cond delay="1000"/>
                            </p:stCondLst>
                            <p:childTnLst>
                              <p:par>
                                <p:cTn id="8" presetID="9" presetClass="emph" presetSubtype="0" nodeType="after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3352800"/>
            <a:ext cx="9144000" cy="0"/>
          </a:xfrm>
          <a:prstGeom prst="line">
            <a:avLst/>
          </a:prstGeom>
          <a:ln w="76200" cap="rnd" cmpd="thinThick">
            <a:solidFill>
              <a:schemeClr val="accent1">
                <a:lumMod val="75000"/>
              </a:schemeClr>
            </a:solidFill>
            <a:prstDash val="sysDot"/>
            <a:beve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4572000"/>
            <a:ext cx="8229600" cy="1435291"/>
          </a:xfrm>
        </p:spPr>
        <p:txBody>
          <a:bodyPr>
            <a:noAutofit/>
          </a:bodyPr>
          <a:lstStyle/>
          <a:p>
            <a:pPr>
              <a:spcAft>
                <a:spcPts val="200"/>
              </a:spcAft>
              <a:buNone/>
            </a:pPr>
            <a:r>
              <a:rPr lang="en-US" sz="2200" b="1" dirty="0" smtClean="0"/>
              <a:t>Speakers at the ceremony included: </a:t>
            </a:r>
          </a:p>
          <a:p>
            <a:pPr lvl="1">
              <a:spcAft>
                <a:spcPts val="200"/>
              </a:spcAft>
            </a:pPr>
            <a:r>
              <a:rPr lang="en-US" sz="2200" dirty="0" smtClean="0"/>
              <a:t>Dr. Norman Francis, President, Xavier University</a:t>
            </a:r>
          </a:p>
          <a:p>
            <a:pPr lvl="1">
              <a:spcAft>
                <a:spcPts val="200"/>
              </a:spcAft>
            </a:pPr>
            <a:r>
              <a:rPr lang="en-US" sz="2200" dirty="0" err="1" smtClean="0"/>
              <a:t>Melva</a:t>
            </a:r>
            <a:r>
              <a:rPr lang="en-US" sz="2200" dirty="0" smtClean="0"/>
              <a:t> Williams, Vice President for Technology Administration, Xavier University</a:t>
            </a:r>
          </a:p>
          <a:p>
            <a:pPr lvl="1">
              <a:spcAft>
                <a:spcPts val="200"/>
              </a:spcAft>
            </a:pPr>
            <a:r>
              <a:rPr lang="en-US" sz="2200" dirty="0" smtClean="0"/>
              <a:t>Donnie Vandal, Executive Director, LONI</a:t>
            </a:r>
          </a:p>
          <a:p>
            <a:pPr lvl="0"/>
            <a:endParaRPr lang="en-US" sz="2400" dirty="0" smtClean="0"/>
          </a:p>
          <a:p>
            <a:endParaRPr lang="en-US" sz="24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Status of LONI Connection</a:t>
            </a:r>
            <a:endParaRPr lang="en-US" dirty="0"/>
          </a:p>
        </p:txBody>
      </p:sp>
      <p:pic>
        <p:nvPicPr>
          <p:cNvPr id="1027" name="Picture 3" descr="C:\Documents and Settings\rcruthir\Desktop\Proposals &amp; Reports\NSF\RII C2\Meeting Agendas and Minutes\Ribbon Cutting\20130607-IJohnson3-049.jpg"/>
          <p:cNvPicPr>
            <a:picLocks noChangeAspect="1" noChangeArrowheads="1"/>
          </p:cNvPicPr>
          <p:nvPr/>
        </p:nvPicPr>
        <p:blipFill>
          <a:blip r:embed="rId3" cstate="print"/>
          <a:srcRect t="2778" r="4167"/>
          <a:stretch>
            <a:fillRect/>
          </a:stretch>
        </p:blipFill>
        <p:spPr bwMode="auto">
          <a:xfrm>
            <a:off x="533400" y="1600200"/>
            <a:ext cx="36576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ontent Placeholder 1"/>
          <p:cNvSpPr txBox="1">
            <a:spLocks/>
          </p:cNvSpPr>
          <p:nvPr/>
        </p:nvSpPr>
        <p:spPr>
          <a:xfrm>
            <a:off x="4572000" y="1905000"/>
            <a:ext cx="4191000" cy="1663891"/>
          </a:xfrm>
          <a:prstGeom prst="rect">
            <a:avLst/>
          </a:prstGeom>
        </p:spPr>
        <p:txBody>
          <a:bodyPr vert="horz">
            <a:noAutofit/>
          </a:bodyPr>
          <a:lstStyle/>
          <a:p>
            <a:pPr marL="119063" marR="0" lvl="0" indent="-9525" algn="l" defTabSz="914400" rtl="0" eaLnBrk="1" fontAlgn="auto" latinLnBrk="0" hangingPunct="1">
              <a:lnSpc>
                <a:spcPct val="100000"/>
              </a:lnSpc>
              <a:spcBef>
                <a:spcPts val="400"/>
              </a:spcBef>
              <a:spcAft>
                <a:spcPts val="200"/>
              </a:spcAft>
              <a:buClr>
                <a:schemeClr val="accent1"/>
              </a:buClr>
              <a:buSzPct val="68000"/>
              <a:tabLst/>
              <a:defRPr/>
            </a:pPr>
            <a:r>
              <a:rPr kumimoji="0" lang="en-US" sz="2200" b="1" i="0" u="none" strike="noStrike" kern="1200" cap="none" spc="0" normalizeH="0" baseline="0" noProof="0" dirty="0" smtClean="0">
                <a:ln>
                  <a:noFill/>
                </a:ln>
                <a:solidFill>
                  <a:srgbClr val="C00000"/>
                </a:solidFill>
                <a:effectLst/>
                <a:uLnTx/>
                <a:uFillTx/>
                <a:latin typeface="+mn-lt"/>
                <a:ea typeface="+mn-ea"/>
                <a:cs typeface="+mn-cs"/>
              </a:rPr>
              <a:t>Board of Trustees’ </a:t>
            </a:r>
            <a:br>
              <a:rPr kumimoji="0" lang="en-US" sz="2200" b="1" i="0" u="none" strike="noStrike" kern="1200" cap="none" spc="0" normalizeH="0" baseline="0" noProof="0" dirty="0" smtClean="0">
                <a:ln>
                  <a:noFill/>
                </a:ln>
                <a:solidFill>
                  <a:srgbClr val="C00000"/>
                </a:solidFill>
                <a:effectLst/>
                <a:uLnTx/>
                <a:uFillTx/>
                <a:latin typeface="+mn-lt"/>
                <a:ea typeface="+mn-ea"/>
                <a:cs typeface="+mn-cs"/>
              </a:rPr>
            </a:br>
            <a:r>
              <a:rPr kumimoji="0" lang="en-US" sz="2200" b="1" i="0" u="none" strike="noStrike" kern="1200" cap="none" spc="0" normalizeH="0" baseline="0" noProof="0" dirty="0" smtClean="0">
                <a:ln>
                  <a:noFill/>
                </a:ln>
                <a:solidFill>
                  <a:srgbClr val="C00000"/>
                </a:solidFill>
                <a:effectLst/>
                <a:uLnTx/>
                <a:uFillTx/>
                <a:latin typeface="+mn-lt"/>
                <a:ea typeface="+mn-ea"/>
                <a:cs typeface="+mn-cs"/>
              </a:rPr>
              <a:t>Ribbon</a:t>
            </a:r>
            <a:r>
              <a:rPr kumimoji="0" lang="en-US" sz="2200" b="1" i="0" u="none" strike="noStrike" kern="1200" cap="none" spc="0" normalizeH="0" noProof="0" dirty="0" smtClean="0">
                <a:ln>
                  <a:noFill/>
                </a:ln>
                <a:solidFill>
                  <a:srgbClr val="C00000"/>
                </a:solidFill>
                <a:effectLst/>
                <a:uLnTx/>
                <a:uFillTx/>
                <a:latin typeface="+mn-lt"/>
                <a:ea typeface="+mn-ea"/>
                <a:cs typeface="+mn-cs"/>
              </a:rPr>
              <a:t> </a:t>
            </a:r>
            <a:r>
              <a:rPr kumimoji="0" lang="en-US" sz="2200" b="1" i="0" u="none" strike="noStrike" kern="1200" cap="none" spc="0" normalizeH="0" baseline="0" noProof="0" dirty="0" smtClean="0">
                <a:ln>
                  <a:noFill/>
                </a:ln>
                <a:solidFill>
                  <a:srgbClr val="C00000"/>
                </a:solidFill>
                <a:effectLst/>
                <a:uLnTx/>
                <a:uFillTx/>
                <a:latin typeface="+mn-lt"/>
                <a:ea typeface="+mn-ea"/>
                <a:cs typeface="+mn-cs"/>
              </a:rPr>
              <a:t>Cutting Ceremony:</a:t>
            </a:r>
            <a:r>
              <a:rPr kumimoji="0" lang="en-US" sz="2200" b="1" i="0" u="none" strike="noStrike" kern="1200" cap="none" spc="0" normalizeH="0" noProof="0" dirty="0" smtClean="0">
                <a:ln>
                  <a:noFill/>
                </a:ln>
                <a:solidFill>
                  <a:srgbClr val="C00000"/>
                </a:solidFill>
                <a:effectLst/>
                <a:uLnTx/>
                <a:uFillTx/>
                <a:latin typeface="+mn-lt"/>
                <a:ea typeface="+mn-ea"/>
                <a:cs typeface="+mn-cs"/>
              </a:rPr>
              <a:t> </a:t>
            </a:r>
          </a:p>
          <a:p>
            <a:pPr marL="119063" marR="0" lvl="0" indent="-9525" algn="l" defTabSz="914400" rtl="0" eaLnBrk="1" fontAlgn="auto" latinLnBrk="0" hangingPunct="1">
              <a:lnSpc>
                <a:spcPct val="100000"/>
              </a:lnSpc>
              <a:spcBef>
                <a:spcPts val="400"/>
              </a:spcBef>
              <a:spcAft>
                <a:spcPts val="200"/>
              </a:spcAft>
              <a:buClr>
                <a:schemeClr val="accent1"/>
              </a:buClr>
              <a:buSzPct val="68000"/>
              <a:tabLst/>
              <a:defRPr/>
            </a:pPr>
            <a:r>
              <a:rPr kumimoji="0" lang="en-US" sz="2200" b="1" i="0" u="none" strike="noStrike" kern="1200" cap="none" spc="0" normalizeH="0" noProof="0" dirty="0" smtClean="0">
                <a:ln>
                  <a:noFill/>
                </a:ln>
                <a:solidFill>
                  <a:srgbClr val="C00000"/>
                </a:solidFill>
                <a:effectLst/>
                <a:uLnTx/>
                <a:uFillTx/>
                <a:latin typeface="+mn-lt"/>
                <a:ea typeface="+mn-ea"/>
                <a:cs typeface="+mn-cs"/>
              </a:rPr>
              <a:t>June 7, 2013 </a:t>
            </a: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52400" y="1371600"/>
            <a:ext cx="8763000" cy="2286000"/>
          </a:xfrm>
        </p:spPr>
        <p:txBody>
          <a:bodyPr>
            <a:noAutofit/>
          </a:bodyPr>
          <a:lstStyle/>
          <a:p>
            <a:pPr>
              <a:buNone/>
            </a:pPr>
            <a:r>
              <a:rPr lang="en-US" b="1" dirty="0" smtClean="0">
                <a:solidFill>
                  <a:srgbClr val="C00000"/>
                </a:solidFill>
              </a:rPr>
              <a:t>Collaborative Computational Research at Xavier</a:t>
            </a:r>
          </a:p>
          <a:p>
            <a:pPr marL="625475" indent="-277813">
              <a:spcBef>
                <a:spcPts val="0"/>
              </a:spcBef>
              <a:spcAft>
                <a:spcPts val="600"/>
              </a:spcAft>
            </a:pPr>
            <a:endParaRPr lang="en-US" sz="200" dirty="0" smtClean="0"/>
          </a:p>
          <a:p>
            <a:pPr marL="625475" indent="-277813">
              <a:spcBef>
                <a:spcPts val="0"/>
              </a:spcBef>
              <a:spcAft>
                <a:spcPts val="600"/>
              </a:spcAft>
            </a:pPr>
            <a:r>
              <a:rPr lang="en-US" sz="2200" dirty="0" smtClean="0"/>
              <a:t>Computational Materials Science Research – in conjunction with RII Track 1 (Lamar Meda, Vladimir Kolesnichenko, Galina Goloverda, Kevin Riley)</a:t>
            </a:r>
          </a:p>
          <a:p>
            <a:pPr marL="625475" indent="-277813">
              <a:spcBef>
                <a:spcPts val="0"/>
              </a:spcBef>
              <a:spcAft>
                <a:spcPts val="600"/>
              </a:spcAft>
            </a:pPr>
            <a:endParaRPr lang="en-US" sz="200" dirty="0" smtClean="0"/>
          </a:p>
          <a:p>
            <a:pPr marL="625475" indent="-277813">
              <a:spcBef>
                <a:spcPts val="0"/>
              </a:spcBef>
              <a:spcAft>
                <a:spcPts val="600"/>
              </a:spcAft>
            </a:pPr>
            <a:r>
              <a:rPr lang="en-US" sz="2200" dirty="0" smtClean="0"/>
              <a:t>5 publications / 5 presentations</a:t>
            </a:r>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9" name="Picture 8" descr="P1050442.jpg"/>
          <p:cNvPicPr>
            <a:picLocks noChangeAspect="1"/>
          </p:cNvPicPr>
          <p:nvPr/>
        </p:nvPicPr>
        <p:blipFill>
          <a:blip r:embed="rId3" cstate="print"/>
          <a:stretch>
            <a:fillRect/>
          </a:stretch>
        </p:blipFill>
        <p:spPr>
          <a:xfrm>
            <a:off x="685800" y="3810000"/>
            <a:ext cx="33528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P1030335s.jpg"/>
          <p:cNvPicPr>
            <a:picLocks noChangeAspect="1"/>
          </p:cNvPicPr>
          <p:nvPr/>
        </p:nvPicPr>
        <p:blipFill>
          <a:blip r:embed="rId4" cstate="print"/>
          <a:stretch>
            <a:fillRect/>
          </a:stretch>
        </p:blipFill>
        <p:spPr>
          <a:xfrm>
            <a:off x="5105400" y="3810000"/>
            <a:ext cx="33528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2">
                                            <p:txEl>
                                              <p:pRg st="2" end="2"/>
                                            </p:txEl>
                                          </p:spTgt>
                                        </p:tgtEl>
                                        <p:attrNameLst>
                                          <p:attrName>ppt_x</p:attrName>
                                        </p:attrNameLst>
                                      </p:cBhvr>
                                    </p:anim>
                                    <p:anim from="0" to="-1.0" calcmode="lin" valueType="num">
                                      <p:cBhvr>
                                        <p:cTn id="8" dur="200" decel="50000" autoRev="1" fill="hold">
                                          <p:stCondLst>
                                            <p:cond delay="600"/>
                                          </p:stCondLst>
                                        </p:cTn>
                                        <p:tgtEl>
                                          <p:spTgt spid="2">
                                            <p:txEl>
                                              <p:pRg st="2" end="2"/>
                                            </p:txEl>
                                          </p:spTgt>
                                        </p:tgtEl>
                                        <p:attrNameLst>
                                          <p:attrName>xshear</p:attrName>
                                        </p:attrNameLst>
                                      </p:cBhvr>
                                    </p:anim>
                                    <p:animScale>
                                      <p:cBhvr>
                                        <p:cTn id="9" dur="200" decel="100000" autoRev="1" fill="hold">
                                          <p:stCondLst>
                                            <p:cond delay="600"/>
                                          </p:stCondLst>
                                        </p:cTn>
                                        <p:tgtEl>
                                          <p:spTgt spid="2">
                                            <p:txEl>
                                              <p:pRg st="2" end="2"/>
                                            </p:txEl>
                                          </p:spTgt>
                                        </p:tgtEl>
                                      </p:cBhvr>
                                      <p:from x="100000" y="100000"/>
                                      <p:to x="80000" y="100000"/>
                                    </p:animScale>
                                    <p:anim by="(#ppt_h/3+#ppt_w*0.1)" calcmode="lin" valueType="num">
                                      <p:cBhvr additive="sum">
                                        <p:cTn id="10" dur="200" decel="100000" autoRev="1" fill="hold">
                                          <p:stCondLst>
                                            <p:cond delay="600"/>
                                          </p:stCondLst>
                                        </p:cTn>
                                        <p:tgtEl>
                                          <p:spTgt spid="2">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from="(-#ppt_w/2)" to="(#ppt_x)" calcmode="lin" valueType="num">
                                      <p:cBhvr>
                                        <p:cTn id="15" dur="600" fill="hold">
                                          <p:stCondLst>
                                            <p:cond delay="0"/>
                                          </p:stCondLst>
                                        </p:cTn>
                                        <p:tgtEl>
                                          <p:spTgt spid="2">
                                            <p:txEl>
                                              <p:pRg st="4" end="4"/>
                                            </p:txEl>
                                          </p:spTgt>
                                        </p:tgtEl>
                                        <p:attrNameLst>
                                          <p:attrName>ppt_x</p:attrName>
                                        </p:attrNameLst>
                                      </p:cBhvr>
                                    </p:anim>
                                    <p:anim from="0" to="-1.0" calcmode="lin" valueType="num">
                                      <p:cBhvr>
                                        <p:cTn id="16" dur="200" decel="50000" autoRev="1" fill="hold">
                                          <p:stCondLst>
                                            <p:cond delay="600"/>
                                          </p:stCondLst>
                                        </p:cTn>
                                        <p:tgtEl>
                                          <p:spTgt spid="2">
                                            <p:txEl>
                                              <p:pRg st="4" end="4"/>
                                            </p:txEl>
                                          </p:spTgt>
                                        </p:tgtEl>
                                        <p:attrNameLst>
                                          <p:attrName>xshear</p:attrName>
                                        </p:attrNameLst>
                                      </p:cBhvr>
                                    </p:anim>
                                    <p:animScale>
                                      <p:cBhvr>
                                        <p:cTn id="17" dur="200" decel="100000" autoRev="1" fill="hold">
                                          <p:stCondLst>
                                            <p:cond delay="600"/>
                                          </p:stCondLst>
                                        </p:cTn>
                                        <p:tgtEl>
                                          <p:spTgt spid="2">
                                            <p:txEl>
                                              <p:pRg st="4" end="4"/>
                                            </p:txEl>
                                          </p:spTgt>
                                        </p:tgtEl>
                                      </p:cBhvr>
                                      <p:from x="100000" y="100000"/>
                                      <p:to x="80000" y="100000"/>
                                    </p:animScale>
                                    <p:anim by="(#ppt_h/3+#ppt_w*0.1)" calcmode="lin" valueType="num">
                                      <p:cBhvr additive="sum">
                                        <p:cTn id="18" dur="200" decel="100000" autoRev="1" fill="hold">
                                          <p:stCondLst>
                                            <p:cond delay="600"/>
                                          </p:stCondLst>
                                        </p:cTn>
                                        <p:tgtEl>
                                          <p:spTgt spid="2">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1"/>
            <a:ext cx="8839200" cy="4267200"/>
          </a:xfrm>
        </p:spPr>
        <p:txBody>
          <a:bodyPr/>
          <a:lstStyle/>
          <a:p>
            <a:pPr marL="365125" indent="-365125">
              <a:spcAft>
                <a:spcPts val="1200"/>
              </a:spcAft>
              <a:buNone/>
            </a:pPr>
            <a:r>
              <a:rPr lang="en-US" b="1" dirty="0" smtClean="0">
                <a:solidFill>
                  <a:srgbClr val="C00000"/>
                </a:solidFill>
              </a:rPr>
              <a:t>Bioinformatics (Andrea Edwards and Karen Zhang)</a:t>
            </a:r>
          </a:p>
          <a:p>
            <a:pPr marL="576263" indent="-228600">
              <a:spcAft>
                <a:spcPts val="1200"/>
              </a:spcAft>
            </a:pPr>
            <a:r>
              <a:rPr lang="en-US" sz="2400" dirty="0" smtClean="0"/>
              <a:t>Awarded $463K DoD Data Mining Grant</a:t>
            </a:r>
          </a:p>
          <a:p>
            <a:pPr marL="576263" indent="-228600">
              <a:spcAft>
                <a:spcPts val="1200"/>
              </a:spcAft>
            </a:pPr>
            <a:r>
              <a:rPr lang="en-US" sz="2400" dirty="0" smtClean="0"/>
              <a:t>Bioinformatics core proposed in RCMI renewal grant</a:t>
            </a:r>
          </a:p>
          <a:p>
            <a:pPr marL="576263" indent="-228600">
              <a:spcAft>
                <a:spcPts val="1200"/>
              </a:spcAft>
            </a:pPr>
            <a:r>
              <a:rPr lang="en-US" sz="2400" dirty="0" smtClean="0"/>
              <a:t>6 journal publications, 1 book chapter, 3 presentations</a:t>
            </a:r>
          </a:p>
          <a:p>
            <a:endParaRPr lang="en-US" dirty="0"/>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4" name="Picture 3" descr="Karen_Zhang.jpg"/>
          <p:cNvPicPr>
            <a:picLocks noChangeAspect="1"/>
          </p:cNvPicPr>
          <p:nvPr/>
        </p:nvPicPr>
        <p:blipFill>
          <a:blip r:embed="rId2" cstate="print"/>
          <a:srcRect l="7627" t="10704"/>
          <a:stretch>
            <a:fillRect/>
          </a:stretch>
        </p:blipFill>
        <p:spPr>
          <a:xfrm>
            <a:off x="5181600" y="3962400"/>
            <a:ext cx="3543300" cy="2275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5181600" cy="3886200"/>
          </a:xfrm>
        </p:spPr>
        <p:txBody>
          <a:bodyPr>
            <a:noAutofit/>
          </a:bodyPr>
          <a:lstStyle/>
          <a:p>
            <a:pPr>
              <a:buNone/>
            </a:pPr>
            <a:r>
              <a:rPr lang="en-US" sz="2400" b="1" dirty="0" smtClean="0">
                <a:solidFill>
                  <a:srgbClr val="C00000"/>
                </a:solidFill>
              </a:rPr>
              <a:t>Mathematics Research</a:t>
            </a:r>
          </a:p>
          <a:p>
            <a:r>
              <a:rPr lang="en-US" sz="2200" dirty="0" smtClean="0"/>
              <a:t>Dominic Marcello (LSU </a:t>
            </a:r>
            <a:r>
              <a:rPr lang="en-US" sz="2200" dirty="0" err="1" smtClean="0"/>
              <a:t>Postdoc</a:t>
            </a:r>
            <a:r>
              <a:rPr lang="en-US" sz="2200" dirty="0" smtClean="0"/>
              <a:t>) working with Valerio DeAngelis (Xavier Math Faculty) to use LONI for research</a:t>
            </a:r>
          </a:p>
          <a:p>
            <a:endParaRPr lang="en-US" sz="400" dirty="0" smtClean="0"/>
          </a:p>
          <a:p>
            <a:r>
              <a:rPr lang="en-US" sz="2200" dirty="0" smtClean="0"/>
              <a:t>Chapter published in </a:t>
            </a:r>
            <a:r>
              <a:rPr lang="en-US" sz="2200" i="1" dirty="0" smtClean="0"/>
              <a:t>Numbers and Functions </a:t>
            </a:r>
            <a:r>
              <a:rPr lang="en-US" sz="2200" dirty="0" smtClean="0"/>
              <a:t>by Victor Moll</a:t>
            </a:r>
          </a:p>
          <a:p>
            <a:endParaRPr lang="en-US" sz="700" dirty="0" smtClean="0"/>
          </a:p>
          <a:p>
            <a:endParaRPr lang="en-US" sz="2400" dirty="0"/>
          </a:p>
        </p:txBody>
      </p:sp>
      <p:sp>
        <p:nvSpPr>
          <p:cNvPr id="3" name="Title 2"/>
          <p:cNvSpPr>
            <a:spLocks noGrp="1"/>
          </p:cNvSpPr>
          <p:nvPr>
            <p:ph type="title"/>
          </p:nvPr>
        </p:nvSpPr>
        <p:spPr/>
        <p:txBody>
          <a:bodyPr/>
          <a:lstStyle/>
          <a:p>
            <a:r>
              <a:rPr lang="en-US" dirty="0" smtClean="0"/>
              <a:t>Enhancing Competitiveness</a:t>
            </a:r>
            <a:endParaRPr lang="en-US" dirty="0"/>
          </a:p>
        </p:txBody>
      </p:sp>
      <p:pic>
        <p:nvPicPr>
          <p:cNvPr id="37892" name="Picture 4" descr="Numbers and Functions"/>
          <p:cNvPicPr>
            <a:picLocks noChangeAspect="1" noChangeArrowheads="1"/>
          </p:cNvPicPr>
          <p:nvPr/>
        </p:nvPicPr>
        <p:blipFill>
          <a:blip r:embed="rId2" cstate="print"/>
          <a:srcRect t="-1571" b="-2031"/>
          <a:stretch>
            <a:fillRect/>
          </a:stretch>
        </p:blipFill>
        <p:spPr bwMode="auto">
          <a:xfrm>
            <a:off x="5791200" y="1676400"/>
            <a:ext cx="3021734"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advTm="45000">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2832</TotalTime>
  <Words>1651</Words>
  <Application>Microsoft Macintosh PowerPoint</Application>
  <PresentationFormat>On-screen Show (4:3)</PresentationFormat>
  <Paragraphs>264</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NSF Research  Infrastructure Improvement  InterCampus &amp; IntraCampus  Cyber Connectivity (RII C2)</vt:lpstr>
      <vt:lpstr>Xavier’s NSF RII C2 Grant </vt:lpstr>
      <vt:lpstr>RII C2 Objectives</vt:lpstr>
      <vt:lpstr>Management Plan</vt:lpstr>
      <vt:lpstr>Status of LONI Connection</vt:lpstr>
      <vt:lpstr>Status of LONI Connection</vt:lpstr>
      <vt:lpstr>Enhancing Competitiveness</vt:lpstr>
      <vt:lpstr>Enhancing Competitiveness</vt:lpstr>
      <vt:lpstr>Enhancing Competitiveness</vt:lpstr>
      <vt:lpstr>Enhancing Competitiveness</vt:lpstr>
      <vt:lpstr>Enhancing Competitiveness</vt:lpstr>
      <vt:lpstr>Enhancing Competitiveness</vt:lpstr>
      <vt:lpstr>Enhancing Competitiveness</vt:lpstr>
      <vt:lpstr>Enhancing Competitiveness</vt:lpstr>
      <vt:lpstr>Enhancing Competitiveness</vt:lpstr>
      <vt:lpstr>Enhancing Competitiveness</vt:lpstr>
      <vt:lpstr>Enhancing Competitiveness</vt:lpstr>
      <vt:lpstr>Advancing Curricula</vt:lpstr>
      <vt:lpstr>Advancing Curricula</vt:lpstr>
      <vt:lpstr>Advancing Student Training</vt:lpstr>
      <vt:lpstr>Advancing Student Training</vt:lpstr>
      <vt:lpstr>Advancing Student Training</vt:lpstr>
      <vt:lpstr>Advancing Student Training</vt:lpstr>
      <vt:lpstr>Advancing Faculty Training</vt:lpstr>
      <vt:lpstr>Workforce Development</vt:lpstr>
      <vt:lpstr>Project Evaluation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RII C2 Project Activity Overview</dc:title>
  <dc:creator>user</dc:creator>
  <cp:lastModifiedBy>Gene D'Amour</cp:lastModifiedBy>
  <cp:revision>263</cp:revision>
  <dcterms:created xsi:type="dcterms:W3CDTF">2011-08-04T15:39:32Z</dcterms:created>
  <dcterms:modified xsi:type="dcterms:W3CDTF">2013-07-29T17:31:19Z</dcterms:modified>
</cp:coreProperties>
</file>