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3" r:id="rId8"/>
    <p:sldId id="262" r:id="rId9"/>
    <p:sldId id="264" r:id="rId10"/>
    <p:sldId id="265" r:id="rId11"/>
    <p:sldId id="281" r:id="rId12"/>
    <p:sldId id="285" r:id="rId13"/>
    <p:sldId id="272" r:id="rId14"/>
    <p:sldId id="282" r:id="rId15"/>
    <p:sldId id="269" r:id="rId16"/>
    <p:sldId id="273" r:id="rId17"/>
    <p:sldId id="271" r:id="rId18"/>
    <p:sldId id="276" r:id="rId19"/>
    <p:sldId id="270" r:id="rId20"/>
    <p:sldId id="277" r:id="rId21"/>
    <p:sldId id="278" r:id="rId22"/>
    <p:sldId id="280" r:id="rId23"/>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89394" autoAdjust="0"/>
  </p:normalViewPr>
  <p:slideViewPr>
    <p:cSldViewPr>
      <p:cViewPr varScale="1">
        <p:scale>
          <a:sx n="67" d="100"/>
          <a:sy n="67" d="100"/>
        </p:scale>
        <p:origin x="-1488" y="-96"/>
      </p:cViewPr>
      <p:guideLst>
        <p:guide orient="horz" pos="2160"/>
        <p:guide pos="2880"/>
      </p:guideLst>
    </p:cSldViewPr>
  </p:slideViewPr>
  <p:notesTextViewPr>
    <p:cViewPr>
      <p:scale>
        <a:sx n="1" d="1"/>
        <a:sy n="1" d="1"/>
      </p:scale>
      <p:origin x="0" y="0"/>
    </p:cViewPr>
  </p:notesTextViewPr>
  <p:sorterViewPr>
    <p:cViewPr>
      <p:scale>
        <a:sx n="120" d="100"/>
        <a:sy n="120" d="100"/>
      </p:scale>
      <p:origin x="0" y="23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a:t>More than </a:t>
            </a:r>
            <a:r>
              <a:rPr lang="en-US" sz="1800" dirty="0" smtClean="0"/>
              <a:t>One Discipline</a:t>
            </a:r>
            <a:endParaRPr lang="en-US" sz="1800" dirty="0"/>
          </a:p>
        </c:rich>
      </c:tx>
      <c:layout/>
      <c:overlay val="0"/>
    </c:title>
    <c:autoTitleDeleted val="0"/>
    <c:plotArea>
      <c:layout/>
      <c:barChart>
        <c:barDir val="col"/>
        <c:grouping val="clustered"/>
        <c:varyColors val="0"/>
        <c:ser>
          <c:idx val="0"/>
          <c:order val="0"/>
          <c:tx>
            <c:strRef>
              <c:f>'[Chart in Microsoft PowerPoint]Pub pre and prop'!$A$20</c:f>
              <c:strCache>
                <c:ptCount val="1"/>
                <c:pt idx="0">
                  <c:v>More than one discipline</c:v>
                </c:pt>
              </c:strCache>
            </c:strRef>
          </c:tx>
          <c:spPr>
            <a:solidFill>
              <a:schemeClr val="accent1"/>
            </a:solidFill>
          </c:spPr>
          <c:invertIfNegative val="0"/>
          <c:dLbls>
            <c:txPr>
              <a:bodyPr/>
              <a:lstStyle/>
              <a:p>
                <a:pPr>
                  <a:defRPr sz="1450" b="1">
                    <a:solidFill>
                      <a:schemeClr val="bg1"/>
                    </a:solidFill>
                  </a:defRPr>
                </a:pPr>
                <a:endParaRPr lang="en-US"/>
              </a:p>
            </c:txPr>
            <c:dLblPos val="inEnd"/>
            <c:showLegendKey val="0"/>
            <c:showVal val="1"/>
            <c:showCatName val="0"/>
            <c:showSerName val="0"/>
            <c:showPercent val="0"/>
            <c:showBubbleSize val="0"/>
            <c:showLeaderLines val="0"/>
          </c:dLbls>
          <c:cat>
            <c:multiLvlStrRef>
              <c:f>'[Chart in Microsoft PowerPoint]Pub pre and prop'!$B$18:$J$19</c:f>
              <c:multiLvlStrCache>
                <c:ptCount val="9"/>
                <c:lvl>
                  <c:pt idx="0">
                    <c:v>Year 1</c:v>
                  </c:pt>
                  <c:pt idx="1">
                    <c:v>Year 2</c:v>
                  </c:pt>
                  <c:pt idx="2">
                    <c:v>Year 3*</c:v>
                  </c:pt>
                  <c:pt idx="3">
                    <c:v>Year 1</c:v>
                  </c:pt>
                  <c:pt idx="4">
                    <c:v>Year 2</c:v>
                  </c:pt>
                  <c:pt idx="5">
                    <c:v>Year 3*</c:v>
                  </c:pt>
                  <c:pt idx="6">
                    <c:v>Year 1</c:v>
                  </c:pt>
                  <c:pt idx="7">
                    <c:v>Year 2</c:v>
                  </c:pt>
                  <c:pt idx="8">
                    <c:v>Year 3*</c:v>
                  </c:pt>
                </c:lvl>
                <c:lvl>
                  <c:pt idx="0">
                    <c:v>Publications</c:v>
                  </c:pt>
                  <c:pt idx="3">
                    <c:v>Presentations</c:v>
                  </c:pt>
                  <c:pt idx="6">
                    <c:v>Proposals</c:v>
                  </c:pt>
                </c:lvl>
              </c:multiLvlStrCache>
            </c:multiLvlStrRef>
          </c:cat>
          <c:val>
            <c:numRef>
              <c:f>'[Chart in Microsoft PowerPoint]Pub pre and prop'!$B$20:$J$20</c:f>
              <c:numCache>
                <c:formatCode>0%</c:formatCode>
                <c:ptCount val="9"/>
                <c:pt idx="0">
                  <c:v>0.7</c:v>
                </c:pt>
                <c:pt idx="1">
                  <c:v>0.86</c:v>
                </c:pt>
                <c:pt idx="2">
                  <c:v>0.81</c:v>
                </c:pt>
                <c:pt idx="3">
                  <c:v>0.83</c:v>
                </c:pt>
                <c:pt idx="4">
                  <c:v>0.78</c:v>
                </c:pt>
                <c:pt idx="5">
                  <c:v>0.84</c:v>
                </c:pt>
                <c:pt idx="6">
                  <c:v>0.78378378378378377</c:v>
                </c:pt>
                <c:pt idx="7">
                  <c:v>0.9</c:v>
                </c:pt>
                <c:pt idx="8">
                  <c:v>0.89</c:v>
                </c:pt>
              </c:numCache>
            </c:numRef>
          </c:val>
        </c:ser>
        <c:dLbls>
          <c:showLegendKey val="0"/>
          <c:showVal val="0"/>
          <c:showCatName val="0"/>
          <c:showSerName val="0"/>
          <c:showPercent val="0"/>
          <c:showBubbleSize val="0"/>
        </c:dLbls>
        <c:gapWidth val="150"/>
        <c:axId val="87074304"/>
        <c:axId val="87075840"/>
      </c:barChart>
      <c:catAx>
        <c:axId val="87074304"/>
        <c:scaling>
          <c:orientation val="minMax"/>
        </c:scaling>
        <c:delete val="0"/>
        <c:axPos val="b"/>
        <c:majorTickMark val="out"/>
        <c:minorTickMark val="none"/>
        <c:tickLblPos val="nextTo"/>
        <c:txPr>
          <a:bodyPr/>
          <a:lstStyle/>
          <a:p>
            <a:pPr>
              <a:defRPr sz="1600"/>
            </a:pPr>
            <a:endParaRPr lang="en-US"/>
          </a:p>
        </c:txPr>
        <c:crossAx val="87075840"/>
        <c:crosses val="autoZero"/>
        <c:auto val="1"/>
        <c:lblAlgn val="ctr"/>
        <c:lblOffset val="100"/>
        <c:noMultiLvlLbl val="0"/>
      </c:catAx>
      <c:valAx>
        <c:axId val="87075840"/>
        <c:scaling>
          <c:orientation val="minMax"/>
        </c:scaling>
        <c:delete val="0"/>
        <c:axPos val="l"/>
        <c:majorGridlines>
          <c:spPr>
            <a:ln>
              <a:solidFill>
                <a:schemeClr val="bg1">
                  <a:lumMod val="75000"/>
                </a:schemeClr>
              </a:solidFill>
            </a:ln>
          </c:spPr>
        </c:majorGridlines>
        <c:numFmt formatCode="0%" sourceLinked="1"/>
        <c:majorTickMark val="out"/>
        <c:minorTickMark val="none"/>
        <c:tickLblPos val="nextTo"/>
        <c:crossAx val="87074304"/>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b="1" dirty="0"/>
              <a:t>More than one LA-SiGMA team</a:t>
            </a:r>
          </a:p>
        </c:rich>
      </c:tx>
      <c:layout/>
      <c:overlay val="0"/>
    </c:title>
    <c:autoTitleDeleted val="0"/>
    <c:plotArea>
      <c:layout/>
      <c:barChart>
        <c:barDir val="col"/>
        <c:grouping val="clustered"/>
        <c:varyColors val="0"/>
        <c:ser>
          <c:idx val="0"/>
          <c:order val="0"/>
          <c:tx>
            <c:strRef>
              <c:f>'[Chart in Microsoft PowerPoint]Pub pre and prop'!$A$29</c:f>
              <c:strCache>
                <c:ptCount val="1"/>
                <c:pt idx="0">
                  <c:v>More than one LA-SiGMA team</c:v>
                </c:pt>
              </c:strCache>
            </c:strRef>
          </c:tx>
          <c:spPr>
            <a:solidFill>
              <a:schemeClr val="accent1"/>
            </a:solidFill>
          </c:spPr>
          <c:invertIfNegative val="0"/>
          <c:dLbls>
            <c:txPr>
              <a:bodyPr/>
              <a:lstStyle/>
              <a:p>
                <a:pPr>
                  <a:defRPr sz="1450" b="1">
                    <a:solidFill>
                      <a:schemeClr val="bg1"/>
                    </a:solidFill>
                  </a:defRPr>
                </a:pPr>
                <a:endParaRPr lang="en-US"/>
              </a:p>
            </c:txPr>
            <c:dLblPos val="inEnd"/>
            <c:showLegendKey val="0"/>
            <c:showVal val="1"/>
            <c:showCatName val="0"/>
            <c:showSerName val="0"/>
            <c:showPercent val="0"/>
            <c:showBubbleSize val="0"/>
            <c:showLeaderLines val="0"/>
          </c:dLbls>
          <c:cat>
            <c:multiLvlStrRef>
              <c:f>'[Chart in Microsoft PowerPoint]Pub pre and prop'!$B$27:$J$28</c:f>
              <c:multiLvlStrCache>
                <c:ptCount val="9"/>
                <c:lvl>
                  <c:pt idx="0">
                    <c:v>Year 1</c:v>
                  </c:pt>
                  <c:pt idx="1">
                    <c:v>Year 2</c:v>
                  </c:pt>
                  <c:pt idx="2">
                    <c:v>Year 3*</c:v>
                  </c:pt>
                  <c:pt idx="3">
                    <c:v>Year 1</c:v>
                  </c:pt>
                  <c:pt idx="4">
                    <c:v>Year 2</c:v>
                  </c:pt>
                  <c:pt idx="5">
                    <c:v>Year 3*</c:v>
                  </c:pt>
                  <c:pt idx="6">
                    <c:v>Year 1</c:v>
                  </c:pt>
                  <c:pt idx="7">
                    <c:v>Year 2</c:v>
                  </c:pt>
                  <c:pt idx="8">
                    <c:v>Year 3*</c:v>
                  </c:pt>
                </c:lvl>
                <c:lvl>
                  <c:pt idx="0">
                    <c:v>Publications</c:v>
                  </c:pt>
                  <c:pt idx="3">
                    <c:v>Presentations</c:v>
                  </c:pt>
                  <c:pt idx="6">
                    <c:v>Proposals</c:v>
                  </c:pt>
                </c:lvl>
              </c:multiLvlStrCache>
            </c:multiLvlStrRef>
          </c:cat>
          <c:val>
            <c:numRef>
              <c:f>'[Chart in Microsoft PowerPoint]Pub pre and prop'!$B$29:$J$29</c:f>
              <c:numCache>
                <c:formatCode>0%</c:formatCode>
                <c:ptCount val="9"/>
                <c:pt idx="0">
                  <c:v>0.2</c:v>
                </c:pt>
                <c:pt idx="1">
                  <c:v>0.21</c:v>
                </c:pt>
                <c:pt idx="2">
                  <c:v>0.26</c:v>
                </c:pt>
                <c:pt idx="3">
                  <c:v>0.2</c:v>
                </c:pt>
                <c:pt idx="4">
                  <c:v>0.24</c:v>
                </c:pt>
                <c:pt idx="5">
                  <c:v>0.46</c:v>
                </c:pt>
                <c:pt idx="6">
                  <c:v>0.21621621621621623</c:v>
                </c:pt>
                <c:pt idx="7">
                  <c:v>0.28000000000000003</c:v>
                </c:pt>
                <c:pt idx="8">
                  <c:v>0.59</c:v>
                </c:pt>
              </c:numCache>
            </c:numRef>
          </c:val>
        </c:ser>
        <c:dLbls>
          <c:dLblPos val="ctr"/>
          <c:showLegendKey val="0"/>
          <c:showVal val="1"/>
          <c:showCatName val="0"/>
          <c:showSerName val="0"/>
          <c:showPercent val="0"/>
          <c:showBubbleSize val="0"/>
        </c:dLbls>
        <c:gapWidth val="150"/>
        <c:axId val="87096320"/>
        <c:axId val="88285952"/>
      </c:barChart>
      <c:catAx>
        <c:axId val="87096320"/>
        <c:scaling>
          <c:orientation val="minMax"/>
        </c:scaling>
        <c:delete val="0"/>
        <c:axPos val="b"/>
        <c:majorTickMark val="out"/>
        <c:minorTickMark val="none"/>
        <c:tickLblPos val="nextTo"/>
        <c:crossAx val="88285952"/>
        <c:crosses val="autoZero"/>
        <c:auto val="1"/>
        <c:lblAlgn val="ctr"/>
        <c:lblOffset val="100"/>
        <c:noMultiLvlLbl val="0"/>
      </c:catAx>
      <c:valAx>
        <c:axId val="88285952"/>
        <c:scaling>
          <c:orientation val="minMax"/>
          <c:max val="1"/>
        </c:scaling>
        <c:delete val="0"/>
        <c:axPos val="l"/>
        <c:majorGridlines>
          <c:spPr>
            <a:ln>
              <a:solidFill>
                <a:schemeClr val="bg1">
                  <a:lumMod val="75000"/>
                </a:schemeClr>
              </a:solidFill>
            </a:ln>
          </c:spPr>
        </c:majorGridlines>
        <c:numFmt formatCode="0%" sourceLinked="1"/>
        <c:majorTickMark val="out"/>
        <c:minorTickMark val="none"/>
        <c:tickLblPos val="nextTo"/>
        <c:txPr>
          <a:bodyPr/>
          <a:lstStyle/>
          <a:p>
            <a:pPr>
              <a:defRPr sz="1400"/>
            </a:pPr>
            <a:endParaRPr lang="en-US"/>
          </a:p>
        </c:txPr>
        <c:crossAx val="87096320"/>
        <c:crosses val="autoZero"/>
        <c:crossBetween val="between"/>
        <c:majorUnit val="0.2"/>
      </c:valAx>
    </c:plotArea>
    <c:plotVisOnly val="1"/>
    <c:dispBlanksAs val="gap"/>
    <c:showDLblsOverMax val="0"/>
  </c:chart>
  <c:txPr>
    <a:bodyPr/>
    <a:lstStyle/>
    <a:p>
      <a:pPr>
        <a:defRPr sz="1600" b="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AC595CE-3CBA-4EF2-9EA4-AE216434349F}" type="datetimeFigureOut">
              <a:rPr lang="en-US"/>
              <a:pPr>
                <a:defRPr/>
              </a:pPr>
              <a:t>7/29/2013</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1A299D3-2B74-409B-8EF7-32C951B228A4}" type="slidenum">
              <a:rPr lang="en-US"/>
              <a:pPr>
                <a:defRPr/>
              </a:pPr>
              <a:t>‹#›</a:t>
            </a:fld>
            <a:endParaRPr lang="en-US" dirty="0"/>
          </a:p>
        </p:txBody>
      </p:sp>
    </p:spTree>
    <p:extLst>
      <p:ext uri="{BB962C8B-B14F-4D97-AF65-F5344CB8AC3E}">
        <p14:creationId xmlns:p14="http://schemas.microsoft.com/office/powerpoint/2010/main" val="2472328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46BB61-61BB-442C-81C0-A6B0C04DB1CC}"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summative goal indicated in the funded proposal stated, “More than 5 papers or conference presentations resulting from internships each year.” In Year 3, the goal was not met; one researchers and one student reported a conference presentation that were a result of an internship or extended travel. </a:t>
            </a:r>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5DB4FF9-E47D-41F2-86DD-46A68A0C77E1}"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summative project goal was to submit a statewide IGERT for materials science by Year 2. A review of proposals submitted by LA-SiGMA faculty to OASIS showed two IGERT proposals were submitted in Year 1; thus meeting the goal. Neither proposal was funded. </a:t>
            </a:r>
          </a:p>
          <a:p>
            <a:pPr eaLnBrk="1" hangingPunct="1">
              <a:spcBef>
                <a:spcPct val="0"/>
              </a:spcBef>
            </a:pPr>
            <a:endParaRPr lang="en-US" smtClean="0"/>
          </a:p>
          <a:p>
            <a:pPr eaLnBrk="1" hangingPunct="1">
              <a:spcBef>
                <a:spcPct val="0"/>
              </a:spcBef>
            </a:pPr>
            <a:r>
              <a:rPr lang="en-US" smtClean="0"/>
              <a:t>Another summative goal, as indicated in the funded proposal, was each year, 10 major collaborative grants with interdisciplinary and interinstitutional researchers would be submitted. Of the 80 proposals submitted in Year 3, 10 included faculty from other Louisiana institutions, 19 included faculty members from other institutions in the United States, and 2 included persons from institutions outside of the United States. The goal was met.</a:t>
            </a:r>
          </a:p>
          <a:p>
            <a:pPr eaLnBrk="1" hangingPunct="1">
              <a:spcBef>
                <a:spcPct val="0"/>
              </a:spcBef>
            </a:pPr>
            <a:endParaRPr lang="en-US" smtClean="0"/>
          </a:p>
          <a:p>
            <a:pPr eaLnBrk="1" hangingPunct="1">
              <a:spcBef>
                <a:spcPct val="0"/>
              </a:spcBef>
            </a:pPr>
            <a:r>
              <a:rPr lang="en-US" smtClean="0"/>
              <a:t>By Year 5, at least 10 industrial grants to support research in materials science should be secured. One proposal awarded each year included a business collaborator. </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B0040A-3F56-4883-B1C8-2E765E4EB50E}"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600831-1767-4A6D-AF22-DDAF8A93D109}"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Specific goals were set to involve students and teachers from two-year institutions: 1) 25% of REU students from two-year colleges enter degree programs at four-year institutions, and 2) 15% of teachers for RET will represent two-year colleges. Outreach Coordinators report all REU students from two-year colleges have or plan to enroll in a four-year college. In Year 3, four of the 17 (24%) RET participants were from community colleges; thus meeting the goal in Year 3. over the three year period, six of the 33 (18%) RET participants were from two-year colleges. </a:t>
            </a:r>
          </a:p>
          <a:p>
            <a:pPr eaLnBrk="1" hangingPunct="1">
              <a:spcBef>
                <a:spcPct val="0"/>
              </a:spcBef>
            </a:pPr>
            <a:endParaRPr lang="en-US" smtClean="0"/>
          </a:p>
          <a:p>
            <a:pPr eaLnBrk="1" hangingPunct="1">
              <a:spcBef>
                <a:spcPct val="0"/>
              </a:spcBef>
            </a:pPr>
            <a:r>
              <a:rPr lang="en-US" smtClean="0"/>
              <a:t>A goal by Year 5 is at least 20 students secure NSF Graduate Fellowships. Two students reported in Year 3 as receiving a Fellowship. No students were reported in Year 1 or 2 for this metric.</a:t>
            </a:r>
          </a:p>
          <a:p>
            <a:pPr eaLnBrk="1" hangingPunct="1">
              <a:spcBef>
                <a:spcPct val="0"/>
              </a:spcBef>
            </a:pPr>
            <a:endParaRPr lang="en-US" smtClean="0"/>
          </a:p>
          <a:p>
            <a:pPr eaLnBrk="1" hangingPunct="1">
              <a:spcBef>
                <a:spcPct val="0"/>
              </a:spcBef>
            </a:pPr>
            <a:r>
              <a:rPr lang="en-US" smtClean="0"/>
              <a:t>An overall project goal is that 100% of the women and URM who participate in the project will graduate in six years. Since this is past the duration of the project, OEIE is tracking students during Years 1-5; however, reporting on this goal will occur after the project. </a:t>
            </a:r>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716272-9A24-4C51-931B-52402FB43BAB}"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3F4190-8816-4800-81F4-BA5C7410B8A4}"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11DF99E-F8E3-4E12-BBF4-8A22E2FF94CF}"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Project leaders set a goal, as stated in the funded proposal, to submit four accepted pre-proposals for centers resulting in two site visits for federal funded centers. In Year 3, two pre-proposals were submitted. </a:t>
            </a:r>
          </a:p>
          <a:p>
            <a:pPr eaLnBrk="1" hangingPunct="1">
              <a:spcBef>
                <a:spcPct val="0"/>
              </a:spcBef>
            </a:pPr>
            <a:endParaRPr lang="en-US" smtClean="0"/>
          </a:p>
          <a:p>
            <a:pPr eaLnBrk="1" hangingPunct="1">
              <a:spcBef>
                <a:spcPct val="0"/>
              </a:spcBef>
            </a:pPr>
            <a:r>
              <a:rPr lang="en-US" smtClean="0"/>
              <a:t>Another goal stated for each year of the project is for the funding rate of the LA-SiGMA project to meet at least the “US average funding rate of federal proposals submitted.” Since the Louisiana EPSCoR project is funded by NSF, the value 23% which is posted in the “FY 2010 Report on the NSF Merit Review Process” is used for comparison. Both Year 1 (47%) and Year 2 (46%) LA-SiGMA funding rates, as shown in table 7, exceed the 23% federal funding rate posted by NSF. The 8-month funding rate for Year 3 (28%) currently also exceeds the federal funding rate.</a:t>
            </a:r>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2FEC2A4-2AAD-4F1F-9B32-3E92CA301FB1}"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Developed through specific recommendations from the RSV team</a:t>
            </a:r>
          </a:p>
          <a:p>
            <a:pPr eaLnBrk="1" hangingPunct="1">
              <a:spcBef>
                <a:spcPct val="0"/>
              </a:spcBef>
            </a:pPr>
            <a:endParaRPr lang="en-US" smtClean="0"/>
          </a:p>
          <a:p>
            <a:pPr eaLnBrk="1" hangingPunct="1">
              <a:spcBef>
                <a:spcPct val="0"/>
              </a:spcBef>
            </a:pPr>
            <a:r>
              <a:rPr lang="en-US" smtClean="0"/>
              <a:t>Recommendation 4: Evaluation questions should be rethought</a:t>
            </a:r>
          </a:p>
          <a:p>
            <a:pPr eaLnBrk="1" hangingPunct="1">
              <a:spcBef>
                <a:spcPct val="0"/>
              </a:spcBef>
            </a:pPr>
            <a:r>
              <a:rPr lang="en-US" smtClean="0"/>
              <a:t>annually and mechanisms developed to ensure that evaluation results are used formatively.”</a:t>
            </a:r>
          </a:p>
          <a:p>
            <a:pPr eaLnBrk="1" hangingPunct="1">
              <a:spcBef>
                <a:spcPct val="0"/>
              </a:spcBef>
            </a:pPr>
            <a:endParaRPr lang="en-US" smtClean="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FE559CD-9442-4B2F-96B1-7EEAA673CE3E}"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6AD9493-934C-4777-AE89-465145A3BF8E}"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SD = Science Driver</a:t>
            </a:r>
          </a:p>
          <a:p>
            <a:pPr eaLnBrk="1" fontAlgn="auto" hangingPunct="1">
              <a:spcBef>
                <a:spcPts val="0"/>
              </a:spcBef>
              <a:spcAft>
                <a:spcPts val="0"/>
              </a:spcAft>
              <a:defRPr/>
            </a:pPr>
            <a:r>
              <a:rPr lang="en-US" dirty="0" smtClean="0"/>
              <a:t>KSD = Key Strategic Directions (Diversity, Workforce, External Engagement)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sz="1900" dirty="0" smtClean="0">
                <a:solidFill>
                  <a:schemeClr val="accent3">
                    <a:lumMod val="75000"/>
                  </a:schemeClr>
                </a:solidFill>
              </a:rPr>
              <a:t>RET expansion of pilot program close to commencement.</a:t>
            </a:r>
          </a:p>
          <a:p>
            <a:pPr eaLnBrk="1" fontAlgn="auto" hangingPunct="1">
              <a:spcBef>
                <a:spcPts val="0"/>
              </a:spcBef>
              <a:spcAft>
                <a:spcPts val="0"/>
              </a:spcAft>
              <a:defRPr/>
            </a:pPr>
            <a:r>
              <a:rPr lang="en-US" sz="1900" dirty="0" smtClean="0">
                <a:solidFill>
                  <a:schemeClr val="accent3">
                    <a:lumMod val="75000"/>
                  </a:schemeClr>
                </a:solidFill>
              </a:rPr>
              <a:t>Establishing co-mentoring; Planning for Major Initiatives; Grantwriting Workshops; SBIR/STTR Phase Zero Initiative, NOT MET. </a:t>
            </a:r>
          </a:p>
          <a:p>
            <a:pPr eaLnBrk="1" fontAlgn="auto" hangingPunct="1">
              <a:spcBef>
                <a:spcPts val="0"/>
              </a:spcBef>
              <a:spcAft>
                <a:spcPts val="0"/>
              </a:spcAft>
              <a:defRPr/>
            </a:pPr>
            <a:endParaRPr lang="en-US" dirty="0"/>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82819EB-0C85-473E-BA0F-61B491AB8B4C}"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Two summative goals were stated in the funded proposal that align to the use of computational tools by Year 3: 1) more than two codes will be ported to National Leadership Class machines, and 2) Four codes with full documentation will be publically available. In Year 3, four researchers each reported porting one code exceeding the goal. Only one of the codes, as reported in OASIS, included full documentation. </a:t>
            </a:r>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8131D10-CBDE-4278-9CF3-8EFE082F788F}"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A17C210-E55C-4788-80E3-3DDB2FCF02C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FEFE8D3-F0A8-4A4E-AD7A-B802CFBE14C5}"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One summative project goal is the 25% of LA-SiGMA researchers will use Cyber tools by Year 5. In Year 3, 41% of LA-SiGMA researchers have not used any of the tools listed (an increase from 39% in Year 2), yielding 59% of LA-SiGMA researchers who have used at least one computational tool; exceeding the Year 5 goal. </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04F9281-140A-48A8-A6FD-A3C1F5922BD6}"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72F20B5-5512-4801-8300-4ECDE2EFA82C}"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DF92B1-326B-4808-A182-177211377B22}" type="datetimeFigureOut">
              <a:rPr lang="en-US"/>
              <a:pPr>
                <a:defRPr/>
              </a:pPr>
              <a:t>7/29/2013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DCD251-400A-460B-B7FF-AC1D75BF5455}" type="slidenum">
              <a:rPr lang="en-US"/>
              <a:pPr>
                <a:defRPr/>
              </a:pPr>
              <a:t>‹#›</a:t>
            </a:fld>
            <a:endParaRPr lang="en-US" dirty="0"/>
          </a:p>
        </p:txBody>
      </p:sp>
    </p:spTree>
    <p:extLst>
      <p:ext uri="{BB962C8B-B14F-4D97-AF65-F5344CB8AC3E}">
        <p14:creationId xmlns:p14="http://schemas.microsoft.com/office/powerpoint/2010/main" val="229546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A12E37-D633-4727-A28C-7E40C40E6665}" type="datetimeFigureOut">
              <a:rPr lang="en-US"/>
              <a:pPr>
                <a:defRPr/>
              </a:pPr>
              <a:t>7/29/2013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01F8C4-CD98-4289-B31B-3F1C59E20CBD}" type="slidenum">
              <a:rPr lang="en-US"/>
              <a:pPr>
                <a:defRPr/>
              </a:pPr>
              <a:t>‹#›</a:t>
            </a:fld>
            <a:endParaRPr lang="en-US" dirty="0"/>
          </a:p>
        </p:txBody>
      </p:sp>
    </p:spTree>
    <p:extLst>
      <p:ext uri="{BB962C8B-B14F-4D97-AF65-F5344CB8AC3E}">
        <p14:creationId xmlns:p14="http://schemas.microsoft.com/office/powerpoint/2010/main" val="76603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55B68E-C4A4-4B64-836C-C51278BFB06D}" type="datetimeFigureOut">
              <a:rPr lang="en-US"/>
              <a:pPr>
                <a:defRPr/>
              </a:pPr>
              <a:t>7/29/2013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202782-3D2F-4628-9425-B95AEB4786E2}" type="slidenum">
              <a:rPr lang="en-US"/>
              <a:pPr>
                <a:defRPr/>
              </a:pPr>
              <a:t>‹#›</a:t>
            </a:fld>
            <a:endParaRPr lang="en-US" dirty="0"/>
          </a:p>
        </p:txBody>
      </p:sp>
    </p:spTree>
    <p:extLst>
      <p:ext uri="{BB962C8B-B14F-4D97-AF65-F5344CB8AC3E}">
        <p14:creationId xmlns:p14="http://schemas.microsoft.com/office/powerpoint/2010/main" val="426455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0425" y="6221413"/>
            <a:ext cx="6635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tx1">
                    <a:lumMod val="50000"/>
                    <a:lumOff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ED2D6F-EA55-433A-9BCC-7FB052129491}" type="datetimeFigureOut">
              <a:rPr lang="en-US"/>
              <a:pPr>
                <a:defRPr/>
              </a:pPr>
              <a:t>7/29/2013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B8B4CB-D48C-40A8-8F23-ECC6901CD444}" type="slidenum">
              <a:rPr lang="en-US"/>
              <a:pPr>
                <a:defRPr/>
              </a:pPr>
              <a:t>‹#›</a:t>
            </a:fld>
            <a:endParaRPr lang="en-US" dirty="0"/>
          </a:p>
        </p:txBody>
      </p:sp>
    </p:spTree>
    <p:extLst>
      <p:ext uri="{BB962C8B-B14F-4D97-AF65-F5344CB8AC3E}">
        <p14:creationId xmlns:p14="http://schemas.microsoft.com/office/powerpoint/2010/main" val="160719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7F8E48-1A55-46DF-A451-9F121CF4B8B9}" type="datetimeFigureOut">
              <a:rPr lang="en-US"/>
              <a:pPr>
                <a:defRPr/>
              </a:pPr>
              <a:t>7/29/2013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F378AD-AAEA-4C25-B4C4-0D49A269A06A}" type="slidenum">
              <a:rPr lang="en-US"/>
              <a:pPr>
                <a:defRPr/>
              </a:pPr>
              <a:t>‹#›</a:t>
            </a:fld>
            <a:endParaRPr lang="en-US" dirty="0"/>
          </a:p>
        </p:txBody>
      </p:sp>
    </p:spTree>
    <p:extLst>
      <p:ext uri="{BB962C8B-B14F-4D97-AF65-F5344CB8AC3E}">
        <p14:creationId xmlns:p14="http://schemas.microsoft.com/office/powerpoint/2010/main" val="49471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6D8BA1-0857-4184-B9E1-D6DF0CFCDE02}" type="datetimeFigureOut">
              <a:rPr lang="en-US"/>
              <a:pPr>
                <a:defRPr/>
              </a:pPr>
              <a:t>7/29/2013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E16662-AD51-4EA0-95D0-3AFEEA034FEE}" type="slidenum">
              <a:rPr lang="en-US"/>
              <a:pPr>
                <a:defRPr/>
              </a:pPr>
              <a:t>‹#›</a:t>
            </a:fld>
            <a:endParaRPr lang="en-US" dirty="0"/>
          </a:p>
        </p:txBody>
      </p:sp>
    </p:spTree>
    <p:extLst>
      <p:ext uri="{BB962C8B-B14F-4D97-AF65-F5344CB8AC3E}">
        <p14:creationId xmlns:p14="http://schemas.microsoft.com/office/powerpoint/2010/main" val="36289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18DC24-95E7-4E8E-8331-5052C2C66442}" type="datetimeFigureOut">
              <a:rPr lang="en-US"/>
              <a:pPr>
                <a:defRPr/>
              </a:pPr>
              <a:t>7/29/2013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CEE541D-2855-479F-A714-12C77A72CB79}" type="slidenum">
              <a:rPr lang="en-US"/>
              <a:pPr>
                <a:defRPr/>
              </a:pPr>
              <a:t>‹#›</a:t>
            </a:fld>
            <a:endParaRPr lang="en-US" dirty="0"/>
          </a:p>
        </p:txBody>
      </p:sp>
    </p:spTree>
    <p:extLst>
      <p:ext uri="{BB962C8B-B14F-4D97-AF65-F5344CB8AC3E}">
        <p14:creationId xmlns:p14="http://schemas.microsoft.com/office/powerpoint/2010/main" val="17150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5F779EE-6452-4581-A889-66A3AC9310B4}" type="datetimeFigureOut">
              <a:rPr lang="en-US"/>
              <a:pPr>
                <a:defRPr/>
              </a:pPr>
              <a:t>7/29/2013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E5D37C-F9B6-4D4F-83AD-6CD2FC1A9E54}" type="slidenum">
              <a:rPr lang="en-US"/>
              <a:pPr>
                <a:defRPr/>
              </a:pPr>
              <a:t>‹#›</a:t>
            </a:fld>
            <a:endParaRPr lang="en-US" dirty="0"/>
          </a:p>
        </p:txBody>
      </p:sp>
    </p:spTree>
    <p:extLst>
      <p:ext uri="{BB962C8B-B14F-4D97-AF65-F5344CB8AC3E}">
        <p14:creationId xmlns:p14="http://schemas.microsoft.com/office/powerpoint/2010/main" val="279820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9DAD0B-37F5-4AF3-AB8D-CAC27E112E2C}" type="datetimeFigureOut">
              <a:rPr lang="en-US"/>
              <a:pPr>
                <a:defRPr/>
              </a:pPr>
              <a:t>7/29/2013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56A344-4D93-4747-BAE8-AB034F94487E}" type="slidenum">
              <a:rPr lang="en-US"/>
              <a:pPr>
                <a:defRPr/>
              </a:pPr>
              <a:t>‹#›</a:t>
            </a:fld>
            <a:endParaRPr lang="en-US" dirty="0"/>
          </a:p>
        </p:txBody>
      </p:sp>
    </p:spTree>
    <p:extLst>
      <p:ext uri="{BB962C8B-B14F-4D97-AF65-F5344CB8AC3E}">
        <p14:creationId xmlns:p14="http://schemas.microsoft.com/office/powerpoint/2010/main" val="219341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7FB81B-20E6-4410-9E34-4BDBF1CD4E06}" type="datetimeFigureOut">
              <a:rPr lang="en-US"/>
              <a:pPr>
                <a:defRPr/>
              </a:pPr>
              <a:t>7/29/2013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BF37D-96C1-48E2-804B-A6F97267938E}" type="slidenum">
              <a:rPr lang="en-US"/>
              <a:pPr>
                <a:defRPr/>
              </a:pPr>
              <a:t>‹#›</a:t>
            </a:fld>
            <a:endParaRPr lang="en-US" dirty="0"/>
          </a:p>
        </p:txBody>
      </p:sp>
    </p:spTree>
    <p:extLst>
      <p:ext uri="{BB962C8B-B14F-4D97-AF65-F5344CB8AC3E}">
        <p14:creationId xmlns:p14="http://schemas.microsoft.com/office/powerpoint/2010/main" val="229318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4023FA-A210-4FB8-A93E-6946B8439EF6}" type="datetimeFigureOut">
              <a:rPr lang="en-US"/>
              <a:pPr>
                <a:defRPr/>
              </a:pPr>
              <a:t>7/29/2013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01CC27-7B69-41CA-B98E-CA976E357E9B}" type="slidenum">
              <a:rPr lang="en-US"/>
              <a:pPr>
                <a:defRPr/>
              </a:pPr>
              <a:t>‹#›</a:t>
            </a:fld>
            <a:endParaRPr lang="en-US" dirty="0"/>
          </a:p>
        </p:txBody>
      </p:sp>
    </p:spTree>
    <p:extLst>
      <p:ext uri="{BB962C8B-B14F-4D97-AF65-F5344CB8AC3E}">
        <p14:creationId xmlns:p14="http://schemas.microsoft.com/office/powerpoint/2010/main" val="352449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A1B803-F402-4FF8-A04E-DEC95005FFB6}" type="datetimeFigureOut">
              <a:rPr lang="en-US"/>
              <a:pPr>
                <a:defRPr/>
              </a:pPr>
              <a:t>7/29/2013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3BD8A91-2461-46E7-886D-EF9CB9ECBF7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70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rgbClr val="7F7F7F"/>
          </a:solidFill>
          <a:latin typeface="+mj-lt"/>
          <a:ea typeface="+mj-ea"/>
          <a:cs typeface="+mj-cs"/>
        </a:defRPr>
      </a:lvl1pPr>
      <a:lvl2pPr algn="ctr" rtl="0" eaLnBrk="0" fontAlgn="base" hangingPunct="0">
        <a:spcBef>
          <a:spcPct val="0"/>
        </a:spcBef>
        <a:spcAft>
          <a:spcPct val="0"/>
        </a:spcAft>
        <a:defRPr sz="4400">
          <a:solidFill>
            <a:srgbClr val="7F7F7F"/>
          </a:solidFill>
          <a:latin typeface="Cambria" pitchFamily="18" charset="0"/>
        </a:defRPr>
      </a:lvl2pPr>
      <a:lvl3pPr algn="ctr" rtl="0" eaLnBrk="0" fontAlgn="base" hangingPunct="0">
        <a:spcBef>
          <a:spcPct val="0"/>
        </a:spcBef>
        <a:spcAft>
          <a:spcPct val="0"/>
        </a:spcAft>
        <a:defRPr sz="4400">
          <a:solidFill>
            <a:srgbClr val="7F7F7F"/>
          </a:solidFill>
          <a:latin typeface="Cambria" pitchFamily="18" charset="0"/>
        </a:defRPr>
      </a:lvl3pPr>
      <a:lvl4pPr algn="ctr" rtl="0" eaLnBrk="0" fontAlgn="base" hangingPunct="0">
        <a:spcBef>
          <a:spcPct val="0"/>
        </a:spcBef>
        <a:spcAft>
          <a:spcPct val="0"/>
        </a:spcAft>
        <a:defRPr sz="4400">
          <a:solidFill>
            <a:srgbClr val="7F7F7F"/>
          </a:solidFill>
          <a:latin typeface="Cambria" pitchFamily="18" charset="0"/>
        </a:defRPr>
      </a:lvl4pPr>
      <a:lvl5pPr algn="ctr" rtl="0" eaLnBrk="0" fontAlgn="base" hangingPunct="0">
        <a:spcBef>
          <a:spcPct val="0"/>
        </a:spcBef>
        <a:spcAft>
          <a:spcPct val="0"/>
        </a:spcAft>
        <a:defRPr sz="4400">
          <a:solidFill>
            <a:srgbClr val="7F7F7F"/>
          </a:solidFill>
          <a:latin typeface="Cambria" pitchFamily="18" charset="0"/>
        </a:defRPr>
      </a:lvl5pPr>
      <a:lvl6pPr marL="457200" algn="ctr" rtl="0" fontAlgn="base">
        <a:spcBef>
          <a:spcPct val="0"/>
        </a:spcBef>
        <a:spcAft>
          <a:spcPct val="0"/>
        </a:spcAft>
        <a:defRPr sz="4400">
          <a:solidFill>
            <a:srgbClr val="7F7F7F"/>
          </a:solidFill>
          <a:latin typeface="Cambria" pitchFamily="18" charset="0"/>
        </a:defRPr>
      </a:lvl6pPr>
      <a:lvl7pPr marL="914400" algn="ctr" rtl="0" fontAlgn="base">
        <a:spcBef>
          <a:spcPct val="0"/>
        </a:spcBef>
        <a:spcAft>
          <a:spcPct val="0"/>
        </a:spcAft>
        <a:defRPr sz="4400">
          <a:solidFill>
            <a:srgbClr val="7F7F7F"/>
          </a:solidFill>
          <a:latin typeface="Cambria" pitchFamily="18" charset="0"/>
        </a:defRPr>
      </a:lvl7pPr>
      <a:lvl8pPr marL="1371600" algn="ctr" rtl="0" fontAlgn="base">
        <a:spcBef>
          <a:spcPct val="0"/>
        </a:spcBef>
        <a:spcAft>
          <a:spcPct val="0"/>
        </a:spcAft>
        <a:defRPr sz="4400">
          <a:solidFill>
            <a:srgbClr val="7F7F7F"/>
          </a:solidFill>
          <a:latin typeface="Cambria" pitchFamily="18" charset="0"/>
        </a:defRPr>
      </a:lvl8pPr>
      <a:lvl9pPr marL="1828800" algn="ctr" rtl="0" fontAlgn="base">
        <a:spcBef>
          <a:spcPct val="0"/>
        </a:spcBef>
        <a:spcAft>
          <a:spcPct val="0"/>
        </a:spcAft>
        <a:defRPr sz="4400">
          <a:solidFill>
            <a:srgbClr val="7F7F7F"/>
          </a:solidFill>
          <a:latin typeface="Cambri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kern="1200">
          <a:solidFill>
            <a:schemeClr val="accen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7BB449"/>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Microsoft_Excel_97-2003_Worksheet3.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Microsoft_Excel_97-2003_Worksheet4.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Microsoft_Excel_97-2003_Worksheet5.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hart" Target="../charts/chart2.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chart" Target="../charts/chart1.xml"/><Relationship Id="rId5" Type="http://schemas.openxmlformats.org/officeDocument/2006/relationships/image" Target="../media/image11.png"/><Relationship Id="rId4" Type="http://schemas.openxmlformats.org/officeDocument/2006/relationships/oleObject" Target="../embeddings/Microsoft_Excel_97-2003_Worksheet6.xls"/></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Microsoft_Excel_97-2003_Worksheet8.xls"/><Relationship Id="rId5" Type="http://schemas.openxmlformats.org/officeDocument/2006/relationships/image" Target="../media/image12.png"/><Relationship Id="rId4" Type="http://schemas.openxmlformats.org/officeDocument/2006/relationships/oleObject" Target="../embeddings/Microsoft_Excel_97-2003_Worksheet7.xls"/></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4.png"/><Relationship Id="rId4" Type="http://schemas.openxmlformats.org/officeDocument/2006/relationships/oleObject" Target="../embeddings/Microsoft_Excel_97-2003_Worksheet1.xls"/></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2568575"/>
            <a:ext cx="7772400" cy="1470025"/>
          </a:xfrm>
        </p:spPr>
        <p:txBody>
          <a:bodyPr/>
          <a:lstStyle/>
          <a:p>
            <a:pPr eaLnBrk="1" hangingPunct="1"/>
            <a:r>
              <a:rPr lang="en-US" sz="2800" b="1" smtClean="0"/>
              <a:t>Cindi Dunn</a:t>
            </a:r>
            <a:br>
              <a:rPr lang="en-US" sz="2800" b="1" smtClean="0"/>
            </a:br>
            <a:r>
              <a:rPr lang="en-US" sz="2800" smtClean="0"/>
              <a:t>Lead Evaluator for LA-SiGMA EPSCoR</a:t>
            </a:r>
            <a:br>
              <a:rPr lang="en-US" sz="2800" smtClean="0"/>
            </a:br>
            <a:r>
              <a:rPr lang="en-US" sz="2800" smtClean="0"/>
              <a:t>Office of Educational Innovation and Evaluation</a:t>
            </a:r>
            <a:br>
              <a:rPr lang="en-US" sz="2800" smtClean="0"/>
            </a:br>
            <a:r>
              <a:rPr lang="en-US" sz="2800" smtClean="0"/>
              <a:t>Kansas State University</a:t>
            </a:r>
          </a:p>
        </p:txBody>
      </p:sp>
      <p:sp>
        <p:nvSpPr>
          <p:cNvPr id="3" name="Subtitle 2"/>
          <p:cNvSpPr>
            <a:spLocks noGrp="1"/>
          </p:cNvSpPr>
          <p:nvPr>
            <p:ph type="subTitle" idx="1"/>
          </p:nvPr>
        </p:nvSpPr>
        <p:spPr>
          <a:xfrm>
            <a:off x="457200" y="4876800"/>
            <a:ext cx="8382000" cy="1752600"/>
          </a:xfrm>
        </p:spPr>
        <p:txBody>
          <a:bodyPr rtlCol="0">
            <a:normAutofit/>
          </a:bodyPr>
          <a:lstStyle/>
          <a:p>
            <a:pPr algn="r" eaLnBrk="1" fontAlgn="auto" hangingPunct="1">
              <a:spcAft>
                <a:spcPts val="0"/>
              </a:spcAft>
              <a:buFont typeface="Arial" pitchFamily="34" charset="0"/>
              <a:buNone/>
              <a:defRPr/>
            </a:pPr>
            <a:r>
              <a:rPr lang="en-US" sz="2400" dirty="0" smtClean="0"/>
              <a:t>July 29, 2013</a:t>
            </a:r>
            <a:endParaRPr lang="en-US" sz="1400" dirty="0"/>
          </a:p>
        </p:txBody>
      </p:sp>
      <p:pic>
        <p:nvPicPr>
          <p:cNvPr id="3076" name="Picture 19" descr="LA-SiGMA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0550" y="406400"/>
            <a:ext cx="534511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24488"/>
            <a:ext cx="82772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457200" y="5334000"/>
            <a:ext cx="82772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Autofit/>
          </a:bodyPr>
          <a:lstStyle/>
          <a:p>
            <a:pPr marL="365760" indent="-365760" eaLnBrk="1" fontAlgn="auto" hangingPunct="1">
              <a:spcAft>
                <a:spcPts val="0"/>
              </a:spcAft>
              <a:buFont typeface="+mj-lt"/>
              <a:buAutoNum type="arabicPeriod" startAt="3"/>
              <a:defRPr/>
            </a:pPr>
            <a:r>
              <a:rPr lang="en-US" sz="2400" dirty="0">
                <a:solidFill>
                  <a:schemeClr val="accent1"/>
                </a:solidFill>
                <a:latin typeface="+mn-lt"/>
                <a:ea typeface="+mn-ea"/>
                <a:cs typeface="+mn-cs"/>
              </a:rPr>
              <a:t>To what extent have LA-SiGMA researchers established interdisciplinary and interinstitutional collaborations that enhance the work of the project?</a:t>
            </a:r>
          </a:p>
        </p:txBody>
      </p:sp>
      <p:graphicFrame>
        <p:nvGraphicFramePr>
          <p:cNvPr id="12291" name="Content Placeholder 4"/>
          <p:cNvGraphicFramePr>
            <a:graphicFrameLocks noGrp="1"/>
          </p:cNvGraphicFramePr>
          <p:nvPr>
            <p:ph idx="1"/>
          </p:nvPr>
        </p:nvGraphicFramePr>
        <p:xfrm>
          <a:off x="-50800" y="1549400"/>
          <a:ext cx="9245600" cy="4627563"/>
        </p:xfrm>
        <a:graphic>
          <a:graphicData uri="http://schemas.openxmlformats.org/presentationml/2006/ole">
            <mc:AlternateContent xmlns:mc="http://schemas.openxmlformats.org/markup-compatibility/2006">
              <mc:Choice xmlns:v="urn:schemas-microsoft-com:vml" Requires="v">
                <p:oleObj spid="_x0000_s12294" r:id="rId4" imgW="9242337" imgH="4627265" progId="Excel.Chart.8">
                  <p:embed/>
                </p:oleObj>
              </mc:Choice>
              <mc:Fallback>
                <p:oleObj r:id="rId4" imgW="9242337" imgH="4627265"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549400"/>
                        <a:ext cx="92456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Rectangle 2"/>
          <p:cNvSpPr>
            <a:spLocks noChangeArrowheads="1"/>
          </p:cNvSpPr>
          <p:nvPr/>
        </p:nvSpPr>
        <p:spPr bwMode="auto">
          <a:xfrm>
            <a:off x="0" y="6554788"/>
            <a:ext cx="723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*Year 3 data is based on information obtained from between October 2012 and April 2013.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Autofit/>
          </a:bodyPr>
          <a:lstStyle/>
          <a:p>
            <a:pPr marL="365760" indent="-365760" eaLnBrk="1" fontAlgn="auto" hangingPunct="1">
              <a:spcAft>
                <a:spcPts val="0"/>
              </a:spcAft>
              <a:buFont typeface="+mj-lt"/>
              <a:buAutoNum type="arabicPeriod" startAt="3"/>
              <a:defRPr/>
            </a:pPr>
            <a:r>
              <a:rPr lang="en-US" sz="2400" dirty="0">
                <a:solidFill>
                  <a:schemeClr val="accent1"/>
                </a:solidFill>
                <a:latin typeface="+mn-lt"/>
                <a:ea typeface="+mn-ea"/>
                <a:cs typeface="+mn-cs"/>
              </a:rPr>
              <a:t>To what extent have LA-SiGMA researchers established interdisciplinary and interinstitutional collaborations that enhance the work of the project?</a:t>
            </a:r>
          </a:p>
        </p:txBody>
      </p:sp>
      <p:graphicFrame>
        <p:nvGraphicFramePr>
          <p:cNvPr id="13315" name="Content Placeholder 3"/>
          <p:cNvGraphicFramePr>
            <a:graphicFrameLocks noGrp="1"/>
          </p:cNvGraphicFramePr>
          <p:nvPr>
            <p:ph idx="1"/>
          </p:nvPr>
        </p:nvGraphicFramePr>
        <p:xfrm>
          <a:off x="-50800" y="1549400"/>
          <a:ext cx="9245600" cy="4627563"/>
        </p:xfrm>
        <a:graphic>
          <a:graphicData uri="http://schemas.openxmlformats.org/presentationml/2006/ole">
            <mc:AlternateContent xmlns:mc="http://schemas.openxmlformats.org/markup-compatibility/2006">
              <mc:Choice xmlns:v="urn:schemas-microsoft-com:vml" Requires="v">
                <p:oleObj spid="_x0000_s13322" r:id="rId4" imgW="9242337" imgH="4627265" progId="Excel.Chart.8">
                  <p:embed/>
                </p:oleObj>
              </mc:Choice>
              <mc:Fallback>
                <p:oleObj r:id="rId4" imgW="9242337" imgH="4627265"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549400"/>
                        <a:ext cx="92456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Rectangle 2"/>
          <p:cNvSpPr>
            <a:spLocks noChangeArrowheads="1"/>
          </p:cNvSpPr>
          <p:nvPr/>
        </p:nvSpPr>
        <p:spPr bwMode="auto">
          <a:xfrm>
            <a:off x="-11113" y="6550025"/>
            <a:ext cx="723900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*Year 3 data is based on information obtained from between October 2012 and April 2013.</a:t>
            </a:r>
          </a:p>
        </p:txBody>
      </p:sp>
      <p:sp>
        <p:nvSpPr>
          <p:cNvPr id="6" name="Rectangle 5"/>
          <p:cNvSpPr/>
          <p:nvPr/>
        </p:nvSpPr>
        <p:spPr>
          <a:xfrm>
            <a:off x="22225" y="1600200"/>
            <a:ext cx="9099550" cy="525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0" y="2044006"/>
            <a:ext cx="9144000" cy="2769989"/>
          </a:xfrm>
          <a:prstGeom prst="rect">
            <a:avLst/>
          </a:prstGeom>
          <a:solidFill>
            <a:schemeClr val="bg1">
              <a:lumMod val="65000"/>
            </a:schemeClr>
          </a:solidFill>
          <a:ln>
            <a:noFill/>
          </a:ln>
          <a:effectLst>
            <a:innerShdw blurRad="114300">
              <a:prstClr val="black"/>
            </a:innerShdw>
          </a:effectLst>
        </p:spPr>
        <p:txBody>
          <a:bodyPr>
            <a:spAutoFit/>
          </a:bodyPr>
          <a:lstStyle/>
          <a:p>
            <a:pPr lvl="1" fontAlgn="auto">
              <a:spcBef>
                <a:spcPts val="0"/>
              </a:spcBef>
              <a:spcAft>
                <a:spcPts val="0"/>
              </a:spcAft>
              <a:defRPr/>
            </a:pPr>
            <a:endParaRPr lang="en-US" dirty="0">
              <a:latin typeface="+mn-lt"/>
              <a:cs typeface="+mn-cs"/>
            </a:endParaRPr>
          </a:p>
          <a:p>
            <a:pPr marL="1257300" lvl="2" indent="-342900" fontAlgn="auto">
              <a:spcBef>
                <a:spcPts val="0"/>
              </a:spcBef>
              <a:spcAft>
                <a:spcPts val="0"/>
              </a:spcAft>
              <a:buFont typeface="Arial" pitchFamily="34" charset="0"/>
              <a:buChar char="•"/>
              <a:defRPr/>
            </a:pPr>
            <a:r>
              <a:rPr lang="en-US" sz="3200" dirty="0">
                <a:latin typeface="+mn-lt"/>
                <a:cs typeface="+mn-cs"/>
              </a:rPr>
              <a:t>More than 5 papers or conference </a:t>
            </a:r>
            <a:br>
              <a:rPr lang="en-US" sz="3200" dirty="0">
                <a:latin typeface="+mn-lt"/>
                <a:cs typeface="+mn-cs"/>
              </a:rPr>
            </a:br>
            <a:r>
              <a:rPr lang="en-US" sz="3200" dirty="0">
                <a:latin typeface="+mn-lt"/>
                <a:cs typeface="+mn-cs"/>
              </a:rPr>
              <a:t>presentations resulting from internships </a:t>
            </a:r>
            <a:br>
              <a:rPr lang="en-US" sz="3200" dirty="0">
                <a:latin typeface="+mn-lt"/>
                <a:cs typeface="+mn-cs"/>
              </a:rPr>
            </a:br>
            <a:r>
              <a:rPr lang="en-US" sz="3200" dirty="0">
                <a:latin typeface="+mn-lt"/>
                <a:cs typeface="+mn-cs"/>
              </a:rPr>
              <a:t>each year. </a:t>
            </a:r>
          </a:p>
          <a:p>
            <a:pPr marL="1257300" lvl="2" indent="-342900" fontAlgn="auto">
              <a:spcBef>
                <a:spcPts val="0"/>
              </a:spcBef>
              <a:spcAft>
                <a:spcPts val="0"/>
              </a:spcAft>
              <a:buFont typeface="Arial" pitchFamily="34" charset="0"/>
              <a:buChar char="•"/>
              <a:defRPr/>
            </a:pPr>
            <a:endParaRPr lang="en-US" sz="1000" dirty="0">
              <a:latin typeface="+mn-lt"/>
              <a:cs typeface="+mn-cs"/>
            </a:endParaRPr>
          </a:p>
          <a:p>
            <a:pPr marL="2286000" lvl="4" indent="-457200" fontAlgn="auto">
              <a:spcBef>
                <a:spcPts val="0"/>
              </a:spcBef>
              <a:spcAft>
                <a:spcPts val="0"/>
              </a:spcAft>
              <a:buFont typeface="Wingdings" pitchFamily="2" charset="2"/>
              <a:buChar char="§"/>
              <a:defRPr/>
            </a:pPr>
            <a:r>
              <a:rPr lang="en-US" sz="3200" dirty="0">
                <a:latin typeface="+mn-lt"/>
                <a:cs typeface="+mn-cs"/>
              </a:rPr>
              <a:t>Year 3: 1 researcher and 1 student</a:t>
            </a:r>
          </a:p>
          <a:p>
            <a:pPr lvl="3"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Autofit/>
          </a:bodyPr>
          <a:lstStyle/>
          <a:p>
            <a:pPr marL="365760" indent="-365760" eaLnBrk="1" fontAlgn="auto" hangingPunct="1">
              <a:spcAft>
                <a:spcPts val="0"/>
              </a:spcAft>
              <a:buFont typeface="+mj-lt"/>
              <a:buAutoNum type="arabicPeriod" startAt="3"/>
              <a:defRPr/>
            </a:pPr>
            <a:r>
              <a:rPr lang="en-US" sz="2400" dirty="0">
                <a:solidFill>
                  <a:schemeClr val="accent1"/>
                </a:solidFill>
                <a:latin typeface="+mn-lt"/>
                <a:ea typeface="+mn-ea"/>
                <a:cs typeface="+mn-cs"/>
              </a:rPr>
              <a:t>To what extent have LA-SiGMA researchers established interdisciplinary and interinstitutional collaborations that enhance the work of the project?</a:t>
            </a:r>
          </a:p>
        </p:txBody>
      </p:sp>
      <p:graphicFrame>
        <p:nvGraphicFramePr>
          <p:cNvPr id="14339" name="Content Placeholder 3"/>
          <p:cNvGraphicFramePr>
            <a:graphicFrameLocks noGrp="1"/>
          </p:cNvGraphicFramePr>
          <p:nvPr>
            <p:ph idx="1"/>
          </p:nvPr>
        </p:nvGraphicFramePr>
        <p:xfrm>
          <a:off x="-50800" y="1549400"/>
          <a:ext cx="9245600" cy="4627563"/>
        </p:xfrm>
        <a:graphic>
          <a:graphicData uri="http://schemas.openxmlformats.org/presentationml/2006/ole">
            <mc:AlternateContent xmlns:mc="http://schemas.openxmlformats.org/markup-compatibility/2006">
              <mc:Choice xmlns:v="urn:schemas-microsoft-com:vml" Requires="v">
                <p:oleObj spid="_x0000_s14346" r:id="rId4" imgW="9242337" imgH="4627265" progId="Excel.Chart.8">
                  <p:embed/>
                </p:oleObj>
              </mc:Choice>
              <mc:Fallback>
                <p:oleObj r:id="rId4" imgW="9242337" imgH="4627265"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549400"/>
                        <a:ext cx="92456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Rectangle 4"/>
          <p:cNvSpPr>
            <a:spLocks noChangeArrowheads="1"/>
          </p:cNvSpPr>
          <p:nvPr/>
        </p:nvSpPr>
        <p:spPr bwMode="auto">
          <a:xfrm>
            <a:off x="0" y="6550025"/>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*Year 3 data is based on information obtained from between October 2012 and April 2013.</a:t>
            </a:r>
          </a:p>
        </p:txBody>
      </p:sp>
      <p:sp>
        <p:nvSpPr>
          <p:cNvPr id="6" name="Rectangle 5"/>
          <p:cNvSpPr/>
          <p:nvPr/>
        </p:nvSpPr>
        <p:spPr>
          <a:xfrm>
            <a:off x="22225" y="1600200"/>
            <a:ext cx="9099550" cy="525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p:nvPr/>
        </p:nvSpPr>
        <p:spPr>
          <a:xfrm>
            <a:off x="0" y="1674674"/>
            <a:ext cx="9144000" cy="3508653"/>
          </a:xfrm>
          <a:prstGeom prst="rect">
            <a:avLst/>
          </a:prstGeom>
          <a:solidFill>
            <a:schemeClr val="bg1">
              <a:lumMod val="65000"/>
            </a:schemeClr>
          </a:solidFill>
          <a:ln>
            <a:noFill/>
          </a:ln>
          <a:effectLst>
            <a:innerShdw blurRad="114300">
              <a:prstClr val="black"/>
            </a:innerShdw>
          </a:effectLst>
        </p:spPr>
        <p:txBody>
          <a:bodyPr>
            <a:spAutoFit/>
          </a:bodyPr>
          <a:lstStyle/>
          <a:p>
            <a:pPr lvl="2" fontAlgn="auto">
              <a:spcBef>
                <a:spcPts val="0"/>
              </a:spcBef>
              <a:spcAft>
                <a:spcPts val="0"/>
              </a:spcAft>
              <a:defRPr/>
            </a:pPr>
            <a:endParaRPr lang="en-US" dirty="0">
              <a:latin typeface="+mn-lt"/>
              <a:cs typeface="+mn-cs"/>
            </a:endParaRPr>
          </a:p>
          <a:p>
            <a:pPr marL="1200150" lvl="2" indent="-285750" fontAlgn="auto">
              <a:spcBef>
                <a:spcPts val="0"/>
              </a:spcBef>
              <a:spcAft>
                <a:spcPts val="0"/>
              </a:spcAft>
              <a:buFont typeface="Arial" pitchFamily="34" charset="0"/>
              <a:buChar char="•"/>
              <a:defRPr/>
            </a:pPr>
            <a:r>
              <a:rPr lang="en-US" sz="3200" dirty="0">
                <a:latin typeface="+mn-lt"/>
                <a:cs typeface="+mn-cs"/>
              </a:rPr>
              <a:t>10 Collaborative grants each year</a:t>
            </a:r>
          </a:p>
          <a:p>
            <a:pPr lvl="2" fontAlgn="auto">
              <a:spcBef>
                <a:spcPts val="0"/>
              </a:spcBef>
              <a:spcAft>
                <a:spcPts val="0"/>
              </a:spcAft>
              <a:defRPr/>
            </a:pPr>
            <a:endParaRPr lang="en-US" sz="1000" dirty="0">
              <a:latin typeface="+mn-lt"/>
              <a:cs typeface="+mn-cs"/>
            </a:endParaRPr>
          </a:p>
          <a:p>
            <a:pPr marL="1828800" lvl="3" indent="-457200" fontAlgn="auto">
              <a:spcBef>
                <a:spcPts val="0"/>
              </a:spcBef>
              <a:spcAft>
                <a:spcPts val="0"/>
              </a:spcAft>
              <a:buFont typeface="Wingdings" pitchFamily="2" charset="2"/>
              <a:buChar char="§"/>
              <a:defRPr/>
            </a:pPr>
            <a:r>
              <a:rPr lang="en-US" sz="3200" dirty="0">
                <a:latin typeface="+mn-lt"/>
                <a:cs typeface="+mn-cs"/>
              </a:rPr>
              <a:t>10 collaborations with LA institutions</a:t>
            </a:r>
          </a:p>
          <a:p>
            <a:pPr lvl="3" fontAlgn="auto">
              <a:spcBef>
                <a:spcPts val="0"/>
              </a:spcBef>
              <a:spcAft>
                <a:spcPts val="0"/>
              </a:spcAft>
              <a:defRPr/>
            </a:pPr>
            <a:endParaRPr lang="en-US" sz="800" dirty="0">
              <a:latin typeface="+mn-lt"/>
              <a:cs typeface="+mn-cs"/>
            </a:endParaRPr>
          </a:p>
          <a:p>
            <a:pPr marL="1828800" lvl="3" indent="-457200" fontAlgn="auto">
              <a:spcBef>
                <a:spcPts val="0"/>
              </a:spcBef>
              <a:spcAft>
                <a:spcPts val="0"/>
              </a:spcAft>
              <a:buFont typeface="Wingdings" pitchFamily="2" charset="2"/>
              <a:buChar char="§"/>
              <a:defRPr/>
            </a:pPr>
            <a:r>
              <a:rPr lang="en-US" sz="3200" dirty="0">
                <a:latin typeface="+mn-lt"/>
                <a:cs typeface="+mn-cs"/>
              </a:rPr>
              <a:t>19 faculty from other US institutions</a:t>
            </a:r>
          </a:p>
          <a:p>
            <a:pPr lvl="3" fontAlgn="auto">
              <a:spcBef>
                <a:spcPts val="0"/>
              </a:spcBef>
              <a:spcAft>
                <a:spcPts val="0"/>
              </a:spcAft>
              <a:defRPr/>
            </a:pPr>
            <a:endParaRPr lang="en-US" sz="800" dirty="0">
              <a:latin typeface="+mn-lt"/>
              <a:cs typeface="+mn-cs"/>
            </a:endParaRPr>
          </a:p>
          <a:p>
            <a:pPr marL="1828800" lvl="3" indent="-457200" fontAlgn="auto">
              <a:spcBef>
                <a:spcPts val="0"/>
              </a:spcBef>
              <a:spcAft>
                <a:spcPts val="0"/>
              </a:spcAft>
              <a:buFont typeface="Wingdings" pitchFamily="2" charset="2"/>
              <a:buChar char="§"/>
              <a:defRPr/>
            </a:pPr>
            <a:r>
              <a:rPr lang="en-US" sz="3200" dirty="0">
                <a:latin typeface="+mn-lt"/>
                <a:cs typeface="+mn-cs"/>
              </a:rPr>
              <a:t>2 included persons from institutions outside US</a:t>
            </a:r>
          </a:p>
          <a:p>
            <a:pPr lvl="3"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Chart 6"/>
          <p:cNvGraphicFramePr>
            <a:graphicFrameLocks/>
          </p:cNvGraphicFramePr>
          <p:nvPr/>
        </p:nvGraphicFramePr>
        <p:xfrm>
          <a:off x="1397000" y="25400"/>
          <a:ext cx="6265863" cy="3146425"/>
        </p:xfrm>
        <a:graphic>
          <a:graphicData uri="http://schemas.openxmlformats.org/presentationml/2006/ole">
            <mc:AlternateContent xmlns:mc="http://schemas.openxmlformats.org/markup-compatibility/2006">
              <mc:Choice xmlns:v="urn:schemas-microsoft-com:vml" Requires="v">
                <p:oleObj spid="_x0000_s15367" r:id="rId4" imgW="6267231" imgH="3145809" progId="Excel.Chart.8">
                  <p:embed/>
                </p:oleObj>
              </mc:Choice>
              <mc:Fallback>
                <p:oleObj r:id="rId4" imgW="6267231" imgH="3145809" progId="Excel.Char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0" y="25400"/>
                        <a:ext cx="626586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Chart 3"/>
          <p:cNvGraphicFramePr>
            <a:graphicFrameLocks/>
          </p:cNvGraphicFramePr>
          <p:nvPr/>
        </p:nvGraphicFramePr>
        <p:xfrm>
          <a:off x="228600" y="381000"/>
          <a:ext cx="8610600" cy="28860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p:cNvGraphicFramePr>
            <a:graphicFrameLocks/>
          </p:cNvGraphicFramePr>
          <p:nvPr/>
        </p:nvGraphicFramePr>
        <p:xfrm>
          <a:off x="228600" y="3581400"/>
          <a:ext cx="86106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15365" name="Rectangle 2"/>
          <p:cNvSpPr>
            <a:spLocks noChangeArrowheads="1"/>
          </p:cNvSpPr>
          <p:nvPr/>
        </p:nvSpPr>
        <p:spPr bwMode="auto">
          <a:xfrm>
            <a:off x="0" y="6545263"/>
            <a:ext cx="800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*Year 3 data is based on information obtained from between October 2012 and April 2013.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Autofit/>
          </a:bodyPr>
          <a:lstStyle/>
          <a:p>
            <a:pPr marL="365760" indent="-365760" eaLnBrk="1" fontAlgn="auto" hangingPunct="1">
              <a:spcAft>
                <a:spcPts val="0"/>
              </a:spcAft>
              <a:buFont typeface="+mj-lt"/>
              <a:buAutoNum type="arabicPeriod" startAt="4"/>
              <a:defRPr/>
            </a:pPr>
            <a:r>
              <a:rPr lang="en-US" sz="2400" dirty="0">
                <a:solidFill>
                  <a:schemeClr val="accent1"/>
                </a:solidFill>
                <a:latin typeface="+mn-lt"/>
                <a:ea typeface="+mn-ea"/>
                <a:cs typeface="+mn-cs"/>
              </a:rPr>
              <a:t>To what extent has the project contributed to a diverse and technically trained STEM workforce?</a:t>
            </a:r>
          </a:p>
        </p:txBody>
      </p:sp>
      <p:sp>
        <p:nvSpPr>
          <p:cNvPr id="16387" name="Content Placeholder 2"/>
          <p:cNvSpPr>
            <a:spLocks noGrp="1"/>
          </p:cNvSpPr>
          <p:nvPr>
            <p:ph idx="1"/>
          </p:nvPr>
        </p:nvSpPr>
        <p:spPr>
          <a:xfrm>
            <a:off x="685800" y="1143000"/>
            <a:ext cx="8001000" cy="5334000"/>
          </a:xfrm>
        </p:spPr>
        <p:txBody>
          <a:bodyPr/>
          <a:lstStyle/>
          <a:p>
            <a:pPr eaLnBrk="1" hangingPunct="1"/>
            <a:r>
              <a:rPr lang="en-US" sz="2300" smtClean="0"/>
              <a:t>Retention</a:t>
            </a:r>
          </a:p>
          <a:p>
            <a:pPr lvl="1" eaLnBrk="1" hangingPunct="1"/>
            <a:r>
              <a:rPr lang="en-US" sz="2000" smtClean="0"/>
              <a:t>Undergraduates: 5 graduated, 1 enrolled in graduate school</a:t>
            </a:r>
          </a:p>
          <a:p>
            <a:pPr lvl="1" eaLnBrk="1" hangingPunct="1"/>
            <a:r>
              <a:rPr lang="en-US" sz="2000" smtClean="0"/>
              <a:t>Graduate: 10 graduated, 2 took positions in business</a:t>
            </a:r>
          </a:p>
          <a:p>
            <a:pPr lvl="1" eaLnBrk="1" hangingPunct="1"/>
            <a:r>
              <a:rPr lang="en-US" sz="2000" smtClean="0"/>
              <a:t>Post-Doctoral: 1 took a position as a research associate in Mathematics at PSU</a:t>
            </a:r>
          </a:p>
          <a:p>
            <a:pPr lvl="1" eaLnBrk="1" hangingPunct="1"/>
            <a:r>
              <a:rPr lang="en-US" sz="2000" smtClean="0"/>
              <a:t>REU: All 18 participants pursuing a graduate degree, or interested </a:t>
            </a:r>
          </a:p>
          <a:p>
            <a:pPr eaLnBrk="1" hangingPunct="1"/>
            <a:r>
              <a:rPr lang="en-US" sz="2300" smtClean="0"/>
              <a:t>Skills Gained</a:t>
            </a:r>
          </a:p>
          <a:p>
            <a:pPr lvl="1" eaLnBrk="1" hangingPunct="1"/>
            <a:r>
              <a:rPr lang="en-US" sz="2000" smtClean="0"/>
              <a:t>REU published papers (3), presented at conferences (7), won awards based on research (3)</a:t>
            </a:r>
          </a:p>
          <a:p>
            <a:pPr lvl="1" eaLnBrk="1" hangingPunct="1"/>
            <a:r>
              <a:rPr lang="en-US" sz="2000" smtClean="0"/>
              <a:t>RET teachers gained a better understanding of math/science theories</a:t>
            </a:r>
          </a:p>
          <a:p>
            <a:pPr lvl="1" eaLnBrk="1" hangingPunct="1"/>
            <a:r>
              <a:rPr lang="en-US" sz="2000" smtClean="0"/>
              <a:t>77% of research students learned:</a:t>
            </a:r>
          </a:p>
          <a:p>
            <a:pPr lvl="2" eaLnBrk="1" hangingPunct="1"/>
            <a:r>
              <a:rPr lang="en-US" sz="1800" smtClean="0"/>
              <a:t>Toolkit of research skills for multiple discipline research</a:t>
            </a:r>
          </a:p>
          <a:p>
            <a:pPr lvl="2" eaLnBrk="1" hangingPunct="1"/>
            <a:r>
              <a:rPr lang="en-US" sz="1800" smtClean="0"/>
              <a:t>Value of listening to other disciplines</a:t>
            </a:r>
          </a:p>
          <a:p>
            <a:pPr lvl="2" eaLnBrk="1" hangingPunct="1"/>
            <a:r>
              <a:rPr lang="en-US" sz="1800" smtClean="0"/>
              <a:t>Comfort collaborating with other disciplines</a:t>
            </a:r>
          </a:p>
        </p:txBody>
      </p:sp>
      <p:sp>
        <p:nvSpPr>
          <p:cNvPr id="16388" name="Rectangle 4"/>
          <p:cNvSpPr>
            <a:spLocks noChangeArrowheads="1"/>
          </p:cNvSpPr>
          <p:nvPr/>
        </p:nvSpPr>
        <p:spPr bwMode="auto">
          <a:xfrm>
            <a:off x="0" y="6548438"/>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*Year 3 data is based on information obtained from between October 2012 and April 2013.</a:t>
            </a:r>
          </a:p>
        </p:txBody>
      </p:sp>
      <p:sp>
        <p:nvSpPr>
          <p:cNvPr id="6" name="Rectangle 5"/>
          <p:cNvSpPr/>
          <p:nvPr/>
        </p:nvSpPr>
        <p:spPr>
          <a:xfrm>
            <a:off x="22225" y="1219200"/>
            <a:ext cx="9099550" cy="56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p:nvPr/>
        </p:nvSpPr>
        <p:spPr>
          <a:xfrm>
            <a:off x="0" y="1471910"/>
            <a:ext cx="9144000" cy="5386090"/>
          </a:xfrm>
          <a:prstGeom prst="rect">
            <a:avLst/>
          </a:prstGeom>
          <a:solidFill>
            <a:schemeClr val="bg1">
              <a:lumMod val="65000"/>
            </a:schemeClr>
          </a:solidFill>
          <a:ln>
            <a:noFill/>
          </a:ln>
          <a:effectLst>
            <a:innerShdw blurRad="114300">
              <a:prstClr val="black"/>
            </a:innerShdw>
          </a:effectLst>
        </p:spPr>
        <p:txBody>
          <a:bodyPr>
            <a:spAutoFit/>
          </a:bodyPr>
          <a:lstStyle/>
          <a:p>
            <a:pPr marL="1257300" lvl="2" indent="-342900" fontAlgn="auto">
              <a:spcBef>
                <a:spcPts val="0"/>
              </a:spcBef>
              <a:spcAft>
                <a:spcPts val="0"/>
              </a:spcAft>
              <a:buFont typeface="Arial" pitchFamily="34" charset="0"/>
              <a:buChar char="•"/>
              <a:defRPr/>
            </a:pPr>
            <a:r>
              <a:rPr lang="en-US" sz="3000" dirty="0">
                <a:latin typeface="+mn-lt"/>
                <a:cs typeface="+mn-cs"/>
              </a:rPr>
              <a:t>25% of REU from 2-year colleges enter </a:t>
            </a:r>
            <a:br>
              <a:rPr lang="en-US" sz="3000" dirty="0">
                <a:latin typeface="+mn-lt"/>
                <a:cs typeface="+mn-cs"/>
              </a:rPr>
            </a:br>
            <a:r>
              <a:rPr lang="en-US" sz="3000" dirty="0">
                <a:latin typeface="+mn-lt"/>
                <a:cs typeface="+mn-cs"/>
              </a:rPr>
              <a:t>degree programs at 4-year institutions</a:t>
            </a:r>
          </a:p>
          <a:p>
            <a:pPr marL="2286000" lvl="4" indent="-457200" fontAlgn="auto">
              <a:spcBef>
                <a:spcPts val="0"/>
              </a:spcBef>
              <a:spcAft>
                <a:spcPts val="0"/>
              </a:spcAft>
              <a:buFont typeface="Wingdings" pitchFamily="2" charset="2"/>
              <a:buChar char="§"/>
              <a:defRPr/>
            </a:pPr>
            <a:r>
              <a:rPr lang="en-US" sz="2800" dirty="0">
                <a:latin typeface="+mn-lt"/>
                <a:cs typeface="+mn-cs"/>
              </a:rPr>
              <a:t>All REU students plan to enroll </a:t>
            </a:r>
            <a:br>
              <a:rPr lang="en-US" sz="2800" dirty="0">
                <a:latin typeface="+mn-lt"/>
                <a:cs typeface="+mn-cs"/>
              </a:rPr>
            </a:br>
            <a:r>
              <a:rPr lang="en-US" sz="2800" dirty="0">
                <a:latin typeface="+mn-lt"/>
                <a:cs typeface="+mn-cs"/>
              </a:rPr>
              <a:t>in 4-year institutions</a:t>
            </a:r>
          </a:p>
          <a:p>
            <a:pPr marL="2286000" lvl="4" indent="-457200" fontAlgn="auto">
              <a:spcBef>
                <a:spcPts val="0"/>
              </a:spcBef>
              <a:spcAft>
                <a:spcPts val="0"/>
              </a:spcAft>
              <a:buFont typeface="Wingdings" pitchFamily="2" charset="2"/>
              <a:buChar char="§"/>
              <a:defRPr/>
            </a:pPr>
            <a:endParaRPr lang="en-US" sz="800" dirty="0">
              <a:latin typeface="+mn-lt"/>
              <a:cs typeface="+mn-cs"/>
            </a:endParaRPr>
          </a:p>
          <a:p>
            <a:pPr marL="1257300" lvl="2" indent="-342900" fontAlgn="auto">
              <a:spcBef>
                <a:spcPts val="0"/>
              </a:spcBef>
              <a:spcAft>
                <a:spcPts val="0"/>
              </a:spcAft>
              <a:buFont typeface="Arial" pitchFamily="34" charset="0"/>
              <a:buChar char="•"/>
              <a:defRPr/>
            </a:pPr>
            <a:r>
              <a:rPr lang="en-US" sz="3000" dirty="0">
                <a:latin typeface="+mn-lt"/>
                <a:cs typeface="+mn-cs"/>
              </a:rPr>
              <a:t>15% of RET will represent 2-year colleges</a:t>
            </a:r>
          </a:p>
          <a:p>
            <a:pPr marL="2286000" lvl="4" indent="-457200" fontAlgn="auto">
              <a:spcBef>
                <a:spcPts val="0"/>
              </a:spcBef>
              <a:spcAft>
                <a:spcPts val="0"/>
              </a:spcAft>
              <a:buFont typeface="Wingdings" pitchFamily="2" charset="2"/>
              <a:buChar char="§"/>
              <a:defRPr/>
            </a:pPr>
            <a:r>
              <a:rPr lang="en-US" sz="2800" dirty="0">
                <a:latin typeface="+mn-lt"/>
                <a:cs typeface="+mn-cs"/>
              </a:rPr>
              <a:t>Year 3: 24%</a:t>
            </a:r>
          </a:p>
          <a:p>
            <a:pPr marL="2286000" lvl="4" indent="-457200" fontAlgn="auto">
              <a:spcBef>
                <a:spcPts val="0"/>
              </a:spcBef>
              <a:spcAft>
                <a:spcPts val="0"/>
              </a:spcAft>
              <a:buFont typeface="Wingdings" pitchFamily="2" charset="2"/>
              <a:buChar char="§"/>
              <a:defRPr/>
            </a:pPr>
            <a:r>
              <a:rPr lang="en-US" sz="2800" dirty="0">
                <a:latin typeface="+mn-lt"/>
                <a:cs typeface="+mn-cs"/>
              </a:rPr>
              <a:t>Years 1-3: 18% </a:t>
            </a:r>
          </a:p>
          <a:p>
            <a:pPr marL="2286000" lvl="4" indent="-457200" fontAlgn="auto">
              <a:spcBef>
                <a:spcPts val="0"/>
              </a:spcBef>
              <a:spcAft>
                <a:spcPts val="0"/>
              </a:spcAft>
              <a:buFont typeface="Wingdings" pitchFamily="2" charset="2"/>
              <a:buChar char="§"/>
              <a:defRPr/>
            </a:pPr>
            <a:endParaRPr lang="en-US" sz="800" dirty="0">
              <a:latin typeface="+mn-lt"/>
              <a:cs typeface="+mn-cs"/>
            </a:endParaRPr>
          </a:p>
          <a:p>
            <a:pPr marL="1257300" lvl="2" indent="-342900" fontAlgn="auto">
              <a:spcBef>
                <a:spcPts val="0"/>
              </a:spcBef>
              <a:spcAft>
                <a:spcPts val="0"/>
              </a:spcAft>
              <a:buFont typeface="Arial" pitchFamily="34" charset="0"/>
              <a:buChar char="•"/>
              <a:defRPr/>
            </a:pPr>
            <a:r>
              <a:rPr lang="en-US" sz="3000" dirty="0">
                <a:latin typeface="+mn-lt"/>
                <a:cs typeface="+mn-cs"/>
              </a:rPr>
              <a:t>20 students secure NSF Graduate Fellowships</a:t>
            </a:r>
          </a:p>
          <a:p>
            <a:pPr marL="2286000" lvl="4" indent="-457200" fontAlgn="auto">
              <a:spcBef>
                <a:spcPts val="0"/>
              </a:spcBef>
              <a:spcAft>
                <a:spcPts val="0"/>
              </a:spcAft>
              <a:buFont typeface="Wingdings" pitchFamily="2" charset="2"/>
              <a:buChar char="§"/>
              <a:defRPr/>
            </a:pPr>
            <a:r>
              <a:rPr lang="en-US" sz="2800" dirty="0">
                <a:latin typeface="+mn-lt"/>
                <a:cs typeface="+mn-cs"/>
              </a:rPr>
              <a:t>Year 3: 2 students</a:t>
            </a:r>
          </a:p>
          <a:p>
            <a:pPr lvl="4" fontAlgn="auto">
              <a:spcBef>
                <a:spcPts val="0"/>
              </a:spcBef>
              <a:spcAft>
                <a:spcPts val="0"/>
              </a:spcAft>
              <a:defRPr/>
            </a:pPr>
            <a:endParaRPr lang="en-US" sz="800" dirty="0">
              <a:latin typeface="+mn-lt"/>
              <a:cs typeface="+mn-cs"/>
            </a:endParaRPr>
          </a:p>
          <a:p>
            <a:pPr marL="1257300" lvl="2" indent="-342900" fontAlgn="auto">
              <a:spcBef>
                <a:spcPts val="0"/>
              </a:spcBef>
              <a:spcAft>
                <a:spcPts val="0"/>
              </a:spcAft>
              <a:buFont typeface="Arial" pitchFamily="34" charset="0"/>
              <a:buChar char="•"/>
              <a:defRPr/>
            </a:pPr>
            <a:r>
              <a:rPr lang="en-US" sz="3000" dirty="0">
                <a:latin typeface="+mn-lt"/>
                <a:cs typeface="+mn-cs"/>
              </a:rPr>
              <a:t>100% 6-year graduation rate of females and </a:t>
            </a:r>
            <a:br>
              <a:rPr lang="en-US" sz="3000" dirty="0">
                <a:latin typeface="+mn-lt"/>
                <a:cs typeface="+mn-cs"/>
              </a:rPr>
            </a:br>
            <a:r>
              <a:rPr lang="en-US" sz="3000" dirty="0">
                <a:latin typeface="+mn-lt"/>
                <a:cs typeface="+mn-cs"/>
              </a:rPr>
              <a:t>URM are being monitored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229600" cy="1143000"/>
          </a:xfrm>
        </p:spPr>
        <p:txBody>
          <a:bodyPr/>
          <a:lstStyle/>
          <a:p>
            <a:pPr eaLnBrk="1" hangingPunct="1"/>
            <a:r>
              <a:rPr lang="en-US" sz="2400" b="1" smtClean="0">
                <a:solidFill>
                  <a:srgbClr val="7F7F7F"/>
                </a:solidFill>
              </a:rPr>
              <a:t>RSV Recommendation: </a:t>
            </a:r>
            <a:r>
              <a:rPr lang="en-US" sz="2400" smtClean="0">
                <a:solidFill>
                  <a:srgbClr val="7F7F7F"/>
                </a:solidFill>
              </a:rPr>
              <a:t/>
            </a:r>
            <a:br>
              <a:rPr lang="en-US" sz="2400" smtClean="0">
                <a:solidFill>
                  <a:srgbClr val="7F7F7F"/>
                </a:solidFill>
              </a:rPr>
            </a:br>
            <a:r>
              <a:rPr lang="en-US" sz="2400" smtClean="0">
                <a:solidFill>
                  <a:srgbClr val="7F7F7F"/>
                </a:solidFill>
              </a:rPr>
              <a:t>     How has the project increased and enhanced participation   </a:t>
            </a:r>
            <a:br>
              <a:rPr lang="en-US" sz="2400" smtClean="0">
                <a:solidFill>
                  <a:srgbClr val="7F7F7F"/>
                </a:solidFill>
              </a:rPr>
            </a:br>
            <a:r>
              <a:rPr lang="en-US" sz="2400" smtClean="0">
                <a:solidFill>
                  <a:srgbClr val="7F7F7F"/>
                </a:solidFill>
              </a:rPr>
              <a:t>     from pre-college, community college, and Historically Black </a:t>
            </a:r>
            <a:br>
              <a:rPr lang="en-US" sz="2400" smtClean="0">
                <a:solidFill>
                  <a:srgbClr val="7F7F7F"/>
                </a:solidFill>
              </a:rPr>
            </a:br>
            <a:r>
              <a:rPr lang="en-US" sz="2400" smtClean="0">
                <a:solidFill>
                  <a:srgbClr val="7F7F7F"/>
                </a:solidFill>
              </a:rPr>
              <a:t>     College and University (HBCU) groups?</a:t>
            </a:r>
          </a:p>
        </p:txBody>
      </p:sp>
      <p:sp>
        <p:nvSpPr>
          <p:cNvPr id="3" name="Content Placeholder 2"/>
          <p:cNvSpPr>
            <a:spLocks noGrp="1"/>
          </p:cNvSpPr>
          <p:nvPr>
            <p:ph idx="1"/>
          </p:nvPr>
        </p:nvSpPr>
        <p:spPr>
          <a:xfrm>
            <a:off x="914400" y="2057400"/>
            <a:ext cx="7924800" cy="42672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smtClean="0"/>
              <a:t>Pre-college</a:t>
            </a:r>
          </a:p>
          <a:p>
            <a:pPr lvl="1" eaLnBrk="1" fontAlgn="auto" hangingPunct="1">
              <a:spcAft>
                <a:spcPts val="0"/>
              </a:spcAft>
              <a:defRPr/>
            </a:pPr>
            <a:r>
              <a:rPr lang="en-US" sz="2400" dirty="0" smtClean="0"/>
              <a:t>700 K-12 participants</a:t>
            </a:r>
          </a:p>
          <a:p>
            <a:pPr eaLnBrk="1" fontAlgn="auto" hangingPunct="1">
              <a:spcAft>
                <a:spcPts val="0"/>
              </a:spcAft>
              <a:buFont typeface="Arial" pitchFamily="34" charset="0"/>
              <a:buChar char="•"/>
              <a:defRPr/>
            </a:pPr>
            <a:r>
              <a:rPr lang="en-US" sz="2800" dirty="0" smtClean="0"/>
              <a:t>Community College</a:t>
            </a:r>
          </a:p>
          <a:p>
            <a:pPr lvl="1" eaLnBrk="1" fontAlgn="auto" hangingPunct="1">
              <a:spcAft>
                <a:spcPts val="0"/>
              </a:spcAft>
              <a:defRPr/>
            </a:pPr>
            <a:r>
              <a:rPr lang="en-US" sz="2400" dirty="0" smtClean="0"/>
              <a:t>Grant writing workshop yields a proposal</a:t>
            </a:r>
          </a:p>
          <a:p>
            <a:pPr lvl="1" eaLnBrk="1" fontAlgn="auto" hangingPunct="1">
              <a:spcAft>
                <a:spcPts val="0"/>
              </a:spcAft>
              <a:defRPr/>
            </a:pPr>
            <a:r>
              <a:rPr lang="en-US" sz="2400" dirty="0" smtClean="0"/>
              <a:t>Baton Rouge Community College new curriculum for Associates degree</a:t>
            </a:r>
          </a:p>
          <a:p>
            <a:pPr lvl="1" eaLnBrk="1" fontAlgn="auto" hangingPunct="1">
              <a:spcAft>
                <a:spcPts val="0"/>
              </a:spcAft>
              <a:defRPr/>
            </a:pPr>
            <a:r>
              <a:rPr lang="en-US" sz="2400" dirty="0" smtClean="0"/>
              <a:t>Invited </a:t>
            </a:r>
            <a:r>
              <a:rPr lang="en-US" sz="2400" dirty="0"/>
              <a:t>talk </a:t>
            </a:r>
            <a:r>
              <a:rPr lang="en-US" sz="2400" dirty="0" smtClean="0"/>
              <a:t>at LA Community and Technical College Annual Conference to </a:t>
            </a:r>
            <a:r>
              <a:rPr lang="en-US" sz="2400" dirty="0"/>
              <a:t>engage Community College </a:t>
            </a:r>
            <a:r>
              <a:rPr lang="en-US" sz="2400" dirty="0" smtClean="0"/>
              <a:t>students/faculty</a:t>
            </a:r>
          </a:p>
          <a:p>
            <a:pPr eaLnBrk="1" fontAlgn="auto" hangingPunct="1">
              <a:spcAft>
                <a:spcPts val="0"/>
              </a:spcAft>
              <a:buFont typeface="Arial" pitchFamily="34" charset="0"/>
              <a:buChar char="•"/>
              <a:defRPr/>
            </a:pPr>
            <a:r>
              <a:rPr lang="en-US" sz="2800" dirty="0" smtClean="0"/>
              <a:t>HBCU </a:t>
            </a:r>
            <a:endParaRPr lang="en-US" sz="2800" dirty="0"/>
          </a:p>
          <a:p>
            <a:pPr lvl="1" eaLnBrk="1" fontAlgn="auto" hangingPunct="1">
              <a:spcAft>
                <a:spcPts val="0"/>
              </a:spcAft>
              <a:defRPr/>
            </a:pPr>
            <a:r>
              <a:rPr lang="en-US" sz="2400" dirty="0" smtClean="0"/>
              <a:t>3 </a:t>
            </a:r>
            <a:r>
              <a:rPr lang="en-US" sz="2400" dirty="0" smtClean="0"/>
              <a:t>HBCU </a:t>
            </a:r>
            <a:r>
              <a:rPr lang="en-US" sz="2400" dirty="0" smtClean="0"/>
              <a:t>contribute to LA-</a:t>
            </a:r>
            <a:r>
              <a:rPr lang="en-US" sz="2400" dirty="0" err="1" smtClean="0"/>
              <a:t>SiGMA</a:t>
            </a:r>
            <a:r>
              <a:rPr lang="en-US" sz="2400" dirty="0" smtClean="0"/>
              <a:t> research</a:t>
            </a:r>
          </a:p>
          <a:p>
            <a:pPr lvl="1" eaLnBrk="1" fontAlgn="auto" hangingPunct="1">
              <a:spcAft>
                <a:spcPts val="0"/>
              </a:spcAft>
              <a:defRPr/>
            </a:pPr>
            <a:r>
              <a:rPr lang="en-US" sz="2400" dirty="0" smtClean="0"/>
              <a:t>Students participate in REU and SURE</a:t>
            </a:r>
          </a:p>
          <a:p>
            <a:pPr lvl="1" eaLnBrk="1" fontAlgn="auto" hangingPunct="1">
              <a:spcAft>
                <a:spcPts val="0"/>
              </a:spcAft>
              <a:defRPr/>
            </a:pPr>
            <a:r>
              <a:rPr lang="en-US" sz="2400" dirty="0" smtClean="0"/>
              <a:t>URM students from elementary school visit Xavier laboratory</a:t>
            </a:r>
          </a:p>
        </p:txBody>
      </p:sp>
      <p:sp>
        <p:nvSpPr>
          <p:cNvPr id="17412" name="Rectangle 3"/>
          <p:cNvSpPr>
            <a:spLocks noChangeArrowheads="1"/>
          </p:cNvSpPr>
          <p:nvPr/>
        </p:nvSpPr>
        <p:spPr bwMode="auto">
          <a:xfrm>
            <a:off x="0" y="6550025"/>
            <a:ext cx="7048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*Year 3 data is based on information obtained from between October 2012 and April 2013.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Autofit/>
          </a:bodyPr>
          <a:lstStyle/>
          <a:p>
            <a:pPr marL="365760" indent="-365760" eaLnBrk="1" fontAlgn="auto" hangingPunct="1">
              <a:spcAft>
                <a:spcPts val="0"/>
              </a:spcAft>
              <a:buFont typeface="+mj-lt"/>
              <a:buAutoNum type="arabicPeriod" startAt="5"/>
              <a:defRPr/>
            </a:pPr>
            <a:r>
              <a:rPr lang="en-US" sz="2400" dirty="0">
                <a:solidFill>
                  <a:schemeClr val="accent1"/>
                </a:solidFill>
                <a:latin typeface="+mn-lt"/>
                <a:ea typeface="+mn-ea"/>
                <a:cs typeface="+mn-cs"/>
              </a:rPr>
              <a:t>How has the project engaged the Louisiana community in outreach and dissemination of efforts?</a:t>
            </a:r>
          </a:p>
        </p:txBody>
      </p:sp>
      <p:sp>
        <p:nvSpPr>
          <p:cNvPr id="3" name="Content Placeholder 2"/>
          <p:cNvSpPr>
            <a:spLocks noGrp="1"/>
          </p:cNvSpPr>
          <p:nvPr>
            <p:ph idx="1"/>
          </p:nvPr>
        </p:nvSpPr>
        <p:spPr>
          <a:xfrm>
            <a:off x="685800" y="1600200"/>
            <a:ext cx="8001000" cy="4525963"/>
          </a:xfrm>
        </p:spPr>
        <p:txBody>
          <a:bodyPr rtlCol="0">
            <a:normAutofit fontScale="92500" lnSpcReduction="10000"/>
          </a:bodyPr>
          <a:lstStyle/>
          <a:p>
            <a:pPr eaLnBrk="1" fontAlgn="auto" hangingPunct="1">
              <a:spcAft>
                <a:spcPts val="0"/>
              </a:spcAft>
              <a:buFont typeface="Arial" pitchFamily="34" charset="0"/>
              <a:buChar char="•"/>
              <a:defRPr/>
            </a:pPr>
            <a:r>
              <a:rPr lang="en-US" sz="2400" dirty="0" smtClean="0"/>
              <a:t>LA-SiGMA outreach programs served </a:t>
            </a:r>
            <a:r>
              <a:rPr lang="en-US" sz="2400" b="1" dirty="0" smtClean="0"/>
              <a:t>1,358 participants</a:t>
            </a:r>
            <a:r>
              <a:rPr lang="en-US" sz="2400" dirty="0" smtClean="0"/>
              <a:t/>
            </a:r>
            <a:br>
              <a:rPr lang="en-US" sz="2400" dirty="0" smtClean="0"/>
            </a:br>
            <a:endParaRPr lang="en-US" sz="2400" dirty="0" smtClean="0"/>
          </a:p>
          <a:p>
            <a:pPr eaLnBrk="1" fontAlgn="auto" hangingPunct="1">
              <a:spcAft>
                <a:spcPts val="0"/>
              </a:spcAft>
              <a:buFont typeface="Arial" pitchFamily="34" charset="0"/>
              <a:buChar char="•"/>
              <a:defRPr/>
            </a:pPr>
            <a:r>
              <a:rPr lang="en-US" sz="2400" b="1" dirty="0" smtClean="0"/>
              <a:t>69% of researchers </a:t>
            </a:r>
            <a:r>
              <a:rPr lang="en-US" sz="2400" dirty="0" smtClean="0"/>
              <a:t>participated in one or more outreach activities; 39% in Year 2</a:t>
            </a:r>
          </a:p>
          <a:p>
            <a:pPr lvl="1" eaLnBrk="1" fontAlgn="auto" hangingPunct="1">
              <a:spcAft>
                <a:spcPts val="0"/>
              </a:spcAft>
              <a:buFont typeface="Arial" pitchFamily="34" charset="0"/>
              <a:buChar char="•"/>
              <a:defRPr/>
            </a:pPr>
            <a:r>
              <a:rPr lang="en-US" sz="2000" dirty="0" smtClean="0"/>
              <a:t>REU,  RET mentoring</a:t>
            </a:r>
          </a:p>
          <a:p>
            <a:pPr lvl="1" eaLnBrk="1" fontAlgn="auto" hangingPunct="1">
              <a:spcAft>
                <a:spcPts val="0"/>
              </a:spcAft>
              <a:buFont typeface="Arial" pitchFamily="34" charset="0"/>
              <a:buChar char="•"/>
              <a:defRPr/>
            </a:pPr>
            <a:r>
              <a:rPr lang="en-US" sz="2000" dirty="0" smtClean="0"/>
              <a:t>K-12:  presentations, summer workshops, open house</a:t>
            </a:r>
            <a:br>
              <a:rPr lang="en-US" sz="2000" dirty="0" smtClean="0"/>
            </a:br>
            <a:endParaRPr lang="en-US" sz="2000" dirty="0" smtClean="0"/>
          </a:p>
          <a:p>
            <a:pPr eaLnBrk="1" fontAlgn="auto" hangingPunct="1">
              <a:spcAft>
                <a:spcPts val="0"/>
              </a:spcAft>
              <a:buFont typeface="Arial" pitchFamily="34" charset="0"/>
              <a:buChar char="•"/>
              <a:defRPr/>
            </a:pPr>
            <a:r>
              <a:rPr lang="en-US" sz="2400" b="1" dirty="0" smtClean="0"/>
              <a:t>64% of researchers </a:t>
            </a:r>
            <a:r>
              <a:rPr lang="en-US" sz="2400" dirty="0" smtClean="0"/>
              <a:t>have engaged in dissemination efforts for the project; doubling Year 2 participation (32%)</a:t>
            </a:r>
          </a:p>
          <a:p>
            <a:pPr lvl="1" eaLnBrk="1" fontAlgn="auto" hangingPunct="1">
              <a:spcAft>
                <a:spcPts val="0"/>
              </a:spcAft>
              <a:buFont typeface="Arial" pitchFamily="34" charset="0"/>
              <a:buChar char="•"/>
              <a:defRPr/>
            </a:pPr>
            <a:r>
              <a:rPr lang="en-US" sz="2000" dirty="0" smtClean="0"/>
              <a:t>Public lectures</a:t>
            </a:r>
          </a:p>
          <a:p>
            <a:pPr lvl="1" eaLnBrk="1" fontAlgn="auto" hangingPunct="1">
              <a:spcAft>
                <a:spcPts val="0"/>
              </a:spcAft>
              <a:buFont typeface="Arial" pitchFamily="34" charset="0"/>
              <a:buChar char="•"/>
              <a:defRPr/>
            </a:pPr>
            <a:r>
              <a:rPr lang="en-US" sz="2000" dirty="0" smtClean="0"/>
              <a:t>Lectures to industrial audiences</a:t>
            </a:r>
            <a:br>
              <a:rPr lang="en-US" sz="2000" dirty="0" smtClean="0"/>
            </a:br>
            <a:endParaRPr lang="en-US" sz="2000" dirty="0" smtClean="0"/>
          </a:p>
          <a:p>
            <a:pPr eaLnBrk="1" fontAlgn="auto" hangingPunct="1">
              <a:spcAft>
                <a:spcPts val="0"/>
              </a:spcAft>
              <a:buFont typeface="Arial" pitchFamily="34" charset="0"/>
              <a:buChar char="•"/>
              <a:defRPr/>
            </a:pPr>
            <a:r>
              <a:rPr lang="en-US" sz="2400" dirty="0" smtClean="0"/>
              <a:t>Researchers participated in </a:t>
            </a:r>
            <a:r>
              <a:rPr lang="en-US" sz="2400" b="1" dirty="0" smtClean="0"/>
              <a:t>1-10 activities in Year 3</a:t>
            </a:r>
            <a:r>
              <a:rPr lang="en-US" sz="2400" dirty="0" smtClean="0"/>
              <a:t>; average of 2 outreach activities per researcher</a:t>
            </a:r>
          </a:p>
          <a:p>
            <a:pPr marL="0" indent="0" eaLnBrk="1" fontAlgn="auto" hangingPunct="1">
              <a:spcAft>
                <a:spcPts val="0"/>
              </a:spcAft>
              <a:buFont typeface="Arial" pitchFamily="34" charset="0"/>
              <a:buNone/>
              <a:defRPr/>
            </a:pPr>
            <a:endParaRPr lang="en-US" dirty="0"/>
          </a:p>
        </p:txBody>
      </p:sp>
      <p:sp>
        <p:nvSpPr>
          <p:cNvPr id="18436" name="Rectangle 3"/>
          <p:cNvSpPr>
            <a:spLocks noChangeArrowheads="1"/>
          </p:cNvSpPr>
          <p:nvPr/>
        </p:nvSpPr>
        <p:spPr bwMode="auto">
          <a:xfrm>
            <a:off x="0" y="6548438"/>
            <a:ext cx="784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*Year 3 data is based on information obtained from between October 2012 and April 2013.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81000"/>
            <a:ext cx="8534400" cy="1143000"/>
          </a:xfrm>
        </p:spPr>
        <p:txBody>
          <a:bodyPr/>
          <a:lstStyle/>
          <a:p>
            <a:pPr eaLnBrk="1" hangingPunct="1"/>
            <a:r>
              <a:rPr lang="en-US" sz="2400" b="1" smtClean="0">
                <a:solidFill>
                  <a:srgbClr val="7F7F7F"/>
                </a:solidFill>
              </a:rPr>
              <a:t>RSV Recommendations: </a:t>
            </a:r>
            <a:br>
              <a:rPr lang="en-US" sz="2400" b="1" smtClean="0">
                <a:solidFill>
                  <a:srgbClr val="7F7F7F"/>
                </a:solidFill>
              </a:rPr>
            </a:br>
            <a:r>
              <a:rPr lang="en-US" sz="2400" b="1" smtClean="0">
                <a:solidFill>
                  <a:srgbClr val="7F7F7F"/>
                </a:solidFill>
              </a:rPr>
              <a:t>     </a:t>
            </a:r>
            <a:r>
              <a:rPr lang="en-US" sz="2400" smtClean="0">
                <a:solidFill>
                  <a:srgbClr val="7F7F7F"/>
                </a:solidFill>
              </a:rPr>
              <a:t>What strategies were effective in strengthening public </a:t>
            </a:r>
            <a:br>
              <a:rPr lang="en-US" sz="2400" smtClean="0">
                <a:solidFill>
                  <a:srgbClr val="7F7F7F"/>
                </a:solidFill>
              </a:rPr>
            </a:br>
            <a:r>
              <a:rPr lang="en-US" sz="2400" smtClean="0">
                <a:solidFill>
                  <a:srgbClr val="7F7F7F"/>
                </a:solidFill>
              </a:rPr>
              <a:t>     engagement and what were the outcomes of these strategies?</a:t>
            </a:r>
          </a:p>
        </p:txBody>
      </p:sp>
      <p:sp>
        <p:nvSpPr>
          <p:cNvPr id="19459" name="Content Placeholder 2"/>
          <p:cNvSpPr>
            <a:spLocks noGrp="1"/>
          </p:cNvSpPr>
          <p:nvPr>
            <p:ph idx="1"/>
          </p:nvPr>
        </p:nvSpPr>
        <p:spPr>
          <a:xfrm>
            <a:off x="914400" y="1524000"/>
            <a:ext cx="7772400" cy="4449763"/>
          </a:xfrm>
        </p:spPr>
        <p:txBody>
          <a:bodyPr/>
          <a:lstStyle/>
          <a:p>
            <a:pPr eaLnBrk="1" hangingPunct="1"/>
            <a:r>
              <a:rPr lang="en-US" sz="2300" smtClean="0"/>
              <a:t>11% of LA-SiGMA researchers participated in Speaking of Science (SoS) programs in Year 3*; 15% in Year 2; no participation in Year 1 </a:t>
            </a:r>
          </a:p>
          <a:p>
            <a:pPr eaLnBrk="1" hangingPunct="1"/>
            <a:r>
              <a:rPr lang="en-US" sz="2300" smtClean="0"/>
              <a:t>“LA-SiGMA Resource of the Month” distributed to a large mailing list of LA K-12 educators, beginning in January 2013</a:t>
            </a:r>
          </a:p>
          <a:p>
            <a:pPr eaLnBrk="1" hangingPunct="1">
              <a:spcBef>
                <a:spcPct val="0"/>
              </a:spcBef>
            </a:pPr>
            <a:r>
              <a:rPr lang="en-US" sz="2300" smtClean="0"/>
              <a:t>LA-SiGMA investigators delivered lectures about their research and/or science &amp; engineering to variety of audiences:</a:t>
            </a:r>
          </a:p>
          <a:p>
            <a:pPr lvl="1" eaLnBrk="1" hangingPunct="1">
              <a:spcBef>
                <a:spcPct val="0"/>
              </a:spcBef>
            </a:pPr>
            <a:r>
              <a:rPr lang="en-US" sz="2200" smtClean="0"/>
              <a:t>Boys and Girls Club </a:t>
            </a:r>
          </a:p>
          <a:p>
            <a:pPr lvl="1" eaLnBrk="1" hangingPunct="1">
              <a:spcBef>
                <a:spcPct val="0"/>
              </a:spcBef>
            </a:pPr>
            <a:r>
              <a:rPr lang="en-US" sz="2200" smtClean="0"/>
              <a:t>Perry Initiative program (Tulane University)</a:t>
            </a:r>
          </a:p>
          <a:p>
            <a:pPr lvl="1" eaLnBrk="1" hangingPunct="1">
              <a:spcBef>
                <a:spcPct val="0"/>
              </a:spcBef>
            </a:pPr>
            <a:r>
              <a:rPr lang="en-US" sz="2200" smtClean="0"/>
              <a:t>UPWARD Bound Program </a:t>
            </a:r>
          </a:p>
          <a:p>
            <a:pPr lvl="1" eaLnBrk="1" hangingPunct="1">
              <a:spcBef>
                <a:spcPct val="0"/>
              </a:spcBef>
            </a:pPr>
            <a:r>
              <a:rPr lang="en-US" sz="2200" smtClean="0"/>
              <a:t>The Sally Ride Festival (LSU)</a:t>
            </a:r>
          </a:p>
          <a:p>
            <a:pPr lvl="1" eaLnBrk="1" hangingPunct="1">
              <a:spcBef>
                <a:spcPct val="0"/>
              </a:spcBef>
            </a:pPr>
            <a:r>
              <a:rPr lang="en-US" sz="2200" smtClean="0"/>
              <a:t>BREC’s Highland Road Observatory</a:t>
            </a:r>
          </a:p>
        </p:txBody>
      </p:sp>
      <p:sp>
        <p:nvSpPr>
          <p:cNvPr id="19460" name="Rectangle 3"/>
          <p:cNvSpPr>
            <a:spLocks noChangeArrowheads="1"/>
          </p:cNvSpPr>
          <p:nvPr/>
        </p:nvSpPr>
        <p:spPr bwMode="auto">
          <a:xfrm>
            <a:off x="0" y="6550025"/>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*Year 3 data is based on information obtained from between October 2012 and April 2013.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Autofit/>
          </a:bodyPr>
          <a:lstStyle/>
          <a:p>
            <a:pPr marL="365760" indent="-365760" eaLnBrk="1" fontAlgn="auto" hangingPunct="1">
              <a:spcAft>
                <a:spcPts val="0"/>
              </a:spcAft>
              <a:buFont typeface="+mj-lt"/>
              <a:buAutoNum type="arabicPeriod" startAt="6"/>
              <a:defRPr/>
            </a:pPr>
            <a:r>
              <a:rPr lang="en-US" sz="2400" dirty="0">
                <a:solidFill>
                  <a:schemeClr val="accent1"/>
                </a:solidFill>
                <a:latin typeface="+mn-lt"/>
                <a:ea typeface="+mn-ea"/>
                <a:cs typeface="+mn-cs"/>
              </a:rPr>
              <a:t>To what extent have sustainable partnerships with industry and national and international laboratory collaborators been created and expanded?</a:t>
            </a:r>
          </a:p>
        </p:txBody>
      </p:sp>
      <p:sp>
        <p:nvSpPr>
          <p:cNvPr id="3" name="Content Placeholder 2"/>
          <p:cNvSpPr>
            <a:spLocks noGrp="1"/>
          </p:cNvSpPr>
          <p:nvPr>
            <p:ph idx="1"/>
          </p:nvPr>
        </p:nvSpPr>
        <p:spPr>
          <a:xfrm>
            <a:off x="685800" y="1752600"/>
            <a:ext cx="8001000" cy="4525963"/>
          </a:xfrm>
        </p:spPr>
        <p:txBody>
          <a:bodyPr rtlCol="0">
            <a:normAutofit fontScale="92500" lnSpcReduction="20000"/>
          </a:bodyPr>
          <a:lstStyle/>
          <a:p>
            <a:pPr eaLnBrk="1" fontAlgn="auto" hangingPunct="1">
              <a:spcAft>
                <a:spcPts val="0"/>
              </a:spcAft>
              <a:buFont typeface="Arial" pitchFamily="34" charset="0"/>
              <a:buChar char="•"/>
              <a:defRPr/>
            </a:pPr>
            <a:r>
              <a:rPr lang="en-US" sz="2400" dirty="0" smtClean="0"/>
              <a:t>4</a:t>
            </a:r>
            <a:r>
              <a:rPr lang="en-US" sz="2400" baseline="30000" dirty="0" smtClean="0"/>
              <a:t>th</a:t>
            </a:r>
            <a:r>
              <a:rPr lang="en-US" sz="2400" dirty="0" smtClean="0"/>
              <a:t> Annual Industry – Academia Workshop</a:t>
            </a:r>
          </a:p>
          <a:p>
            <a:pPr lvl="1" eaLnBrk="1" fontAlgn="auto" hangingPunct="1">
              <a:spcAft>
                <a:spcPts val="0"/>
              </a:spcAft>
              <a:defRPr/>
            </a:pPr>
            <a:r>
              <a:rPr lang="en-US" sz="2200" dirty="0" smtClean="0"/>
              <a:t>LA-SiGMA researchers connect with business and industry leaders</a:t>
            </a:r>
            <a:br>
              <a:rPr lang="en-US" sz="2200" dirty="0" smtClean="0"/>
            </a:br>
            <a:r>
              <a:rPr lang="en-US" sz="2000" dirty="0" smtClean="0"/>
              <a:t> </a:t>
            </a:r>
          </a:p>
          <a:p>
            <a:pPr eaLnBrk="1" fontAlgn="auto" hangingPunct="1">
              <a:spcAft>
                <a:spcPts val="0"/>
              </a:spcAft>
              <a:buFont typeface="Arial" pitchFamily="34" charset="0"/>
              <a:buChar char="•"/>
              <a:defRPr/>
            </a:pPr>
            <a:r>
              <a:rPr lang="en-US" sz="2400" dirty="0" smtClean="0"/>
              <a:t>Industry collaborations </a:t>
            </a:r>
          </a:p>
          <a:p>
            <a:pPr lvl="1" eaLnBrk="1" fontAlgn="auto" hangingPunct="1">
              <a:spcAft>
                <a:spcPts val="0"/>
              </a:spcAft>
              <a:defRPr/>
            </a:pPr>
            <a:r>
              <a:rPr lang="en-US" sz="2200" dirty="0" smtClean="0"/>
              <a:t>Tomography procedure</a:t>
            </a:r>
          </a:p>
          <a:p>
            <a:pPr lvl="1" eaLnBrk="1" fontAlgn="auto" hangingPunct="1">
              <a:spcAft>
                <a:spcPts val="0"/>
              </a:spcAft>
              <a:defRPr/>
            </a:pPr>
            <a:r>
              <a:rPr lang="en-US" sz="2200" dirty="0" smtClean="0"/>
              <a:t>Test LA-SIGMA materials</a:t>
            </a:r>
            <a:endParaRPr lang="en-US" sz="2200" dirty="0"/>
          </a:p>
          <a:p>
            <a:pPr lvl="1" eaLnBrk="1" fontAlgn="auto" hangingPunct="1">
              <a:spcAft>
                <a:spcPts val="0"/>
              </a:spcAft>
              <a:defRPr/>
            </a:pPr>
            <a:r>
              <a:rPr lang="en-US" sz="2200" dirty="0" smtClean="0"/>
              <a:t>Fabricates key component of gas sensor</a:t>
            </a:r>
          </a:p>
          <a:p>
            <a:pPr marL="457200" lvl="1" indent="0" eaLnBrk="1" fontAlgn="auto" hangingPunct="1">
              <a:spcAft>
                <a:spcPts val="0"/>
              </a:spcAft>
              <a:buFont typeface="Wingdings" pitchFamily="2" charset="2"/>
              <a:buNone/>
              <a:defRPr/>
            </a:pPr>
            <a:endParaRPr lang="en-US" sz="2400" dirty="0"/>
          </a:p>
          <a:p>
            <a:pPr eaLnBrk="1" fontAlgn="auto" hangingPunct="1">
              <a:spcAft>
                <a:spcPts val="0"/>
              </a:spcAft>
              <a:buFont typeface="Arial" pitchFamily="34" charset="0"/>
              <a:buChar char="•"/>
              <a:defRPr/>
            </a:pPr>
            <a:r>
              <a:rPr lang="en-US" sz="2400" dirty="0" smtClean="0"/>
              <a:t>National and International Laboratory Collaborations</a:t>
            </a:r>
          </a:p>
          <a:p>
            <a:pPr lvl="1" eaLnBrk="1" fontAlgn="auto" hangingPunct="1">
              <a:spcAft>
                <a:spcPts val="0"/>
              </a:spcAft>
              <a:defRPr/>
            </a:pPr>
            <a:r>
              <a:rPr lang="en-US" sz="2200" dirty="0" smtClean="0"/>
              <a:t>GPGPU – enabled algorithms</a:t>
            </a:r>
          </a:p>
          <a:p>
            <a:pPr lvl="1" eaLnBrk="1" fontAlgn="auto" hangingPunct="1">
              <a:spcAft>
                <a:spcPts val="0"/>
              </a:spcAft>
              <a:defRPr/>
            </a:pPr>
            <a:r>
              <a:rPr lang="en-US" sz="2200" dirty="0" smtClean="0"/>
              <a:t>Molecular scale theory</a:t>
            </a:r>
          </a:p>
          <a:p>
            <a:pPr lvl="1" eaLnBrk="1" fontAlgn="auto" hangingPunct="1">
              <a:spcAft>
                <a:spcPts val="0"/>
              </a:spcAft>
              <a:defRPr/>
            </a:pPr>
            <a:r>
              <a:rPr lang="en-US" sz="2200" dirty="0" smtClean="0"/>
              <a:t>Code development</a:t>
            </a:r>
          </a:p>
          <a:p>
            <a:pPr lvl="1" eaLnBrk="1" fontAlgn="auto" hangingPunct="1">
              <a:spcAft>
                <a:spcPts val="0"/>
              </a:spcAft>
              <a:defRPr/>
            </a:pPr>
            <a:r>
              <a:rPr lang="en-US" sz="2200" dirty="0" smtClean="0"/>
              <a:t>Metal Organic Frameworks</a:t>
            </a:r>
          </a:p>
          <a:p>
            <a:pPr lvl="1" eaLnBrk="1" fontAlgn="auto" hangingPunct="1">
              <a:spcAft>
                <a:spcPts val="0"/>
              </a:spcAft>
              <a:defRPr/>
            </a:pPr>
            <a:r>
              <a:rPr lang="en-US" sz="2200" dirty="0" smtClean="0"/>
              <a:t>Integrated First – Density Functional Theory</a:t>
            </a:r>
          </a:p>
        </p:txBody>
      </p:sp>
      <p:sp>
        <p:nvSpPr>
          <p:cNvPr id="20484" name="Rectangle 3"/>
          <p:cNvSpPr>
            <a:spLocks noChangeArrowheads="1"/>
          </p:cNvSpPr>
          <p:nvPr/>
        </p:nvSpPr>
        <p:spPr bwMode="auto">
          <a:xfrm>
            <a:off x="-19050" y="6557963"/>
            <a:ext cx="7210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*Year 3 data is based on information obtained from between October 2012 and April 2013.</a:t>
            </a:r>
          </a:p>
        </p:txBody>
      </p:sp>
      <p:sp>
        <p:nvSpPr>
          <p:cNvPr id="6" name="Rectangle 5"/>
          <p:cNvSpPr/>
          <p:nvPr/>
        </p:nvSpPr>
        <p:spPr>
          <a:xfrm>
            <a:off x="22225" y="1600200"/>
            <a:ext cx="9099550" cy="525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0" y="2290227"/>
            <a:ext cx="9144000" cy="2277547"/>
          </a:xfrm>
          <a:prstGeom prst="rect">
            <a:avLst/>
          </a:prstGeom>
          <a:solidFill>
            <a:schemeClr val="bg1">
              <a:lumMod val="65000"/>
            </a:schemeClr>
          </a:solidFill>
          <a:ln>
            <a:noFill/>
          </a:ln>
          <a:effectLst>
            <a:innerShdw blurRad="114300">
              <a:prstClr val="black"/>
            </a:innerShdw>
          </a:effectLst>
        </p:spPr>
        <p:txBody>
          <a:bodyPr>
            <a:spAutoFit/>
          </a:bodyPr>
          <a:lstStyle/>
          <a:p>
            <a:pPr marL="1257300" lvl="2" indent="-342900" fontAlgn="auto">
              <a:spcBef>
                <a:spcPts val="0"/>
              </a:spcBef>
              <a:spcAft>
                <a:spcPts val="0"/>
              </a:spcAft>
              <a:buFont typeface="Arial" pitchFamily="34" charset="0"/>
              <a:buChar char="•"/>
              <a:defRPr/>
            </a:pPr>
            <a:endParaRPr lang="en-US" dirty="0">
              <a:latin typeface="+mn-lt"/>
              <a:cs typeface="+mn-cs"/>
            </a:endParaRPr>
          </a:p>
          <a:p>
            <a:pPr marL="1257300" lvl="2" indent="-342900" fontAlgn="auto">
              <a:spcBef>
                <a:spcPts val="0"/>
              </a:spcBef>
              <a:spcAft>
                <a:spcPts val="0"/>
              </a:spcAft>
              <a:buFont typeface="Arial" pitchFamily="34" charset="0"/>
              <a:buChar char="•"/>
              <a:defRPr/>
            </a:pPr>
            <a:r>
              <a:rPr lang="en-US" sz="3200" dirty="0">
                <a:latin typeface="+mn-lt"/>
                <a:cs typeface="+mn-cs"/>
              </a:rPr>
              <a:t>10 Industrial grants support research in Materials Science to participating institutions</a:t>
            </a:r>
          </a:p>
          <a:p>
            <a:pPr lvl="2" fontAlgn="auto">
              <a:spcBef>
                <a:spcPts val="0"/>
              </a:spcBef>
              <a:spcAft>
                <a:spcPts val="0"/>
              </a:spcAft>
              <a:defRPr/>
            </a:pPr>
            <a:endParaRPr lang="en-US" sz="1000" dirty="0">
              <a:latin typeface="+mn-lt"/>
              <a:cs typeface="+mn-cs"/>
            </a:endParaRPr>
          </a:p>
          <a:p>
            <a:pPr marL="2286000" lvl="4" indent="-457200" fontAlgn="auto">
              <a:spcBef>
                <a:spcPts val="0"/>
              </a:spcBef>
              <a:spcAft>
                <a:spcPts val="0"/>
              </a:spcAft>
              <a:buFont typeface="Wingdings" pitchFamily="2" charset="2"/>
              <a:buChar char="§"/>
              <a:defRPr/>
            </a:pPr>
            <a:r>
              <a:rPr lang="en-US" sz="3200" dirty="0">
                <a:latin typeface="+mn-lt"/>
                <a:cs typeface="+mn-cs"/>
              </a:rPr>
              <a:t>Year 3: 13 OPT-IN awards</a:t>
            </a:r>
          </a:p>
          <a:p>
            <a:pPr lvl="4"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143000"/>
          </a:xfrm>
        </p:spPr>
        <p:txBody>
          <a:bodyPr/>
          <a:lstStyle/>
          <a:p>
            <a:pPr eaLnBrk="1" hangingPunct="1"/>
            <a:r>
              <a:rPr lang="en-US" sz="2400" b="1" smtClean="0">
                <a:solidFill>
                  <a:srgbClr val="7F7F7F"/>
                </a:solidFill>
              </a:rPr>
              <a:t>RSV Recommendation: </a:t>
            </a:r>
            <a:br>
              <a:rPr lang="en-US" sz="2400" b="1" smtClean="0">
                <a:solidFill>
                  <a:srgbClr val="7F7F7F"/>
                </a:solidFill>
              </a:rPr>
            </a:br>
            <a:r>
              <a:rPr lang="en-US" sz="2400" b="1" smtClean="0">
                <a:solidFill>
                  <a:srgbClr val="7F7F7F"/>
                </a:solidFill>
              </a:rPr>
              <a:t>     </a:t>
            </a:r>
            <a:r>
              <a:rPr lang="en-US" sz="2400" smtClean="0">
                <a:solidFill>
                  <a:srgbClr val="7F7F7F"/>
                </a:solidFill>
              </a:rPr>
              <a:t>What strategies were effective in increasing </a:t>
            </a:r>
            <a:br>
              <a:rPr lang="en-US" sz="2400" smtClean="0">
                <a:solidFill>
                  <a:srgbClr val="7F7F7F"/>
                </a:solidFill>
              </a:rPr>
            </a:br>
            <a:r>
              <a:rPr lang="en-US" sz="2400" smtClean="0">
                <a:solidFill>
                  <a:srgbClr val="7F7F7F"/>
                </a:solidFill>
              </a:rPr>
              <a:t>     collaborations with industry and what were the outcomes </a:t>
            </a:r>
            <a:br>
              <a:rPr lang="en-US" sz="2400" smtClean="0">
                <a:solidFill>
                  <a:srgbClr val="7F7F7F"/>
                </a:solidFill>
              </a:rPr>
            </a:br>
            <a:r>
              <a:rPr lang="en-US" sz="2400" smtClean="0">
                <a:solidFill>
                  <a:srgbClr val="7F7F7F"/>
                </a:solidFill>
              </a:rPr>
              <a:t>     of these strategies?</a:t>
            </a:r>
          </a:p>
        </p:txBody>
      </p:sp>
      <p:sp>
        <p:nvSpPr>
          <p:cNvPr id="3" name="Content Placeholder 2"/>
          <p:cNvSpPr>
            <a:spLocks noGrp="1"/>
          </p:cNvSpPr>
          <p:nvPr>
            <p:ph idx="1"/>
          </p:nvPr>
        </p:nvSpPr>
        <p:spPr>
          <a:xfrm>
            <a:off x="914400" y="1905000"/>
            <a:ext cx="7315200" cy="4495800"/>
          </a:xfrm>
        </p:spPr>
        <p:txBody>
          <a:bodyPr rtlCol="0">
            <a:normAutofit fontScale="92500"/>
          </a:bodyPr>
          <a:lstStyle/>
          <a:p>
            <a:pPr eaLnBrk="1" fontAlgn="auto" hangingPunct="1">
              <a:spcAft>
                <a:spcPts val="0"/>
              </a:spcAft>
              <a:buFont typeface="Arial" pitchFamily="34" charset="0"/>
              <a:buChar char="•"/>
              <a:defRPr/>
            </a:pPr>
            <a:r>
              <a:rPr lang="en-US" sz="2200" dirty="0" smtClean="0"/>
              <a:t>Louisiana Economic Development (LED) and </a:t>
            </a:r>
            <a:r>
              <a:rPr lang="en-US" sz="2200" dirty="0"/>
              <a:t>Battelle </a:t>
            </a:r>
            <a:r>
              <a:rPr lang="en-US" sz="2200" dirty="0" smtClean="0"/>
              <a:t>presenting </a:t>
            </a:r>
            <a:r>
              <a:rPr lang="en-US" sz="2200" dirty="0"/>
              <a:t>their final report to the LA Innovation Council next </a:t>
            </a:r>
            <a:r>
              <a:rPr lang="en-US" sz="2200" dirty="0" smtClean="0"/>
              <a:t>week – makes </a:t>
            </a:r>
            <a:r>
              <a:rPr lang="en-US" sz="2200" dirty="0"/>
              <a:t>several specific references to </a:t>
            </a:r>
            <a:r>
              <a:rPr lang="en-US" sz="2200" dirty="0" smtClean="0"/>
              <a:t>LA-SiGMA (materials science programs)</a:t>
            </a:r>
          </a:p>
          <a:p>
            <a:pPr marL="0" indent="0" eaLnBrk="1" fontAlgn="auto" hangingPunct="1">
              <a:spcAft>
                <a:spcPts val="0"/>
              </a:spcAft>
              <a:buFont typeface="Arial" pitchFamily="34" charset="0"/>
              <a:buNone/>
              <a:defRPr/>
            </a:pPr>
            <a:endParaRPr lang="en-US" sz="2200" dirty="0" smtClean="0"/>
          </a:p>
          <a:p>
            <a:pPr eaLnBrk="1" fontAlgn="auto" hangingPunct="1">
              <a:spcAft>
                <a:spcPts val="0"/>
              </a:spcAft>
              <a:buFont typeface="Arial" pitchFamily="34" charset="0"/>
              <a:buChar char="•"/>
              <a:defRPr/>
            </a:pPr>
            <a:r>
              <a:rPr lang="en-US" sz="2200" dirty="0"/>
              <a:t>18 LED program directors </a:t>
            </a:r>
            <a:r>
              <a:rPr lang="en-US" sz="2200" dirty="0" smtClean="0"/>
              <a:t>heard </a:t>
            </a:r>
            <a:r>
              <a:rPr lang="en-US" sz="2200" dirty="0"/>
              <a:t>the </a:t>
            </a:r>
            <a:r>
              <a:rPr lang="en-US" sz="2200" dirty="0" smtClean="0"/>
              <a:t>LA-SiGMA </a:t>
            </a:r>
            <a:r>
              <a:rPr lang="en-US" sz="2200" dirty="0"/>
              <a:t>team make presentations on their research and that has informed them more about </a:t>
            </a:r>
            <a:r>
              <a:rPr lang="en-US" sz="2200" dirty="0" smtClean="0"/>
              <a:t>LA-SiGMA capabilities </a:t>
            </a:r>
            <a:r>
              <a:rPr lang="en-US" sz="2200" dirty="0"/>
              <a:t>as they recruit companies</a:t>
            </a:r>
            <a:r>
              <a:rPr lang="en-US" sz="2200" dirty="0" smtClean="0"/>
              <a:t/>
            </a:r>
            <a:br>
              <a:rPr lang="en-US" sz="2200" dirty="0" smtClean="0"/>
            </a:br>
            <a:endParaRPr lang="en-US" sz="2200" dirty="0" smtClean="0"/>
          </a:p>
          <a:p>
            <a:pPr eaLnBrk="1" fontAlgn="auto" hangingPunct="1">
              <a:spcAft>
                <a:spcPts val="0"/>
              </a:spcAft>
              <a:buFont typeface="Arial" pitchFamily="34" charset="0"/>
              <a:buChar char="•"/>
              <a:defRPr/>
            </a:pPr>
            <a:r>
              <a:rPr lang="en-US" sz="2200" dirty="0" smtClean="0"/>
              <a:t>SBIR/STTR Zero awards to assist in the development of small </a:t>
            </a:r>
            <a:br>
              <a:rPr lang="en-US" sz="2200" dirty="0" smtClean="0"/>
            </a:br>
            <a:r>
              <a:rPr lang="en-US" sz="2200" dirty="0" smtClean="0"/>
              <a:t>business plans</a:t>
            </a:r>
          </a:p>
          <a:p>
            <a:pPr lvl="1" eaLnBrk="1" fontAlgn="auto" hangingPunct="1">
              <a:spcAft>
                <a:spcPts val="0"/>
              </a:spcAft>
              <a:defRPr/>
            </a:pPr>
            <a:r>
              <a:rPr lang="en-US" sz="2000" dirty="0" smtClean="0"/>
              <a:t>17 Phase 1 and Phase II, totaling $7,780,000</a:t>
            </a:r>
          </a:p>
          <a:p>
            <a:pPr lvl="1" eaLnBrk="1" fontAlgn="auto" hangingPunct="1">
              <a:spcAft>
                <a:spcPts val="0"/>
              </a:spcAft>
              <a:defRPr/>
            </a:pPr>
            <a:r>
              <a:rPr lang="en-US" sz="2000" dirty="0" smtClean="0"/>
              <a:t>3 Phase III, totaling $2,700,000</a:t>
            </a:r>
          </a:p>
          <a:p>
            <a:pPr eaLnBrk="1" fontAlgn="auto" hangingPunct="1">
              <a:spcAft>
                <a:spcPts val="0"/>
              </a:spcAft>
              <a:buFont typeface="Arial" pitchFamily="34" charset="0"/>
              <a:buChar char="•"/>
              <a:defRPr/>
            </a:pPr>
            <a:endParaRPr lang="en-US" sz="2400" dirty="0" smtClean="0"/>
          </a:p>
          <a:p>
            <a:pPr marL="0" indent="0" eaLnBrk="1" fontAlgn="auto" hangingPunct="1">
              <a:spcAft>
                <a:spcPts val="0"/>
              </a:spcAft>
              <a:buFont typeface="Arial" pitchFamily="34" charset="0"/>
              <a:buNone/>
              <a:defRPr/>
            </a:pPr>
            <a:endParaRPr lang="en-US" sz="2400" dirty="0" smtClean="0"/>
          </a:p>
        </p:txBody>
      </p:sp>
      <p:sp>
        <p:nvSpPr>
          <p:cNvPr id="21508" name="Rectangle 3"/>
          <p:cNvSpPr>
            <a:spLocks noChangeArrowheads="1"/>
          </p:cNvSpPr>
          <p:nvPr/>
        </p:nvSpPr>
        <p:spPr bwMode="auto">
          <a:xfrm>
            <a:off x="0" y="6550025"/>
            <a:ext cx="835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*Year 3 data is based on information obtained from between October 2012 and April 2013.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solidFill>
                  <a:srgbClr val="7F7F7F"/>
                </a:solidFill>
              </a:rPr>
              <a:t>Evaluation Questions</a:t>
            </a:r>
          </a:p>
        </p:txBody>
      </p:sp>
      <p:sp>
        <p:nvSpPr>
          <p:cNvPr id="3" name="Content Placeholder 2"/>
          <p:cNvSpPr>
            <a:spLocks noGrp="1"/>
          </p:cNvSpPr>
          <p:nvPr>
            <p:ph idx="1"/>
          </p:nvPr>
        </p:nvSpPr>
        <p:spPr>
          <a:xfrm>
            <a:off x="685800" y="1219200"/>
            <a:ext cx="8001000" cy="5486400"/>
          </a:xfrm>
        </p:spPr>
        <p:txBody>
          <a:bodyPr rtlCol="0">
            <a:noAutofit/>
          </a:bodyPr>
          <a:lstStyle/>
          <a:p>
            <a:pPr eaLnBrk="1" fontAlgn="auto" hangingPunct="1">
              <a:spcAft>
                <a:spcPts val="0"/>
              </a:spcAft>
              <a:buFont typeface="Arial" pitchFamily="34" charset="0"/>
              <a:buChar char="•"/>
              <a:defRPr/>
            </a:pPr>
            <a:r>
              <a:rPr lang="en-US" sz="1700" dirty="0" smtClean="0"/>
              <a:t>Who are the Louisiana EPSCoR participants? (LA-SiGMA, Females, URM populations)</a:t>
            </a:r>
          </a:p>
          <a:p>
            <a:pPr eaLnBrk="1" fontAlgn="auto" hangingPunct="1">
              <a:spcAft>
                <a:spcPts val="0"/>
              </a:spcAft>
              <a:buFont typeface="Arial" pitchFamily="34" charset="0"/>
              <a:buChar char="•"/>
              <a:defRPr/>
            </a:pPr>
            <a:r>
              <a:rPr lang="en-US" sz="1700" dirty="0" smtClean="0"/>
              <a:t>To what extent are project initiatives implemented (fidelity of implementation)?</a:t>
            </a:r>
          </a:p>
          <a:p>
            <a:pPr eaLnBrk="1" fontAlgn="auto" hangingPunct="1">
              <a:spcAft>
                <a:spcPts val="0"/>
              </a:spcAft>
              <a:buFont typeface="Arial" pitchFamily="34" charset="0"/>
              <a:buChar char="•"/>
              <a:defRPr/>
            </a:pPr>
            <a:r>
              <a:rPr lang="en-US" sz="1700" dirty="0" smtClean="0"/>
              <a:t>What are the short-term and long-term impacts of project initiatives?</a:t>
            </a:r>
          </a:p>
          <a:p>
            <a:pPr marL="971550" lvl="1" indent="-514350" eaLnBrk="1" fontAlgn="auto" hangingPunct="1">
              <a:spcAft>
                <a:spcPts val="0"/>
              </a:spcAft>
              <a:buFont typeface="+mj-lt"/>
              <a:buAutoNum type="arabicPeriod"/>
              <a:defRPr/>
            </a:pPr>
            <a:r>
              <a:rPr lang="en-US" sz="1600" dirty="0" smtClean="0"/>
              <a:t>How has the multi-scale computational tools developed by LA-SiGMA transformed advances in electronic materials, energy materials, and biomolecular materials?</a:t>
            </a:r>
          </a:p>
          <a:p>
            <a:pPr marL="971550" lvl="1" indent="-514350" eaLnBrk="1" fontAlgn="auto" hangingPunct="1">
              <a:spcAft>
                <a:spcPts val="0"/>
              </a:spcAft>
              <a:buFont typeface="+mj-lt"/>
              <a:buAutoNum type="arabicPeriod"/>
              <a:defRPr/>
            </a:pPr>
            <a:r>
              <a:rPr lang="en-US" sz="1600" dirty="0" smtClean="0"/>
              <a:t>How has expanded and enhanced computational tools created by LA-SiGMA assisted Louisiana researchers and students?</a:t>
            </a:r>
          </a:p>
          <a:p>
            <a:pPr marL="971550" lvl="1" indent="-514350" eaLnBrk="1" fontAlgn="auto" hangingPunct="1">
              <a:spcAft>
                <a:spcPts val="0"/>
              </a:spcAft>
              <a:buFont typeface="+mj-lt"/>
              <a:buAutoNum type="arabicPeriod"/>
              <a:defRPr/>
            </a:pPr>
            <a:r>
              <a:rPr lang="en-US" sz="1600" dirty="0" smtClean="0"/>
              <a:t>To what extent have LA-SiGMA researchers established interdisciplinary and interinstitutional collaborations that enhance the work of the project?</a:t>
            </a:r>
          </a:p>
          <a:p>
            <a:pPr marL="971550" lvl="1" indent="-514350" eaLnBrk="1" fontAlgn="auto" hangingPunct="1">
              <a:spcAft>
                <a:spcPts val="0"/>
              </a:spcAft>
              <a:buFont typeface="+mj-lt"/>
              <a:buAutoNum type="arabicPeriod"/>
              <a:defRPr/>
            </a:pPr>
            <a:r>
              <a:rPr lang="en-US" sz="1600" dirty="0" smtClean="0"/>
              <a:t>To what extent has the project contributed to a diverse and technically trained STEM workforce (</a:t>
            </a:r>
            <a:r>
              <a:rPr lang="en-US" sz="1600" b="1" u="sng" dirty="0" smtClean="0"/>
              <a:t>pre-college, community college, Historically Black Universities and Colleges</a:t>
            </a:r>
            <a:r>
              <a:rPr lang="en-US" sz="1600" dirty="0" smtClean="0"/>
              <a:t>)?</a:t>
            </a:r>
          </a:p>
          <a:p>
            <a:pPr marL="971550" lvl="1" indent="-514350" eaLnBrk="1" fontAlgn="auto" hangingPunct="1">
              <a:spcAft>
                <a:spcPts val="0"/>
              </a:spcAft>
              <a:buFont typeface="+mj-lt"/>
              <a:buAutoNum type="arabicPeriod"/>
              <a:defRPr/>
            </a:pPr>
            <a:r>
              <a:rPr lang="en-US" sz="1600" dirty="0" smtClean="0"/>
              <a:t>How has the project </a:t>
            </a:r>
            <a:r>
              <a:rPr lang="en-US" sz="1600" b="1" u="sng" dirty="0" smtClean="0"/>
              <a:t>engaged the Louisiana community</a:t>
            </a:r>
            <a:r>
              <a:rPr lang="en-US" sz="1600" dirty="0" smtClean="0"/>
              <a:t> in outreach and dissemination of efforts?</a:t>
            </a:r>
          </a:p>
          <a:p>
            <a:pPr marL="971550" lvl="1" indent="-514350" eaLnBrk="1" fontAlgn="auto" hangingPunct="1">
              <a:spcAft>
                <a:spcPts val="0"/>
              </a:spcAft>
              <a:buFont typeface="+mj-lt"/>
              <a:buAutoNum type="arabicPeriod"/>
              <a:defRPr/>
            </a:pPr>
            <a:r>
              <a:rPr lang="en-US" sz="1600" dirty="0" smtClean="0"/>
              <a:t>To what extent have sustainable </a:t>
            </a:r>
            <a:r>
              <a:rPr lang="en-US" sz="1600" b="1" u="sng" dirty="0" smtClean="0"/>
              <a:t>partnerships with industry</a:t>
            </a:r>
            <a:r>
              <a:rPr lang="en-US" sz="1600" dirty="0" smtClean="0"/>
              <a:t> and national and international laboratory collaborators been created and expanded?</a:t>
            </a:r>
          </a:p>
          <a:p>
            <a:pPr marL="971550" lvl="1" indent="-514350" eaLnBrk="1" fontAlgn="auto" hangingPunct="1">
              <a:spcAft>
                <a:spcPts val="0"/>
              </a:spcAft>
              <a:buFont typeface="+mj-lt"/>
              <a:buAutoNum type="arabicPeriod"/>
              <a:defRPr/>
            </a:pPr>
            <a:r>
              <a:rPr lang="en-US" sz="1600" dirty="0" smtClean="0"/>
              <a:t>To what extent has Louisiana EPSCoR been successful in enhancing the competitiveness of Louisiana research enterprises?</a:t>
            </a:r>
          </a:p>
          <a:p>
            <a:pPr marL="514350" indent="-457200" eaLnBrk="1" fontAlgn="auto" hangingPunct="1">
              <a:spcAft>
                <a:spcPts val="0"/>
              </a:spcAft>
              <a:buFont typeface="Arial" pitchFamily="34" charset="0"/>
              <a:buChar char="•"/>
              <a:defRPr/>
            </a:pPr>
            <a:r>
              <a:rPr lang="en-US" sz="1700" dirty="0" smtClean="0"/>
              <a:t>What mechanisms have been put in place to ensure continued availability and accessibility to project initiatives?</a:t>
            </a:r>
            <a:endParaRPr lang="en-US" sz="17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Autofit/>
          </a:bodyPr>
          <a:lstStyle/>
          <a:p>
            <a:pPr marL="365760" indent="-365760" eaLnBrk="1" fontAlgn="auto" hangingPunct="1">
              <a:spcAft>
                <a:spcPts val="0"/>
              </a:spcAft>
              <a:buFont typeface="+mj-lt"/>
              <a:buAutoNum type="arabicPeriod" startAt="7"/>
              <a:defRPr/>
            </a:pPr>
            <a:r>
              <a:rPr lang="en-US" sz="2400" dirty="0">
                <a:solidFill>
                  <a:schemeClr val="accent1"/>
                </a:solidFill>
                <a:latin typeface="+mn-lt"/>
                <a:ea typeface="+mn-ea"/>
                <a:cs typeface="+mn-cs"/>
              </a:rPr>
              <a:t>To what extent has Louisiana EPSCoR been successful in enhancing the competitiveness of Louisiana research enterprises?</a:t>
            </a:r>
          </a:p>
        </p:txBody>
      </p:sp>
      <p:graphicFrame>
        <p:nvGraphicFramePr>
          <p:cNvPr id="22531" name="Content Placeholder 3"/>
          <p:cNvGraphicFramePr>
            <a:graphicFrameLocks noGrp="1"/>
          </p:cNvGraphicFramePr>
          <p:nvPr>
            <p:ph idx="1"/>
          </p:nvPr>
        </p:nvGraphicFramePr>
        <p:xfrm>
          <a:off x="63500" y="1397000"/>
          <a:ext cx="9017000" cy="2616200"/>
        </p:xfrm>
        <a:graphic>
          <a:graphicData uri="http://schemas.openxmlformats.org/presentationml/2006/ole">
            <mc:AlternateContent xmlns:mc="http://schemas.openxmlformats.org/markup-compatibility/2006">
              <mc:Choice xmlns:v="urn:schemas-microsoft-com:vml" Requires="v">
                <p:oleObj spid="_x0000_s22567" r:id="rId4" imgW="9022862" imgH="2615411" progId="Excel.Chart.8">
                  <p:embed/>
                </p:oleObj>
              </mc:Choice>
              <mc:Fallback>
                <p:oleObj r:id="rId4" imgW="9022862" imgH="2615411"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397000"/>
                        <a:ext cx="9017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2" name="Rectangle 2"/>
          <p:cNvSpPr>
            <a:spLocks noChangeArrowheads="1"/>
          </p:cNvSpPr>
          <p:nvPr/>
        </p:nvSpPr>
        <p:spPr bwMode="auto">
          <a:xfrm>
            <a:off x="0" y="6550025"/>
            <a:ext cx="769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*Year 3 data is based on information obtained from between October 2012 and April 2013.</a:t>
            </a:r>
          </a:p>
        </p:txBody>
      </p:sp>
      <p:graphicFrame>
        <p:nvGraphicFramePr>
          <p:cNvPr id="22533" name="Chart 7"/>
          <p:cNvGraphicFramePr>
            <a:graphicFrameLocks/>
          </p:cNvGraphicFramePr>
          <p:nvPr/>
        </p:nvGraphicFramePr>
        <p:xfrm>
          <a:off x="63500" y="3987800"/>
          <a:ext cx="9017000" cy="2633663"/>
        </p:xfrm>
        <a:graphic>
          <a:graphicData uri="http://schemas.openxmlformats.org/presentationml/2006/ole">
            <mc:AlternateContent xmlns:mc="http://schemas.openxmlformats.org/markup-compatibility/2006">
              <mc:Choice xmlns:v="urn:schemas-microsoft-com:vml" Requires="v">
                <p:oleObj spid="_x0000_s22568" r:id="rId6" imgW="9022862" imgH="2633700" progId="Excel.Chart.8">
                  <p:embed/>
                </p:oleObj>
              </mc:Choice>
              <mc:Fallback>
                <p:oleObj r:id="rId6" imgW="9022862" imgH="2633700" progId="Excel.Chart.8">
                  <p:embed/>
                  <p:pic>
                    <p:nvPicPr>
                      <p:cNvPr id="0" name="Chart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0" y="3987800"/>
                        <a:ext cx="901700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22225" y="1600200"/>
            <a:ext cx="9099550" cy="525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0" y="1597997"/>
            <a:ext cx="9144000" cy="5293757"/>
          </a:xfrm>
          <a:prstGeom prst="rect">
            <a:avLst/>
          </a:prstGeom>
          <a:solidFill>
            <a:schemeClr val="bg1">
              <a:lumMod val="65000"/>
            </a:schemeClr>
          </a:solidFill>
          <a:ln>
            <a:noFill/>
          </a:ln>
          <a:effectLst>
            <a:innerShdw blurRad="114300">
              <a:prstClr val="black"/>
            </a:innerShdw>
          </a:effectLst>
        </p:spPr>
        <p:txBody>
          <a:bodyPr>
            <a:spAutoFit/>
          </a:bodyPr>
          <a:lstStyle/>
          <a:p>
            <a:pPr marL="1257300" lvl="2" indent="-342900" fontAlgn="auto">
              <a:spcBef>
                <a:spcPts val="0"/>
              </a:spcBef>
              <a:spcAft>
                <a:spcPts val="0"/>
              </a:spcAft>
              <a:buFont typeface="Arial" pitchFamily="34" charset="0"/>
              <a:buChar char="•"/>
              <a:defRPr/>
            </a:pPr>
            <a:endParaRPr lang="en-US" dirty="0">
              <a:latin typeface="+mn-lt"/>
              <a:cs typeface="+mn-cs"/>
            </a:endParaRPr>
          </a:p>
          <a:p>
            <a:pPr marL="1257300" lvl="2" indent="-342900" fontAlgn="auto">
              <a:spcBef>
                <a:spcPts val="0"/>
              </a:spcBef>
              <a:spcAft>
                <a:spcPts val="0"/>
              </a:spcAft>
              <a:buFont typeface="Arial" pitchFamily="34" charset="0"/>
              <a:buChar char="•"/>
              <a:defRPr/>
            </a:pPr>
            <a:r>
              <a:rPr lang="en-US" sz="3200" dirty="0">
                <a:latin typeface="+mn-lt"/>
                <a:cs typeface="+mn-cs"/>
              </a:rPr>
              <a:t>IGERT in Materials Science</a:t>
            </a:r>
          </a:p>
          <a:p>
            <a:pPr lvl="2" fontAlgn="auto">
              <a:spcBef>
                <a:spcPts val="0"/>
              </a:spcBef>
              <a:spcAft>
                <a:spcPts val="0"/>
              </a:spcAft>
              <a:defRPr/>
            </a:pPr>
            <a:endParaRPr lang="en-US" sz="1000" dirty="0">
              <a:latin typeface="+mn-lt"/>
              <a:cs typeface="+mn-cs"/>
            </a:endParaRPr>
          </a:p>
          <a:p>
            <a:pPr marL="2286000" lvl="4" indent="-457200" fontAlgn="auto">
              <a:spcBef>
                <a:spcPts val="0"/>
              </a:spcBef>
              <a:spcAft>
                <a:spcPts val="0"/>
              </a:spcAft>
              <a:buFont typeface="Wingdings" pitchFamily="2" charset="2"/>
              <a:buChar char="§"/>
              <a:defRPr/>
            </a:pPr>
            <a:r>
              <a:rPr lang="en-US" sz="3200" dirty="0">
                <a:latin typeface="+mn-lt"/>
                <a:cs typeface="+mn-cs"/>
              </a:rPr>
              <a:t>Met Year 1</a:t>
            </a:r>
          </a:p>
          <a:p>
            <a:pPr marL="2286000" lvl="4" indent="-457200" fontAlgn="auto">
              <a:spcBef>
                <a:spcPts val="0"/>
              </a:spcBef>
              <a:spcAft>
                <a:spcPts val="0"/>
              </a:spcAft>
              <a:buFont typeface="Wingdings" pitchFamily="2" charset="2"/>
              <a:buChar char="§"/>
              <a:defRPr/>
            </a:pPr>
            <a:endParaRPr lang="en-US" sz="2200" dirty="0">
              <a:latin typeface="+mn-lt"/>
              <a:cs typeface="+mn-cs"/>
            </a:endParaRPr>
          </a:p>
          <a:p>
            <a:pPr marL="1257300" lvl="2" indent="-342900" fontAlgn="auto">
              <a:spcBef>
                <a:spcPts val="0"/>
              </a:spcBef>
              <a:spcAft>
                <a:spcPts val="0"/>
              </a:spcAft>
              <a:buFont typeface="Arial" pitchFamily="34" charset="0"/>
              <a:buChar char="•"/>
              <a:defRPr/>
            </a:pPr>
            <a:r>
              <a:rPr lang="en-US" sz="3200" dirty="0">
                <a:latin typeface="+mn-lt"/>
                <a:cs typeface="+mn-cs"/>
              </a:rPr>
              <a:t>LA-SiGMA funding rate at least “US average funding rate of federal proposals” (23%)</a:t>
            </a:r>
          </a:p>
          <a:p>
            <a:pPr marL="342900" indent="-342900" fontAlgn="auto">
              <a:spcBef>
                <a:spcPts val="0"/>
              </a:spcBef>
              <a:spcAft>
                <a:spcPts val="0"/>
              </a:spcAft>
              <a:buFont typeface="Arial" pitchFamily="34" charset="0"/>
              <a:buChar char="•"/>
              <a:defRPr/>
            </a:pPr>
            <a:endParaRPr lang="en-US" sz="3200" b="1" dirty="0">
              <a:latin typeface="+mn-lt"/>
              <a:cs typeface="+mn-cs"/>
            </a:endParaRPr>
          </a:p>
          <a:p>
            <a:pPr marL="342900" indent="-342900" fontAlgn="auto">
              <a:spcBef>
                <a:spcPts val="0"/>
              </a:spcBef>
              <a:spcAft>
                <a:spcPts val="0"/>
              </a:spcAft>
              <a:buFont typeface="Arial" pitchFamily="34" charset="0"/>
              <a:buChar char="•"/>
              <a:defRPr/>
            </a:pPr>
            <a:endParaRPr lang="en-US" sz="3200" b="1" dirty="0">
              <a:latin typeface="+mn-lt"/>
              <a:cs typeface="+mn-cs"/>
            </a:endParaRPr>
          </a:p>
          <a:p>
            <a:pPr marL="342900" indent="-342900" fontAlgn="auto">
              <a:spcBef>
                <a:spcPts val="0"/>
              </a:spcBef>
              <a:spcAft>
                <a:spcPts val="0"/>
              </a:spcAft>
              <a:buFont typeface="Arial" pitchFamily="34" charset="0"/>
              <a:buChar char="•"/>
              <a:defRPr/>
            </a:pPr>
            <a:endParaRPr lang="en-US" sz="3200" b="1" dirty="0">
              <a:latin typeface="+mn-lt"/>
              <a:cs typeface="+mn-cs"/>
            </a:endParaRPr>
          </a:p>
          <a:p>
            <a:pPr marL="342900" indent="-342900" fontAlgn="auto">
              <a:spcBef>
                <a:spcPts val="0"/>
              </a:spcBef>
              <a:spcAft>
                <a:spcPts val="0"/>
              </a:spcAft>
              <a:buFont typeface="Arial" pitchFamily="34" charset="0"/>
              <a:buChar char="•"/>
              <a:defRPr/>
            </a:pPr>
            <a:endParaRPr lang="en-US" sz="3200" b="1" dirty="0">
              <a:latin typeface="+mn-lt"/>
              <a:cs typeface="+mn-cs"/>
            </a:endParaRPr>
          </a:p>
          <a:p>
            <a:pPr marL="342900" indent="-342900" fontAlgn="auto">
              <a:spcBef>
                <a:spcPts val="0"/>
              </a:spcBef>
              <a:spcAft>
                <a:spcPts val="0"/>
              </a:spcAft>
              <a:buFont typeface="Arial" pitchFamily="34" charset="0"/>
              <a:buChar char="•"/>
              <a:defRPr/>
            </a:pPr>
            <a:endParaRPr lang="en-US" sz="3200" b="1" dirty="0">
              <a:latin typeface="+mn-lt"/>
              <a:cs typeface="+mn-cs"/>
            </a:endParaRPr>
          </a:p>
        </p:txBody>
      </p:sp>
      <p:graphicFrame>
        <p:nvGraphicFramePr>
          <p:cNvPr id="5" name="Table 4"/>
          <p:cNvGraphicFramePr>
            <a:graphicFrameLocks noGrp="1"/>
          </p:cNvGraphicFramePr>
          <p:nvPr/>
        </p:nvGraphicFramePr>
        <p:xfrm>
          <a:off x="1614488" y="4495800"/>
          <a:ext cx="6096000" cy="2055812"/>
        </p:xfrm>
        <a:graphic>
          <a:graphicData uri="http://schemas.openxmlformats.org/drawingml/2006/table">
            <a:tbl>
              <a:tblPr firstRow="1" bandRow="1">
                <a:tableStyleId>{5C22544A-7EE6-4342-B048-85BDC9FD1C3A}</a:tableStyleId>
              </a:tblPr>
              <a:tblGrid>
                <a:gridCol w="1524000"/>
                <a:gridCol w="1524000"/>
                <a:gridCol w="1524000"/>
                <a:gridCol w="1524000"/>
              </a:tblGrid>
              <a:tr h="508655">
                <a:tc>
                  <a:txBody>
                    <a:bodyPr/>
                    <a:lstStyle/>
                    <a:p>
                      <a:endParaRPr lang="en-US" sz="1800" dirty="0"/>
                    </a:p>
                  </a:txBody>
                  <a:tcPr marT="45718" marB="45718"/>
                </a:tc>
                <a:tc>
                  <a:txBody>
                    <a:bodyPr/>
                    <a:lstStyle/>
                    <a:p>
                      <a:pPr algn="ctr"/>
                      <a:r>
                        <a:rPr lang="en-US" sz="1800" dirty="0" smtClean="0"/>
                        <a:t>Year 1</a:t>
                      </a:r>
                      <a:endParaRPr lang="en-US" sz="1800" dirty="0"/>
                    </a:p>
                  </a:txBody>
                  <a:tcPr marT="45718" marB="45718" anchor="ctr"/>
                </a:tc>
                <a:tc>
                  <a:txBody>
                    <a:bodyPr/>
                    <a:lstStyle/>
                    <a:p>
                      <a:pPr algn="ctr"/>
                      <a:r>
                        <a:rPr lang="en-US" sz="1800" dirty="0" smtClean="0"/>
                        <a:t>Year 2</a:t>
                      </a:r>
                      <a:endParaRPr lang="en-US" sz="1800" dirty="0"/>
                    </a:p>
                  </a:txBody>
                  <a:tcPr marT="45718" marB="45718" anchor="ctr"/>
                </a:tc>
                <a:tc>
                  <a:txBody>
                    <a:bodyPr/>
                    <a:lstStyle/>
                    <a:p>
                      <a:pPr algn="ctr"/>
                      <a:r>
                        <a:rPr lang="en-US" sz="1800" dirty="0" smtClean="0"/>
                        <a:t>Year 3*</a:t>
                      </a:r>
                      <a:endParaRPr lang="en-US" sz="1800" dirty="0"/>
                    </a:p>
                  </a:txBody>
                  <a:tcPr marT="45718" marB="45718" anchor="ctr"/>
                </a:tc>
              </a:tr>
              <a:tr h="515719">
                <a:tc>
                  <a:txBody>
                    <a:bodyPr/>
                    <a:lstStyle/>
                    <a:p>
                      <a:r>
                        <a:rPr lang="en-US" sz="1800" dirty="0" smtClean="0"/>
                        <a:t>Awarded</a:t>
                      </a:r>
                      <a:endParaRPr lang="en-US" sz="1800" dirty="0"/>
                    </a:p>
                  </a:txBody>
                  <a:tcPr marT="45718" marB="45718" anchor="ctr"/>
                </a:tc>
                <a:tc>
                  <a:txBody>
                    <a:bodyPr/>
                    <a:lstStyle/>
                    <a:p>
                      <a:pPr algn="ctr"/>
                      <a:r>
                        <a:rPr lang="en-US" sz="1800" dirty="0" smtClean="0"/>
                        <a:t>37</a:t>
                      </a:r>
                      <a:endParaRPr lang="en-US" sz="1800" dirty="0"/>
                    </a:p>
                  </a:txBody>
                  <a:tcPr marT="45718" marB="45718" anchor="ctr"/>
                </a:tc>
                <a:tc>
                  <a:txBody>
                    <a:bodyPr/>
                    <a:lstStyle/>
                    <a:p>
                      <a:pPr algn="ctr"/>
                      <a:r>
                        <a:rPr lang="en-US" sz="1800" dirty="0" smtClean="0"/>
                        <a:t>59</a:t>
                      </a:r>
                      <a:endParaRPr lang="en-US" sz="1800" dirty="0"/>
                    </a:p>
                  </a:txBody>
                  <a:tcPr marT="45718" marB="45718" anchor="ctr"/>
                </a:tc>
                <a:tc>
                  <a:txBody>
                    <a:bodyPr/>
                    <a:lstStyle/>
                    <a:p>
                      <a:pPr algn="ctr"/>
                      <a:r>
                        <a:rPr lang="en-US" sz="1800" dirty="0" smtClean="0"/>
                        <a:t>22</a:t>
                      </a:r>
                      <a:endParaRPr lang="en-US" sz="1800" dirty="0"/>
                    </a:p>
                  </a:txBody>
                  <a:tcPr marT="45718" marB="45718" anchor="ctr"/>
                </a:tc>
              </a:tr>
              <a:tr h="515719">
                <a:tc>
                  <a:txBody>
                    <a:bodyPr/>
                    <a:lstStyle/>
                    <a:p>
                      <a:r>
                        <a:rPr lang="en-US" sz="1800" dirty="0" smtClean="0"/>
                        <a:t>Submitted</a:t>
                      </a:r>
                      <a:endParaRPr lang="en-US" sz="1800" dirty="0"/>
                    </a:p>
                  </a:txBody>
                  <a:tcPr marT="45718" marB="45718" anchor="ctr"/>
                </a:tc>
                <a:tc>
                  <a:txBody>
                    <a:bodyPr/>
                    <a:lstStyle/>
                    <a:p>
                      <a:pPr algn="ctr"/>
                      <a:r>
                        <a:rPr lang="en-US" sz="1800" dirty="0" smtClean="0"/>
                        <a:t>79</a:t>
                      </a:r>
                      <a:endParaRPr lang="en-US" sz="1800" dirty="0"/>
                    </a:p>
                  </a:txBody>
                  <a:tcPr marT="45718" marB="45718" anchor="ctr"/>
                </a:tc>
                <a:tc>
                  <a:txBody>
                    <a:bodyPr/>
                    <a:lstStyle/>
                    <a:p>
                      <a:pPr algn="ctr"/>
                      <a:r>
                        <a:rPr lang="en-US" sz="1800" dirty="0" smtClean="0"/>
                        <a:t>127</a:t>
                      </a:r>
                      <a:endParaRPr lang="en-US" sz="1800" dirty="0"/>
                    </a:p>
                  </a:txBody>
                  <a:tcPr marT="45718" marB="45718" anchor="ctr"/>
                </a:tc>
                <a:tc>
                  <a:txBody>
                    <a:bodyPr/>
                    <a:lstStyle/>
                    <a:p>
                      <a:pPr algn="ctr"/>
                      <a:r>
                        <a:rPr lang="en-US" sz="1800" dirty="0" smtClean="0"/>
                        <a:t>80</a:t>
                      </a:r>
                      <a:endParaRPr lang="en-US" sz="1800" dirty="0"/>
                    </a:p>
                  </a:txBody>
                  <a:tcPr marT="45718" marB="45718" anchor="ctr"/>
                </a:tc>
              </a:tr>
              <a:tr h="515719">
                <a:tc>
                  <a:txBody>
                    <a:bodyPr/>
                    <a:lstStyle/>
                    <a:p>
                      <a:r>
                        <a:rPr lang="en-US" sz="1800" dirty="0" smtClean="0"/>
                        <a:t>Funding</a:t>
                      </a:r>
                      <a:r>
                        <a:rPr lang="en-US" sz="1800" baseline="0" dirty="0" smtClean="0"/>
                        <a:t> Rate</a:t>
                      </a:r>
                      <a:endParaRPr lang="en-US" sz="1800" dirty="0"/>
                    </a:p>
                  </a:txBody>
                  <a:tcPr marT="45718" marB="45718" anchor="ctr"/>
                </a:tc>
                <a:tc>
                  <a:txBody>
                    <a:bodyPr/>
                    <a:lstStyle/>
                    <a:p>
                      <a:pPr algn="ctr"/>
                      <a:r>
                        <a:rPr lang="en-US" sz="1800" b="1" dirty="0" smtClean="0"/>
                        <a:t>47%</a:t>
                      </a:r>
                      <a:endParaRPr lang="en-US" sz="1800" b="1" dirty="0"/>
                    </a:p>
                  </a:txBody>
                  <a:tcPr marT="45718" marB="45718" anchor="ctr"/>
                </a:tc>
                <a:tc>
                  <a:txBody>
                    <a:bodyPr/>
                    <a:lstStyle/>
                    <a:p>
                      <a:pPr algn="ctr"/>
                      <a:r>
                        <a:rPr lang="en-US" sz="1800" b="1" dirty="0" smtClean="0"/>
                        <a:t>46%</a:t>
                      </a:r>
                      <a:endParaRPr lang="en-US" sz="1800" b="1" dirty="0"/>
                    </a:p>
                  </a:txBody>
                  <a:tcPr marT="45718" marB="45718" anchor="ctr"/>
                </a:tc>
                <a:tc>
                  <a:txBody>
                    <a:bodyPr/>
                    <a:lstStyle/>
                    <a:p>
                      <a:pPr algn="ctr"/>
                      <a:r>
                        <a:rPr lang="en-US" sz="1800" b="1" dirty="0" smtClean="0"/>
                        <a:t>28%</a:t>
                      </a:r>
                      <a:endParaRPr lang="en-US" sz="1800" b="1" dirty="0"/>
                    </a:p>
                  </a:txBody>
                  <a:tcPr marT="45718" marB="45718"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57200"/>
            <a:ext cx="8229600" cy="1143000"/>
          </a:xfrm>
        </p:spPr>
        <p:txBody>
          <a:bodyPr/>
          <a:lstStyle/>
          <a:p>
            <a:pPr eaLnBrk="1" hangingPunct="1"/>
            <a:r>
              <a:rPr lang="en-US" sz="2800" smtClean="0">
                <a:solidFill>
                  <a:srgbClr val="7F7F7F"/>
                </a:solidFill>
              </a:rPr>
              <a:t>What mechanisms have been put in place to ensure continued availability and accessibility to project initiatives?</a:t>
            </a:r>
          </a:p>
        </p:txBody>
      </p:sp>
      <p:sp>
        <p:nvSpPr>
          <p:cNvPr id="23555" name="Content Placeholder 2"/>
          <p:cNvSpPr>
            <a:spLocks noGrp="1"/>
          </p:cNvSpPr>
          <p:nvPr>
            <p:ph idx="1"/>
          </p:nvPr>
        </p:nvSpPr>
        <p:spPr>
          <a:xfrm>
            <a:off x="685800" y="1828800"/>
            <a:ext cx="7924800" cy="4297363"/>
          </a:xfrm>
        </p:spPr>
        <p:txBody>
          <a:bodyPr/>
          <a:lstStyle/>
          <a:p>
            <a:pPr eaLnBrk="1" hangingPunct="1"/>
            <a:r>
              <a:rPr lang="en-US" sz="2600" smtClean="0"/>
              <a:t>Management structure fully integrated within the LA BOR and BOR programs augment LA-SiGMA </a:t>
            </a:r>
            <a:br>
              <a:rPr lang="en-US" sz="2600" smtClean="0"/>
            </a:br>
            <a:endParaRPr lang="en-US" sz="2600" smtClean="0"/>
          </a:p>
          <a:p>
            <a:pPr eaLnBrk="1" hangingPunct="1"/>
            <a:r>
              <a:rPr lang="en-US" sz="2600" smtClean="0"/>
              <a:t>Monthly progress updates and strategy discussion meetings</a:t>
            </a:r>
            <a:br>
              <a:rPr lang="en-US" sz="2600" smtClean="0"/>
            </a:br>
            <a:endParaRPr lang="en-US" sz="2600" smtClean="0"/>
          </a:p>
          <a:p>
            <a:pPr eaLnBrk="1" hangingPunct="1"/>
            <a:r>
              <a:rPr lang="en-US" sz="2600" smtClean="0"/>
              <a:t>Growth in research competitiveness (funding, knowledge transfer) and interdepartmental/interinstitutional collaborations (LA, US, abroad) builds strong infrastructure</a:t>
            </a:r>
          </a:p>
        </p:txBody>
      </p:sp>
      <p:sp>
        <p:nvSpPr>
          <p:cNvPr id="4" name="TextBox 3"/>
          <p:cNvSpPr txBox="1"/>
          <p:nvPr/>
        </p:nvSpPr>
        <p:spPr>
          <a:xfrm>
            <a:off x="0" y="1828800"/>
            <a:ext cx="9144000" cy="2277547"/>
          </a:xfrm>
          <a:prstGeom prst="rect">
            <a:avLst/>
          </a:prstGeom>
          <a:solidFill>
            <a:schemeClr val="bg1">
              <a:lumMod val="65000"/>
            </a:schemeClr>
          </a:solidFill>
          <a:ln>
            <a:noFill/>
          </a:ln>
          <a:effectLst>
            <a:innerShdw blurRad="114300">
              <a:prstClr val="black"/>
            </a:innerShdw>
          </a:effectLst>
        </p:spPr>
        <p:txBody>
          <a:bodyPr>
            <a:spAutoFit/>
          </a:bodyPr>
          <a:lstStyle/>
          <a:p>
            <a:pPr lvl="2" fontAlgn="auto">
              <a:spcBef>
                <a:spcPts val="0"/>
              </a:spcBef>
              <a:spcAft>
                <a:spcPts val="0"/>
              </a:spcAft>
              <a:defRPr/>
            </a:pPr>
            <a:endParaRPr lang="en-US" dirty="0">
              <a:latin typeface="+mn-lt"/>
              <a:cs typeface="+mn-cs"/>
            </a:endParaRPr>
          </a:p>
          <a:p>
            <a:pPr marL="1200150" lvl="2" indent="-285750" fontAlgn="auto">
              <a:spcBef>
                <a:spcPts val="0"/>
              </a:spcBef>
              <a:spcAft>
                <a:spcPts val="0"/>
              </a:spcAft>
              <a:buFont typeface="Arial" pitchFamily="34" charset="0"/>
              <a:buChar char="•"/>
              <a:defRPr/>
            </a:pPr>
            <a:r>
              <a:rPr lang="en-US" sz="3200" dirty="0">
                <a:latin typeface="+mn-lt"/>
                <a:cs typeface="+mn-cs"/>
              </a:rPr>
              <a:t>4 accepted pre-proposals for centers resulting in 2 site visits</a:t>
            </a:r>
          </a:p>
          <a:p>
            <a:pPr lvl="2" fontAlgn="auto">
              <a:spcBef>
                <a:spcPts val="0"/>
              </a:spcBef>
              <a:spcAft>
                <a:spcPts val="0"/>
              </a:spcAft>
              <a:defRPr/>
            </a:pPr>
            <a:endParaRPr lang="en-US" sz="1000" dirty="0">
              <a:latin typeface="+mn-lt"/>
              <a:cs typeface="+mn-cs"/>
            </a:endParaRPr>
          </a:p>
          <a:p>
            <a:pPr marL="1828800" lvl="3" indent="-457200" fontAlgn="auto">
              <a:spcBef>
                <a:spcPts val="0"/>
              </a:spcBef>
              <a:spcAft>
                <a:spcPts val="0"/>
              </a:spcAft>
              <a:buFont typeface="Wingdings" pitchFamily="2" charset="2"/>
              <a:buChar char="§"/>
              <a:defRPr/>
            </a:pPr>
            <a:r>
              <a:rPr lang="en-US" sz="3200" dirty="0">
                <a:latin typeface="+mn-lt"/>
                <a:cs typeface="+mn-cs"/>
              </a:rPr>
              <a:t>2 pre-proposals submitted</a:t>
            </a:r>
          </a:p>
          <a:p>
            <a:pPr lvl="3"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solidFill>
                  <a:srgbClr val="7F7F7F"/>
                </a:solidFill>
              </a:rPr>
              <a:t>Summary -Next Steps:</a:t>
            </a:r>
          </a:p>
        </p:txBody>
      </p:sp>
      <p:sp>
        <p:nvSpPr>
          <p:cNvPr id="24579" name="Content Placeholder 2"/>
          <p:cNvSpPr>
            <a:spLocks noGrp="1"/>
          </p:cNvSpPr>
          <p:nvPr>
            <p:ph idx="1"/>
          </p:nvPr>
        </p:nvSpPr>
        <p:spPr>
          <a:xfrm>
            <a:off x="685800" y="1447800"/>
            <a:ext cx="8001000" cy="4953000"/>
          </a:xfrm>
        </p:spPr>
        <p:txBody>
          <a:bodyPr/>
          <a:lstStyle/>
          <a:p>
            <a:pPr eaLnBrk="1" hangingPunct="1"/>
            <a:r>
              <a:rPr lang="en-US" smtClean="0"/>
              <a:t>Metrics are in place to measure long-term outcomes</a:t>
            </a:r>
          </a:p>
          <a:p>
            <a:pPr eaLnBrk="1" hangingPunct="1"/>
            <a:r>
              <a:rPr lang="en-US" smtClean="0"/>
              <a:t>Work with internal evaluation team:</a:t>
            </a:r>
          </a:p>
          <a:p>
            <a:pPr lvl="1" eaLnBrk="1" hangingPunct="1"/>
            <a:r>
              <a:rPr lang="en-US" smtClean="0"/>
              <a:t>Improve reporting for Research.gov</a:t>
            </a:r>
          </a:p>
          <a:p>
            <a:pPr lvl="1" eaLnBrk="1" hangingPunct="1"/>
            <a:r>
              <a:rPr lang="en-US" smtClean="0"/>
              <a:t>Capture direct use of LA-SiGMA created materials</a:t>
            </a:r>
          </a:p>
          <a:p>
            <a:pPr eaLnBrk="1" hangingPunct="1"/>
            <a:r>
              <a:rPr lang="en-US" smtClean="0"/>
              <a:t>Researchers update Year 3 data in OASIS</a:t>
            </a:r>
          </a:p>
          <a:p>
            <a:pPr eaLnBrk="1" hangingPunct="1"/>
            <a:r>
              <a:rPr lang="en-US" smtClean="0"/>
              <a:t>As per RSV, PET sets Year 4 evaluation questions based on Year 3 progress</a:t>
            </a:r>
          </a:p>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solidFill>
                  <a:srgbClr val="7F7F7F"/>
                </a:solidFill>
              </a:rPr>
              <a:t>Analysis and Data Sources</a:t>
            </a:r>
          </a:p>
        </p:txBody>
      </p:sp>
      <p:sp>
        <p:nvSpPr>
          <p:cNvPr id="3" name="Content Placeholder 2"/>
          <p:cNvSpPr>
            <a:spLocks noGrp="1"/>
          </p:cNvSpPr>
          <p:nvPr>
            <p:ph idx="1"/>
          </p:nvPr>
        </p:nvSpPr>
        <p:spPr>
          <a:xfrm>
            <a:off x="609600" y="1600200"/>
            <a:ext cx="8077200" cy="4525963"/>
          </a:xfrm>
        </p:spPr>
        <p:txBody>
          <a:bodyPr rtlCol="0">
            <a:normAutofit lnSpcReduction="10000"/>
          </a:bodyPr>
          <a:lstStyle/>
          <a:p>
            <a:pPr eaLnBrk="1" fontAlgn="auto" hangingPunct="1">
              <a:spcAft>
                <a:spcPts val="0"/>
              </a:spcAft>
              <a:buFont typeface="Arial" pitchFamily="34" charset="0"/>
              <a:buChar char="•"/>
              <a:defRPr/>
            </a:pPr>
            <a:r>
              <a:rPr lang="en-US" b="1" dirty="0" smtClean="0"/>
              <a:t>Content analysis: </a:t>
            </a:r>
          </a:p>
          <a:p>
            <a:pPr lvl="1" eaLnBrk="1" fontAlgn="auto" hangingPunct="1">
              <a:spcAft>
                <a:spcPts val="0"/>
              </a:spcAft>
              <a:defRPr/>
            </a:pPr>
            <a:r>
              <a:rPr lang="en-US" dirty="0" smtClean="0"/>
              <a:t>Project formative and summative reports</a:t>
            </a:r>
          </a:p>
          <a:p>
            <a:pPr lvl="1" eaLnBrk="1" fontAlgn="auto" hangingPunct="1">
              <a:spcAft>
                <a:spcPts val="0"/>
              </a:spcAft>
              <a:defRPr/>
            </a:pPr>
            <a:r>
              <a:rPr lang="en-US" dirty="0" smtClean="0"/>
              <a:t>Observations </a:t>
            </a:r>
            <a:r>
              <a:rPr lang="en-US" dirty="0"/>
              <a:t>and data collected in project meetings (PET, </a:t>
            </a:r>
            <a:r>
              <a:rPr lang="en-US" dirty="0" smtClean="0"/>
              <a:t>annual meeting, </a:t>
            </a:r>
            <a:r>
              <a:rPr lang="en-US" dirty="0"/>
              <a:t>Internal Evaluation Team correspondence, etc</a:t>
            </a:r>
            <a:r>
              <a:rPr lang="en-US" dirty="0" smtClean="0"/>
              <a:t>.)</a:t>
            </a:r>
          </a:p>
          <a:p>
            <a:pPr eaLnBrk="1" fontAlgn="auto" hangingPunct="1">
              <a:spcAft>
                <a:spcPts val="0"/>
              </a:spcAft>
              <a:buFont typeface="Arial" pitchFamily="34" charset="0"/>
              <a:buChar char="•"/>
              <a:defRPr/>
            </a:pPr>
            <a:r>
              <a:rPr lang="en-US" b="1" dirty="0" smtClean="0"/>
              <a:t>Descriptive and content analysis: </a:t>
            </a:r>
          </a:p>
          <a:p>
            <a:pPr lvl="1" eaLnBrk="1" fontAlgn="auto" hangingPunct="1">
              <a:spcAft>
                <a:spcPts val="0"/>
              </a:spcAft>
              <a:defRPr/>
            </a:pPr>
            <a:r>
              <a:rPr lang="en-US" dirty="0" smtClean="0"/>
              <a:t>Participant information collected through OASIS</a:t>
            </a:r>
          </a:p>
          <a:p>
            <a:pPr lvl="1" eaLnBrk="1" fontAlgn="auto" hangingPunct="1">
              <a:spcAft>
                <a:spcPts val="0"/>
              </a:spcAft>
              <a:defRPr/>
            </a:pPr>
            <a:r>
              <a:rPr lang="en-US" dirty="0" smtClean="0"/>
              <a:t>LA-SiGMA Project Progress Survey</a:t>
            </a:r>
          </a:p>
          <a:p>
            <a:pPr eaLnBrk="1" fontAlgn="auto" hangingPunct="1">
              <a:spcAft>
                <a:spcPts val="0"/>
              </a:spcAft>
              <a:buFont typeface="Arial" pitchFamily="34" charset="0"/>
              <a:buChar char="•"/>
              <a:defRPr/>
            </a:pPr>
            <a:r>
              <a:rPr lang="en-US" b="1" dirty="0" smtClean="0"/>
              <a:t>Citation analysis: </a:t>
            </a:r>
            <a:r>
              <a:rPr lang="en-US" dirty="0" smtClean="0"/>
              <a:t>Year 1 and 2 publications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92162"/>
          </a:xfrm>
        </p:spPr>
        <p:txBody>
          <a:bodyPr/>
          <a:lstStyle/>
          <a:p>
            <a:pPr eaLnBrk="1" hangingPunct="1"/>
            <a:r>
              <a:rPr lang="en-US" sz="3200" smtClean="0">
                <a:solidFill>
                  <a:srgbClr val="7F7F7F"/>
                </a:solidFill>
              </a:rPr>
              <a:t>Who are the Louisiana EPSCoR participants?</a:t>
            </a:r>
          </a:p>
        </p:txBody>
      </p:sp>
      <p:sp>
        <p:nvSpPr>
          <p:cNvPr id="6147" name="Content Placeholder 2"/>
          <p:cNvSpPr>
            <a:spLocks noGrp="1"/>
          </p:cNvSpPr>
          <p:nvPr>
            <p:ph idx="1"/>
          </p:nvPr>
        </p:nvSpPr>
        <p:spPr>
          <a:xfrm>
            <a:off x="685800" y="990600"/>
            <a:ext cx="8001000" cy="5135563"/>
          </a:xfrm>
        </p:spPr>
        <p:txBody>
          <a:bodyPr/>
          <a:lstStyle/>
          <a:p>
            <a:pPr marL="0" indent="0" eaLnBrk="1" hangingPunct="1">
              <a:buFont typeface="Arial" charset="0"/>
              <a:buNone/>
            </a:pPr>
            <a:r>
              <a:rPr lang="en-US" sz="3000" u="sng" smtClean="0"/>
              <a:t>LA-SiGMA programs</a:t>
            </a:r>
          </a:p>
        </p:txBody>
      </p:sp>
      <p:graphicFrame>
        <p:nvGraphicFramePr>
          <p:cNvPr id="9" name="Table 8"/>
          <p:cNvGraphicFramePr>
            <a:graphicFrameLocks noGrp="1"/>
          </p:cNvGraphicFramePr>
          <p:nvPr/>
        </p:nvGraphicFramePr>
        <p:xfrm>
          <a:off x="800100" y="1600200"/>
          <a:ext cx="7543799" cy="2097104"/>
        </p:xfrm>
        <a:graphic>
          <a:graphicData uri="http://schemas.openxmlformats.org/drawingml/2006/table">
            <a:tbl>
              <a:tblPr bandRow="1">
                <a:tableStyleId>{0E3FDE45-AF77-4B5C-9715-49D594BDF05E}</a:tableStyleId>
              </a:tblPr>
              <a:tblGrid>
                <a:gridCol w="2841171"/>
                <a:gridCol w="1175657"/>
                <a:gridCol w="1126671"/>
                <a:gridCol w="1224643"/>
                <a:gridCol w="1175657"/>
              </a:tblGrid>
              <a:tr h="341964">
                <a:tc>
                  <a:txBody>
                    <a:bodyPr/>
                    <a:lstStyle/>
                    <a:p>
                      <a:pPr algn="l" fontAlgn="b"/>
                      <a:endParaRPr lang="en-US" sz="1700" b="0" i="0" u="none" strike="noStrike" dirty="0">
                        <a:solidFill>
                          <a:srgbClr val="000000"/>
                        </a:solidFill>
                        <a:effectLst/>
                        <a:latin typeface="Calibri"/>
                      </a:endParaRPr>
                    </a:p>
                  </a:txBody>
                  <a:tcPr marL="8722" marR="8722" marT="8723" marB="0" anchor="b">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b"/>
                      <a:r>
                        <a:rPr lang="en-US" sz="1700" b="1" u="none" strike="noStrike" dirty="0">
                          <a:effectLst/>
                        </a:rPr>
                        <a:t>Year 1</a:t>
                      </a:r>
                      <a:endParaRPr lang="en-US" sz="1700" b="1" i="0" u="none" strike="noStrike" dirty="0">
                        <a:solidFill>
                          <a:srgbClr val="000000"/>
                        </a:solidFill>
                        <a:effectLst/>
                        <a:latin typeface="Calibri"/>
                      </a:endParaRPr>
                    </a:p>
                  </a:txBody>
                  <a:tcPr marL="8722" marR="8722" marT="8723" marB="0" anchor="ctr">
                    <a:lnL>
                      <a:noFill/>
                    </a:lnL>
                  </a:tcPr>
                </a:tc>
                <a:tc>
                  <a:txBody>
                    <a:bodyPr/>
                    <a:lstStyle/>
                    <a:p>
                      <a:pPr algn="ctr" fontAlgn="b"/>
                      <a:r>
                        <a:rPr lang="en-US" sz="1700" b="1" u="none" strike="noStrike" dirty="0">
                          <a:effectLst/>
                        </a:rPr>
                        <a:t>Year 2</a:t>
                      </a:r>
                      <a:endParaRPr lang="en-US" sz="1700" b="1" i="0" u="none" strike="noStrike" dirty="0">
                        <a:solidFill>
                          <a:srgbClr val="000000"/>
                        </a:solidFill>
                        <a:effectLst/>
                        <a:latin typeface="Calibri"/>
                      </a:endParaRPr>
                    </a:p>
                  </a:txBody>
                  <a:tcPr marL="8722" marR="8722" marT="8723" marB="0" anchor="ctr"/>
                </a:tc>
                <a:tc>
                  <a:txBody>
                    <a:bodyPr/>
                    <a:lstStyle/>
                    <a:p>
                      <a:pPr algn="ctr" fontAlgn="b"/>
                      <a:r>
                        <a:rPr lang="en-US" sz="1700" b="1" u="none" strike="noStrike" dirty="0">
                          <a:effectLst/>
                        </a:rPr>
                        <a:t>Year </a:t>
                      </a:r>
                      <a:r>
                        <a:rPr lang="en-US" sz="1700" b="1" u="none" strike="noStrike" dirty="0" smtClean="0">
                          <a:effectLst/>
                        </a:rPr>
                        <a:t>3*</a:t>
                      </a:r>
                      <a:endParaRPr lang="en-US" sz="1700" b="1" i="0" u="none" strike="noStrike" dirty="0">
                        <a:solidFill>
                          <a:srgbClr val="000000"/>
                        </a:solidFill>
                        <a:effectLst/>
                        <a:latin typeface="Calibri"/>
                      </a:endParaRPr>
                    </a:p>
                  </a:txBody>
                  <a:tcPr marL="8722" marR="8722" marT="8723" marB="0" anchor="ctr"/>
                </a:tc>
                <a:tc>
                  <a:txBody>
                    <a:bodyPr/>
                    <a:lstStyle/>
                    <a:p>
                      <a:pPr algn="ctr" fontAlgn="b"/>
                      <a:r>
                        <a:rPr lang="en-US" sz="1700" b="1" u="none" strike="noStrike" dirty="0">
                          <a:effectLst/>
                        </a:rPr>
                        <a:t>Gain/loss</a:t>
                      </a:r>
                      <a:endParaRPr lang="en-US" sz="1700" b="1" i="0" u="none" strike="noStrike" dirty="0">
                        <a:solidFill>
                          <a:srgbClr val="000000"/>
                        </a:solidFill>
                        <a:effectLst/>
                        <a:latin typeface="Calibri"/>
                      </a:endParaRPr>
                    </a:p>
                  </a:txBody>
                  <a:tcPr marL="8722" marR="8722" marT="8723" marB="0" anchor="ctr"/>
                </a:tc>
              </a:tr>
              <a:tr h="267799">
                <a:tc>
                  <a:txBody>
                    <a:bodyPr/>
                    <a:lstStyle/>
                    <a:p>
                      <a:pPr algn="l" fontAlgn="b"/>
                      <a:r>
                        <a:rPr lang="en-US" sz="1700" b="1" u="none" strike="noStrike" dirty="0">
                          <a:effectLst/>
                        </a:rPr>
                        <a:t>LA-SiGMA Faculty</a:t>
                      </a:r>
                      <a:endParaRPr lang="en-US" sz="1700" b="1" i="0" u="none" strike="noStrike" dirty="0">
                        <a:solidFill>
                          <a:srgbClr val="000000"/>
                        </a:solidFill>
                        <a:effectLst/>
                        <a:latin typeface="Calibri"/>
                      </a:endParaRPr>
                    </a:p>
                  </a:txBody>
                  <a:tcPr marL="8722" marR="8722" marT="8723" marB="0" anchor="ctr">
                    <a:lnT>
                      <a:noFill/>
                    </a:lnT>
                  </a:tcPr>
                </a:tc>
                <a:tc>
                  <a:txBody>
                    <a:bodyPr/>
                    <a:lstStyle/>
                    <a:p>
                      <a:pPr algn="ctr" fontAlgn="b"/>
                      <a:r>
                        <a:rPr lang="en-US" sz="1700" b="0" i="0" u="none" strike="noStrike" dirty="0">
                          <a:effectLst/>
                        </a:rPr>
                        <a:t>59</a:t>
                      </a:r>
                      <a:endParaRPr lang="en-US" sz="1700" b="0"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a:effectLst/>
                        </a:rPr>
                        <a:t>64</a:t>
                      </a:r>
                      <a:endParaRPr lang="en-US" sz="1700" b="0"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a:effectLst/>
                        </a:rPr>
                        <a:t>70</a:t>
                      </a:r>
                      <a:endParaRPr lang="en-US" sz="1700" b="0"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smtClean="0">
                          <a:effectLst/>
                        </a:rPr>
                        <a:t>+11</a:t>
                      </a:r>
                      <a:endParaRPr lang="en-US" sz="1700" b="0" i="0" u="none" strike="noStrike" dirty="0">
                        <a:solidFill>
                          <a:srgbClr val="000000"/>
                        </a:solidFill>
                        <a:effectLst/>
                        <a:latin typeface="Calibri"/>
                      </a:endParaRPr>
                    </a:p>
                  </a:txBody>
                  <a:tcPr marL="8722" marR="8722" marT="8723" marB="0" anchor="ctr"/>
                </a:tc>
              </a:tr>
              <a:tr h="267799">
                <a:tc>
                  <a:txBody>
                    <a:bodyPr/>
                    <a:lstStyle/>
                    <a:p>
                      <a:pPr algn="l" fontAlgn="b"/>
                      <a:r>
                        <a:rPr lang="en-US" sz="1700" b="1" u="none" strike="noStrike" dirty="0">
                          <a:effectLst/>
                        </a:rPr>
                        <a:t>Post-Doctoral Students</a:t>
                      </a:r>
                      <a:endParaRPr lang="en-US" sz="1700" b="1"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a:effectLst/>
                        </a:rPr>
                        <a:t>7</a:t>
                      </a:r>
                      <a:endParaRPr lang="en-US" sz="1700" b="0"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a:effectLst/>
                        </a:rPr>
                        <a:t>13</a:t>
                      </a:r>
                      <a:endParaRPr lang="en-US" sz="1700" b="0"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a:effectLst/>
                        </a:rPr>
                        <a:t>8</a:t>
                      </a:r>
                      <a:endParaRPr lang="en-US" sz="1700" b="0"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smtClean="0">
                          <a:effectLst/>
                        </a:rPr>
                        <a:t>+1</a:t>
                      </a:r>
                      <a:endParaRPr lang="en-US" sz="1700" b="0" i="0" u="none" strike="noStrike" dirty="0">
                        <a:solidFill>
                          <a:srgbClr val="000000"/>
                        </a:solidFill>
                        <a:effectLst/>
                        <a:latin typeface="Calibri"/>
                      </a:endParaRPr>
                    </a:p>
                  </a:txBody>
                  <a:tcPr marL="8722" marR="8722" marT="8723" marB="0" anchor="ctr"/>
                </a:tc>
              </a:tr>
              <a:tr h="267799">
                <a:tc>
                  <a:txBody>
                    <a:bodyPr/>
                    <a:lstStyle/>
                    <a:p>
                      <a:pPr algn="l" fontAlgn="b"/>
                      <a:r>
                        <a:rPr lang="en-US" sz="1700" b="1" u="none" strike="noStrike" dirty="0">
                          <a:effectLst/>
                        </a:rPr>
                        <a:t>Graduate Students</a:t>
                      </a:r>
                      <a:endParaRPr lang="en-US" sz="1700" b="1"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a:effectLst/>
                        </a:rPr>
                        <a:t>57</a:t>
                      </a:r>
                      <a:endParaRPr lang="en-US" sz="1700" b="0"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a:effectLst/>
                        </a:rPr>
                        <a:t>71</a:t>
                      </a:r>
                      <a:endParaRPr lang="en-US" sz="1700" b="0"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a:effectLst/>
                        </a:rPr>
                        <a:t>65</a:t>
                      </a:r>
                      <a:endParaRPr lang="en-US" sz="1700" b="0"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smtClean="0">
                          <a:effectLst/>
                        </a:rPr>
                        <a:t>+8</a:t>
                      </a:r>
                      <a:endParaRPr lang="en-US" sz="1700" b="0" i="0" u="none" strike="noStrike" dirty="0">
                        <a:solidFill>
                          <a:srgbClr val="000000"/>
                        </a:solidFill>
                        <a:effectLst/>
                        <a:latin typeface="Calibri"/>
                      </a:endParaRPr>
                    </a:p>
                  </a:txBody>
                  <a:tcPr marL="8722" marR="8722" marT="8723" marB="0" anchor="ctr"/>
                </a:tc>
              </a:tr>
              <a:tr h="341964">
                <a:tc>
                  <a:txBody>
                    <a:bodyPr/>
                    <a:lstStyle/>
                    <a:p>
                      <a:pPr algn="l" fontAlgn="b"/>
                      <a:r>
                        <a:rPr lang="en-US" sz="1700" b="1" u="none" strike="noStrike" dirty="0">
                          <a:effectLst/>
                        </a:rPr>
                        <a:t>Undergraduate Students</a:t>
                      </a:r>
                      <a:endParaRPr lang="en-US" sz="1700" b="1"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a:effectLst/>
                        </a:rPr>
                        <a:t>59</a:t>
                      </a:r>
                      <a:endParaRPr lang="en-US" sz="1700" b="0"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a:effectLst/>
                        </a:rPr>
                        <a:t>74</a:t>
                      </a:r>
                      <a:endParaRPr lang="en-US" sz="1700" b="0"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a:effectLst/>
                        </a:rPr>
                        <a:t>62</a:t>
                      </a:r>
                      <a:endParaRPr lang="en-US" sz="1700" b="0" i="0" u="none" strike="noStrike" dirty="0">
                        <a:solidFill>
                          <a:srgbClr val="000000"/>
                        </a:solidFill>
                        <a:effectLst/>
                        <a:latin typeface="Calibri"/>
                      </a:endParaRPr>
                    </a:p>
                  </a:txBody>
                  <a:tcPr marL="8722" marR="8722" marT="8723" marB="0" anchor="ctr"/>
                </a:tc>
                <a:tc>
                  <a:txBody>
                    <a:bodyPr/>
                    <a:lstStyle/>
                    <a:p>
                      <a:pPr algn="ctr" fontAlgn="b"/>
                      <a:r>
                        <a:rPr lang="en-US" sz="1700" b="0" i="0" u="none" strike="noStrike" dirty="0" smtClean="0">
                          <a:effectLst/>
                        </a:rPr>
                        <a:t>+3</a:t>
                      </a:r>
                      <a:endParaRPr lang="en-US" sz="1700" b="0" i="0" u="none" strike="noStrike" dirty="0">
                        <a:solidFill>
                          <a:srgbClr val="000000"/>
                        </a:solidFill>
                        <a:effectLst/>
                        <a:latin typeface="Calibri"/>
                      </a:endParaRPr>
                    </a:p>
                  </a:txBody>
                  <a:tcPr marL="8722" marR="8722" marT="8723" marB="0" anchor="ctr"/>
                </a:tc>
              </a:tr>
              <a:tr h="341964">
                <a:tc>
                  <a:txBody>
                    <a:bodyPr/>
                    <a:lstStyle/>
                    <a:p>
                      <a:pPr algn="l" fontAlgn="b"/>
                      <a:r>
                        <a:rPr lang="en-US" sz="1700" b="1" u="none" strike="noStrike" dirty="0">
                          <a:effectLst/>
                        </a:rPr>
                        <a:t>Technical/Non-technical Staff</a:t>
                      </a:r>
                      <a:endParaRPr lang="en-US" sz="1700" b="1" i="0" u="none" strike="noStrike" dirty="0">
                        <a:solidFill>
                          <a:srgbClr val="000000"/>
                        </a:solidFill>
                        <a:effectLst/>
                        <a:latin typeface="Calibri"/>
                      </a:endParaRPr>
                    </a:p>
                  </a:txBody>
                  <a:tcPr marL="8722" marR="8722" marT="8723" marB="0" anchor="ctr">
                    <a:lnB w="12700" cap="flat" cmpd="sng" algn="ctr">
                      <a:solidFill>
                        <a:schemeClr val="tx1"/>
                      </a:solidFill>
                      <a:prstDash val="solid"/>
                      <a:round/>
                      <a:headEnd type="none" w="med" len="med"/>
                      <a:tailEnd type="none" w="med" len="med"/>
                    </a:lnB>
                  </a:tcPr>
                </a:tc>
                <a:tc>
                  <a:txBody>
                    <a:bodyPr/>
                    <a:lstStyle/>
                    <a:p>
                      <a:pPr algn="ctr" fontAlgn="b"/>
                      <a:r>
                        <a:rPr lang="en-US" sz="1700" b="0" i="0" u="none" strike="noStrike" dirty="0">
                          <a:effectLst/>
                        </a:rPr>
                        <a:t>13</a:t>
                      </a:r>
                      <a:endParaRPr lang="en-US" sz="1700" b="0" i="0" u="none" strike="noStrike" dirty="0">
                        <a:solidFill>
                          <a:srgbClr val="000000"/>
                        </a:solidFill>
                        <a:effectLst/>
                        <a:latin typeface="Calibri"/>
                      </a:endParaRPr>
                    </a:p>
                  </a:txBody>
                  <a:tcPr marL="8722" marR="8722" marT="8723" marB="0" anchor="ctr">
                    <a:lnB w="12700" cap="flat" cmpd="sng" algn="ctr">
                      <a:solidFill>
                        <a:schemeClr val="tx1"/>
                      </a:solidFill>
                      <a:prstDash val="solid"/>
                      <a:round/>
                      <a:headEnd type="none" w="med" len="med"/>
                      <a:tailEnd type="none" w="med" len="med"/>
                    </a:lnB>
                  </a:tcPr>
                </a:tc>
                <a:tc>
                  <a:txBody>
                    <a:bodyPr/>
                    <a:lstStyle/>
                    <a:p>
                      <a:pPr algn="ctr" fontAlgn="b"/>
                      <a:r>
                        <a:rPr lang="en-US" sz="1700" b="0" i="0" u="none" strike="noStrike" dirty="0">
                          <a:effectLst/>
                        </a:rPr>
                        <a:t>15</a:t>
                      </a:r>
                      <a:endParaRPr lang="en-US" sz="1700" b="0" i="0" u="none" strike="noStrike" dirty="0">
                        <a:solidFill>
                          <a:srgbClr val="000000"/>
                        </a:solidFill>
                        <a:effectLst/>
                        <a:latin typeface="Calibri"/>
                      </a:endParaRPr>
                    </a:p>
                  </a:txBody>
                  <a:tcPr marL="8722" marR="8722" marT="8723" marB="0" anchor="ctr">
                    <a:lnB w="12700" cap="flat" cmpd="sng" algn="ctr">
                      <a:solidFill>
                        <a:schemeClr val="tx1"/>
                      </a:solidFill>
                      <a:prstDash val="solid"/>
                      <a:round/>
                      <a:headEnd type="none" w="med" len="med"/>
                      <a:tailEnd type="none" w="med" len="med"/>
                    </a:lnB>
                  </a:tcPr>
                </a:tc>
                <a:tc>
                  <a:txBody>
                    <a:bodyPr/>
                    <a:lstStyle/>
                    <a:p>
                      <a:pPr algn="ctr" fontAlgn="b"/>
                      <a:r>
                        <a:rPr lang="en-US" sz="1700" b="0" i="0" u="none" strike="noStrike" dirty="0">
                          <a:effectLst/>
                        </a:rPr>
                        <a:t>16</a:t>
                      </a:r>
                      <a:endParaRPr lang="en-US" sz="1700" b="0" i="0" u="none" strike="noStrike" dirty="0">
                        <a:solidFill>
                          <a:srgbClr val="000000"/>
                        </a:solidFill>
                        <a:effectLst/>
                        <a:latin typeface="Calibri"/>
                      </a:endParaRPr>
                    </a:p>
                  </a:txBody>
                  <a:tcPr marL="8722" marR="8722" marT="8723" marB="0" anchor="ctr">
                    <a:lnB w="12700" cap="flat" cmpd="sng" algn="ctr">
                      <a:solidFill>
                        <a:schemeClr val="tx1"/>
                      </a:solidFill>
                      <a:prstDash val="solid"/>
                      <a:round/>
                      <a:headEnd type="none" w="med" len="med"/>
                      <a:tailEnd type="none" w="med" len="med"/>
                    </a:lnB>
                  </a:tcPr>
                </a:tc>
                <a:tc>
                  <a:txBody>
                    <a:bodyPr/>
                    <a:lstStyle/>
                    <a:p>
                      <a:pPr algn="ctr" fontAlgn="b"/>
                      <a:r>
                        <a:rPr lang="en-US" sz="1700" b="0" i="0" u="none" strike="noStrike" dirty="0" smtClean="0">
                          <a:effectLst/>
                        </a:rPr>
                        <a:t>+3</a:t>
                      </a:r>
                      <a:endParaRPr lang="en-US" sz="1700" b="0" i="0" u="none" strike="noStrike" dirty="0">
                        <a:solidFill>
                          <a:srgbClr val="000000"/>
                        </a:solidFill>
                        <a:effectLst/>
                        <a:latin typeface="Calibri"/>
                      </a:endParaRPr>
                    </a:p>
                  </a:txBody>
                  <a:tcPr marL="8722" marR="8722" marT="8723" marB="0" anchor="ctr">
                    <a:lnB w="12700" cap="flat" cmpd="sng" algn="ctr">
                      <a:solidFill>
                        <a:schemeClr val="tx1"/>
                      </a:solidFill>
                      <a:prstDash val="solid"/>
                      <a:round/>
                      <a:headEnd type="none" w="med" len="med"/>
                      <a:tailEnd type="none" w="med" len="med"/>
                    </a:lnB>
                  </a:tcPr>
                </a:tc>
              </a:tr>
              <a:tr h="267799">
                <a:tc>
                  <a:txBody>
                    <a:bodyPr/>
                    <a:lstStyle/>
                    <a:p>
                      <a:pPr algn="l" fontAlgn="b"/>
                      <a:r>
                        <a:rPr lang="en-US" sz="1700" b="1" u="none" strike="noStrike" dirty="0">
                          <a:effectLst/>
                        </a:rPr>
                        <a:t>Total</a:t>
                      </a:r>
                      <a:endParaRPr lang="en-US" sz="1700" b="1" i="0" u="none" strike="noStrike" dirty="0">
                        <a:solidFill>
                          <a:srgbClr val="000000"/>
                        </a:solidFill>
                        <a:effectLst/>
                        <a:latin typeface="Calibri"/>
                      </a:endParaRPr>
                    </a:p>
                  </a:txBody>
                  <a:tcPr marL="8722" marR="8722" marT="8723" marB="0" anchor="ctr">
                    <a:lnT w="12700" cap="flat" cmpd="sng" algn="ctr">
                      <a:solidFill>
                        <a:schemeClr val="tx1"/>
                      </a:solidFill>
                      <a:prstDash val="solid"/>
                      <a:round/>
                      <a:headEnd type="none" w="med" len="med"/>
                      <a:tailEnd type="none" w="med" len="med"/>
                    </a:lnT>
                  </a:tcPr>
                </a:tc>
                <a:tc>
                  <a:txBody>
                    <a:bodyPr/>
                    <a:lstStyle/>
                    <a:p>
                      <a:pPr algn="ctr" fontAlgn="b"/>
                      <a:r>
                        <a:rPr lang="en-US" sz="1700" b="1" u="none" strike="noStrike" dirty="0">
                          <a:effectLst/>
                        </a:rPr>
                        <a:t>195</a:t>
                      </a:r>
                      <a:endParaRPr lang="en-US" sz="1700" b="1" i="0" u="none" strike="noStrike" dirty="0">
                        <a:solidFill>
                          <a:srgbClr val="000000"/>
                        </a:solidFill>
                        <a:effectLst/>
                        <a:latin typeface="Calibri"/>
                      </a:endParaRPr>
                    </a:p>
                  </a:txBody>
                  <a:tcPr marL="8722" marR="8722" marT="8723" marB="0" anchor="ctr">
                    <a:lnT w="12700" cap="flat" cmpd="sng" algn="ctr">
                      <a:solidFill>
                        <a:schemeClr val="tx1"/>
                      </a:solidFill>
                      <a:prstDash val="solid"/>
                      <a:round/>
                      <a:headEnd type="none" w="med" len="med"/>
                      <a:tailEnd type="none" w="med" len="med"/>
                    </a:lnT>
                  </a:tcPr>
                </a:tc>
                <a:tc>
                  <a:txBody>
                    <a:bodyPr/>
                    <a:lstStyle/>
                    <a:p>
                      <a:pPr algn="ctr" fontAlgn="b"/>
                      <a:r>
                        <a:rPr lang="en-US" sz="1700" b="1" u="none" strike="noStrike" dirty="0">
                          <a:effectLst/>
                        </a:rPr>
                        <a:t>237</a:t>
                      </a:r>
                      <a:endParaRPr lang="en-US" sz="1700" b="1" i="0" u="none" strike="noStrike" dirty="0">
                        <a:solidFill>
                          <a:srgbClr val="000000"/>
                        </a:solidFill>
                        <a:effectLst/>
                        <a:latin typeface="Calibri"/>
                      </a:endParaRPr>
                    </a:p>
                  </a:txBody>
                  <a:tcPr marL="8722" marR="8722" marT="8723" marB="0" anchor="ctr">
                    <a:lnT w="12700" cap="flat" cmpd="sng" algn="ctr">
                      <a:solidFill>
                        <a:schemeClr val="tx1"/>
                      </a:solidFill>
                      <a:prstDash val="solid"/>
                      <a:round/>
                      <a:headEnd type="none" w="med" len="med"/>
                      <a:tailEnd type="none" w="med" len="med"/>
                    </a:lnT>
                  </a:tcPr>
                </a:tc>
                <a:tc>
                  <a:txBody>
                    <a:bodyPr/>
                    <a:lstStyle/>
                    <a:p>
                      <a:pPr algn="ctr" fontAlgn="b"/>
                      <a:r>
                        <a:rPr lang="en-US" sz="1700" b="1" u="none" strike="noStrike" dirty="0">
                          <a:effectLst/>
                        </a:rPr>
                        <a:t>221</a:t>
                      </a:r>
                      <a:endParaRPr lang="en-US" sz="1700" b="1" i="0" u="none" strike="noStrike" dirty="0">
                        <a:solidFill>
                          <a:srgbClr val="000000"/>
                        </a:solidFill>
                        <a:effectLst/>
                        <a:latin typeface="Calibri"/>
                      </a:endParaRPr>
                    </a:p>
                  </a:txBody>
                  <a:tcPr marL="8722" marR="8722" marT="8723" marB="0" anchor="ctr">
                    <a:lnT w="12700" cap="flat" cmpd="sng" algn="ctr">
                      <a:solidFill>
                        <a:schemeClr val="tx1"/>
                      </a:solidFill>
                      <a:prstDash val="solid"/>
                      <a:round/>
                      <a:headEnd type="none" w="med" len="med"/>
                      <a:tailEnd type="none" w="med" len="med"/>
                    </a:lnT>
                  </a:tcPr>
                </a:tc>
                <a:tc>
                  <a:txBody>
                    <a:bodyPr/>
                    <a:lstStyle/>
                    <a:p>
                      <a:pPr algn="ctr" fontAlgn="b"/>
                      <a:r>
                        <a:rPr lang="en-US" sz="1700" b="1" u="none" strike="noStrike" dirty="0" smtClean="0">
                          <a:effectLst/>
                        </a:rPr>
                        <a:t>+26</a:t>
                      </a:r>
                      <a:endParaRPr lang="en-US" sz="1700" b="1" i="0" u="none" strike="noStrike" dirty="0">
                        <a:solidFill>
                          <a:srgbClr val="000000"/>
                        </a:solidFill>
                        <a:effectLst/>
                        <a:latin typeface="Calibri"/>
                      </a:endParaRPr>
                    </a:p>
                  </a:txBody>
                  <a:tcPr marL="8722" marR="8722" marT="8723" marB="0" anchor="ctr">
                    <a:lnT w="12700" cap="flat" cmpd="sng" algn="ctr">
                      <a:solidFill>
                        <a:schemeClr val="tx1"/>
                      </a:solidFill>
                      <a:prstDash val="solid"/>
                      <a:round/>
                      <a:headEnd type="none" w="med" len="med"/>
                      <a:tailEnd type="none" w="med" len="med"/>
                    </a:lnT>
                  </a:tcPr>
                </a:tc>
              </a:tr>
            </a:tbl>
          </a:graphicData>
        </a:graphic>
      </p:graphicFrame>
      <p:graphicFrame>
        <p:nvGraphicFramePr>
          <p:cNvPr id="10" name="Table 9"/>
          <p:cNvGraphicFramePr>
            <a:graphicFrameLocks noGrp="1"/>
          </p:cNvGraphicFramePr>
          <p:nvPr/>
        </p:nvGraphicFramePr>
        <p:xfrm>
          <a:off x="800100" y="3886200"/>
          <a:ext cx="7543801" cy="2292352"/>
        </p:xfrm>
        <a:graphic>
          <a:graphicData uri="http://schemas.openxmlformats.org/drawingml/2006/table">
            <a:tbl>
              <a:tblPr bandRow="1">
                <a:tableStyleId>{0E3FDE45-AF77-4B5C-9715-49D594BDF05E}</a:tableStyleId>
              </a:tblPr>
              <a:tblGrid>
                <a:gridCol w="2112264"/>
                <a:gridCol w="905256"/>
                <a:gridCol w="678942"/>
                <a:gridCol w="301752"/>
                <a:gridCol w="829818"/>
                <a:gridCol w="829818"/>
                <a:gridCol w="301752"/>
                <a:gridCol w="833288"/>
                <a:gridCol w="750911"/>
              </a:tblGrid>
              <a:tr h="294082">
                <a:tc>
                  <a:txBody>
                    <a:bodyPr/>
                    <a:lstStyle/>
                    <a:p>
                      <a:pPr algn="l" fontAlgn="b"/>
                      <a:endParaRPr lang="en-US" sz="1700" b="0" i="0" u="none" strike="noStrike" dirty="0">
                        <a:solidFill>
                          <a:srgbClr val="000000"/>
                        </a:solidFill>
                        <a:effectLst/>
                        <a:latin typeface="Calibri"/>
                      </a:endParaRPr>
                    </a:p>
                  </a:txBody>
                  <a:tcPr marL="9525" marR="9525" marT="9530" marB="0" anchor="b">
                    <a:lnL>
                      <a:noFill/>
                    </a:lnL>
                    <a:lnR>
                      <a:noFill/>
                    </a:lnR>
                    <a:lnT w="12700" cmpd="sng">
                      <a:noFill/>
                    </a:lnT>
                    <a:lnB>
                      <a:noFill/>
                    </a:lnB>
                    <a:lnTlToBr w="12700" cmpd="sng">
                      <a:noFill/>
                      <a:prstDash val="solid"/>
                    </a:lnTlToBr>
                    <a:lnBlToTr w="12700" cmpd="sng">
                      <a:noFill/>
                      <a:prstDash val="solid"/>
                    </a:lnBlToTr>
                    <a:noFill/>
                  </a:tcPr>
                </a:tc>
                <a:tc gridSpan="2">
                  <a:txBody>
                    <a:bodyPr/>
                    <a:lstStyle/>
                    <a:p>
                      <a:pPr algn="ctr" fontAlgn="b"/>
                      <a:r>
                        <a:rPr lang="en-US" sz="1700" b="1" u="none" strike="noStrike" dirty="0" smtClean="0">
                          <a:effectLst/>
                        </a:rPr>
                        <a:t>Year 1</a:t>
                      </a:r>
                      <a:endParaRPr lang="en-US" sz="1700" b="1" i="0" u="none" strike="noStrike" dirty="0">
                        <a:solidFill>
                          <a:srgbClr val="000000"/>
                        </a:solidFill>
                        <a:effectLst/>
                        <a:latin typeface="Calibri"/>
                      </a:endParaRPr>
                    </a:p>
                  </a:txBody>
                  <a:tcPr marL="9525" marR="9525" marT="9530" marB="0" anchor="ctr">
                    <a:lnL>
                      <a:noFill/>
                    </a:lnL>
                  </a:tcPr>
                </a:tc>
                <a:tc hMerge="1">
                  <a:txBody>
                    <a:bodyPr/>
                    <a:lstStyle/>
                    <a:p>
                      <a:endParaRPr lang="en-US"/>
                    </a:p>
                  </a:txBody>
                  <a:tcPr/>
                </a:tc>
                <a:tc>
                  <a:txBody>
                    <a:bodyPr/>
                    <a:lstStyle/>
                    <a:p>
                      <a:pPr algn="ctr" fontAlgn="b"/>
                      <a:endParaRPr lang="en-US" sz="1700" b="1" i="0" u="none" strike="noStrike" dirty="0">
                        <a:solidFill>
                          <a:srgbClr val="000000"/>
                        </a:solidFill>
                        <a:effectLst/>
                        <a:latin typeface="Calibri"/>
                      </a:endParaRPr>
                    </a:p>
                  </a:txBody>
                  <a:tcPr marL="9525" marR="9525" marT="9530" marB="0" anchor="ctr"/>
                </a:tc>
                <a:tc gridSpan="2">
                  <a:txBody>
                    <a:bodyPr/>
                    <a:lstStyle/>
                    <a:p>
                      <a:pPr algn="ctr" fontAlgn="b"/>
                      <a:r>
                        <a:rPr lang="en-US" sz="1700" b="1" u="none" strike="noStrike" dirty="0">
                          <a:effectLst/>
                        </a:rPr>
                        <a:t>Year 2</a:t>
                      </a:r>
                      <a:endParaRPr lang="en-US" sz="1700" b="1" i="0" u="none" strike="noStrike" dirty="0">
                        <a:solidFill>
                          <a:srgbClr val="000000"/>
                        </a:solidFill>
                        <a:effectLst/>
                        <a:latin typeface="Calibri"/>
                      </a:endParaRPr>
                    </a:p>
                  </a:txBody>
                  <a:tcPr marL="9525" marR="9525" marT="9530" marB="0" anchor="ctr"/>
                </a:tc>
                <a:tc hMerge="1">
                  <a:txBody>
                    <a:bodyPr/>
                    <a:lstStyle/>
                    <a:p>
                      <a:endParaRPr lang="en-US"/>
                    </a:p>
                  </a:txBody>
                  <a:tcPr/>
                </a:tc>
                <a:tc>
                  <a:txBody>
                    <a:bodyPr/>
                    <a:lstStyle/>
                    <a:p>
                      <a:pPr algn="ctr" fontAlgn="b"/>
                      <a:endParaRPr lang="en-US" sz="1700" b="1" i="0" u="none" strike="noStrike" dirty="0">
                        <a:solidFill>
                          <a:srgbClr val="000000"/>
                        </a:solidFill>
                        <a:effectLst/>
                        <a:latin typeface="Calibri"/>
                      </a:endParaRPr>
                    </a:p>
                  </a:txBody>
                  <a:tcPr marL="9525" marR="9525" marT="9530" marB="0" anchor="ctr"/>
                </a:tc>
                <a:tc gridSpan="2">
                  <a:txBody>
                    <a:bodyPr/>
                    <a:lstStyle/>
                    <a:p>
                      <a:pPr algn="ctr" fontAlgn="b"/>
                      <a:r>
                        <a:rPr lang="en-US" sz="1700" b="1" u="none" strike="noStrike" dirty="0">
                          <a:effectLst/>
                        </a:rPr>
                        <a:t>Year </a:t>
                      </a:r>
                      <a:r>
                        <a:rPr lang="en-US" sz="1700" b="1" u="none" strike="noStrike" dirty="0" smtClean="0">
                          <a:effectLst/>
                        </a:rPr>
                        <a:t>3*</a:t>
                      </a:r>
                      <a:endParaRPr lang="en-US" sz="1700" b="1" i="0" u="none" strike="noStrike" dirty="0">
                        <a:solidFill>
                          <a:srgbClr val="000000"/>
                        </a:solidFill>
                        <a:effectLst/>
                        <a:latin typeface="Calibri"/>
                      </a:endParaRPr>
                    </a:p>
                  </a:txBody>
                  <a:tcPr marL="9525" marR="9525" marT="9530" marB="0" anchor="ctr"/>
                </a:tc>
                <a:tc hMerge="1">
                  <a:txBody>
                    <a:bodyPr/>
                    <a:lstStyle/>
                    <a:p>
                      <a:endParaRPr lang="en-US"/>
                    </a:p>
                  </a:txBody>
                  <a:tcPr/>
                </a:tc>
              </a:tr>
              <a:tr h="294082">
                <a:tc>
                  <a:txBody>
                    <a:bodyPr/>
                    <a:lstStyle/>
                    <a:p>
                      <a:pPr algn="l" fontAlgn="b"/>
                      <a:endParaRPr lang="en-US" sz="1700" b="0" i="0" u="none" strike="noStrike" dirty="0">
                        <a:solidFill>
                          <a:srgbClr val="000000"/>
                        </a:solidFill>
                        <a:effectLst/>
                        <a:latin typeface="Calibri"/>
                      </a:endParaRPr>
                    </a:p>
                  </a:txBody>
                  <a:tcPr marL="9525" marR="9525" marT="9530" marB="0" anchor="b">
                    <a:lnT>
                      <a:noFill/>
                    </a:lnT>
                  </a:tcPr>
                </a:tc>
                <a:tc>
                  <a:txBody>
                    <a:bodyPr/>
                    <a:lstStyle/>
                    <a:p>
                      <a:pPr algn="ctr" fontAlgn="b"/>
                      <a:r>
                        <a:rPr lang="en-US" sz="1700" b="1" u="none" strike="noStrike" dirty="0">
                          <a:effectLst/>
                        </a:rPr>
                        <a:t>Women</a:t>
                      </a:r>
                      <a:endParaRPr lang="en-US" sz="1700" b="1" i="0" u="none" strike="noStrike" dirty="0">
                        <a:solidFill>
                          <a:srgbClr val="000000"/>
                        </a:solidFill>
                        <a:effectLst/>
                        <a:latin typeface="Calibri"/>
                      </a:endParaRPr>
                    </a:p>
                  </a:txBody>
                  <a:tcPr marL="9525" marR="9525" marT="9530" marB="0" anchor="ctr"/>
                </a:tc>
                <a:tc>
                  <a:txBody>
                    <a:bodyPr/>
                    <a:lstStyle/>
                    <a:p>
                      <a:pPr algn="ctr" fontAlgn="b"/>
                      <a:r>
                        <a:rPr lang="en-US" sz="1700" b="1" u="none" strike="noStrike" dirty="0">
                          <a:effectLst/>
                        </a:rPr>
                        <a:t>URM</a:t>
                      </a:r>
                      <a:endParaRPr lang="en-US" sz="1700" b="1" i="0" u="none" strike="noStrike" dirty="0">
                        <a:solidFill>
                          <a:srgbClr val="000000"/>
                        </a:solidFill>
                        <a:effectLst/>
                        <a:latin typeface="Calibri"/>
                      </a:endParaRPr>
                    </a:p>
                  </a:txBody>
                  <a:tcPr marL="9525" marR="9525" marT="9530" marB="0" anchor="ctr"/>
                </a:tc>
                <a:tc>
                  <a:txBody>
                    <a:bodyPr/>
                    <a:lstStyle/>
                    <a:p>
                      <a:pPr algn="ctr" fontAlgn="b"/>
                      <a:endParaRPr lang="en-US" sz="1700" b="1" i="0" u="none" strike="noStrike" dirty="0">
                        <a:solidFill>
                          <a:srgbClr val="000000"/>
                        </a:solidFill>
                        <a:effectLst/>
                        <a:latin typeface="Calibri"/>
                      </a:endParaRPr>
                    </a:p>
                  </a:txBody>
                  <a:tcPr marL="9525" marR="9525" marT="9530" marB="0" anchor="ctr"/>
                </a:tc>
                <a:tc>
                  <a:txBody>
                    <a:bodyPr/>
                    <a:lstStyle/>
                    <a:p>
                      <a:pPr algn="ctr" fontAlgn="b"/>
                      <a:r>
                        <a:rPr lang="en-US" sz="1700" b="1" u="none" strike="noStrike" dirty="0">
                          <a:effectLst/>
                        </a:rPr>
                        <a:t>Women</a:t>
                      </a:r>
                      <a:endParaRPr lang="en-US" sz="1700" b="1" i="0" u="none" strike="noStrike" dirty="0">
                        <a:solidFill>
                          <a:srgbClr val="000000"/>
                        </a:solidFill>
                        <a:effectLst/>
                        <a:latin typeface="Calibri"/>
                      </a:endParaRPr>
                    </a:p>
                  </a:txBody>
                  <a:tcPr marL="9525" marR="9525" marT="9530" marB="0" anchor="ctr"/>
                </a:tc>
                <a:tc>
                  <a:txBody>
                    <a:bodyPr/>
                    <a:lstStyle/>
                    <a:p>
                      <a:pPr algn="ctr" fontAlgn="b"/>
                      <a:r>
                        <a:rPr lang="en-US" sz="1700" b="1" u="none" strike="noStrike" dirty="0">
                          <a:effectLst/>
                        </a:rPr>
                        <a:t>URM</a:t>
                      </a:r>
                      <a:endParaRPr lang="en-US" sz="1700" b="1" i="0" u="none" strike="noStrike" dirty="0">
                        <a:solidFill>
                          <a:srgbClr val="000000"/>
                        </a:solidFill>
                        <a:effectLst/>
                        <a:latin typeface="Calibri"/>
                      </a:endParaRPr>
                    </a:p>
                  </a:txBody>
                  <a:tcPr marL="9525" marR="9525" marT="9530" marB="0" anchor="ctr"/>
                </a:tc>
                <a:tc>
                  <a:txBody>
                    <a:bodyPr/>
                    <a:lstStyle/>
                    <a:p>
                      <a:pPr algn="ctr" fontAlgn="b"/>
                      <a:endParaRPr lang="en-US" sz="1700" b="1" i="0" u="none" strike="noStrike" dirty="0">
                        <a:solidFill>
                          <a:srgbClr val="000000"/>
                        </a:solidFill>
                        <a:effectLst/>
                        <a:latin typeface="Calibri"/>
                      </a:endParaRPr>
                    </a:p>
                  </a:txBody>
                  <a:tcPr marL="9525" marR="9525" marT="9530" marB="0" anchor="ctr"/>
                </a:tc>
                <a:tc>
                  <a:txBody>
                    <a:bodyPr/>
                    <a:lstStyle/>
                    <a:p>
                      <a:pPr algn="ctr" fontAlgn="b"/>
                      <a:r>
                        <a:rPr lang="en-US" sz="1700" b="1" u="none" strike="noStrike" dirty="0">
                          <a:effectLst/>
                        </a:rPr>
                        <a:t>Women</a:t>
                      </a:r>
                      <a:endParaRPr lang="en-US" sz="1700" b="1" i="0" u="none" strike="noStrike" dirty="0">
                        <a:solidFill>
                          <a:srgbClr val="000000"/>
                        </a:solidFill>
                        <a:effectLst/>
                        <a:latin typeface="Calibri"/>
                      </a:endParaRPr>
                    </a:p>
                  </a:txBody>
                  <a:tcPr marL="9525" marR="9525" marT="9530" marB="0" anchor="ctr"/>
                </a:tc>
                <a:tc>
                  <a:txBody>
                    <a:bodyPr/>
                    <a:lstStyle/>
                    <a:p>
                      <a:pPr algn="ctr" fontAlgn="b"/>
                      <a:r>
                        <a:rPr lang="en-US" sz="1700" b="1" u="none" strike="noStrike" dirty="0">
                          <a:effectLst/>
                        </a:rPr>
                        <a:t>URM</a:t>
                      </a:r>
                      <a:endParaRPr lang="en-US" sz="1700" b="1" i="0" u="none" strike="noStrike" dirty="0">
                        <a:solidFill>
                          <a:srgbClr val="000000"/>
                        </a:solidFill>
                        <a:effectLst/>
                        <a:latin typeface="Calibri"/>
                      </a:endParaRPr>
                    </a:p>
                  </a:txBody>
                  <a:tcPr marL="9525" marR="9525" marT="9530" marB="0" anchor="ctr"/>
                </a:tc>
              </a:tr>
              <a:tr h="294082">
                <a:tc>
                  <a:txBody>
                    <a:bodyPr/>
                    <a:lstStyle/>
                    <a:p>
                      <a:pPr algn="l" fontAlgn="b"/>
                      <a:r>
                        <a:rPr lang="en-US" sz="1700" b="1" u="none" strike="noStrike" dirty="0" smtClean="0">
                          <a:effectLst/>
                        </a:rPr>
                        <a:t>LA-SiGMA Faculty</a:t>
                      </a:r>
                      <a:endParaRPr lang="en-US" sz="1700" b="1" i="0" u="none" strike="noStrike" dirty="0">
                        <a:solidFill>
                          <a:srgbClr val="000000"/>
                        </a:solidFill>
                        <a:effectLst/>
                        <a:latin typeface="Calibri"/>
                      </a:endParaRPr>
                    </a:p>
                  </a:txBody>
                  <a:tcPr marL="9525" marR="9525" marT="9530" marB="0" anchor="ctr"/>
                </a:tc>
                <a:tc>
                  <a:txBody>
                    <a:bodyPr/>
                    <a:lstStyle/>
                    <a:p>
                      <a:pPr algn="ctr" fontAlgn="b"/>
                      <a:r>
                        <a:rPr lang="en-US" sz="1700" b="0" i="0" u="none" strike="noStrike" dirty="0">
                          <a:effectLst/>
                        </a:rPr>
                        <a:t>14%</a:t>
                      </a:r>
                      <a:endParaRPr lang="en-US" sz="1700" b="0" i="0" u="none" strike="noStrike" dirty="0">
                        <a:solidFill>
                          <a:srgbClr val="000000"/>
                        </a:solidFill>
                        <a:effectLst/>
                        <a:latin typeface="Calibri"/>
                      </a:endParaRPr>
                    </a:p>
                  </a:txBody>
                  <a:tcPr marL="9525" marR="9525" marT="9530" marB="0" anchor="ctr"/>
                </a:tc>
                <a:tc>
                  <a:txBody>
                    <a:bodyPr/>
                    <a:lstStyle/>
                    <a:p>
                      <a:pPr algn="ctr" fontAlgn="b"/>
                      <a:r>
                        <a:rPr lang="en-US" sz="1700" b="0" i="0" u="none" strike="noStrike" dirty="0">
                          <a:effectLst/>
                        </a:rPr>
                        <a:t>12%</a:t>
                      </a:r>
                      <a:endParaRPr lang="en-US" sz="1700" b="0" i="0" u="none" strike="noStrike" dirty="0">
                        <a:solidFill>
                          <a:srgbClr val="000000"/>
                        </a:solidFill>
                        <a:effectLst/>
                        <a:latin typeface="Calibri"/>
                      </a:endParaRPr>
                    </a:p>
                  </a:txBody>
                  <a:tcPr marL="9525" marR="9525" marT="9530" marB="0" anchor="ctr"/>
                </a:tc>
                <a:tc>
                  <a:txBody>
                    <a:bodyPr/>
                    <a:lstStyle/>
                    <a:p>
                      <a:pPr algn="ctr" fontAlgn="b"/>
                      <a:endParaRPr lang="en-US" sz="1700" b="0" i="0" u="none" strike="noStrike" dirty="0">
                        <a:solidFill>
                          <a:srgbClr val="000000"/>
                        </a:solidFill>
                        <a:effectLst/>
                        <a:latin typeface="Calibri"/>
                      </a:endParaRPr>
                    </a:p>
                  </a:txBody>
                  <a:tcPr marL="9525" marR="9525" marT="9530" marB="0" anchor="ctr"/>
                </a:tc>
                <a:tc>
                  <a:txBody>
                    <a:bodyPr/>
                    <a:lstStyle/>
                    <a:p>
                      <a:pPr algn="ctr" fontAlgn="b"/>
                      <a:r>
                        <a:rPr lang="en-US" sz="1700" b="0" i="0" u="none" strike="noStrike" dirty="0">
                          <a:effectLst/>
                        </a:rPr>
                        <a:t>14%</a:t>
                      </a:r>
                      <a:endParaRPr lang="en-US" sz="1700" b="0" i="0" u="none" strike="noStrike" dirty="0">
                        <a:solidFill>
                          <a:srgbClr val="000000"/>
                        </a:solidFill>
                        <a:effectLst/>
                        <a:latin typeface="Calibri"/>
                      </a:endParaRPr>
                    </a:p>
                  </a:txBody>
                  <a:tcPr marL="9525" marR="9525" marT="9530" marB="0" anchor="ctr"/>
                </a:tc>
                <a:tc>
                  <a:txBody>
                    <a:bodyPr/>
                    <a:lstStyle/>
                    <a:p>
                      <a:pPr algn="ctr" fontAlgn="b"/>
                      <a:r>
                        <a:rPr lang="en-US" sz="1700" b="0" i="0" u="none" strike="noStrike" dirty="0">
                          <a:effectLst/>
                        </a:rPr>
                        <a:t>11%</a:t>
                      </a:r>
                      <a:endParaRPr lang="en-US" sz="1700" b="0" i="0" u="none" strike="noStrike" dirty="0">
                        <a:solidFill>
                          <a:srgbClr val="000000"/>
                        </a:solidFill>
                        <a:effectLst/>
                        <a:latin typeface="Calibri"/>
                      </a:endParaRPr>
                    </a:p>
                  </a:txBody>
                  <a:tcPr marL="9525" marR="9525" marT="9530" marB="0" anchor="ctr"/>
                </a:tc>
                <a:tc>
                  <a:txBody>
                    <a:bodyPr/>
                    <a:lstStyle/>
                    <a:p>
                      <a:pPr algn="ctr" fontAlgn="b"/>
                      <a:endParaRPr lang="en-US" sz="1700" b="0" i="0" u="none" strike="noStrike" dirty="0">
                        <a:solidFill>
                          <a:srgbClr val="000000"/>
                        </a:solidFill>
                        <a:effectLst/>
                        <a:latin typeface="Calibri"/>
                      </a:endParaRPr>
                    </a:p>
                  </a:txBody>
                  <a:tcPr marL="9525" marR="9525" marT="9530" marB="0" anchor="ctr"/>
                </a:tc>
                <a:tc>
                  <a:txBody>
                    <a:bodyPr/>
                    <a:lstStyle/>
                    <a:p>
                      <a:pPr algn="ctr" fontAlgn="b"/>
                      <a:r>
                        <a:rPr lang="en-US" sz="1700" b="1" i="0" u="none" strike="noStrike" dirty="0">
                          <a:solidFill>
                            <a:srgbClr val="0070C0"/>
                          </a:solidFill>
                          <a:effectLst/>
                        </a:rPr>
                        <a:t>17%</a:t>
                      </a:r>
                      <a:endParaRPr lang="en-US" sz="1700" b="1" i="0" u="none" strike="noStrike" dirty="0">
                        <a:solidFill>
                          <a:srgbClr val="0070C0"/>
                        </a:solidFill>
                        <a:effectLst/>
                        <a:latin typeface="Calibri"/>
                      </a:endParaRPr>
                    </a:p>
                  </a:txBody>
                  <a:tcPr marL="9525" marR="9525" marT="9530" marB="0" anchor="ctr"/>
                </a:tc>
                <a:tc>
                  <a:txBody>
                    <a:bodyPr/>
                    <a:lstStyle/>
                    <a:p>
                      <a:pPr algn="ctr" fontAlgn="b"/>
                      <a:r>
                        <a:rPr lang="en-US" sz="1700" b="0" i="0" u="none" strike="noStrike" dirty="0">
                          <a:solidFill>
                            <a:schemeClr val="tx1"/>
                          </a:solidFill>
                          <a:effectLst/>
                        </a:rPr>
                        <a:t>11%</a:t>
                      </a:r>
                      <a:endParaRPr lang="en-US" sz="1700" b="0" i="0" u="none" strike="noStrike" dirty="0">
                        <a:solidFill>
                          <a:schemeClr val="tx1"/>
                        </a:solidFill>
                        <a:effectLst/>
                        <a:latin typeface="Calibri"/>
                      </a:endParaRPr>
                    </a:p>
                  </a:txBody>
                  <a:tcPr marL="9525" marR="9525" marT="9530" marB="0" anchor="ctr"/>
                </a:tc>
              </a:tr>
              <a:tr h="294082">
                <a:tc>
                  <a:txBody>
                    <a:bodyPr/>
                    <a:lstStyle/>
                    <a:p>
                      <a:pPr algn="l" fontAlgn="b"/>
                      <a:r>
                        <a:rPr lang="en-US" sz="1700" b="1" u="none" strike="noStrike" dirty="0" smtClean="0">
                          <a:effectLst/>
                        </a:rPr>
                        <a:t>Post-Doctoral Students</a:t>
                      </a:r>
                      <a:endParaRPr lang="en-US" sz="1700" b="1" i="0" u="none" strike="noStrike" dirty="0">
                        <a:solidFill>
                          <a:srgbClr val="000000"/>
                        </a:solidFill>
                        <a:effectLst/>
                        <a:latin typeface="Calibri"/>
                      </a:endParaRPr>
                    </a:p>
                  </a:txBody>
                  <a:tcPr marL="9525" marR="9525" marT="9530" marB="0" anchor="ctr"/>
                </a:tc>
                <a:tc>
                  <a:txBody>
                    <a:bodyPr/>
                    <a:lstStyle/>
                    <a:p>
                      <a:pPr algn="ctr" fontAlgn="b"/>
                      <a:r>
                        <a:rPr lang="en-US" sz="1700" b="0" i="0" u="none" strike="noStrike" dirty="0">
                          <a:effectLst/>
                        </a:rPr>
                        <a:t>14%</a:t>
                      </a:r>
                      <a:endParaRPr lang="en-US" sz="1700" b="0" i="0" u="none" strike="noStrike" dirty="0">
                        <a:solidFill>
                          <a:srgbClr val="000000"/>
                        </a:solidFill>
                        <a:effectLst/>
                        <a:latin typeface="Calibri"/>
                      </a:endParaRPr>
                    </a:p>
                  </a:txBody>
                  <a:tcPr marL="9525" marR="9525" marT="9530" marB="0" anchor="ctr"/>
                </a:tc>
                <a:tc>
                  <a:txBody>
                    <a:bodyPr/>
                    <a:lstStyle/>
                    <a:p>
                      <a:pPr algn="ctr" fontAlgn="b"/>
                      <a:r>
                        <a:rPr lang="en-US" sz="1700" b="0" i="0" u="none" strike="noStrike" dirty="0">
                          <a:effectLst/>
                        </a:rPr>
                        <a:t>0%</a:t>
                      </a:r>
                      <a:endParaRPr lang="en-US" sz="1700" b="0" i="0" u="none" strike="noStrike" dirty="0">
                        <a:solidFill>
                          <a:srgbClr val="000000"/>
                        </a:solidFill>
                        <a:effectLst/>
                        <a:latin typeface="Calibri"/>
                      </a:endParaRPr>
                    </a:p>
                  </a:txBody>
                  <a:tcPr marL="9525" marR="9525" marT="9530" marB="0" anchor="ctr"/>
                </a:tc>
                <a:tc>
                  <a:txBody>
                    <a:bodyPr/>
                    <a:lstStyle/>
                    <a:p>
                      <a:pPr algn="ctr" fontAlgn="b"/>
                      <a:endParaRPr lang="en-US" sz="1700" b="0" i="0" u="none" strike="noStrike" dirty="0">
                        <a:solidFill>
                          <a:srgbClr val="000000"/>
                        </a:solidFill>
                        <a:effectLst/>
                        <a:latin typeface="Calibri"/>
                      </a:endParaRPr>
                    </a:p>
                  </a:txBody>
                  <a:tcPr marL="9525" marR="9525" marT="9530" marB="0" anchor="ctr"/>
                </a:tc>
                <a:tc>
                  <a:txBody>
                    <a:bodyPr/>
                    <a:lstStyle/>
                    <a:p>
                      <a:pPr algn="ctr" fontAlgn="b"/>
                      <a:r>
                        <a:rPr lang="en-US" sz="1700" b="0" i="0" u="none" strike="noStrike" dirty="0">
                          <a:effectLst/>
                        </a:rPr>
                        <a:t>15%</a:t>
                      </a:r>
                      <a:endParaRPr lang="en-US" sz="1700" b="0" i="0" u="none" strike="noStrike" dirty="0">
                        <a:solidFill>
                          <a:srgbClr val="000000"/>
                        </a:solidFill>
                        <a:effectLst/>
                        <a:latin typeface="Calibri"/>
                      </a:endParaRPr>
                    </a:p>
                  </a:txBody>
                  <a:tcPr marL="9525" marR="9525" marT="9530" marB="0" anchor="ctr"/>
                </a:tc>
                <a:tc>
                  <a:txBody>
                    <a:bodyPr/>
                    <a:lstStyle/>
                    <a:p>
                      <a:pPr algn="ctr" fontAlgn="b"/>
                      <a:r>
                        <a:rPr lang="en-US" sz="1700" b="0" i="0" u="none" strike="noStrike" dirty="0">
                          <a:effectLst/>
                        </a:rPr>
                        <a:t>8%</a:t>
                      </a:r>
                      <a:endParaRPr lang="en-US" sz="1700" b="0" i="0" u="none" strike="noStrike" dirty="0">
                        <a:solidFill>
                          <a:srgbClr val="000000"/>
                        </a:solidFill>
                        <a:effectLst/>
                        <a:latin typeface="Calibri"/>
                      </a:endParaRPr>
                    </a:p>
                  </a:txBody>
                  <a:tcPr marL="9525" marR="9525" marT="9530" marB="0" anchor="ctr"/>
                </a:tc>
                <a:tc>
                  <a:txBody>
                    <a:bodyPr/>
                    <a:lstStyle/>
                    <a:p>
                      <a:pPr algn="ctr" fontAlgn="b"/>
                      <a:endParaRPr lang="en-US" sz="1700" b="0" i="0" u="none" strike="noStrike" dirty="0">
                        <a:solidFill>
                          <a:srgbClr val="000000"/>
                        </a:solidFill>
                        <a:effectLst/>
                        <a:latin typeface="Calibri"/>
                      </a:endParaRPr>
                    </a:p>
                  </a:txBody>
                  <a:tcPr marL="9525" marR="9525" marT="9530" marB="0" anchor="ctr"/>
                </a:tc>
                <a:tc>
                  <a:txBody>
                    <a:bodyPr/>
                    <a:lstStyle/>
                    <a:p>
                      <a:pPr algn="ctr" fontAlgn="b"/>
                      <a:r>
                        <a:rPr lang="en-US" sz="1700" b="1" i="0" u="none" strike="noStrike" dirty="0">
                          <a:solidFill>
                            <a:srgbClr val="0070C0"/>
                          </a:solidFill>
                          <a:effectLst/>
                        </a:rPr>
                        <a:t>25%</a:t>
                      </a:r>
                      <a:endParaRPr lang="en-US" sz="1700" b="1" i="0" u="none" strike="noStrike" dirty="0">
                        <a:solidFill>
                          <a:srgbClr val="0070C0"/>
                        </a:solidFill>
                        <a:effectLst/>
                        <a:latin typeface="Calibri"/>
                      </a:endParaRPr>
                    </a:p>
                  </a:txBody>
                  <a:tcPr marL="9525" marR="9525" marT="9530" marB="0" anchor="ctr"/>
                </a:tc>
                <a:tc>
                  <a:txBody>
                    <a:bodyPr/>
                    <a:lstStyle/>
                    <a:p>
                      <a:pPr algn="ctr" fontAlgn="b"/>
                      <a:r>
                        <a:rPr lang="en-US" sz="1700" b="1" i="0" u="none" strike="noStrike" dirty="0">
                          <a:solidFill>
                            <a:srgbClr val="0070C0"/>
                          </a:solidFill>
                          <a:effectLst/>
                        </a:rPr>
                        <a:t>13%</a:t>
                      </a:r>
                      <a:endParaRPr lang="en-US" sz="1700" b="1" i="0" u="none" strike="noStrike" dirty="0">
                        <a:solidFill>
                          <a:srgbClr val="0070C0"/>
                        </a:solidFill>
                        <a:effectLst/>
                        <a:latin typeface="Calibri"/>
                      </a:endParaRPr>
                    </a:p>
                  </a:txBody>
                  <a:tcPr marL="9525" marR="9525" marT="9530" marB="0" anchor="ctr"/>
                </a:tc>
              </a:tr>
              <a:tr h="294082">
                <a:tc>
                  <a:txBody>
                    <a:bodyPr/>
                    <a:lstStyle/>
                    <a:p>
                      <a:pPr algn="l" fontAlgn="b"/>
                      <a:r>
                        <a:rPr lang="en-US" sz="1700" b="1" u="none" strike="noStrike" dirty="0" smtClean="0">
                          <a:effectLst/>
                        </a:rPr>
                        <a:t>Graduate Students</a:t>
                      </a:r>
                      <a:endParaRPr lang="en-US" sz="1700" b="1" i="0" u="none" strike="noStrike" dirty="0">
                        <a:solidFill>
                          <a:srgbClr val="000000"/>
                        </a:solidFill>
                        <a:effectLst/>
                        <a:latin typeface="Calibri"/>
                      </a:endParaRPr>
                    </a:p>
                  </a:txBody>
                  <a:tcPr marL="9525" marR="9525" marT="9530" marB="0" anchor="ctr"/>
                </a:tc>
                <a:tc>
                  <a:txBody>
                    <a:bodyPr/>
                    <a:lstStyle/>
                    <a:p>
                      <a:pPr algn="ctr" fontAlgn="b"/>
                      <a:r>
                        <a:rPr lang="en-US" sz="1700" b="0" i="0" u="none" strike="noStrike" dirty="0">
                          <a:effectLst/>
                        </a:rPr>
                        <a:t>21%</a:t>
                      </a:r>
                      <a:endParaRPr lang="en-US" sz="1700" b="0" i="0" u="none" strike="noStrike" dirty="0">
                        <a:solidFill>
                          <a:srgbClr val="000000"/>
                        </a:solidFill>
                        <a:effectLst/>
                        <a:latin typeface="Calibri"/>
                      </a:endParaRPr>
                    </a:p>
                  </a:txBody>
                  <a:tcPr marL="9525" marR="9525" marT="9530" marB="0" anchor="ctr"/>
                </a:tc>
                <a:tc>
                  <a:txBody>
                    <a:bodyPr/>
                    <a:lstStyle/>
                    <a:p>
                      <a:pPr algn="ctr" fontAlgn="b"/>
                      <a:r>
                        <a:rPr lang="en-US" sz="1700" b="0" i="0" u="none" strike="noStrike" dirty="0">
                          <a:effectLst/>
                        </a:rPr>
                        <a:t>12%</a:t>
                      </a:r>
                      <a:endParaRPr lang="en-US" sz="1700" b="0" i="0" u="none" strike="noStrike" dirty="0">
                        <a:solidFill>
                          <a:srgbClr val="000000"/>
                        </a:solidFill>
                        <a:effectLst/>
                        <a:latin typeface="Calibri"/>
                      </a:endParaRPr>
                    </a:p>
                  </a:txBody>
                  <a:tcPr marL="9525" marR="9525" marT="9530" marB="0" anchor="ctr"/>
                </a:tc>
                <a:tc>
                  <a:txBody>
                    <a:bodyPr/>
                    <a:lstStyle/>
                    <a:p>
                      <a:pPr algn="ctr" fontAlgn="b"/>
                      <a:endParaRPr lang="en-US" sz="1700" b="0" i="0" u="none" strike="noStrike" dirty="0">
                        <a:solidFill>
                          <a:srgbClr val="000000"/>
                        </a:solidFill>
                        <a:effectLst/>
                        <a:latin typeface="Calibri"/>
                      </a:endParaRPr>
                    </a:p>
                  </a:txBody>
                  <a:tcPr marL="9525" marR="9525" marT="9530" marB="0" anchor="ctr"/>
                </a:tc>
                <a:tc>
                  <a:txBody>
                    <a:bodyPr/>
                    <a:lstStyle/>
                    <a:p>
                      <a:pPr algn="ctr" fontAlgn="b"/>
                      <a:r>
                        <a:rPr lang="en-US" sz="1700" b="0" i="0" u="none" strike="noStrike" dirty="0">
                          <a:effectLst/>
                        </a:rPr>
                        <a:t>24%</a:t>
                      </a:r>
                      <a:endParaRPr lang="en-US" sz="1700" b="0" i="0" u="none" strike="noStrike" dirty="0">
                        <a:solidFill>
                          <a:srgbClr val="000000"/>
                        </a:solidFill>
                        <a:effectLst/>
                        <a:latin typeface="Calibri"/>
                      </a:endParaRPr>
                    </a:p>
                  </a:txBody>
                  <a:tcPr marL="9525" marR="9525" marT="9530" marB="0" anchor="ctr"/>
                </a:tc>
                <a:tc>
                  <a:txBody>
                    <a:bodyPr/>
                    <a:lstStyle/>
                    <a:p>
                      <a:pPr algn="ctr" fontAlgn="b"/>
                      <a:r>
                        <a:rPr lang="en-US" sz="1700" b="0" i="0" u="none" strike="noStrike" dirty="0">
                          <a:effectLst/>
                        </a:rPr>
                        <a:t>16%</a:t>
                      </a:r>
                      <a:endParaRPr lang="en-US" sz="1700" b="0" i="0" u="none" strike="noStrike" dirty="0">
                        <a:solidFill>
                          <a:srgbClr val="000000"/>
                        </a:solidFill>
                        <a:effectLst/>
                        <a:latin typeface="Calibri"/>
                      </a:endParaRPr>
                    </a:p>
                  </a:txBody>
                  <a:tcPr marL="9525" marR="9525" marT="9530" marB="0" anchor="ctr"/>
                </a:tc>
                <a:tc>
                  <a:txBody>
                    <a:bodyPr/>
                    <a:lstStyle/>
                    <a:p>
                      <a:pPr algn="ctr" fontAlgn="b"/>
                      <a:endParaRPr lang="en-US" sz="1700" b="0" i="0" u="none" strike="noStrike" dirty="0">
                        <a:solidFill>
                          <a:srgbClr val="000000"/>
                        </a:solidFill>
                        <a:effectLst/>
                        <a:latin typeface="Calibri"/>
                      </a:endParaRPr>
                    </a:p>
                  </a:txBody>
                  <a:tcPr marL="9525" marR="9525" marT="9530" marB="0" anchor="ctr"/>
                </a:tc>
                <a:tc>
                  <a:txBody>
                    <a:bodyPr/>
                    <a:lstStyle/>
                    <a:p>
                      <a:pPr algn="ctr" fontAlgn="b"/>
                      <a:r>
                        <a:rPr lang="en-US" sz="1700" b="0" i="0" u="none" strike="noStrike" dirty="0">
                          <a:solidFill>
                            <a:schemeClr val="tx1"/>
                          </a:solidFill>
                          <a:effectLst/>
                        </a:rPr>
                        <a:t>24%</a:t>
                      </a:r>
                      <a:endParaRPr lang="en-US" sz="1700" b="0" i="0" u="none" strike="noStrike" dirty="0">
                        <a:solidFill>
                          <a:schemeClr val="tx1"/>
                        </a:solidFill>
                        <a:effectLst/>
                        <a:latin typeface="Calibri"/>
                      </a:endParaRPr>
                    </a:p>
                  </a:txBody>
                  <a:tcPr marL="9525" marR="9525" marT="9530" marB="0" anchor="ctr"/>
                </a:tc>
                <a:tc>
                  <a:txBody>
                    <a:bodyPr/>
                    <a:lstStyle/>
                    <a:p>
                      <a:pPr algn="ctr" fontAlgn="b"/>
                      <a:r>
                        <a:rPr lang="en-US" sz="1700" b="1" i="0" u="none" strike="noStrike" dirty="0">
                          <a:solidFill>
                            <a:srgbClr val="0070C0"/>
                          </a:solidFill>
                          <a:effectLst/>
                        </a:rPr>
                        <a:t>27%</a:t>
                      </a:r>
                      <a:endParaRPr lang="en-US" sz="1700" b="1" i="0" u="none" strike="noStrike" dirty="0">
                        <a:solidFill>
                          <a:srgbClr val="0070C0"/>
                        </a:solidFill>
                        <a:effectLst/>
                        <a:latin typeface="Calibri"/>
                      </a:endParaRPr>
                    </a:p>
                  </a:txBody>
                  <a:tcPr marL="9525" marR="9525" marT="9530" marB="0" anchor="ctr"/>
                </a:tc>
              </a:tr>
              <a:tr h="527860">
                <a:tc>
                  <a:txBody>
                    <a:bodyPr/>
                    <a:lstStyle/>
                    <a:p>
                      <a:pPr algn="l" fontAlgn="b"/>
                      <a:r>
                        <a:rPr lang="en-US" sz="1700" b="1" u="none" strike="noStrike" dirty="0" smtClean="0">
                          <a:effectLst/>
                        </a:rPr>
                        <a:t>Undergraduate Students</a:t>
                      </a:r>
                      <a:endParaRPr lang="en-US" sz="1700" b="1" i="0" u="none" strike="noStrike" dirty="0">
                        <a:solidFill>
                          <a:srgbClr val="000000"/>
                        </a:solidFill>
                        <a:effectLst/>
                        <a:latin typeface="Calibri"/>
                      </a:endParaRPr>
                    </a:p>
                  </a:txBody>
                  <a:tcPr marL="9525" marR="9525" marT="9530" marB="0" anchor="ctr">
                    <a:lnB w="12700" cap="flat" cmpd="sng" algn="ctr">
                      <a:solidFill>
                        <a:schemeClr val="tx1"/>
                      </a:solidFill>
                      <a:prstDash val="solid"/>
                      <a:round/>
                      <a:headEnd type="none" w="med" len="med"/>
                      <a:tailEnd type="none" w="med" len="med"/>
                    </a:lnB>
                  </a:tcPr>
                </a:tc>
                <a:tc>
                  <a:txBody>
                    <a:bodyPr/>
                    <a:lstStyle/>
                    <a:p>
                      <a:pPr algn="ctr" fontAlgn="b"/>
                      <a:r>
                        <a:rPr lang="en-US" sz="1700" b="0" i="0" u="none" strike="noStrike" dirty="0">
                          <a:effectLst/>
                        </a:rPr>
                        <a:t>36%</a:t>
                      </a:r>
                      <a:endParaRPr lang="en-US" sz="1700" b="0" i="0" u="none" strike="noStrike" dirty="0">
                        <a:solidFill>
                          <a:srgbClr val="000000"/>
                        </a:solidFill>
                        <a:effectLst/>
                        <a:latin typeface="Calibri"/>
                      </a:endParaRPr>
                    </a:p>
                  </a:txBody>
                  <a:tcPr marL="9525" marR="9525" marT="9530" marB="0" anchor="ctr">
                    <a:lnB w="12700" cap="flat" cmpd="sng" algn="ctr">
                      <a:solidFill>
                        <a:schemeClr val="tx1"/>
                      </a:solidFill>
                      <a:prstDash val="solid"/>
                      <a:round/>
                      <a:headEnd type="none" w="med" len="med"/>
                      <a:tailEnd type="none" w="med" len="med"/>
                    </a:lnB>
                  </a:tcPr>
                </a:tc>
                <a:tc>
                  <a:txBody>
                    <a:bodyPr/>
                    <a:lstStyle/>
                    <a:p>
                      <a:pPr algn="ctr" fontAlgn="b"/>
                      <a:r>
                        <a:rPr lang="en-US" sz="1700" b="0" i="0" u="none" strike="noStrike" dirty="0">
                          <a:effectLst/>
                        </a:rPr>
                        <a:t>29%</a:t>
                      </a:r>
                      <a:endParaRPr lang="en-US" sz="1700" b="0" i="0" u="none" strike="noStrike" dirty="0">
                        <a:solidFill>
                          <a:srgbClr val="000000"/>
                        </a:solidFill>
                        <a:effectLst/>
                        <a:latin typeface="Calibri"/>
                      </a:endParaRPr>
                    </a:p>
                  </a:txBody>
                  <a:tcPr marL="9525" marR="9525" marT="9530" marB="0" anchor="ctr">
                    <a:lnB w="12700" cap="flat" cmpd="sng" algn="ctr">
                      <a:solidFill>
                        <a:schemeClr val="tx1"/>
                      </a:solidFill>
                      <a:prstDash val="solid"/>
                      <a:round/>
                      <a:headEnd type="none" w="med" len="med"/>
                      <a:tailEnd type="none" w="med" len="med"/>
                    </a:lnB>
                  </a:tcPr>
                </a:tc>
                <a:tc>
                  <a:txBody>
                    <a:bodyPr/>
                    <a:lstStyle/>
                    <a:p>
                      <a:pPr algn="ctr" fontAlgn="b"/>
                      <a:endParaRPr lang="en-US" sz="1700" b="0" i="0" u="none" strike="noStrike" dirty="0">
                        <a:solidFill>
                          <a:srgbClr val="000000"/>
                        </a:solidFill>
                        <a:effectLst/>
                        <a:latin typeface="Calibri"/>
                      </a:endParaRPr>
                    </a:p>
                  </a:txBody>
                  <a:tcPr marL="9525" marR="9525" marT="9530" marB="0" anchor="ctr">
                    <a:lnB w="12700" cap="flat" cmpd="sng" algn="ctr">
                      <a:solidFill>
                        <a:schemeClr val="tx1"/>
                      </a:solidFill>
                      <a:prstDash val="solid"/>
                      <a:round/>
                      <a:headEnd type="none" w="med" len="med"/>
                      <a:tailEnd type="none" w="med" len="med"/>
                    </a:lnB>
                  </a:tcPr>
                </a:tc>
                <a:tc>
                  <a:txBody>
                    <a:bodyPr/>
                    <a:lstStyle/>
                    <a:p>
                      <a:pPr algn="ctr" fontAlgn="b"/>
                      <a:r>
                        <a:rPr lang="en-US" sz="1700" b="0" i="0" u="none" strike="noStrike" dirty="0">
                          <a:effectLst/>
                        </a:rPr>
                        <a:t>38%</a:t>
                      </a:r>
                      <a:endParaRPr lang="en-US" sz="1700" b="0" i="0" u="none" strike="noStrike" dirty="0">
                        <a:solidFill>
                          <a:srgbClr val="000000"/>
                        </a:solidFill>
                        <a:effectLst/>
                        <a:latin typeface="Calibri"/>
                      </a:endParaRPr>
                    </a:p>
                  </a:txBody>
                  <a:tcPr marL="9525" marR="9525" marT="9530" marB="0" anchor="ctr">
                    <a:lnB w="12700" cap="flat" cmpd="sng" algn="ctr">
                      <a:solidFill>
                        <a:schemeClr val="tx1"/>
                      </a:solidFill>
                      <a:prstDash val="solid"/>
                      <a:round/>
                      <a:headEnd type="none" w="med" len="med"/>
                      <a:tailEnd type="none" w="med" len="med"/>
                    </a:lnB>
                  </a:tcPr>
                </a:tc>
                <a:tc>
                  <a:txBody>
                    <a:bodyPr/>
                    <a:lstStyle/>
                    <a:p>
                      <a:pPr algn="ctr" fontAlgn="b"/>
                      <a:r>
                        <a:rPr lang="en-US" sz="1700" b="0" i="0" u="none" strike="noStrike" dirty="0">
                          <a:effectLst/>
                        </a:rPr>
                        <a:t>36%</a:t>
                      </a:r>
                      <a:endParaRPr lang="en-US" sz="1700" b="0" i="0" u="none" strike="noStrike" dirty="0">
                        <a:solidFill>
                          <a:srgbClr val="000000"/>
                        </a:solidFill>
                        <a:effectLst/>
                        <a:latin typeface="Calibri"/>
                      </a:endParaRPr>
                    </a:p>
                  </a:txBody>
                  <a:tcPr marL="9525" marR="9525" marT="9530" marB="0" anchor="ctr">
                    <a:lnB w="12700" cap="flat" cmpd="sng" algn="ctr">
                      <a:solidFill>
                        <a:schemeClr val="tx1"/>
                      </a:solidFill>
                      <a:prstDash val="solid"/>
                      <a:round/>
                      <a:headEnd type="none" w="med" len="med"/>
                      <a:tailEnd type="none" w="med" len="med"/>
                    </a:lnB>
                  </a:tcPr>
                </a:tc>
                <a:tc>
                  <a:txBody>
                    <a:bodyPr/>
                    <a:lstStyle/>
                    <a:p>
                      <a:pPr algn="ctr" fontAlgn="b"/>
                      <a:endParaRPr lang="en-US" sz="1700" b="0" i="0" u="none" strike="noStrike" dirty="0">
                        <a:solidFill>
                          <a:srgbClr val="000000"/>
                        </a:solidFill>
                        <a:effectLst/>
                        <a:latin typeface="Calibri"/>
                      </a:endParaRPr>
                    </a:p>
                  </a:txBody>
                  <a:tcPr marL="9525" marR="9525" marT="9530" marB="0" anchor="ctr">
                    <a:lnB w="12700" cap="flat" cmpd="sng" algn="ctr">
                      <a:solidFill>
                        <a:schemeClr val="tx1"/>
                      </a:solidFill>
                      <a:prstDash val="solid"/>
                      <a:round/>
                      <a:headEnd type="none" w="med" len="med"/>
                      <a:tailEnd type="none" w="med" len="med"/>
                    </a:lnB>
                  </a:tcPr>
                </a:tc>
                <a:tc>
                  <a:txBody>
                    <a:bodyPr/>
                    <a:lstStyle/>
                    <a:p>
                      <a:pPr algn="ctr" fontAlgn="b"/>
                      <a:r>
                        <a:rPr lang="en-US" sz="1700" b="1" i="0" u="none" strike="noStrike" dirty="0">
                          <a:solidFill>
                            <a:srgbClr val="0070C0"/>
                          </a:solidFill>
                          <a:effectLst/>
                        </a:rPr>
                        <a:t>41%</a:t>
                      </a:r>
                      <a:endParaRPr lang="en-US" sz="1700" b="1" i="0" u="none" strike="noStrike" dirty="0">
                        <a:solidFill>
                          <a:srgbClr val="0070C0"/>
                        </a:solidFill>
                        <a:effectLst/>
                        <a:latin typeface="Calibri"/>
                      </a:endParaRPr>
                    </a:p>
                  </a:txBody>
                  <a:tcPr marL="9525" marR="9525" marT="9530" marB="0" anchor="ctr">
                    <a:lnB w="12700" cap="flat" cmpd="sng" algn="ctr">
                      <a:solidFill>
                        <a:schemeClr val="tx1"/>
                      </a:solidFill>
                      <a:prstDash val="solid"/>
                      <a:round/>
                      <a:headEnd type="none" w="med" len="med"/>
                      <a:tailEnd type="none" w="med" len="med"/>
                    </a:lnB>
                  </a:tcPr>
                </a:tc>
                <a:tc>
                  <a:txBody>
                    <a:bodyPr/>
                    <a:lstStyle/>
                    <a:p>
                      <a:pPr algn="ctr" fontAlgn="b"/>
                      <a:r>
                        <a:rPr lang="en-US" sz="1700" b="1" i="0" u="none" strike="noStrike" dirty="0">
                          <a:solidFill>
                            <a:srgbClr val="0070C0"/>
                          </a:solidFill>
                          <a:effectLst/>
                        </a:rPr>
                        <a:t>44%</a:t>
                      </a:r>
                      <a:endParaRPr lang="en-US" sz="1700" b="1" i="0" u="none" strike="noStrike" dirty="0">
                        <a:solidFill>
                          <a:srgbClr val="0070C0"/>
                        </a:solidFill>
                        <a:effectLst/>
                        <a:latin typeface="Calibri"/>
                      </a:endParaRPr>
                    </a:p>
                  </a:txBody>
                  <a:tcPr marL="9525" marR="9525" marT="9530" marB="0" anchor="ctr">
                    <a:lnB w="12700" cap="flat" cmpd="sng" algn="ctr">
                      <a:solidFill>
                        <a:schemeClr val="tx1"/>
                      </a:solidFill>
                      <a:prstDash val="solid"/>
                      <a:round/>
                      <a:headEnd type="none" w="med" len="med"/>
                      <a:tailEnd type="none" w="med" len="med"/>
                    </a:lnB>
                  </a:tcPr>
                </a:tc>
              </a:tr>
              <a:tr h="294082">
                <a:tc>
                  <a:txBody>
                    <a:bodyPr/>
                    <a:lstStyle/>
                    <a:p>
                      <a:pPr algn="l" fontAlgn="b"/>
                      <a:r>
                        <a:rPr lang="en-US" sz="1700" b="1" u="none" strike="noStrike" dirty="0" smtClean="0">
                          <a:effectLst/>
                        </a:rPr>
                        <a:t>Total</a:t>
                      </a:r>
                      <a:endParaRPr lang="en-US" sz="1700" b="1" i="0" u="none" strike="noStrike" dirty="0">
                        <a:solidFill>
                          <a:srgbClr val="000000"/>
                        </a:solidFill>
                        <a:effectLst/>
                        <a:latin typeface="Calibri"/>
                      </a:endParaRPr>
                    </a:p>
                  </a:txBody>
                  <a:tcPr marL="9525" marR="9525" marT="9530" marB="0" anchor="ctr">
                    <a:lnT w="12700" cap="flat" cmpd="sng" algn="ctr">
                      <a:solidFill>
                        <a:schemeClr val="tx1"/>
                      </a:solidFill>
                      <a:prstDash val="solid"/>
                      <a:round/>
                      <a:headEnd type="none" w="med" len="med"/>
                      <a:tailEnd type="none" w="med" len="med"/>
                    </a:lnT>
                  </a:tcPr>
                </a:tc>
                <a:tc>
                  <a:txBody>
                    <a:bodyPr/>
                    <a:lstStyle/>
                    <a:p>
                      <a:pPr algn="ctr" fontAlgn="b"/>
                      <a:r>
                        <a:rPr lang="en-US" sz="1700" b="1" u="none" strike="noStrike" dirty="0">
                          <a:effectLst/>
                        </a:rPr>
                        <a:t>23%</a:t>
                      </a:r>
                      <a:endParaRPr lang="en-US" sz="1700" b="1" i="0" u="none" strike="noStrike" dirty="0">
                        <a:solidFill>
                          <a:srgbClr val="000000"/>
                        </a:solidFill>
                        <a:effectLst/>
                        <a:latin typeface="Calibri"/>
                      </a:endParaRPr>
                    </a:p>
                  </a:txBody>
                  <a:tcPr marL="9525" marR="9525" marT="9530" marB="0" anchor="ctr">
                    <a:lnT w="12700" cap="flat" cmpd="sng" algn="ctr">
                      <a:solidFill>
                        <a:schemeClr val="tx1"/>
                      </a:solidFill>
                      <a:prstDash val="solid"/>
                      <a:round/>
                      <a:headEnd type="none" w="med" len="med"/>
                      <a:tailEnd type="none" w="med" len="med"/>
                    </a:lnT>
                  </a:tcPr>
                </a:tc>
                <a:tc>
                  <a:txBody>
                    <a:bodyPr/>
                    <a:lstStyle/>
                    <a:p>
                      <a:pPr algn="ctr" fontAlgn="b"/>
                      <a:r>
                        <a:rPr lang="en-US" sz="1700" b="1" u="none" strike="noStrike" dirty="0">
                          <a:effectLst/>
                        </a:rPr>
                        <a:t>18%</a:t>
                      </a:r>
                      <a:endParaRPr lang="en-US" sz="1700" b="1" i="0" u="none" strike="noStrike" dirty="0">
                        <a:solidFill>
                          <a:srgbClr val="000000"/>
                        </a:solidFill>
                        <a:effectLst/>
                        <a:latin typeface="Calibri"/>
                      </a:endParaRPr>
                    </a:p>
                  </a:txBody>
                  <a:tcPr marL="9525" marR="9525" marT="9530" marB="0" anchor="ctr">
                    <a:lnT w="12700" cap="flat" cmpd="sng" algn="ctr">
                      <a:solidFill>
                        <a:schemeClr val="tx1"/>
                      </a:solidFill>
                      <a:prstDash val="solid"/>
                      <a:round/>
                      <a:headEnd type="none" w="med" len="med"/>
                      <a:tailEnd type="none" w="med" len="med"/>
                    </a:lnT>
                  </a:tcPr>
                </a:tc>
                <a:tc>
                  <a:txBody>
                    <a:bodyPr/>
                    <a:lstStyle/>
                    <a:p>
                      <a:pPr algn="ctr" fontAlgn="b"/>
                      <a:endParaRPr lang="en-US" sz="1700" b="1" i="0" u="none" strike="noStrike" dirty="0">
                        <a:solidFill>
                          <a:srgbClr val="000000"/>
                        </a:solidFill>
                        <a:effectLst/>
                        <a:latin typeface="Calibri"/>
                      </a:endParaRPr>
                    </a:p>
                  </a:txBody>
                  <a:tcPr marL="9525" marR="9525" marT="9530" marB="0" anchor="ctr">
                    <a:lnT w="12700" cap="flat" cmpd="sng" algn="ctr">
                      <a:solidFill>
                        <a:schemeClr val="tx1"/>
                      </a:solidFill>
                      <a:prstDash val="solid"/>
                      <a:round/>
                      <a:headEnd type="none" w="med" len="med"/>
                      <a:tailEnd type="none" w="med" len="med"/>
                    </a:lnT>
                  </a:tcPr>
                </a:tc>
                <a:tc>
                  <a:txBody>
                    <a:bodyPr/>
                    <a:lstStyle/>
                    <a:p>
                      <a:pPr algn="ctr" fontAlgn="b"/>
                      <a:r>
                        <a:rPr lang="en-US" sz="1700" b="1" u="none" strike="noStrike" dirty="0">
                          <a:effectLst/>
                        </a:rPr>
                        <a:t>25%</a:t>
                      </a:r>
                      <a:endParaRPr lang="en-US" sz="1700" b="1" i="0" u="none" strike="noStrike" dirty="0">
                        <a:solidFill>
                          <a:srgbClr val="000000"/>
                        </a:solidFill>
                        <a:effectLst/>
                        <a:latin typeface="Calibri"/>
                      </a:endParaRPr>
                    </a:p>
                  </a:txBody>
                  <a:tcPr marL="9525" marR="9525" marT="9530" marB="0" anchor="ctr">
                    <a:lnT w="12700" cap="flat" cmpd="sng" algn="ctr">
                      <a:solidFill>
                        <a:schemeClr val="tx1"/>
                      </a:solidFill>
                      <a:prstDash val="solid"/>
                      <a:round/>
                      <a:headEnd type="none" w="med" len="med"/>
                      <a:tailEnd type="none" w="med" len="med"/>
                    </a:lnT>
                  </a:tcPr>
                </a:tc>
                <a:tc>
                  <a:txBody>
                    <a:bodyPr/>
                    <a:lstStyle/>
                    <a:p>
                      <a:pPr algn="ctr" fontAlgn="b"/>
                      <a:r>
                        <a:rPr lang="en-US" sz="1700" b="1" u="none" strike="noStrike" dirty="0">
                          <a:effectLst/>
                        </a:rPr>
                        <a:t>21%</a:t>
                      </a:r>
                      <a:endParaRPr lang="en-US" sz="1700" b="1" i="0" u="none" strike="noStrike" dirty="0">
                        <a:solidFill>
                          <a:srgbClr val="000000"/>
                        </a:solidFill>
                        <a:effectLst/>
                        <a:latin typeface="Calibri"/>
                      </a:endParaRPr>
                    </a:p>
                  </a:txBody>
                  <a:tcPr marL="9525" marR="9525" marT="9530" marB="0" anchor="ctr">
                    <a:lnT w="12700" cap="flat" cmpd="sng" algn="ctr">
                      <a:solidFill>
                        <a:schemeClr val="tx1"/>
                      </a:solidFill>
                      <a:prstDash val="solid"/>
                      <a:round/>
                      <a:headEnd type="none" w="med" len="med"/>
                      <a:tailEnd type="none" w="med" len="med"/>
                    </a:lnT>
                  </a:tcPr>
                </a:tc>
                <a:tc>
                  <a:txBody>
                    <a:bodyPr/>
                    <a:lstStyle/>
                    <a:p>
                      <a:pPr algn="ctr" fontAlgn="b"/>
                      <a:endParaRPr lang="en-US" sz="1700" b="1" i="0" u="none" strike="noStrike" dirty="0">
                        <a:solidFill>
                          <a:srgbClr val="000000"/>
                        </a:solidFill>
                        <a:effectLst/>
                        <a:latin typeface="Calibri"/>
                      </a:endParaRPr>
                    </a:p>
                  </a:txBody>
                  <a:tcPr marL="9525" marR="9525" marT="9530" marB="0" anchor="ctr">
                    <a:lnT w="12700" cap="flat" cmpd="sng" algn="ctr">
                      <a:solidFill>
                        <a:schemeClr val="tx1"/>
                      </a:solidFill>
                      <a:prstDash val="solid"/>
                      <a:round/>
                      <a:headEnd type="none" w="med" len="med"/>
                      <a:tailEnd type="none" w="med" len="med"/>
                    </a:lnT>
                  </a:tcPr>
                </a:tc>
                <a:tc>
                  <a:txBody>
                    <a:bodyPr/>
                    <a:lstStyle/>
                    <a:p>
                      <a:pPr algn="ctr" fontAlgn="b"/>
                      <a:r>
                        <a:rPr lang="en-US" sz="1700" b="1" i="0" u="none" strike="noStrike" dirty="0">
                          <a:solidFill>
                            <a:srgbClr val="0070C0"/>
                          </a:solidFill>
                          <a:effectLst/>
                        </a:rPr>
                        <a:t>27%</a:t>
                      </a:r>
                      <a:endParaRPr lang="en-US" sz="1700" b="1" i="0" u="none" strike="noStrike" dirty="0">
                        <a:solidFill>
                          <a:srgbClr val="0070C0"/>
                        </a:solidFill>
                        <a:effectLst/>
                        <a:latin typeface="Calibri"/>
                      </a:endParaRPr>
                    </a:p>
                  </a:txBody>
                  <a:tcPr marL="9525" marR="9525" marT="9530" marB="0" anchor="ctr">
                    <a:lnT w="12700" cap="flat" cmpd="sng" algn="ctr">
                      <a:solidFill>
                        <a:schemeClr val="tx1"/>
                      </a:solidFill>
                      <a:prstDash val="solid"/>
                      <a:round/>
                      <a:headEnd type="none" w="med" len="med"/>
                      <a:tailEnd type="none" w="med" len="med"/>
                    </a:lnT>
                  </a:tcPr>
                </a:tc>
                <a:tc>
                  <a:txBody>
                    <a:bodyPr/>
                    <a:lstStyle/>
                    <a:p>
                      <a:pPr algn="ctr" fontAlgn="b"/>
                      <a:r>
                        <a:rPr lang="en-US" sz="1700" b="1" i="0" u="none" strike="noStrike" dirty="0">
                          <a:solidFill>
                            <a:srgbClr val="0070C0"/>
                          </a:solidFill>
                          <a:effectLst/>
                        </a:rPr>
                        <a:t>26%</a:t>
                      </a:r>
                      <a:endParaRPr lang="en-US" sz="1700" b="1" i="0" u="none" strike="noStrike" dirty="0">
                        <a:solidFill>
                          <a:srgbClr val="0070C0"/>
                        </a:solidFill>
                        <a:effectLst/>
                        <a:latin typeface="Calibri"/>
                      </a:endParaRPr>
                    </a:p>
                  </a:txBody>
                  <a:tcPr marL="9525" marR="9525" marT="9530" marB="0" anchor="ctr">
                    <a:lnT w="12700" cap="flat" cmpd="sng" algn="ctr">
                      <a:solidFill>
                        <a:schemeClr val="tx1"/>
                      </a:solidFill>
                      <a:prstDash val="solid"/>
                      <a:round/>
                      <a:headEnd type="none" w="med" len="med"/>
                      <a:tailEnd type="none" w="med" len="med"/>
                    </a:lnT>
                  </a:tcPr>
                </a:tc>
              </a:tr>
            </a:tbl>
          </a:graphicData>
        </a:graphic>
      </p:graphicFrame>
      <p:sp>
        <p:nvSpPr>
          <p:cNvPr id="6251" name="TextBox 4"/>
          <p:cNvSpPr txBox="1">
            <a:spLocks noChangeArrowheads="1"/>
          </p:cNvSpPr>
          <p:nvPr/>
        </p:nvSpPr>
        <p:spPr bwMode="auto">
          <a:xfrm>
            <a:off x="762000" y="6334125"/>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a:t>*Year 3 data is based on information obtained from between October 2012 and April 2013.</a:t>
            </a:r>
          </a:p>
          <a:p>
            <a:pPr eaLnBrk="1" hangingPunct="1"/>
            <a:r>
              <a:rPr lang="en-US" sz="1400" b="1">
                <a:solidFill>
                  <a:srgbClr val="0070C0"/>
                </a:solidFill>
              </a:rPr>
              <a:t>Bold blue text </a:t>
            </a:r>
            <a:r>
              <a:rPr lang="en-US" sz="1400"/>
              <a:t>indicates an increase from Year 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81000"/>
            <a:ext cx="8229600" cy="990600"/>
          </a:xfrm>
        </p:spPr>
        <p:txBody>
          <a:bodyPr/>
          <a:lstStyle/>
          <a:p>
            <a:pPr indent="-914400" eaLnBrk="1" hangingPunct="1"/>
            <a:r>
              <a:rPr lang="en-US" sz="3200" smtClean="0">
                <a:solidFill>
                  <a:srgbClr val="7F7F7F"/>
                </a:solidFill>
              </a:rPr>
              <a:t>To what extent are project initiatives</a:t>
            </a:r>
            <a:br>
              <a:rPr lang="en-US" sz="3200" smtClean="0">
                <a:solidFill>
                  <a:srgbClr val="7F7F7F"/>
                </a:solidFill>
              </a:rPr>
            </a:br>
            <a:r>
              <a:rPr lang="en-US" sz="3200" smtClean="0">
                <a:solidFill>
                  <a:srgbClr val="7F7F7F"/>
                </a:solidFill>
              </a:rPr>
              <a:t>implemented (fidelity of implementation)?</a:t>
            </a:r>
          </a:p>
        </p:txBody>
      </p:sp>
      <p:sp>
        <p:nvSpPr>
          <p:cNvPr id="7171" name="Content Placeholder 2"/>
          <p:cNvSpPr>
            <a:spLocks noGrp="1"/>
          </p:cNvSpPr>
          <p:nvPr>
            <p:ph idx="1"/>
          </p:nvPr>
        </p:nvSpPr>
        <p:spPr>
          <a:xfrm>
            <a:off x="685800" y="1524000"/>
            <a:ext cx="7848600" cy="3276600"/>
          </a:xfrm>
        </p:spPr>
        <p:txBody>
          <a:bodyPr/>
          <a:lstStyle/>
          <a:p>
            <a:pPr eaLnBrk="1" hangingPunct="1"/>
            <a:r>
              <a:rPr lang="en-US" sz="2600" smtClean="0"/>
              <a:t>Most major goals and milestones were met for Year 3. </a:t>
            </a:r>
          </a:p>
          <a:p>
            <a:pPr lvl="1" eaLnBrk="1" hangingPunct="1"/>
            <a:r>
              <a:rPr lang="en-US" sz="2200" smtClean="0"/>
              <a:t>All SD1, SD2, SD3 milestones are complete, ahead of schedule, in progress or on target for Year 3.</a:t>
            </a:r>
          </a:p>
          <a:p>
            <a:pPr lvl="1" eaLnBrk="1" hangingPunct="1"/>
            <a:r>
              <a:rPr lang="en-US" sz="2200" smtClean="0"/>
              <a:t>All CI milestones are on target for Year 3. </a:t>
            </a:r>
          </a:p>
          <a:p>
            <a:pPr lvl="1" eaLnBrk="1" hangingPunct="1"/>
            <a:r>
              <a:rPr lang="en-US" sz="2200" smtClean="0"/>
              <a:t>Most KSD milestones are on target for Year 3 with </a:t>
            </a:r>
            <a:br>
              <a:rPr lang="en-US" sz="2200" smtClean="0"/>
            </a:br>
            <a:r>
              <a:rPr lang="en-US" sz="2200" smtClean="0"/>
              <a:t>mitigation plans. </a:t>
            </a:r>
          </a:p>
          <a:p>
            <a:pPr eaLnBrk="1" hangingPunct="1"/>
            <a:r>
              <a:rPr lang="en-US" sz="2400" smtClean="0"/>
              <a:t>LA-SiGMA Project Progress Survey Module in OASIS: </a:t>
            </a:r>
          </a:p>
        </p:txBody>
      </p:sp>
      <p:graphicFrame>
        <p:nvGraphicFramePr>
          <p:cNvPr id="4" name="Table 3"/>
          <p:cNvGraphicFramePr>
            <a:graphicFrameLocks noGrp="1"/>
          </p:cNvGraphicFramePr>
          <p:nvPr/>
        </p:nvGraphicFramePr>
        <p:xfrm>
          <a:off x="457200" y="4419600"/>
          <a:ext cx="8382000" cy="1143000"/>
        </p:xfrm>
        <a:graphic>
          <a:graphicData uri="http://schemas.openxmlformats.org/drawingml/2006/table">
            <a:tbl>
              <a:tblPr firstRow="1">
                <a:tableStyleId>{0E3FDE45-AF77-4B5C-9715-49D594BDF05E}</a:tableStyleId>
              </a:tblPr>
              <a:tblGrid>
                <a:gridCol w="1270000"/>
                <a:gridCol w="1422400"/>
                <a:gridCol w="1422400"/>
                <a:gridCol w="1422400"/>
                <a:gridCol w="1422400"/>
                <a:gridCol w="1422400"/>
              </a:tblGrid>
              <a:tr h="452595">
                <a:tc>
                  <a:txBody>
                    <a:bodyPr/>
                    <a:lstStyle/>
                    <a:p>
                      <a:pPr algn="ctr" fontAlgn="b"/>
                      <a:r>
                        <a:rPr lang="en-US" sz="1800" u="none" strike="noStrike" dirty="0">
                          <a:effectLst/>
                        </a:rPr>
                        <a:t>Process</a:t>
                      </a:r>
                      <a:endParaRPr lang="en-US" sz="1800" b="0" i="0" u="none" strike="noStrike" dirty="0">
                        <a:solidFill>
                          <a:srgbClr val="000000"/>
                        </a:solidFill>
                        <a:effectLst/>
                        <a:latin typeface="Calibri"/>
                      </a:endParaRPr>
                    </a:p>
                  </a:txBody>
                  <a:tcPr marL="19844" marR="19844" marT="19844" marB="0" anchor="b"/>
                </a:tc>
                <a:tc>
                  <a:txBody>
                    <a:bodyPr/>
                    <a:lstStyle/>
                    <a:p>
                      <a:pPr algn="ctr" fontAlgn="b"/>
                      <a:r>
                        <a:rPr lang="en-US" sz="1800" u="none" strike="noStrike" dirty="0">
                          <a:effectLst/>
                        </a:rPr>
                        <a:t>Outcomes</a:t>
                      </a:r>
                      <a:endParaRPr lang="en-US" sz="1800" b="0" i="0" u="none" strike="noStrike" dirty="0">
                        <a:solidFill>
                          <a:srgbClr val="000000"/>
                        </a:solidFill>
                        <a:effectLst/>
                        <a:latin typeface="Calibri"/>
                      </a:endParaRPr>
                    </a:p>
                  </a:txBody>
                  <a:tcPr marL="19844" marR="19844" marT="19844" marB="0" anchor="b"/>
                </a:tc>
                <a:tc>
                  <a:txBody>
                    <a:bodyPr/>
                    <a:lstStyle/>
                    <a:p>
                      <a:pPr algn="ctr" fontAlgn="b"/>
                      <a:r>
                        <a:rPr lang="en-US" sz="1800" u="none" strike="noStrike" dirty="0">
                          <a:effectLst/>
                        </a:rPr>
                        <a:t>Commitment</a:t>
                      </a:r>
                      <a:endParaRPr lang="en-US" sz="1800" b="0" i="0" u="none" strike="noStrike" dirty="0">
                        <a:solidFill>
                          <a:srgbClr val="000000"/>
                        </a:solidFill>
                        <a:effectLst/>
                        <a:latin typeface="Calibri"/>
                      </a:endParaRPr>
                    </a:p>
                  </a:txBody>
                  <a:tcPr marL="19844" marR="19844" marT="19844" marB="0" anchor="b"/>
                </a:tc>
                <a:tc>
                  <a:txBody>
                    <a:bodyPr/>
                    <a:lstStyle/>
                    <a:p>
                      <a:pPr algn="ctr" fontAlgn="b"/>
                      <a:r>
                        <a:rPr lang="en-US" sz="1800" u="none" strike="noStrike" dirty="0">
                          <a:effectLst/>
                        </a:rPr>
                        <a:t>Efficiency</a:t>
                      </a:r>
                      <a:endParaRPr lang="en-US" sz="1800" b="0" i="0" u="none" strike="noStrike" dirty="0">
                        <a:solidFill>
                          <a:srgbClr val="000000"/>
                        </a:solidFill>
                        <a:effectLst/>
                        <a:latin typeface="Calibri"/>
                      </a:endParaRPr>
                    </a:p>
                  </a:txBody>
                  <a:tcPr marL="19844" marR="19844" marT="19844" marB="0" anchor="b"/>
                </a:tc>
                <a:tc>
                  <a:txBody>
                    <a:bodyPr/>
                    <a:lstStyle/>
                    <a:p>
                      <a:pPr algn="ctr" fontAlgn="b"/>
                      <a:r>
                        <a:rPr lang="en-US" sz="1800" u="none" strike="noStrike" dirty="0">
                          <a:effectLst/>
                        </a:rPr>
                        <a:t>Effectiveness</a:t>
                      </a:r>
                      <a:endParaRPr lang="en-US" sz="1800" b="0" i="0" u="none" strike="noStrike" dirty="0">
                        <a:solidFill>
                          <a:srgbClr val="000000"/>
                        </a:solidFill>
                        <a:effectLst/>
                        <a:latin typeface="Calibri"/>
                      </a:endParaRPr>
                    </a:p>
                  </a:txBody>
                  <a:tcPr marL="19844" marR="19844" marT="19844" marB="0" anchor="b"/>
                </a:tc>
                <a:tc>
                  <a:txBody>
                    <a:bodyPr/>
                    <a:lstStyle/>
                    <a:p>
                      <a:pPr algn="ctr" fontAlgn="b"/>
                      <a:r>
                        <a:rPr lang="en-US" sz="1800" u="none" strike="noStrike" dirty="0">
                          <a:effectLst/>
                        </a:rPr>
                        <a:t>Productivity</a:t>
                      </a:r>
                      <a:endParaRPr lang="en-US" sz="1800" b="0" i="0" u="none" strike="noStrike" dirty="0">
                        <a:solidFill>
                          <a:srgbClr val="000000"/>
                        </a:solidFill>
                        <a:effectLst/>
                        <a:latin typeface="Calibri"/>
                      </a:endParaRPr>
                    </a:p>
                  </a:txBody>
                  <a:tcPr marL="19844" marR="19844" marT="19844" marB="0" anchor="b"/>
                </a:tc>
              </a:tr>
              <a:tr h="690405">
                <a:tc>
                  <a:txBody>
                    <a:bodyPr/>
                    <a:lstStyle/>
                    <a:p>
                      <a:pPr algn="ctr" fontAlgn="b"/>
                      <a:r>
                        <a:rPr lang="en-US" sz="2200" b="1" u="none" strike="noStrike" dirty="0">
                          <a:solidFill>
                            <a:srgbClr val="0070C0"/>
                          </a:solidFill>
                          <a:effectLst/>
                        </a:rPr>
                        <a:t>4.16</a:t>
                      </a:r>
                    </a:p>
                    <a:p>
                      <a:pPr algn="ctr" fontAlgn="b"/>
                      <a:r>
                        <a:rPr lang="en-US" sz="2200" u="none" strike="noStrike" dirty="0">
                          <a:solidFill>
                            <a:schemeClr val="tx1">
                              <a:lumMod val="75000"/>
                              <a:lumOff val="25000"/>
                            </a:schemeClr>
                          </a:solidFill>
                          <a:effectLst/>
                        </a:rPr>
                        <a:t>(0.78)</a:t>
                      </a:r>
                      <a:endParaRPr lang="en-US" sz="2200" b="0" i="0" u="none" strike="noStrike" dirty="0">
                        <a:solidFill>
                          <a:schemeClr val="tx1">
                            <a:lumMod val="75000"/>
                            <a:lumOff val="25000"/>
                          </a:schemeClr>
                        </a:solidFill>
                        <a:effectLst/>
                        <a:latin typeface="Calibri"/>
                      </a:endParaRPr>
                    </a:p>
                  </a:txBody>
                  <a:tcPr marL="19844" marR="19844" marT="19844" marB="0" anchor="b"/>
                </a:tc>
                <a:tc>
                  <a:txBody>
                    <a:bodyPr/>
                    <a:lstStyle/>
                    <a:p>
                      <a:pPr marL="0" algn="ctr" defTabSz="914400" rtl="0" eaLnBrk="1" fontAlgn="b" latinLnBrk="0" hangingPunct="1"/>
                      <a:r>
                        <a:rPr lang="en-US" sz="2200" b="1" u="none" strike="noStrike" kern="1200" dirty="0">
                          <a:solidFill>
                            <a:srgbClr val="0070C0"/>
                          </a:solidFill>
                          <a:effectLst/>
                          <a:latin typeface="+mn-lt"/>
                          <a:ea typeface="+mn-ea"/>
                          <a:cs typeface="+mn-cs"/>
                        </a:rPr>
                        <a:t>4.27</a:t>
                      </a:r>
                    </a:p>
                    <a:p>
                      <a:pPr algn="ctr" fontAlgn="b"/>
                      <a:r>
                        <a:rPr lang="en-US" sz="2200" u="none" strike="noStrike" dirty="0">
                          <a:solidFill>
                            <a:schemeClr val="tx1">
                              <a:lumMod val="75000"/>
                              <a:lumOff val="25000"/>
                            </a:schemeClr>
                          </a:solidFill>
                          <a:effectLst/>
                        </a:rPr>
                        <a:t>(0.78)</a:t>
                      </a:r>
                      <a:endParaRPr lang="en-US" sz="2200" b="0" i="0" u="none" strike="noStrike" dirty="0">
                        <a:solidFill>
                          <a:schemeClr val="tx1">
                            <a:lumMod val="75000"/>
                            <a:lumOff val="25000"/>
                          </a:schemeClr>
                        </a:solidFill>
                        <a:effectLst/>
                        <a:latin typeface="Calibri"/>
                      </a:endParaRPr>
                    </a:p>
                  </a:txBody>
                  <a:tcPr marL="19844" marR="19844" marT="19844" marB="0" anchor="b"/>
                </a:tc>
                <a:tc>
                  <a:txBody>
                    <a:bodyPr/>
                    <a:lstStyle/>
                    <a:p>
                      <a:pPr algn="ctr" fontAlgn="b"/>
                      <a:r>
                        <a:rPr lang="en-US" sz="2200" u="none" strike="noStrike" dirty="0">
                          <a:solidFill>
                            <a:schemeClr val="tx1">
                              <a:lumMod val="75000"/>
                              <a:lumOff val="25000"/>
                            </a:schemeClr>
                          </a:solidFill>
                          <a:effectLst/>
                        </a:rPr>
                        <a:t>4.38</a:t>
                      </a:r>
                    </a:p>
                    <a:p>
                      <a:pPr algn="ctr" fontAlgn="b"/>
                      <a:r>
                        <a:rPr lang="en-US" sz="2200" u="none" strike="noStrike" dirty="0">
                          <a:solidFill>
                            <a:schemeClr val="tx1">
                              <a:lumMod val="75000"/>
                              <a:lumOff val="25000"/>
                            </a:schemeClr>
                          </a:solidFill>
                          <a:effectLst/>
                        </a:rPr>
                        <a:t>(0.78)</a:t>
                      </a:r>
                      <a:endParaRPr lang="en-US" sz="2200" b="0" i="0" u="none" strike="noStrike" dirty="0">
                        <a:solidFill>
                          <a:schemeClr val="tx1">
                            <a:lumMod val="75000"/>
                            <a:lumOff val="25000"/>
                          </a:schemeClr>
                        </a:solidFill>
                        <a:effectLst/>
                        <a:latin typeface="Calibri"/>
                      </a:endParaRPr>
                    </a:p>
                  </a:txBody>
                  <a:tcPr marL="19844" marR="19844" marT="19844" marB="0" anchor="b"/>
                </a:tc>
                <a:tc>
                  <a:txBody>
                    <a:bodyPr/>
                    <a:lstStyle/>
                    <a:p>
                      <a:pPr marL="0" algn="ctr" defTabSz="914400" rtl="0" eaLnBrk="1" fontAlgn="b" latinLnBrk="0" hangingPunct="1"/>
                      <a:r>
                        <a:rPr lang="en-US" sz="2200" b="1" u="none" strike="noStrike" kern="1200" dirty="0">
                          <a:solidFill>
                            <a:srgbClr val="0070C0"/>
                          </a:solidFill>
                          <a:effectLst/>
                          <a:latin typeface="+mn-lt"/>
                          <a:ea typeface="+mn-ea"/>
                          <a:cs typeface="+mn-cs"/>
                        </a:rPr>
                        <a:t>4.45</a:t>
                      </a:r>
                    </a:p>
                    <a:p>
                      <a:pPr algn="ctr" fontAlgn="b"/>
                      <a:r>
                        <a:rPr lang="en-US" sz="2200" u="none" strike="noStrike" dirty="0">
                          <a:solidFill>
                            <a:schemeClr val="tx1">
                              <a:lumMod val="75000"/>
                              <a:lumOff val="25000"/>
                            </a:schemeClr>
                          </a:solidFill>
                          <a:effectLst/>
                        </a:rPr>
                        <a:t>(0.79)</a:t>
                      </a:r>
                      <a:endParaRPr lang="en-US" sz="2200" b="0" i="0" u="none" strike="noStrike" dirty="0">
                        <a:solidFill>
                          <a:schemeClr val="tx1">
                            <a:lumMod val="75000"/>
                            <a:lumOff val="25000"/>
                          </a:schemeClr>
                        </a:solidFill>
                        <a:effectLst/>
                        <a:latin typeface="Calibri"/>
                      </a:endParaRPr>
                    </a:p>
                  </a:txBody>
                  <a:tcPr marL="19844" marR="19844" marT="19844" marB="0" anchor="b"/>
                </a:tc>
                <a:tc>
                  <a:txBody>
                    <a:bodyPr/>
                    <a:lstStyle/>
                    <a:p>
                      <a:pPr marL="0" algn="ctr" defTabSz="914400" rtl="0" eaLnBrk="1" fontAlgn="b" latinLnBrk="0" hangingPunct="1"/>
                      <a:r>
                        <a:rPr lang="en-US" sz="2200" b="1" u="none" strike="noStrike" kern="1200" dirty="0">
                          <a:solidFill>
                            <a:srgbClr val="0070C0"/>
                          </a:solidFill>
                          <a:effectLst/>
                          <a:latin typeface="+mn-lt"/>
                          <a:ea typeface="+mn-ea"/>
                          <a:cs typeface="+mn-cs"/>
                        </a:rPr>
                        <a:t>4.31</a:t>
                      </a:r>
                    </a:p>
                    <a:p>
                      <a:pPr algn="ctr" fontAlgn="b"/>
                      <a:r>
                        <a:rPr lang="en-US" sz="2200" u="none" strike="noStrike" dirty="0">
                          <a:solidFill>
                            <a:schemeClr val="tx1">
                              <a:lumMod val="75000"/>
                              <a:lumOff val="25000"/>
                            </a:schemeClr>
                          </a:solidFill>
                          <a:effectLst/>
                        </a:rPr>
                        <a:t>(0.79)</a:t>
                      </a:r>
                      <a:endParaRPr lang="en-US" sz="2200" b="0" i="0" u="none" strike="noStrike" dirty="0">
                        <a:solidFill>
                          <a:schemeClr val="tx1">
                            <a:lumMod val="75000"/>
                            <a:lumOff val="25000"/>
                          </a:schemeClr>
                        </a:solidFill>
                        <a:effectLst/>
                        <a:latin typeface="Calibri"/>
                      </a:endParaRPr>
                    </a:p>
                  </a:txBody>
                  <a:tcPr marL="19844" marR="19844" marT="19844" marB="0" anchor="b"/>
                </a:tc>
                <a:tc>
                  <a:txBody>
                    <a:bodyPr/>
                    <a:lstStyle/>
                    <a:p>
                      <a:pPr marL="0" algn="ctr" defTabSz="914400" rtl="0" eaLnBrk="1" fontAlgn="b" latinLnBrk="0" hangingPunct="1"/>
                      <a:r>
                        <a:rPr lang="en-US" sz="2200" b="1" u="none" strike="noStrike" kern="1200" dirty="0">
                          <a:solidFill>
                            <a:srgbClr val="0070C0"/>
                          </a:solidFill>
                          <a:effectLst/>
                          <a:latin typeface="+mn-lt"/>
                          <a:ea typeface="+mn-ea"/>
                          <a:cs typeface="+mn-cs"/>
                        </a:rPr>
                        <a:t>4.18</a:t>
                      </a:r>
                    </a:p>
                    <a:p>
                      <a:pPr algn="ctr" fontAlgn="b"/>
                      <a:r>
                        <a:rPr lang="en-US" sz="2200" u="none" strike="noStrike" dirty="0">
                          <a:solidFill>
                            <a:schemeClr val="tx1">
                              <a:lumMod val="75000"/>
                              <a:lumOff val="25000"/>
                            </a:schemeClr>
                          </a:solidFill>
                          <a:effectLst/>
                        </a:rPr>
                        <a:t>(0.78)</a:t>
                      </a:r>
                      <a:endParaRPr lang="en-US" sz="2200" b="0" i="0" u="none" strike="noStrike" dirty="0">
                        <a:solidFill>
                          <a:schemeClr val="tx1">
                            <a:lumMod val="75000"/>
                            <a:lumOff val="25000"/>
                          </a:schemeClr>
                        </a:solidFill>
                        <a:effectLst/>
                        <a:latin typeface="Calibri"/>
                      </a:endParaRPr>
                    </a:p>
                  </a:txBody>
                  <a:tcPr marL="19844" marR="19844" marT="19844" marB="0" anchor="b"/>
                </a:tc>
              </a:tr>
            </a:tbl>
          </a:graphicData>
        </a:graphic>
      </p:graphicFrame>
      <p:sp>
        <p:nvSpPr>
          <p:cNvPr id="7188" name="Rectangle 4"/>
          <p:cNvSpPr>
            <a:spLocks noChangeArrowheads="1"/>
          </p:cNvSpPr>
          <p:nvPr/>
        </p:nvSpPr>
        <p:spPr bwMode="auto">
          <a:xfrm>
            <a:off x="457200" y="5715000"/>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Scale (1 = strongly disagree to 5 = strongly agree) Mean and (Standard Deviation) shown</a:t>
            </a:r>
          </a:p>
          <a:p>
            <a:r>
              <a:rPr lang="en-US" sz="1400"/>
              <a:t>*Year 3 data is based on information obtained from between October 2012 and April 2013.</a:t>
            </a:r>
          </a:p>
          <a:p>
            <a:r>
              <a:rPr lang="en-US" sz="1400" b="1">
                <a:solidFill>
                  <a:srgbClr val="0070C0"/>
                </a:solidFill>
              </a:rPr>
              <a:t>Bold Blue </a:t>
            </a:r>
            <a:r>
              <a:rPr lang="en-US" sz="1400"/>
              <a:t>text indicates an increase from Year 2.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81000"/>
            <a:ext cx="8229600" cy="990600"/>
          </a:xfrm>
        </p:spPr>
        <p:txBody>
          <a:bodyPr/>
          <a:lstStyle/>
          <a:p>
            <a:pPr indent="-457200" eaLnBrk="1" hangingPunct="1"/>
            <a:r>
              <a:rPr lang="en-US" sz="3200" smtClean="0">
                <a:solidFill>
                  <a:srgbClr val="7F7F7F"/>
                </a:solidFill>
              </a:rPr>
              <a:t>What are the short-term and long-term impacts of project initiatives?</a:t>
            </a:r>
          </a:p>
        </p:txBody>
      </p:sp>
      <p:sp>
        <p:nvSpPr>
          <p:cNvPr id="8195" name="Content Placeholder 2"/>
          <p:cNvSpPr>
            <a:spLocks noGrp="1"/>
          </p:cNvSpPr>
          <p:nvPr>
            <p:ph idx="1"/>
          </p:nvPr>
        </p:nvSpPr>
        <p:spPr>
          <a:xfrm>
            <a:off x="228600" y="1447800"/>
            <a:ext cx="8763000" cy="1295400"/>
          </a:xfrm>
        </p:spPr>
        <p:txBody>
          <a:bodyPr/>
          <a:lstStyle/>
          <a:p>
            <a:pPr marL="914400" lvl="1" indent="-365125" eaLnBrk="1" hangingPunct="1">
              <a:buFont typeface="Cambria" pitchFamily="18" charset="0"/>
              <a:buAutoNum type="arabicPeriod"/>
            </a:pPr>
            <a:r>
              <a:rPr lang="en-US" sz="2400" smtClean="0"/>
              <a:t>How has the multi-scale computational tools developed by LA-SiGMA transformed advances in electronic materials, energy materials, and biomolecular materials?</a:t>
            </a:r>
          </a:p>
        </p:txBody>
      </p:sp>
      <p:sp>
        <p:nvSpPr>
          <p:cNvPr id="8196" name="Rectangle 5"/>
          <p:cNvSpPr>
            <a:spLocks noChangeArrowheads="1"/>
          </p:cNvSpPr>
          <p:nvPr/>
        </p:nvSpPr>
        <p:spPr bwMode="auto">
          <a:xfrm>
            <a:off x="-9525" y="6556375"/>
            <a:ext cx="746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*Year 3 data is based on information obtained from between October 2012 and April 2013.</a:t>
            </a:r>
          </a:p>
        </p:txBody>
      </p:sp>
      <p:grpSp>
        <p:nvGrpSpPr>
          <p:cNvPr id="8197" name="Group 17"/>
          <p:cNvGrpSpPr>
            <a:grpSpLocks/>
          </p:cNvGrpSpPr>
          <p:nvPr/>
        </p:nvGrpSpPr>
        <p:grpSpPr bwMode="auto">
          <a:xfrm>
            <a:off x="706438" y="2894013"/>
            <a:ext cx="7731125" cy="2743200"/>
            <a:chOff x="676589" y="3162719"/>
            <a:chExt cx="7731796" cy="2743200"/>
          </a:xfrm>
        </p:grpSpPr>
        <p:graphicFrame>
          <p:nvGraphicFramePr>
            <p:cNvPr id="8207" name="Chart 6"/>
            <p:cNvGraphicFramePr>
              <a:graphicFrameLocks/>
            </p:cNvGraphicFramePr>
            <p:nvPr/>
          </p:nvGraphicFramePr>
          <p:xfrm>
            <a:off x="625789" y="3111919"/>
            <a:ext cx="3835400" cy="2844800"/>
          </p:xfrm>
          <a:graphic>
            <a:graphicData uri="http://schemas.openxmlformats.org/presentationml/2006/ole">
              <mc:AlternateContent xmlns:mc="http://schemas.openxmlformats.org/markup-compatibility/2006">
                <mc:Choice xmlns:v="urn:schemas-microsoft-com:vml" Requires="v">
                  <p:oleObj spid="_x0000_s8211" r:id="rId4" imgW="3840813" imgH="2847079" progId="Excel.Chart.8">
                    <p:embed/>
                  </p:oleObj>
                </mc:Choice>
                <mc:Fallback>
                  <p:oleObj r:id="rId4" imgW="3840813" imgH="2847079" progId="Excel.Char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789" y="3111919"/>
                          <a:ext cx="3835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8" name="Chart 8"/>
            <p:cNvGraphicFramePr>
              <a:graphicFrameLocks/>
            </p:cNvGraphicFramePr>
            <p:nvPr/>
          </p:nvGraphicFramePr>
          <p:xfrm>
            <a:off x="4607058" y="3111919"/>
            <a:ext cx="3852127" cy="2844800"/>
          </p:xfrm>
          <a:graphic>
            <a:graphicData uri="http://schemas.openxmlformats.org/presentationml/2006/ole">
              <mc:AlternateContent xmlns:mc="http://schemas.openxmlformats.org/markup-compatibility/2006">
                <mc:Choice xmlns:v="urn:schemas-microsoft-com:vml" Requires="v">
                  <p:oleObj spid="_x0000_s8212" r:id="rId6" imgW="3853006" imgH="2847079" progId="Excel.Chart.8">
                    <p:embed/>
                  </p:oleObj>
                </mc:Choice>
                <mc:Fallback>
                  <p:oleObj r:id="rId6" imgW="3853006" imgH="2847079" progId="Excel.Chart.8">
                    <p:embed/>
                    <p:pic>
                      <p:nvPicPr>
                        <p:cNvPr id="0" name="Char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7058" y="3111919"/>
                          <a:ext cx="3852127"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8198" name="Group 15"/>
          <p:cNvGrpSpPr>
            <a:grpSpLocks/>
          </p:cNvGrpSpPr>
          <p:nvPr/>
        </p:nvGrpSpPr>
        <p:grpSpPr bwMode="auto">
          <a:xfrm>
            <a:off x="166688" y="6324600"/>
            <a:ext cx="4024312" cy="307975"/>
            <a:chOff x="2528119" y="6019800"/>
            <a:chExt cx="4025080" cy="307777"/>
          </a:xfrm>
        </p:grpSpPr>
        <p:sp>
          <p:nvSpPr>
            <p:cNvPr id="8203" name="Rectangle 10"/>
            <p:cNvSpPr>
              <a:spLocks noChangeArrowheads="1"/>
            </p:cNvSpPr>
            <p:nvPr/>
          </p:nvSpPr>
          <p:spPr bwMode="auto">
            <a:xfrm>
              <a:off x="2605808" y="6019800"/>
              <a:ext cx="39473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  NSF Acknowledged  	   NSF Not Acknowledged</a:t>
              </a:r>
            </a:p>
          </p:txBody>
        </p:sp>
        <p:grpSp>
          <p:nvGrpSpPr>
            <p:cNvPr id="8204" name="Group 14"/>
            <p:cNvGrpSpPr>
              <a:grpSpLocks/>
            </p:cNvGrpSpPr>
            <p:nvPr/>
          </p:nvGrpSpPr>
          <p:grpSpPr bwMode="auto">
            <a:xfrm>
              <a:off x="2528119" y="6087307"/>
              <a:ext cx="2045370" cy="163325"/>
              <a:chOff x="2528119" y="6087307"/>
              <a:chExt cx="2045370" cy="163325"/>
            </a:xfrm>
          </p:grpSpPr>
          <p:sp>
            <p:nvSpPr>
              <p:cNvPr id="8" name="Rectangle 7"/>
              <p:cNvSpPr/>
              <p:nvPr/>
            </p:nvSpPr>
            <p:spPr>
              <a:xfrm>
                <a:off x="2528119" y="6088020"/>
                <a:ext cx="154016" cy="1523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419192" y="6097538"/>
                <a:ext cx="154017" cy="1523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10" name="Rectangle 9"/>
          <p:cNvSpPr/>
          <p:nvPr/>
        </p:nvSpPr>
        <p:spPr>
          <a:xfrm>
            <a:off x="49213" y="2819400"/>
            <a:ext cx="9018587"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p:nvPr/>
        </p:nvSpPr>
        <p:spPr>
          <a:xfrm>
            <a:off x="0" y="2610683"/>
            <a:ext cx="9144000" cy="4247317"/>
          </a:xfrm>
          <a:prstGeom prst="rect">
            <a:avLst/>
          </a:prstGeom>
          <a:solidFill>
            <a:schemeClr val="bg1">
              <a:lumMod val="65000"/>
            </a:schemeClr>
          </a:solidFill>
          <a:ln>
            <a:noFill/>
          </a:ln>
          <a:effectLst>
            <a:innerShdw blurRad="114300">
              <a:prstClr val="black"/>
            </a:innerShdw>
          </a:effectLst>
        </p:spPr>
        <p:txBody>
          <a:bodyPr>
            <a:spAutoFit/>
          </a:bodyPr>
          <a:lstStyle/>
          <a:p>
            <a:pPr lvl="1" fontAlgn="auto">
              <a:spcBef>
                <a:spcPts val="0"/>
              </a:spcBef>
              <a:spcAft>
                <a:spcPts val="0"/>
              </a:spcAft>
              <a:defRPr/>
            </a:pPr>
            <a:endParaRPr lang="en-US" b="1" dirty="0">
              <a:solidFill>
                <a:schemeClr val="bg1"/>
              </a:solidFill>
              <a:latin typeface="+mn-lt"/>
              <a:cs typeface="+mn-cs"/>
            </a:endParaRPr>
          </a:p>
          <a:p>
            <a:pPr marL="1257300" lvl="2" indent="-342900" fontAlgn="auto">
              <a:spcBef>
                <a:spcPts val="0"/>
              </a:spcBef>
              <a:spcAft>
                <a:spcPts val="0"/>
              </a:spcAft>
              <a:buFont typeface="Arial" pitchFamily="34" charset="0"/>
              <a:buChar char="•"/>
              <a:defRPr/>
            </a:pPr>
            <a:r>
              <a:rPr lang="en-US" sz="3200" dirty="0">
                <a:latin typeface="+mn-lt"/>
                <a:cs typeface="+mn-cs"/>
              </a:rPr>
              <a:t>More than 2 codes will be ported to </a:t>
            </a:r>
            <a:br>
              <a:rPr lang="en-US" sz="3200" dirty="0">
                <a:latin typeface="+mn-lt"/>
                <a:cs typeface="+mn-cs"/>
              </a:rPr>
            </a:br>
            <a:r>
              <a:rPr lang="en-US" sz="3200" dirty="0">
                <a:latin typeface="+mn-lt"/>
                <a:cs typeface="+mn-cs"/>
              </a:rPr>
              <a:t>National Leadership </a:t>
            </a:r>
            <a:r>
              <a:rPr lang="en-US" sz="3200">
                <a:latin typeface="+mn-lt"/>
                <a:cs typeface="+mn-cs"/>
              </a:rPr>
              <a:t>Class machines by Year 3.</a:t>
            </a:r>
            <a:endParaRPr lang="en-US" sz="3200" dirty="0">
              <a:latin typeface="+mn-lt"/>
              <a:cs typeface="+mn-cs"/>
            </a:endParaRPr>
          </a:p>
          <a:p>
            <a:pPr lvl="1" fontAlgn="auto">
              <a:spcBef>
                <a:spcPts val="0"/>
              </a:spcBef>
              <a:spcAft>
                <a:spcPts val="0"/>
              </a:spcAft>
              <a:defRPr/>
            </a:pPr>
            <a:endParaRPr lang="en-US" sz="1000" dirty="0">
              <a:latin typeface="+mn-lt"/>
              <a:cs typeface="+mn-cs"/>
            </a:endParaRPr>
          </a:p>
          <a:p>
            <a:pPr marL="2286000" lvl="4" indent="-457200" fontAlgn="auto">
              <a:spcBef>
                <a:spcPts val="0"/>
              </a:spcBef>
              <a:spcAft>
                <a:spcPts val="0"/>
              </a:spcAft>
              <a:buFont typeface="Wingdings" pitchFamily="2" charset="2"/>
              <a:buChar char="§"/>
              <a:defRPr/>
            </a:pPr>
            <a:r>
              <a:rPr lang="en-US" sz="3200" dirty="0">
                <a:latin typeface="+mn-lt"/>
                <a:cs typeface="+mn-cs"/>
              </a:rPr>
              <a:t>4 researchers ported code</a:t>
            </a:r>
          </a:p>
          <a:p>
            <a:pPr fontAlgn="auto">
              <a:spcBef>
                <a:spcPts val="0"/>
              </a:spcBef>
              <a:spcAft>
                <a:spcPts val="0"/>
              </a:spcAft>
              <a:defRPr/>
            </a:pPr>
            <a:endParaRPr lang="en-US" sz="2200" dirty="0">
              <a:latin typeface="+mn-lt"/>
              <a:cs typeface="+mn-cs"/>
            </a:endParaRPr>
          </a:p>
          <a:p>
            <a:pPr marL="1257300" lvl="2" indent="-342900" fontAlgn="auto">
              <a:spcBef>
                <a:spcPts val="0"/>
              </a:spcBef>
              <a:spcAft>
                <a:spcPts val="0"/>
              </a:spcAft>
              <a:buFont typeface="Arial" pitchFamily="34" charset="0"/>
              <a:buChar char="•"/>
              <a:defRPr/>
            </a:pPr>
            <a:r>
              <a:rPr lang="en-US" sz="3200" dirty="0">
                <a:latin typeface="+mn-lt"/>
                <a:cs typeface="+mn-cs"/>
              </a:rPr>
              <a:t>4 codes with full documentation will be </a:t>
            </a:r>
            <a:br>
              <a:rPr lang="en-US" sz="3200" dirty="0">
                <a:latin typeface="+mn-lt"/>
                <a:cs typeface="+mn-cs"/>
              </a:rPr>
            </a:br>
            <a:r>
              <a:rPr lang="en-US" sz="3200" dirty="0">
                <a:latin typeface="+mn-lt"/>
                <a:cs typeface="+mn-cs"/>
              </a:rPr>
              <a:t>publically available. </a:t>
            </a:r>
          </a:p>
          <a:p>
            <a:pPr lvl="1" fontAlgn="auto">
              <a:spcBef>
                <a:spcPts val="0"/>
              </a:spcBef>
              <a:spcAft>
                <a:spcPts val="0"/>
              </a:spcAft>
              <a:defRPr/>
            </a:pPr>
            <a:endParaRPr lang="en-US" sz="1000" dirty="0">
              <a:latin typeface="+mn-lt"/>
              <a:cs typeface="+mn-cs"/>
            </a:endParaRPr>
          </a:p>
          <a:p>
            <a:pPr marL="2286000" lvl="4" indent="-457200" fontAlgn="auto">
              <a:spcBef>
                <a:spcPts val="0"/>
              </a:spcBef>
              <a:spcAft>
                <a:spcPts val="0"/>
              </a:spcAft>
              <a:buFont typeface="Wingdings" pitchFamily="2" charset="2"/>
              <a:buChar char="§"/>
              <a:defRPr/>
            </a:pPr>
            <a:r>
              <a:rPr lang="en-US" sz="3200" dirty="0">
                <a:latin typeface="+mn-lt"/>
                <a:cs typeface="+mn-cs"/>
              </a:rPr>
              <a:t>1 code contained full documentation</a:t>
            </a:r>
          </a:p>
          <a:p>
            <a:pPr lvl="3" fontAlgn="auto">
              <a:spcBef>
                <a:spcPts val="0"/>
              </a:spcBef>
              <a:spcAft>
                <a:spcPts val="0"/>
              </a:spcAft>
              <a:defRPr/>
            </a:pPr>
            <a:endParaRPr lang="en-US" b="1"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1393825"/>
            <a:ext cx="908685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a:xfrm>
            <a:off x="381000" y="381000"/>
            <a:ext cx="8382000" cy="1143000"/>
          </a:xfrm>
        </p:spPr>
        <p:txBody>
          <a:bodyPr/>
          <a:lstStyle/>
          <a:p>
            <a:pPr eaLnBrk="1" hangingPunct="1">
              <a:spcBef>
                <a:spcPts val="1200"/>
              </a:spcBef>
            </a:pPr>
            <a:r>
              <a:rPr lang="en-US" sz="2800" smtClean="0">
                <a:solidFill>
                  <a:srgbClr val="7F7F7F"/>
                </a:solidFill>
              </a:rPr>
              <a:t>Location of Authors in World Citing Year 1 </a:t>
            </a:r>
            <a:r>
              <a:rPr lang="en-US" sz="2200" smtClean="0">
                <a:solidFill>
                  <a:srgbClr val="7F7F7F"/>
                </a:solidFill>
              </a:rPr>
              <a:t>(970 authors) </a:t>
            </a:r>
            <a:r>
              <a:rPr lang="en-US" sz="2800" smtClean="0">
                <a:solidFill>
                  <a:srgbClr val="7F7F7F"/>
                </a:solidFill>
              </a:rPr>
              <a:t>and Year 2 </a:t>
            </a:r>
            <a:r>
              <a:rPr lang="en-US" sz="2200" smtClean="0">
                <a:solidFill>
                  <a:srgbClr val="7F7F7F"/>
                </a:solidFill>
              </a:rPr>
              <a:t>(547 authors) </a:t>
            </a:r>
            <a:r>
              <a:rPr lang="en-US" sz="2800" smtClean="0">
                <a:solidFill>
                  <a:srgbClr val="7F7F7F"/>
                </a:solidFill>
              </a:rPr>
              <a:t>LA-SiGMA Publications </a:t>
            </a:r>
            <a:br>
              <a:rPr lang="en-US" sz="2800" smtClean="0">
                <a:solidFill>
                  <a:srgbClr val="7F7F7F"/>
                </a:solidFill>
              </a:rPr>
            </a:br>
            <a:r>
              <a:rPr lang="en-US" sz="1800" smtClean="0">
                <a:solidFill>
                  <a:srgbClr val="7F7F7F"/>
                </a:solidFill>
              </a:rPr>
              <a:t>                                                                                                     (does not include self citations)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 y="1306513"/>
            <a:ext cx="9090025" cy="570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a:spLocks noGrp="1"/>
          </p:cNvSpPr>
          <p:nvPr>
            <p:ph type="title"/>
          </p:nvPr>
        </p:nvSpPr>
        <p:spPr>
          <a:xfrm>
            <a:off x="381000" y="381000"/>
            <a:ext cx="8229600" cy="1143000"/>
          </a:xfrm>
        </p:spPr>
        <p:txBody>
          <a:bodyPr/>
          <a:lstStyle/>
          <a:p>
            <a:pPr eaLnBrk="1" hangingPunct="1"/>
            <a:r>
              <a:rPr lang="en-US" sz="2800" smtClean="0">
                <a:solidFill>
                  <a:srgbClr val="7F7F7F"/>
                </a:solidFill>
              </a:rPr>
              <a:t>Location of Authors in US Citing Year 1 </a:t>
            </a:r>
            <a:r>
              <a:rPr lang="en-US" sz="2200" smtClean="0">
                <a:solidFill>
                  <a:srgbClr val="7F7F7F"/>
                </a:solidFill>
              </a:rPr>
              <a:t>(970 authors) </a:t>
            </a:r>
            <a:r>
              <a:rPr lang="en-US" sz="2800" smtClean="0">
                <a:solidFill>
                  <a:srgbClr val="7F7F7F"/>
                </a:solidFill>
              </a:rPr>
              <a:t>and Year 2 </a:t>
            </a:r>
            <a:r>
              <a:rPr lang="en-US" sz="2200" smtClean="0">
                <a:solidFill>
                  <a:srgbClr val="7F7F7F"/>
                </a:solidFill>
              </a:rPr>
              <a:t>(547 authors) </a:t>
            </a:r>
            <a:r>
              <a:rPr lang="en-US" sz="2800" smtClean="0">
                <a:solidFill>
                  <a:srgbClr val="7F7F7F"/>
                </a:solidFill>
              </a:rPr>
              <a:t>LA-SiGMA Publications </a:t>
            </a:r>
            <a:br>
              <a:rPr lang="en-US" sz="2800" smtClean="0">
                <a:solidFill>
                  <a:srgbClr val="7F7F7F"/>
                </a:solidFill>
              </a:rPr>
            </a:br>
            <a:r>
              <a:rPr lang="en-US" sz="1800" smtClean="0">
                <a:solidFill>
                  <a:srgbClr val="7F7F7F"/>
                </a:solidFill>
              </a:rPr>
              <a:t>                                                                                                  (does not include self citations)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Autofit/>
          </a:bodyPr>
          <a:lstStyle/>
          <a:p>
            <a:pPr marL="365760" indent="-365760" eaLnBrk="1" fontAlgn="auto" hangingPunct="1">
              <a:spcAft>
                <a:spcPts val="0"/>
              </a:spcAft>
              <a:buFont typeface="+mj-lt"/>
              <a:buAutoNum type="arabicPeriod" startAt="2"/>
              <a:defRPr/>
            </a:pPr>
            <a:r>
              <a:rPr lang="en-US" sz="2400" dirty="0">
                <a:solidFill>
                  <a:schemeClr val="accent1"/>
                </a:solidFill>
                <a:latin typeface="+mn-lt"/>
                <a:ea typeface="+mn-ea"/>
                <a:cs typeface="+mn-cs"/>
              </a:rPr>
              <a:t>How has expanded and enhanced computational tools developed by LA-SiGMA assisted Louisiana researchers </a:t>
            </a:r>
            <a:r>
              <a:rPr lang="en-US" sz="2400" dirty="0" smtClean="0">
                <a:solidFill>
                  <a:schemeClr val="accent1"/>
                </a:solidFill>
                <a:latin typeface="+mn-lt"/>
                <a:ea typeface="+mn-ea"/>
                <a:cs typeface="+mn-cs"/>
              </a:rPr>
              <a:t/>
            </a:r>
            <a:br>
              <a:rPr lang="en-US" sz="2400" dirty="0" smtClean="0">
                <a:solidFill>
                  <a:schemeClr val="accent1"/>
                </a:solidFill>
                <a:latin typeface="+mn-lt"/>
                <a:ea typeface="+mn-ea"/>
                <a:cs typeface="+mn-cs"/>
              </a:rPr>
            </a:br>
            <a:r>
              <a:rPr lang="en-US" sz="2400" dirty="0" smtClean="0">
                <a:solidFill>
                  <a:schemeClr val="accent1"/>
                </a:solidFill>
                <a:latin typeface="+mn-lt"/>
                <a:ea typeface="+mn-ea"/>
                <a:cs typeface="+mn-cs"/>
              </a:rPr>
              <a:t>and </a:t>
            </a:r>
            <a:r>
              <a:rPr lang="en-US" sz="2400" dirty="0">
                <a:solidFill>
                  <a:schemeClr val="accent1"/>
                </a:solidFill>
                <a:latin typeface="+mn-lt"/>
                <a:ea typeface="+mn-ea"/>
                <a:cs typeface="+mn-cs"/>
              </a:rPr>
              <a:t>students?</a:t>
            </a:r>
          </a:p>
        </p:txBody>
      </p:sp>
      <p:graphicFrame>
        <p:nvGraphicFramePr>
          <p:cNvPr id="6" name="Content Placeholder 5"/>
          <p:cNvGraphicFramePr>
            <a:graphicFrameLocks noGrp="1"/>
          </p:cNvGraphicFramePr>
          <p:nvPr>
            <p:ph idx="1"/>
          </p:nvPr>
        </p:nvGraphicFramePr>
        <p:xfrm>
          <a:off x="895350" y="1533525"/>
          <a:ext cx="7353300" cy="4708528"/>
        </p:xfrm>
        <a:graphic>
          <a:graphicData uri="http://schemas.openxmlformats.org/drawingml/2006/table">
            <a:tbl>
              <a:tblPr firstRow="1" bandRow="1">
                <a:tableStyleId>{0E3FDE45-AF77-4B5C-9715-49D594BDF05E}</a:tableStyleId>
              </a:tblPr>
              <a:tblGrid>
                <a:gridCol w="6074465"/>
                <a:gridCol w="1278835"/>
              </a:tblGrid>
              <a:tr h="320548">
                <a:tc>
                  <a:txBody>
                    <a:bodyPr/>
                    <a:lstStyle/>
                    <a:p>
                      <a:pPr algn="l" fontAlgn="b"/>
                      <a:r>
                        <a:rPr lang="en-US" sz="2000" u="none" strike="noStrike" dirty="0">
                          <a:effectLst/>
                        </a:rPr>
                        <a:t>Research Infrastructure Tools and Platforms</a:t>
                      </a:r>
                      <a:endParaRPr lang="en-US" sz="2000" b="1" i="0" u="none" strike="noStrike" dirty="0">
                        <a:solidFill>
                          <a:srgbClr val="000000"/>
                        </a:solidFill>
                        <a:effectLst/>
                        <a:latin typeface="Calibri"/>
                      </a:endParaRPr>
                    </a:p>
                  </a:txBody>
                  <a:tcPr marL="15737" marR="15737" marT="15738" marB="0" anchor="ctr">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Year </a:t>
                      </a:r>
                      <a:r>
                        <a:rPr lang="en-US" sz="2000" u="none" strike="noStrike" dirty="0" smtClean="0">
                          <a:effectLst/>
                        </a:rPr>
                        <a:t>3*</a:t>
                      </a:r>
                      <a:endParaRPr lang="en-US" sz="2000" b="1" i="0" u="none" strike="noStrike" dirty="0">
                        <a:solidFill>
                          <a:srgbClr val="000000"/>
                        </a:solidFill>
                        <a:effectLst/>
                        <a:latin typeface="Calibri"/>
                      </a:endParaRPr>
                    </a:p>
                  </a:txBody>
                  <a:tcPr marL="15737" marR="15737" marT="15738" marB="0" anchor="ctr">
                    <a:lnB w="12700" cap="flat" cmpd="sng" algn="ctr">
                      <a:solidFill>
                        <a:schemeClr val="tx1"/>
                      </a:solidFill>
                      <a:prstDash val="solid"/>
                      <a:round/>
                      <a:headEnd type="none" w="med" len="med"/>
                      <a:tailEnd type="none" w="med" len="med"/>
                    </a:lnB>
                  </a:tcPr>
                </a:tc>
              </a:tr>
              <a:tr h="292532">
                <a:tc>
                  <a:txBody>
                    <a:bodyPr/>
                    <a:lstStyle/>
                    <a:p>
                      <a:pPr algn="ctr" fontAlgn="b"/>
                      <a:r>
                        <a:rPr lang="en-US" sz="1800" b="1" u="none" strike="noStrike" dirty="0">
                          <a:effectLst/>
                        </a:rPr>
                        <a:t>Computational Tools</a:t>
                      </a:r>
                      <a:endParaRPr lang="en-US" sz="1800" b="1" i="0" u="none" strike="noStrike" dirty="0">
                        <a:solidFill>
                          <a:srgbClr val="000000"/>
                        </a:solidFill>
                        <a:effectLst/>
                        <a:latin typeface="Calibri"/>
                      </a:endParaRPr>
                    </a:p>
                  </a:txBody>
                  <a:tcPr marL="15737" marR="15737" marT="157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0" i="0" u="none" strike="noStrike" dirty="0">
                        <a:solidFill>
                          <a:srgbClr val="000000"/>
                        </a:solidFill>
                        <a:effectLst/>
                        <a:latin typeface="Calibri"/>
                      </a:endParaRPr>
                    </a:p>
                  </a:txBody>
                  <a:tcPr marL="15737" marR="15737" marT="1573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532">
                <a:tc>
                  <a:txBody>
                    <a:bodyPr/>
                    <a:lstStyle/>
                    <a:p>
                      <a:pPr algn="l" fontAlgn="b"/>
                      <a:r>
                        <a:rPr lang="en-US" sz="1800" u="none" strike="noStrike" dirty="0">
                          <a:effectLst/>
                        </a:rPr>
                        <a:t>Multi-core Computers</a:t>
                      </a:r>
                      <a:endParaRPr lang="en-US" sz="1800" b="0" i="0" u="none" strike="noStrike" dirty="0">
                        <a:solidFill>
                          <a:srgbClr val="000000"/>
                        </a:solidFill>
                        <a:effectLst/>
                        <a:latin typeface="Calibri"/>
                      </a:endParaRPr>
                    </a:p>
                  </a:txBody>
                  <a:tcPr marL="15737" marR="15737" marT="15738" marB="0" anchor="ctr">
                    <a:lnT w="12700" cap="flat" cmpd="sng" algn="ctr">
                      <a:solidFill>
                        <a:schemeClr val="tx1"/>
                      </a:solidFill>
                      <a:prstDash val="solid"/>
                      <a:round/>
                      <a:headEnd type="none" w="med" len="med"/>
                      <a:tailEnd type="none" w="med" len="med"/>
                    </a:lnT>
                  </a:tcPr>
                </a:tc>
                <a:tc>
                  <a:txBody>
                    <a:bodyPr/>
                    <a:lstStyle/>
                    <a:p>
                      <a:pPr algn="ctr" fontAlgn="b"/>
                      <a:r>
                        <a:rPr lang="en-US" sz="1800" b="1" u="none" strike="noStrike" dirty="0">
                          <a:solidFill>
                            <a:srgbClr val="0070C0"/>
                          </a:solidFill>
                          <a:effectLst/>
                        </a:rPr>
                        <a:t>54%</a:t>
                      </a:r>
                      <a:endParaRPr lang="en-US" sz="1800" b="1" i="0" u="none" strike="noStrike" dirty="0">
                        <a:solidFill>
                          <a:srgbClr val="0070C0"/>
                        </a:solidFill>
                        <a:effectLst/>
                        <a:latin typeface="Calibri"/>
                      </a:endParaRPr>
                    </a:p>
                  </a:txBody>
                  <a:tcPr marL="15737" marR="15737" marT="15738" marB="0" anchor="ctr">
                    <a:lnT w="12700" cap="flat" cmpd="sng" algn="ctr">
                      <a:solidFill>
                        <a:schemeClr val="tx1"/>
                      </a:solidFill>
                      <a:prstDash val="solid"/>
                      <a:round/>
                      <a:headEnd type="none" w="med" len="med"/>
                      <a:tailEnd type="none" w="med" len="med"/>
                    </a:lnT>
                  </a:tcPr>
                </a:tc>
              </a:tr>
              <a:tr h="292532">
                <a:tc>
                  <a:txBody>
                    <a:bodyPr/>
                    <a:lstStyle/>
                    <a:p>
                      <a:pPr algn="l" fontAlgn="b"/>
                      <a:r>
                        <a:rPr lang="en-US" sz="1800" u="none" strike="noStrike" dirty="0">
                          <a:effectLst/>
                        </a:rPr>
                        <a:t>Massively parallel</a:t>
                      </a:r>
                      <a:endParaRPr lang="en-US" sz="1800" b="0" i="0" u="none" strike="noStrike" dirty="0">
                        <a:solidFill>
                          <a:srgbClr val="000000"/>
                        </a:solidFill>
                        <a:effectLst/>
                        <a:latin typeface="Calibri"/>
                      </a:endParaRPr>
                    </a:p>
                  </a:txBody>
                  <a:tcPr marL="15737" marR="15737" marT="15738" marB="0" anchor="ctr"/>
                </a:tc>
                <a:tc>
                  <a:txBody>
                    <a:bodyPr/>
                    <a:lstStyle/>
                    <a:p>
                      <a:pPr algn="ctr" fontAlgn="b"/>
                      <a:r>
                        <a:rPr lang="en-US" sz="1800" u="none" strike="noStrike" dirty="0">
                          <a:solidFill>
                            <a:schemeClr val="tx1"/>
                          </a:solidFill>
                          <a:effectLst/>
                        </a:rPr>
                        <a:t>39%</a:t>
                      </a:r>
                      <a:endParaRPr lang="en-US" sz="1800" b="0" i="0" u="none" strike="noStrike" dirty="0">
                        <a:solidFill>
                          <a:schemeClr val="tx1"/>
                        </a:solidFill>
                        <a:effectLst/>
                        <a:latin typeface="Calibri"/>
                      </a:endParaRPr>
                    </a:p>
                  </a:txBody>
                  <a:tcPr marL="15737" marR="15737" marT="15738" marB="0" anchor="ctr"/>
                </a:tc>
              </a:tr>
              <a:tr h="292532">
                <a:tc>
                  <a:txBody>
                    <a:bodyPr/>
                    <a:lstStyle/>
                    <a:p>
                      <a:pPr algn="l" fontAlgn="b"/>
                      <a:r>
                        <a:rPr lang="en-US" sz="1800" u="none" strike="noStrike" dirty="0">
                          <a:effectLst/>
                        </a:rPr>
                        <a:t>MPI coding</a:t>
                      </a:r>
                      <a:endParaRPr lang="en-US" sz="1800" b="0" i="0" u="none" strike="noStrike" dirty="0">
                        <a:solidFill>
                          <a:srgbClr val="000000"/>
                        </a:solidFill>
                        <a:effectLst/>
                        <a:latin typeface="Calibri"/>
                      </a:endParaRPr>
                    </a:p>
                  </a:txBody>
                  <a:tcPr marL="15737" marR="15737" marT="15738" marB="0" anchor="ctr"/>
                </a:tc>
                <a:tc>
                  <a:txBody>
                    <a:bodyPr/>
                    <a:lstStyle/>
                    <a:p>
                      <a:pPr algn="ctr" fontAlgn="b"/>
                      <a:r>
                        <a:rPr lang="en-US" sz="1800" b="1" u="none" strike="noStrike" dirty="0">
                          <a:solidFill>
                            <a:srgbClr val="0070C0"/>
                          </a:solidFill>
                          <a:effectLst/>
                        </a:rPr>
                        <a:t>24%</a:t>
                      </a:r>
                      <a:endParaRPr lang="en-US" sz="1800" b="1" i="0" u="none" strike="noStrike" dirty="0">
                        <a:solidFill>
                          <a:srgbClr val="0070C0"/>
                        </a:solidFill>
                        <a:effectLst/>
                        <a:latin typeface="Calibri"/>
                      </a:endParaRPr>
                    </a:p>
                  </a:txBody>
                  <a:tcPr marL="15737" marR="15737" marT="15738" marB="0" anchor="ctr"/>
                </a:tc>
              </a:tr>
              <a:tr h="292532">
                <a:tc>
                  <a:txBody>
                    <a:bodyPr/>
                    <a:lstStyle/>
                    <a:p>
                      <a:pPr algn="l" fontAlgn="b"/>
                      <a:r>
                        <a:rPr lang="en-US" sz="1800" u="none" strike="noStrike" dirty="0">
                          <a:effectLst/>
                        </a:rPr>
                        <a:t>GPU (heterogeneous)</a:t>
                      </a:r>
                      <a:endParaRPr lang="en-US" sz="1800" b="0" i="0" u="none" strike="noStrike" dirty="0">
                        <a:solidFill>
                          <a:srgbClr val="000000"/>
                        </a:solidFill>
                        <a:effectLst/>
                        <a:latin typeface="Calibri"/>
                      </a:endParaRPr>
                    </a:p>
                  </a:txBody>
                  <a:tcPr marL="15737" marR="15737" marT="15738" marB="0" anchor="ctr"/>
                </a:tc>
                <a:tc>
                  <a:txBody>
                    <a:bodyPr/>
                    <a:lstStyle/>
                    <a:p>
                      <a:pPr marL="0" algn="ctr" defTabSz="914400" rtl="0" eaLnBrk="1" fontAlgn="b" latinLnBrk="0" hangingPunct="1"/>
                      <a:r>
                        <a:rPr lang="en-US" sz="1800" u="none" strike="noStrike" kern="1200" dirty="0">
                          <a:solidFill>
                            <a:schemeClr val="tx1"/>
                          </a:solidFill>
                          <a:effectLst/>
                          <a:latin typeface="+mn-lt"/>
                          <a:ea typeface="+mn-ea"/>
                          <a:cs typeface="+mn-cs"/>
                        </a:rPr>
                        <a:t>19%</a:t>
                      </a:r>
                    </a:p>
                  </a:txBody>
                  <a:tcPr marL="15737" marR="15737" marT="15738" marB="0" anchor="ctr"/>
                </a:tc>
              </a:tr>
              <a:tr h="292532">
                <a:tc>
                  <a:txBody>
                    <a:bodyPr/>
                    <a:lstStyle/>
                    <a:p>
                      <a:pPr algn="l" fontAlgn="b"/>
                      <a:r>
                        <a:rPr lang="en-US" sz="1800" u="none" strike="noStrike" dirty="0">
                          <a:effectLst/>
                        </a:rPr>
                        <a:t>OpenMP</a:t>
                      </a:r>
                      <a:endParaRPr lang="en-US" sz="1800" b="0" i="0" u="none" strike="noStrike" dirty="0">
                        <a:solidFill>
                          <a:srgbClr val="000000"/>
                        </a:solidFill>
                        <a:effectLst/>
                        <a:latin typeface="Calibri"/>
                      </a:endParaRPr>
                    </a:p>
                  </a:txBody>
                  <a:tcPr marL="15737" marR="15737" marT="15738" marB="0" anchor="ctr"/>
                </a:tc>
                <a:tc>
                  <a:txBody>
                    <a:bodyPr/>
                    <a:lstStyle/>
                    <a:p>
                      <a:pPr marL="0" algn="ctr" defTabSz="914400" rtl="0" eaLnBrk="1" fontAlgn="b" latinLnBrk="0" hangingPunct="1"/>
                      <a:r>
                        <a:rPr lang="en-US" sz="1800" u="none" strike="noStrike" kern="1200" dirty="0">
                          <a:solidFill>
                            <a:schemeClr val="tx1"/>
                          </a:solidFill>
                          <a:effectLst/>
                          <a:latin typeface="+mn-lt"/>
                          <a:ea typeface="+mn-ea"/>
                          <a:cs typeface="+mn-cs"/>
                        </a:rPr>
                        <a:t>7%</a:t>
                      </a:r>
                    </a:p>
                  </a:txBody>
                  <a:tcPr marL="15737" marR="15737" marT="15738" marB="0" anchor="ctr"/>
                </a:tc>
              </a:tr>
              <a:tr h="292532">
                <a:tc>
                  <a:txBody>
                    <a:bodyPr/>
                    <a:lstStyle/>
                    <a:p>
                      <a:pPr algn="l" fontAlgn="b"/>
                      <a:r>
                        <a:rPr lang="en-US" sz="1800" u="none" strike="noStrike" dirty="0">
                          <a:effectLst/>
                        </a:rPr>
                        <a:t>Hybrid Programming</a:t>
                      </a:r>
                      <a:endParaRPr lang="en-US" sz="1800" b="0" i="0" u="none" strike="noStrike" dirty="0">
                        <a:solidFill>
                          <a:srgbClr val="000000"/>
                        </a:solidFill>
                        <a:effectLst/>
                        <a:latin typeface="Calibri"/>
                      </a:endParaRPr>
                    </a:p>
                  </a:txBody>
                  <a:tcPr marL="15737" marR="15737" marT="15738" marB="0" anchor="ctr"/>
                </a:tc>
                <a:tc>
                  <a:txBody>
                    <a:bodyPr/>
                    <a:lstStyle/>
                    <a:p>
                      <a:pPr algn="ctr" fontAlgn="b"/>
                      <a:r>
                        <a:rPr lang="en-US" sz="1800" b="1" u="none" strike="noStrike" dirty="0">
                          <a:solidFill>
                            <a:srgbClr val="0070C0"/>
                          </a:solidFill>
                          <a:effectLst/>
                        </a:rPr>
                        <a:t>7%</a:t>
                      </a:r>
                      <a:endParaRPr lang="en-US" sz="1800" b="1" i="0" u="none" strike="noStrike" dirty="0">
                        <a:solidFill>
                          <a:srgbClr val="0070C0"/>
                        </a:solidFill>
                        <a:effectLst/>
                        <a:latin typeface="Calibri"/>
                      </a:endParaRPr>
                    </a:p>
                  </a:txBody>
                  <a:tcPr marL="15737" marR="15737" marT="15738" marB="0" anchor="ctr"/>
                </a:tc>
              </a:tr>
              <a:tr h="292532">
                <a:tc>
                  <a:txBody>
                    <a:bodyPr/>
                    <a:lstStyle/>
                    <a:p>
                      <a:pPr algn="l" fontAlgn="b"/>
                      <a:r>
                        <a:rPr lang="en-US" sz="1800" u="none" strike="noStrike" dirty="0">
                          <a:effectLst/>
                        </a:rPr>
                        <a:t>Other</a:t>
                      </a:r>
                      <a:endParaRPr lang="en-US" sz="1800" b="0" i="0" u="none" strike="noStrike" dirty="0">
                        <a:solidFill>
                          <a:srgbClr val="000000"/>
                        </a:solidFill>
                        <a:effectLst/>
                        <a:latin typeface="Calibri"/>
                      </a:endParaRPr>
                    </a:p>
                  </a:txBody>
                  <a:tcPr marL="15737" marR="15737" marT="15738" marB="0" anchor="ctr">
                    <a:lnB w="12700" cap="flat" cmpd="sng" algn="ctr">
                      <a:noFill/>
                      <a:prstDash val="solid"/>
                      <a:round/>
                      <a:headEnd type="none" w="med" len="med"/>
                      <a:tailEnd type="none" w="med" len="med"/>
                    </a:lnB>
                  </a:tcPr>
                </a:tc>
                <a:tc>
                  <a:txBody>
                    <a:bodyPr/>
                    <a:lstStyle/>
                    <a:p>
                      <a:pPr marL="0" algn="ctr" defTabSz="914400" rtl="0" eaLnBrk="1" fontAlgn="b" latinLnBrk="0" hangingPunct="1"/>
                      <a:r>
                        <a:rPr lang="en-US" sz="1800" u="none" strike="noStrike" kern="1200" dirty="0">
                          <a:solidFill>
                            <a:schemeClr val="tx1"/>
                          </a:solidFill>
                          <a:effectLst/>
                          <a:latin typeface="+mn-lt"/>
                          <a:ea typeface="+mn-ea"/>
                          <a:cs typeface="+mn-cs"/>
                        </a:rPr>
                        <a:t>2%</a:t>
                      </a:r>
                    </a:p>
                  </a:txBody>
                  <a:tcPr marL="15737" marR="15737" marT="15738" marB="0" anchor="ctr">
                    <a:lnB w="12700" cap="flat" cmpd="sng" algn="ctr">
                      <a:noFill/>
                      <a:prstDash val="solid"/>
                      <a:round/>
                      <a:headEnd type="none" w="med" len="med"/>
                      <a:tailEnd type="none" w="med" len="med"/>
                    </a:lnB>
                  </a:tcPr>
                </a:tc>
              </a:tr>
              <a:tr h="292532">
                <a:tc>
                  <a:txBody>
                    <a:bodyPr/>
                    <a:lstStyle/>
                    <a:p>
                      <a:pPr marL="0" algn="l" defTabSz="914400" rtl="0" eaLnBrk="1" fontAlgn="b" latinLnBrk="0" hangingPunct="1"/>
                      <a:r>
                        <a:rPr lang="en-US" sz="1800" u="none" strike="noStrike" kern="1200" dirty="0" smtClean="0">
                          <a:solidFill>
                            <a:schemeClr val="tx1"/>
                          </a:solidFill>
                          <a:effectLst/>
                          <a:latin typeface="+mn-lt"/>
                          <a:ea typeface="+mn-ea"/>
                          <a:cs typeface="+mn-cs"/>
                        </a:rPr>
                        <a:t>None of the tools listed</a:t>
                      </a:r>
                      <a:endParaRPr lang="en-US" sz="1800" u="none" strike="noStrike" kern="1200" dirty="0">
                        <a:solidFill>
                          <a:schemeClr val="tx1"/>
                        </a:solidFill>
                        <a:effectLst/>
                        <a:latin typeface="+mn-lt"/>
                        <a:ea typeface="+mn-ea"/>
                        <a:cs typeface="+mn-cs"/>
                      </a:endParaRPr>
                    </a:p>
                  </a:txBody>
                  <a:tcPr marL="15737" marR="15737" marT="15738"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i="0" u="none" strike="noStrike" dirty="0" smtClean="0">
                          <a:solidFill>
                            <a:srgbClr val="0070C0"/>
                          </a:solidFill>
                          <a:effectLst/>
                          <a:latin typeface="Calibri"/>
                        </a:rPr>
                        <a:t>41%</a:t>
                      </a:r>
                      <a:endParaRPr lang="en-US" sz="1800" b="1" i="0" u="none" strike="noStrike" dirty="0">
                        <a:solidFill>
                          <a:srgbClr val="0070C0"/>
                        </a:solidFill>
                        <a:effectLst/>
                        <a:latin typeface="Calibri"/>
                      </a:endParaRPr>
                    </a:p>
                  </a:txBody>
                  <a:tcPr marL="15737" marR="15737" marT="15738"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2532">
                <a:tc>
                  <a:txBody>
                    <a:bodyPr/>
                    <a:lstStyle/>
                    <a:p>
                      <a:pPr algn="ctr" fontAlgn="b"/>
                      <a:r>
                        <a:rPr lang="en-US" sz="1800" b="1" u="none" strike="noStrike" dirty="0">
                          <a:effectLst/>
                        </a:rPr>
                        <a:t>Platforms</a:t>
                      </a:r>
                      <a:endParaRPr lang="en-US" sz="1800" b="1" i="0" u="none" strike="noStrike" dirty="0">
                        <a:solidFill>
                          <a:srgbClr val="000000"/>
                        </a:solidFill>
                        <a:effectLst/>
                        <a:latin typeface="Calibri"/>
                      </a:endParaRPr>
                    </a:p>
                  </a:txBody>
                  <a:tcPr marL="15737" marR="15737" marT="157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0" i="0" u="none" strike="noStrike" dirty="0">
                        <a:solidFill>
                          <a:srgbClr val="000000"/>
                        </a:solidFill>
                        <a:effectLst/>
                        <a:latin typeface="Calibri"/>
                      </a:endParaRPr>
                    </a:p>
                  </a:txBody>
                  <a:tcPr marL="15737" marR="15737" marT="157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532">
                <a:tc>
                  <a:txBody>
                    <a:bodyPr/>
                    <a:lstStyle/>
                    <a:p>
                      <a:pPr algn="l" fontAlgn="b"/>
                      <a:r>
                        <a:rPr lang="en-US" sz="1800" u="none" strike="noStrike" dirty="0">
                          <a:effectLst/>
                        </a:rPr>
                        <a:t>LONI (local)</a:t>
                      </a:r>
                      <a:endParaRPr lang="en-US" sz="1800" b="0" i="0" u="none" strike="noStrike" dirty="0">
                        <a:solidFill>
                          <a:srgbClr val="000000"/>
                        </a:solidFill>
                        <a:effectLst/>
                        <a:latin typeface="Calibri"/>
                      </a:endParaRPr>
                    </a:p>
                  </a:txBody>
                  <a:tcPr marL="15737" marR="15737" marT="15738"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800" u="none" strike="noStrike" kern="1200" dirty="0">
                          <a:solidFill>
                            <a:schemeClr val="tx1"/>
                          </a:solidFill>
                          <a:effectLst/>
                          <a:latin typeface="+mn-lt"/>
                          <a:ea typeface="+mn-ea"/>
                          <a:cs typeface="+mn-cs"/>
                        </a:rPr>
                        <a:t>37%</a:t>
                      </a:r>
                    </a:p>
                  </a:txBody>
                  <a:tcPr marL="15737" marR="15737" marT="15738" marB="0" anchor="ctr">
                    <a:lnT w="12700" cap="flat" cmpd="sng" algn="ctr">
                      <a:solidFill>
                        <a:schemeClr val="tx1"/>
                      </a:solidFill>
                      <a:prstDash val="solid"/>
                      <a:round/>
                      <a:headEnd type="none" w="med" len="med"/>
                      <a:tailEnd type="none" w="med" len="med"/>
                    </a:lnT>
                  </a:tcPr>
                </a:tc>
              </a:tr>
              <a:tr h="292532">
                <a:tc>
                  <a:txBody>
                    <a:bodyPr/>
                    <a:lstStyle/>
                    <a:p>
                      <a:pPr algn="l" fontAlgn="b"/>
                      <a:r>
                        <a:rPr lang="en-US" sz="1800" u="none" strike="noStrike" dirty="0">
                          <a:effectLst/>
                        </a:rPr>
                        <a:t>LONI (remote)</a:t>
                      </a:r>
                      <a:endParaRPr lang="en-US" sz="1800" b="0" i="0" u="none" strike="noStrike" dirty="0">
                        <a:solidFill>
                          <a:srgbClr val="000000"/>
                        </a:solidFill>
                        <a:effectLst/>
                        <a:latin typeface="Calibri"/>
                      </a:endParaRPr>
                    </a:p>
                  </a:txBody>
                  <a:tcPr marL="15737" marR="15737" marT="15738" marB="0" anchor="ctr"/>
                </a:tc>
                <a:tc>
                  <a:txBody>
                    <a:bodyPr/>
                    <a:lstStyle/>
                    <a:p>
                      <a:pPr algn="ctr" fontAlgn="b"/>
                      <a:r>
                        <a:rPr lang="en-US" sz="1800" b="1" u="none" strike="noStrike" dirty="0">
                          <a:solidFill>
                            <a:srgbClr val="0070C0"/>
                          </a:solidFill>
                          <a:effectLst/>
                        </a:rPr>
                        <a:t>34%</a:t>
                      </a:r>
                      <a:endParaRPr lang="en-US" sz="1800" b="1" i="0" u="none" strike="noStrike" dirty="0">
                        <a:solidFill>
                          <a:srgbClr val="0070C0"/>
                        </a:solidFill>
                        <a:effectLst/>
                        <a:latin typeface="Calibri"/>
                      </a:endParaRPr>
                    </a:p>
                  </a:txBody>
                  <a:tcPr marL="15737" marR="15737" marT="15738" marB="0" anchor="ctr"/>
                </a:tc>
              </a:tr>
              <a:tr h="292532">
                <a:tc>
                  <a:txBody>
                    <a:bodyPr/>
                    <a:lstStyle/>
                    <a:p>
                      <a:pPr algn="l" fontAlgn="b"/>
                      <a:r>
                        <a:rPr lang="en-US" sz="1800" u="none" strike="noStrike" dirty="0">
                          <a:effectLst/>
                        </a:rPr>
                        <a:t>National SC Centers</a:t>
                      </a:r>
                      <a:endParaRPr lang="en-US" sz="1800" b="0" i="0" u="none" strike="noStrike" dirty="0">
                        <a:solidFill>
                          <a:srgbClr val="000000"/>
                        </a:solidFill>
                        <a:effectLst/>
                        <a:latin typeface="Calibri"/>
                      </a:endParaRPr>
                    </a:p>
                  </a:txBody>
                  <a:tcPr marL="15737" marR="15737" marT="15738" marB="0" anchor="ctr"/>
                </a:tc>
                <a:tc>
                  <a:txBody>
                    <a:bodyPr/>
                    <a:lstStyle/>
                    <a:p>
                      <a:pPr marL="0" algn="ctr" defTabSz="914400" rtl="0" eaLnBrk="1" fontAlgn="b" latinLnBrk="0" hangingPunct="1"/>
                      <a:r>
                        <a:rPr lang="en-US" sz="1800" u="none" strike="noStrike" kern="1200" dirty="0">
                          <a:solidFill>
                            <a:schemeClr val="tx1"/>
                          </a:solidFill>
                          <a:effectLst/>
                          <a:latin typeface="+mn-lt"/>
                          <a:ea typeface="+mn-ea"/>
                          <a:cs typeface="+mn-cs"/>
                        </a:rPr>
                        <a:t>10%</a:t>
                      </a:r>
                    </a:p>
                  </a:txBody>
                  <a:tcPr marL="15737" marR="15737" marT="15738" marB="0" anchor="ctr"/>
                </a:tc>
              </a:tr>
              <a:tr h="292532">
                <a:tc>
                  <a:txBody>
                    <a:bodyPr/>
                    <a:lstStyle/>
                    <a:p>
                      <a:pPr algn="l" fontAlgn="b"/>
                      <a:r>
                        <a:rPr lang="en-US" sz="1800" u="none" strike="noStrike" dirty="0">
                          <a:effectLst/>
                        </a:rPr>
                        <a:t>TeraGrid</a:t>
                      </a:r>
                      <a:endParaRPr lang="en-US" sz="1800" b="0" i="0" u="none" strike="noStrike" dirty="0">
                        <a:solidFill>
                          <a:srgbClr val="000000"/>
                        </a:solidFill>
                        <a:effectLst/>
                        <a:latin typeface="Calibri"/>
                      </a:endParaRPr>
                    </a:p>
                  </a:txBody>
                  <a:tcPr marL="15737" marR="15737" marT="15738" marB="0" anchor="ctr"/>
                </a:tc>
                <a:tc>
                  <a:txBody>
                    <a:bodyPr/>
                    <a:lstStyle/>
                    <a:p>
                      <a:pPr marL="0" algn="ctr" defTabSz="914400" rtl="0" eaLnBrk="1" fontAlgn="b" latinLnBrk="0" hangingPunct="1"/>
                      <a:r>
                        <a:rPr lang="en-US" sz="1800" u="none" strike="noStrike" kern="1200" dirty="0">
                          <a:solidFill>
                            <a:schemeClr val="tx1"/>
                          </a:solidFill>
                          <a:effectLst/>
                          <a:latin typeface="+mn-lt"/>
                          <a:ea typeface="+mn-ea"/>
                          <a:cs typeface="+mn-cs"/>
                        </a:rPr>
                        <a:t>8%</a:t>
                      </a:r>
                    </a:p>
                  </a:txBody>
                  <a:tcPr marL="15737" marR="15737" marT="15738" marB="0" anchor="ctr"/>
                </a:tc>
              </a:tr>
              <a:tr h="292532">
                <a:tc>
                  <a:txBody>
                    <a:bodyPr/>
                    <a:lstStyle/>
                    <a:p>
                      <a:pPr algn="l" fontAlgn="b"/>
                      <a:r>
                        <a:rPr lang="en-US" sz="1800" u="none" strike="noStrike" dirty="0">
                          <a:effectLst/>
                        </a:rPr>
                        <a:t>None  </a:t>
                      </a:r>
                      <a:endParaRPr lang="en-US" sz="1800" b="0" i="0" u="none" strike="noStrike" dirty="0">
                        <a:solidFill>
                          <a:srgbClr val="000000"/>
                        </a:solidFill>
                        <a:effectLst/>
                        <a:latin typeface="Calibri"/>
                      </a:endParaRPr>
                    </a:p>
                  </a:txBody>
                  <a:tcPr marL="15737" marR="15737" marT="15738" marB="0" anchor="ctr">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solidFill>
                            <a:srgbClr val="0070C0"/>
                          </a:solidFill>
                          <a:effectLst/>
                        </a:rPr>
                        <a:t>32%</a:t>
                      </a:r>
                      <a:endParaRPr lang="en-US" sz="1800" b="1" i="0" u="none" strike="noStrike" dirty="0">
                        <a:solidFill>
                          <a:srgbClr val="0070C0"/>
                        </a:solidFill>
                        <a:effectLst/>
                        <a:latin typeface="Calibri"/>
                      </a:endParaRPr>
                    </a:p>
                  </a:txBody>
                  <a:tcPr marL="15737" marR="15737" marT="15738" marB="0" anchor="ctr">
                    <a:lnB w="12700" cap="flat" cmpd="sng" algn="ctr">
                      <a:solidFill>
                        <a:schemeClr val="tx1"/>
                      </a:solidFill>
                      <a:prstDash val="solid"/>
                      <a:round/>
                      <a:headEnd type="none" w="med" len="med"/>
                      <a:tailEnd type="none" w="med" len="med"/>
                    </a:lnB>
                  </a:tcPr>
                </a:tc>
              </a:tr>
            </a:tbl>
          </a:graphicData>
        </a:graphic>
      </p:graphicFrame>
      <p:sp>
        <p:nvSpPr>
          <p:cNvPr id="11306" name="Rectangle 3"/>
          <p:cNvSpPr>
            <a:spLocks noChangeArrowheads="1"/>
          </p:cNvSpPr>
          <p:nvPr/>
        </p:nvSpPr>
        <p:spPr bwMode="auto">
          <a:xfrm>
            <a:off x="990600" y="6227763"/>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*Year 3 data is based on information obtained from between October 2012 and April 2013.</a:t>
            </a:r>
            <a:endParaRPr lang="en-US" sz="1400" b="1"/>
          </a:p>
          <a:p>
            <a:r>
              <a:rPr lang="en-US" sz="1400" b="1">
                <a:solidFill>
                  <a:srgbClr val="0070C0"/>
                </a:solidFill>
              </a:rPr>
              <a:t>Bold Blue </a:t>
            </a:r>
            <a:r>
              <a:rPr lang="en-US" sz="1400"/>
              <a:t>text indicates an increase from Year 2 to Year 3. </a:t>
            </a:r>
          </a:p>
        </p:txBody>
      </p:sp>
      <p:sp>
        <p:nvSpPr>
          <p:cNvPr id="7" name="Rectangle 6"/>
          <p:cNvSpPr/>
          <p:nvPr/>
        </p:nvSpPr>
        <p:spPr>
          <a:xfrm>
            <a:off x="0" y="1447800"/>
            <a:ext cx="9144000" cy="541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p:nvPr/>
        </p:nvSpPr>
        <p:spPr>
          <a:xfrm>
            <a:off x="0" y="2290227"/>
            <a:ext cx="9144000" cy="2277547"/>
          </a:xfrm>
          <a:prstGeom prst="rect">
            <a:avLst/>
          </a:prstGeom>
          <a:solidFill>
            <a:schemeClr val="bg1">
              <a:lumMod val="65000"/>
            </a:schemeClr>
          </a:solidFill>
          <a:ln>
            <a:noFill/>
          </a:ln>
          <a:effectLst>
            <a:innerShdw blurRad="114300">
              <a:prstClr val="black"/>
            </a:innerShdw>
          </a:effectLst>
        </p:spPr>
        <p:txBody>
          <a:bodyPr>
            <a:spAutoFit/>
          </a:bodyPr>
          <a:lstStyle/>
          <a:p>
            <a:pPr lvl="2" fontAlgn="auto">
              <a:spcBef>
                <a:spcPts val="0"/>
              </a:spcBef>
              <a:spcAft>
                <a:spcPts val="0"/>
              </a:spcAft>
              <a:defRPr/>
            </a:pPr>
            <a:endParaRPr lang="en-US" dirty="0">
              <a:latin typeface="+mn-lt"/>
              <a:cs typeface="+mn-cs"/>
            </a:endParaRPr>
          </a:p>
          <a:p>
            <a:pPr marL="1371600" lvl="2" indent="-457200" fontAlgn="auto">
              <a:spcBef>
                <a:spcPts val="0"/>
              </a:spcBef>
              <a:spcAft>
                <a:spcPts val="0"/>
              </a:spcAft>
              <a:buFont typeface="Arial" pitchFamily="34" charset="0"/>
              <a:buChar char="•"/>
              <a:defRPr/>
            </a:pPr>
            <a:r>
              <a:rPr lang="en-US" sz="3200" dirty="0">
                <a:latin typeface="+mn-lt"/>
                <a:cs typeface="+mn-cs"/>
              </a:rPr>
              <a:t>Year 5 goal is 25% of researchers use </a:t>
            </a:r>
            <a:br>
              <a:rPr lang="en-US" sz="3200" dirty="0">
                <a:latin typeface="+mn-lt"/>
                <a:cs typeface="+mn-cs"/>
              </a:rPr>
            </a:br>
            <a:r>
              <a:rPr lang="en-US" sz="3200" dirty="0">
                <a:latin typeface="+mn-lt"/>
                <a:cs typeface="+mn-cs"/>
              </a:rPr>
              <a:t>cyber tools.</a:t>
            </a:r>
          </a:p>
          <a:p>
            <a:pPr lvl="2" fontAlgn="auto">
              <a:spcBef>
                <a:spcPts val="0"/>
              </a:spcBef>
              <a:spcAft>
                <a:spcPts val="0"/>
              </a:spcAft>
              <a:defRPr/>
            </a:pPr>
            <a:endParaRPr lang="en-US" sz="1000" dirty="0">
              <a:latin typeface="+mn-lt"/>
              <a:cs typeface="+mn-cs"/>
            </a:endParaRPr>
          </a:p>
          <a:p>
            <a:pPr marL="2286000" lvl="4" indent="-457200" fontAlgn="auto">
              <a:spcBef>
                <a:spcPts val="0"/>
              </a:spcBef>
              <a:spcAft>
                <a:spcPts val="0"/>
              </a:spcAft>
              <a:buFont typeface="Wingdings" pitchFamily="2" charset="2"/>
              <a:buChar char="§"/>
              <a:defRPr/>
            </a:pPr>
            <a:r>
              <a:rPr lang="en-US" sz="3200" dirty="0">
                <a:latin typeface="+mn-lt"/>
                <a:cs typeface="+mn-cs"/>
              </a:rPr>
              <a:t>Year 3: 59% of researchers use tools.</a:t>
            </a:r>
          </a:p>
          <a:p>
            <a:pPr lvl="4"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ASIS">
      <a:dk1>
        <a:sysClr val="windowText" lastClr="000000"/>
      </a:dk1>
      <a:lt1>
        <a:sysClr val="window" lastClr="FFFFFF"/>
      </a:lt1>
      <a:dk2>
        <a:srgbClr val="003DBD"/>
      </a:dk2>
      <a:lt2>
        <a:srgbClr val="EEECE1"/>
      </a:lt2>
      <a:accent1>
        <a:srgbClr val="1B6EB4"/>
      </a:accent1>
      <a:accent2>
        <a:srgbClr val="61B4FA"/>
      </a:accent2>
      <a:accent3>
        <a:srgbClr val="7BB449"/>
      </a:accent3>
      <a:accent4>
        <a:srgbClr val="2C6E00"/>
      </a:accent4>
      <a:accent5>
        <a:srgbClr val="2C4D00"/>
      </a:accent5>
      <a:accent6>
        <a:srgbClr val="ED863B"/>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ASIS">
    <a:dk1>
      <a:sysClr val="windowText" lastClr="000000"/>
    </a:dk1>
    <a:lt1>
      <a:sysClr val="window" lastClr="FFFFFF"/>
    </a:lt1>
    <a:dk2>
      <a:srgbClr val="003DBD"/>
    </a:dk2>
    <a:lt2>
      <a:srgbClr val="EEECE1"/>
    </a:lt2>
    <a:accent1>
      <a:srgbClr val="1B6EB4"/>
    </a:accent1>
    <a:accent2>
      <a:srgbClr val="61B4FA"/>
    </a:accent2>
    <a:accent3>
      <a:srgbClr val="7BB449"/>
    </a:accent3>
    <a:accent4>
      <a:srgbClr val="2C6E00"/>
    </a:accent4>
    <a:accent5>
      <a:srgbClr val="2C4D00"/>
    </a:accent5>
    <a:accent6>
      <a:srgbClr val="ED863B"/>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ASIS">
    <a:dk1>
      <a:sysClr val="windowText" lastClr="000000"/>
    </a:dk1>
    <a:lt1>
      <a:sysClr val="window" lastClr="FFFFFF"/>
    </a:lt1>
    <a:dk2>
      <a:srgbClr val="003DBD"/>
    </a:dk2>
    <a:lt2>
      <a:srgbClr val="EEECE1"/>
    </a:lt2>
    <a:accent1>
      <a:srgbClr val="1B6EB4"/>
    </a:accent1>
    <a:accent2>
      <a:srgbClr val="61B4FA"/>
    </a:accent2>
    <a:accent3>
      <a:srgbClr val="7BB449"/>
    </a:accent3>
    <a:accent4>
      <a:srgbClr val="2C6E00"/>
    </a:accent4>
    <a:accent5>
      <a:srgbClr val="2C4D00"/>
    </a:accent5>
    <a:accent6>
      <a:srgbClr val="ED863B"/>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4690</TotalTime>
  <Words>2434</Words>
  <Application>Microsoft Office PowerPoint</Application>
  <PresentationFormat>On-screen Show (4:3)</PresentationFormat>
  <Paragraphs>369</Paragraphs>
  <Slides>22</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Calibri</vt:lpstr>
      <vt:lpstr>Arial</vt:lpstr>
      <vt:lpstr>Cambria</vt:lpstr>
      <vt:lpstr>Wingdings</vt:lpstr>
      <vt:lpstr>Office Theme</vt:lpstr>
      <vt:lpstr>Microsoft Excel Chart</vt:lpstr>
      <vt:lpstr>Cindi Dunn Lead Evaluator for LA-SiGMA EPSCoR Office of Educational Innovation and Evaluation Kansas State University</vt:lpstr>
      <vt:lpstr>Evaluation Questions</vt:lpstr>
      <vt:lpstr>Analysis and Data Sources</vt:lpstr>
      <vt:lpstr>Who are the Louisiana EPSCoR participants?</vt:lpstr>
      <vt:lpstr>To what extent are project initiatives implemented (fidelity of implementation)?</vt:lpstr>
      <vt:lpstr>What are the short-term and long-term impacts of project initiatives?</vt:lpstr>
      <vt:lpstr>Location of Authors in World Citing Year 1 (970 authors) and Year 2 (547 authors) LA-SiGMA Publications                                                                                                       (does not include self citations)</vt:lpstr>
      <vt:lpstr>Location of Authors in US Citing Year 1 (970 authors) and Year 2 (547 authors) LA-SiGMA Publications                                                                                                    (does not include self citations)</vt:lpstr>
      <vt:lpstr>How has expanded and enhanced computational tools developed by LA-SiGMA assisted Louisiana researchers  and students?</vt:lpstr>
      <vt:lpstr>To what extent have LA-SiGMA researchers established interdisciplinary and interinstitutional collaborations that enhance the work of the project?</vt:lpstr>
      <vt:lpstr>To what extent have LA-SiGMA researchers established interdisciplinary and interinstitutional collaborations that enhance the work of the project?</vt:lpstr>
      <vt:lpstr>To what extent have LA-SiGMA researchers established interdisciplinary and interinstitutional collaborations that enhance the work of the project?</vt:lpstr>
      <vt:lpstr>PowerPoint Presentation</vt:lpstr>
      <vt:lpstr>To what extent has the project contributed to a diverse and technically trained STEM workforce?</vt:lpstr>
      <vt:lpstr>RSV Recommendation:       How has the project increased and enhanced participation         from pre-college, community college, and Historically Black       College and University (HBCU) groups?</vt:lpstr>
      <vt:lpstr>How has the project engaged the Louisiana community in outreach and dissemination of efforts?</vt:lpstr>
      <vt:lpstr>RSV Recommendations:       What strategies were effective in strengthening public       engagement and what were the outcomes of these strategies?</vt:lpstr>
      <vt:lpstr>To what extent have sustainable partnerships with industry and national and international laboratory collaborators been created and expanded?</vt:lpstr>
      <vt:lpstr>RSV Recommendation:       What strategies were effective in increasing       collaborations with industry and what were the outcomes       of these strategies?</vt:lpstr>
      <vt:lpstr>To what extent has Louisiana EPSCoR been successful in enhancing the competitiveness of Louisiana research enterprises?</vt:lpstr>
      <vt:lpstr>What mechanisms have been put in place to ensure continued availability and accessibility to project initiatives?</vt:lpstr>
      <vt:lpstr>Summary -Next Steps:</vt:lpstr>
    </vt:vector>
  </TitlesOfParts>
  <Company>Kansas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OEIE</dc:creator>
  <cp:lastModifiedBy>Windows User</cp:lastModifiedBy>
  <cp:revision>178</cp:revision>
  <cp:lastPrinted>2013-07-18T14:34:32Z</cp:lastPrinted>
  <dcterms:created xsi:type="dcterms:W3CDTF">2013-07-12T18:55:28Z</dcterms:created>
  <dcterms:modified xsi:type="dcterms:W3CDTF">2013-07-29T17:26:17Z</dcterms:modified>
</cp:coreProperties>
</file>