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4" r:id="rId1"/>
    <p:sldMasterId id="2147483675" r:id="rId2"/>
    <p:sldMasterId id="2147485403" r:id="rId3"/>
  </p:sldMasterIdLst>
  <p:notesMasterIdLst>
    <p:notesMasterId r:id="rId24"/>
  </p:notesMasterIdLst>
  <p:handoutMasterIdLst>
    <p:handoutMasterId r:id="rId25"/>
  </p:handoutMasterIdLst>
  <p:sldIdLst>
    <p:sldId id="473" r:id="rId4"/>
    <p:sldId id="475" r:id="rId5"/>
    <p:sldId id="600" r:id="rId6"/>
    <p:sldId id="476" r:id="rId7"/>
    <p:sldId id="584" r:id="rId8"/>
    <p:sldId id="585" r:id="rId9"/>
    <p:sldId id="477" r:id="rId10"/>
    <p:sldId id="586" r:id="rId11"/>
    <p:sldId id="593" r:id="rId12"/>
    <p:sldId id="596" r:id="rId13"/>
    <p:sldId id="597" r:id="rId14"/>
    <p:sldId id="601" r:id="rId15"/>
    <p:sldId id="602" r:id="rId16"/>
    <p:sldId id="480" r:id="rId17"/>
    <p:sldId id="479" r:id="rId18"/>
    <p:sldId id="588" r:id="rId19"/>
    <p:sldId id="595" r:id="rId20"/>
    <p:sldId id="594" r:id="rId21"/>
    <p:sldId id="598" r:id="rId22"/>
    <p:sldId id="599"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33"/>
    <a:srgbClr val="006600"/>
    <a:srgbClr val="336633"/>
    <a:srgbClr val="990000"/>
    <a:srgbClr val="CC0000"/>
    <a:srgbClr val="336600"/>
    <a:srgbClr val="FF6699"/>
    <a:srgbClr val="996633"/>
    <a:srgbClr val="CC9933"/>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5675" autoAdjust="0"/>
    <p:restoredTop sz="99837" autoAdjust="0"/>
  </p:normalViewPr>
  <p:slideViewPr>
    <p:cSldViewPr snapToGrid="0">
      <p:cViewPr>
        <p:scale>
          <a:sx n="50" d="100"/>
          <a:sy n="50" d="100"/>
        </p:scale>
        <p:origin x="2358" y="59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3378"/>
    </p:cViewPr>
  </p:sorterViewPr>
  <p:notesViewPr>
    <p:cSldViewPr snapToGrid="0">
      <p:cViewPr>
        <p:scale>
          <a:sx n="100" d="100"/>
          <a:sy n="100" d="100"/>
        </p:scale>
        <p:origin x="-1704" y="79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1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pitchFamily="34" charset="0"/>
                <a:ea typeface="+mn-ea"/>
                <a:cs typeface="+mn-cs"/>
              </a:defRPr>
            </a:lvl1pPr>
          </a:lstStyle>
          <a:p>
            <a:pPr>
              <a:defRPr/>
            </a:pPr>
            <a:endParaRPr lang="en-US"/>
          </a:p>
        </p:txBody>
      </p:sp>
      <p:sp>
        <p:nvSpPr>
          <p:cNvPr id="39117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fld id="{B7194682-435E-D345-B39E-B4718C947C7C}" type="datetime1">
              <a:rPr lang="en-US"/>
              <a:pPr/>
              <a:t>7/29/2013</a:t>
            </a:fld>
            <a:endParaRPr lang="en-US"/>
          </a:p>
        </p:txBody>
      </p:sp>
      <p:sp>
        <p:nvSpPr>
          <p:cNvPr id="39117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pitchFamily="34" charset="0"/>
                <a:ea typeface="+mn-ea"/>
                <a:cs typeface="+mn-cs"/>
              </a:defRPr>
            </a:lvl1pPr>
          </a:lstStyle>
          <a:p>
            <a:pPr>
              <a:defRPr/>
            </a:pPr>
            <a:endParaRPr lang="en-US"/>
          </a:p>
        </p:txBody>
      </p:sp>
      <p:sp>
        <p:nvSpPr>
          <p:cNvPr id="39117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1FE8F984-E310-2840-B068-150D483BF11C}" type="slidenum">
              <a:rPr lang="en-US"/>
              <a:pPr/>
              <a:t>‹#›</a:t>
            </a:fld>
            <a:endParaRPr lang="en-US"/>
          </a:p>
        </p:txBody>
      </p:sp>
    </p:spTree>
    <p:extLst>
      <p:ext uri="{BB962C8B-B14F-4D97-AF65-F5344CB8AC3E}">
        <p14:creationId xmlns:p14="http://schemas.microsoft.com/office/powerpoint/2010/main" val="5269175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2A2AF16E-6325-6F4A-AC8A-E6C272F2364F}" type="datetime1">
              <a:rPr lang="en-US"/>
              <a:pPr/>
              <a:t>7/29/2013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6AF8804F-D138-934C-BFED-FEA97D107177}" type="slidenum">
              <a:rPr lang="en-US"/>
              <a:pPr/>
              <a:t>‹#›</a:t>
            </a:fld>
            <a:endParaRPr lang="en-US"/>
          </a:p>
        </p:txBody>
      </p:sp>
    </p:spTree>
    <p:extLst>
      <p:ext uri="{BB962C8B-B14F-4D97-AF65-F5344CB8AC3E}">
        <p14:creationId xmlns:p14="http://schemas.microsoft.com/office/powerpoint/2010/main" val="28754620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MS PGothic" charset="0"/>
              <a:cs typeface="MS PGothic" charset="0"/>
            </a:endParaRP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MS PGothic" charset="0"/>
                <a:cs typeface="MS PGothic" charset="0"/>
              </a:defRPr>
            </a:lvl1pPr>
            <a:lvl2pPr marL="37931725" indent="-37474525" eaLnBrk="0" hangingPunct="0">
              <a:defRPr sz="2400">
                <a:solidFill>
                  <a:schemeClr val="tx1"/>
                </a:solidFill>
                <a:latin typeface="Arial" charset="0"/>
                <a:ea typeface="MS PGothic" charset="0"/>
                <a:cs typeface="MS PGothic" charset="0"/>
              </a:defRPr>
            </a:lvl2pPr>
            <a:lvl3pPr eaLnBrk="0" hangingPunct="0">
              <a:defRPr sz="2400">
                <a:solidFill>
                  <a:schemeClr val="tx1"/>
                </a:solidFill>
                <a:latin typeface="Arial" charset="0"/>
                <a:ea typeface="MS PGothic" charset="0"/>
                <a:cs typeface="MS PGothic" charset="0"/>
              </a:defRPr>
            </a:lvl3pPr>
            <a:lvl4pPr eaLnBrk="0" hangingPunct="0">
              <a:defRPr sz="2400">
                <a:solidFill>
                  <a:schemeClr val="tx1"/>
                </a:solidFill>
                <a:latin typeface="Arial" charset="0"/>
                <a:ea typeface="MS PGothic" charset="0"/>
                <a:cs typeface="MS PGothic" charset="0"/>
              </a:defRPr>
            </a:lvl4pPr>
            <a:lvl5pPr eaLnBrk="0" hangingPunct="0">
              <a:defRPr sz="2400">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408C14A1-9FCD-4146-B95D-B4BA85972633}" type="slidenum">
              <a:rPr lang="en-US" sz="1200">
                <a:latin typeface="Calibri" charset="0"/>
              </a:rPr>
              <a:pPr eaLnBrk="1" hangingPunct="1"/>
              <a:t>1</a:t>
            </a:fld>
            <a:endParaRPr lang="en-US" sz="1200">
              <a:latin typeface="Calibri" charset="0"/>
            </a:endParaRPr>
          </a:p>
        </p:txBody>
      </p:sp>
    </p:spTree>
    <p:extLst>
      <p:ext uri="{BB962C8B-B14F-4D97-AF65-F5344CB8AC3E}">
        <p14:creationId xmlns:p14="http://schemas.microsoft.com/office/powerpoint/2010/main" val="35333787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F8804F-D138-934C-BFED-FEA97D107177}" type="slidenum">
              <a:rPr lang="en-US" smtClean="0"/>
              <a:pPr/>
              <a:t>11</a:t>
            </a:fld>
            <a:endParaRPr lang="en-US"/>
          </a:p>
        </p:txBody>
      </p:sp>
    </p:spTree>
    <p:extLst>
      <p:ext uri="{BB962C8B-B14F-4D97-AF65-F5344CB8AC3E}">
        <p14:creationId xmlns:p14="http://schemas.microsoft.com/office/powerpoint/2010/main" val="14356404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21506" name="Notes Placeholder 2"/>
          <p:cNvSpPr>
            <a:spLocks noGrp="1"/>
          </p:cNvSpPr>
          <p:nvPr>
            <p:ph type="body" idx="1"/>
          </p:nvPr>
        </p:nvSpPr>
        <p:spPr/>
        <p:txBody>
          <a:bodyPr/>
          <a:lstStyle/>
          <a:p>
            <a:endParaRPr lang="en-US" smtClean="0">
              <a:latin typeface="Arial" pitchFamily="34" charset="0"/>
              <a:ea typeface="ＭＳ Ｐゴシック" pitchFamily="34" charset="-128"/>
            </a:endParaRPr>
          </a:p>
        </p:txBody>
      </p:sp>
      <p:sp>
        <p:nvSpPr>
          <p:cNvPr id="4" name="Slide Number Placeholder 3"/>
          <p:cNvSpPr>
            <a:spLocks noGrp="1"/>
          </p:cNvSpPr>
          <p:nvPr>
            <p:ph type="sldNum" sz="quarter" idx="5"/>
          </p:nvPr>
        </p:nvSpPr>
        <p:spPr>
          <a:noFill/>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353C9BD2-C1E9-45DE-BFEF-55F6DE8AF364}" type="slidenum">
              <a:rPr lang="en-US" sz="1200"/>
              <a:pPr eaLnBrk="1" hangingPunct="1"/>
              <a:t>12</a:t>
            </a:fld>
            <a:endParaRPr lang="en-US" sz="1200"/>
          </a:p>
        </p:txBody>
      </p:sp>
    </p:spTree>
    <p:extLst>
      <p:ext uri="{BB962C8B-B14F-4D97-AF65-F5344CB8AC3E}">
        <p14:creationId xmlns:p14="http://schemas.microsoft.com/office/powerpoint/2010/main" val="39577860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Calibri" charset="0"/>
                <a:ea typeface="MS PGothic" charset="0"/>
                <a:cs typeface="MS PGothic" charset="0"/>
              </a:rPr>
              <a:t>QB 5540/2, Dell 3072, IBM 416=54.85 M SU’s 41.1M in the 3Qs.  7.3/41.1 = 18%</a:t>
            </a:r>
          </a:p>
          <a:p>
            <a:r>
              <a:rPr lang="en-US" dirty="0" err="1" smtClean="0">
                <a:latin typeface="Calibri" charset="0"/>
                <a:ea typeface="MS PGothic" charset="0"/>
                <a:cs typeface="MS PGothic" charset="0"/>
              </a:rPr>
              <a:t>Rwh</a:t>
            </a:r>
            <a:r>
              <a:rPr lang="en-US" dirty="0" smtClean="0">
                <a:latin typeface="Calibri" charset="0"/>
                <a:ea typeface="MS PGothic" charset="0"/>
                <a:cs typeface="MS PGothic" charset="0"/>
              </a:rPr>
              <a:t> </a:t>
            </a:r>
            <a:r>
              <a:rPr lang="en-US" dirty="0">
                <a:latin typeface="Calibri" charset="0"/>
                <a:ea typeface="MS PGothic" charset="0"/>
                <a:cs typeface="MS PGothic" charset="0"/>
              </a:rPr>
              <a:t>0.160 M </a:t>
            </a:r>
            <a:r>
              <a:rPr lang="en-US" dirty="0" err="1">
                <a:latin typeface="Calibri" charset="0"/>
                <a:ea typeface="MS PGothic" charset="0"/>
                <a:cs typeface="MS PGothic" charset="0"/>
              </a:rPr>
              <a:t>Sus</a:t>
            </a:r>
            <a:r>
              <a:rPr lang="en-US" dirty="0">
                <a:latin typeface="Calibri" charset="0"/>
                <a:ea typeface="MS PGothic" charset="0"/>
                <a:cs typeface="MS PGothic" charset="0"/>
              </a:rPr>
              <a:t>  Collin 0.300 M </a:t>
            </a:r>
            <a:r>
              <a:rPr lang="en-US" dirty="0" err="1">
                <a:latin typeface="Calibri" charset="0"/>
                <a:ea typeface="MS PGothic" charset="0"/>
                <a:cs typeface="MS PGothic" charset="0"/>
              </a:rPr>
              <a:t>Sus</a:t>
            </a:r>
            <a:r>
              <a:rPr lang="en-US" dirty="0">
                <a:latin typeface="Calibri" charset="0"/>
                <a:ea typeface="MS PGothic" charset="0"/>
                <a:cs typeface="MS PGothic" charset="0"/>
              </a:rPr>
              <a:t>  Hank 0.100 M SUs Steve R. 0.005 </a:t>
            </a:r>
            <a:r>
              <a:rPr lang="en-US" dirty="0" err="1">
                <a:latin typeface="Calibri" charset="0"/>
                <a:ea typeface="MS PGothic" charset="0"/>
                <a:cs typeface="MS PGothic" charset="0"/>
              </a:rPr>
              <a:t>Sus</a:t>
            </a:r>
            <a:r>
              <a:rPr lang="en-US" dirty="0">
                <a:latin typeface="Calibri" charset="0"/>
                <a:ea typeface="MS PGothic" charset="0"/>
                <a:cs typeface="MS PGothic" charset="0"/>
              </a:rPr>
              <a:t>  Tom B 0.300 M </a:t>
            </a:r>
            <a:r>
              <a:rPr lang="en-US" dirty="0" err="1">
                <a:latin typeface="Calibri" charset="0"/>
                <a:ea typeface="MS PGothic" charset="0"/>
                <a:cs typeface="MS PGothic" charset="0"/>
              </a:rPr>
              <a:t>Sus</a:t>
            </a:r>
            <a:r>
              <a:rPr lang="en-US" dirty="0">
                <a:latin typeface="Calibri" charset="0"/>
                <a:ea typeface="MS PGothic" charset="0"/>
                <a:cs typeface="MS PGothic" charset="0"/>
              </a:rPr>
              <a:t>  Lawrence 1.3 M</a:t>
            </a:r>
          </a:p>
          <a:p>
            <a:r>
              <a:rPr lang="en-US" dirty="0" err="1">
                <a:latin typeface="Calibri" charset="0"/>
                <a:ea typeface="MS PGothic" charset="0"/>
                <a:cs typeface="MS PGothic" charset="0"/>
              </a:rPr>
              <a:t>Ramu</a:t>
            </a:r>
            <a:r>
              <a:rPr lang="en-US" dirty="0">
                <a:latin typeface="Calibri" charset="0"/>
                <a:ea typeface="MS PGothic" charset="0"/>
                <a:cs typeface="MS PGothic" charset="0"/>
              </a:rPr>
              <a:t> .875 M </a:t>
            </a:r>
            <a:r>
              <a:rPr lang="en-US" dirty="0" err="1">
                <a:latin typeface="Calibri" charset="0"/>
                <a:ea typeface="MS PGothic" charset="0"/>
                <a:cs typeface="MS PGothic" charset="0"/>
              </a:rPr>
              <a:t>Sus</a:t>
            </a:r>
            <a:r>
              <a:rPr lang="en-US" dirty="0">
                <a:latin typeface="Calibri" charset="0"/>
                <a:ea typeface="MS PGothic" charset="0"/>
                <a:cs typeface="MS PGothic" charset="0"/>
              </a:rPr>
              <a:t> Daniela 0.100 M </a:t>
            </a:r>
            <a:r>
              <a:rPr lang="en-US" dirty="0" err="1">
                <a:latin typeface="Calibri" charset="0"/>
                <a:ea typeface="MS PGothic" charset="0"/>
                <a:cs typeface="MS PGothic" charset="0"/>
              </a:rPr>
              <a:t>Sus</a:t>
            </a:r>
            <a:r>
              <a:rPr lang="en-US" dirty="0">
                <a:latin typeface="Calibri" charset="0"/>
                <a:ea typeface="MS PGothic" charset="0"/>
                <a:cs typeface="MS PGothic" charset="0"/>
              </a:rPr>
              <a:t> David 0.200 </a:t>
            </a:r>
            <a:r>
              <a:rPr lang="en-US" dirty="0" smtClean="0">
                <a:latin typeface="Calibri" charset="0"/>
                <a:ea typeface="MS PGothic" charset="0"/>
                <a:cs typeface="MS PGothic" charset="0"/>
              </a:rPr>
              <a:t>M, Mark/Juana</a:t>
            </a:r>
            <a:r>
              <a:rPr lang="en-US" baseline="0" dirty="0" smtClean="0">
                <a:latin typeface="Calibri" charset="0"/>
                <a:ea typeface="MS PGothic" charset="0"/>
                <a:cs typeface="MS PGothic" charset="0"/>
              </a:rPr>
              <a:t> 4M</a:t>
            </a:r>
            <a:endParaRPr lang="en-US" dirty="0">
              <a:latin typeface="Calibri" charset="0"/>
              <a:ea typeface="MS PGothic" charset="0"/>
              <a:cs typeface="MS PGothic" charset="0"/>
            </a:endParaRPr>
          </a:p>
          <a:p>
            <a:r>
              <a:rPr lang="en-US" dirty="0">
                <a:latin typeface="Calibri" charset="0"/>
                <a:ea typeface="MS PGothic" charset="0"/>
                <a:cs typeface="MS PGothic" charset="0"/>
              </a:rPr>
              <a:t>Running total </a:t>
            </a:r>
            <a:r>
              <a:rPr lang="en-US" dirty="0" smtClean="0">
                <a:latin typeface="Calibri" charset="0"/>
                <a:ea typeface="MS PGothic" charset="0"/>
                <a:cs typeface="MS PGothic" charset="0"/>
              </a:rPr>
              <a:t>7.34 </a:t>
            </a:r>
            <a:r>
              <a:rPr lang="en-US" dirty="0">
                <a:latin typeface="Calibri" charset="0"/>
                <a:ea typeface="MS PGothic" charset="0"/>
                <a:cs typeface="MS PGothic" charset="0"/>
              </a:rPr>
              <a:t>M</a:t>
            </a:r>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MS PGothic" charset="0"/>
                <a:cs typeface="MS PGothic" charset="0"/>
              </a:defRPr>
            </a:lvl1pPr>
            <a:lvl2pPr marL="37931725" indent="-37474525" eaLnBrk="0" hangingPunct="0">
              <a:defRPr sz="2400">
                <a:solidFill>
                  <a:schemeClr val="tx1"/>
                </a:solidFill>
                <a:latin typeface="Arial" charset="0"/>
                <a:ea typeface="MS PGothic" charset="0"/>
                <a:cs typeface="MS PGothic" charset="0"/>
              </a:defRPr>
            </a:lvl2pPr>
            <a:lvl3pPr eaLnBrk="0" hangingPunct="0">
              <a:defRPr sz="2400">
                <a:solidFill>
                  <a:schemeClr val="tx1"/>
                </a:solidFill>
                <a:latin typeface="Arial" charset="0"/>
                <a:ea typeface="MS PGothic" charset="0"/>
                <a:cs typeface="MS PGothic" charset="0"/>
              </a:defRPr>
            </a:lvl3pPr>
            <a:lvl4pPr eaLnBrk="0" hangingPunct="0">
              <a:defRPr sz="2400">
                <a:solidFill>
                  <a:schemeClr val="tx1"/>
                </a:solidFill>
                <a:latin typeface="Arial" charset="0"/>
                <a:ea typeface="MS PGothic" charset="0"/>
                <a:cs typeface="MS PGothic" charset="0"/>
              </a:defRPr>
            </a:lvl4pPr>
            <a:lvl5pPr eaLnBrk="0" hangingPunct="0">
              <a:defRPr sz="2400">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1F11A681-D2FF-F744-BEAE-88E6B34CA46F}" type="slidenum">
              <a:rPr lang="en-US" sz="1200">
                <a:latin typeface="Calibri" charset="0"/>
              </a:rPr>
              <a:pPr eaLnBrk="1" hangingPunct="1"/>
              <a:t>14</a:t>
            </a:fld>
            <a:endParaRPr lang="en-US" sz="1200">
              <a:latin typeface="Calibri" charset="0"/>
            </a:endParaRPr>
          </a:p>
        </p:txBody>
      </p:sp>
    </p:spTree>
    <p:extLst>
      <p:ext uri="{BB962C8B-B14F-4D97-AF65-F5344CB8AC3E}">
        <p14:creationId xmlns:p14="http://schemas.microsoft.com/office/powerpoint/2010/main" val="42870478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78EA153-0485-4F4B-BFEC-5763DA356C64}" type="slidenum">
              <a:rPr lang="en-US"/>
              <a:pPr/>
              <a:t>16</a:t>
            </a:fld>
            <a:endParaRPr lang="en-US"/>
          </a:p>
        </p:txBody>
      </p:sp>
      <p:sp>
        <p:nvSpPr>
          <p:cNvPr id="33793" name="Text Box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33794" name="Text Box 2"/>
          <p:cNvSpPr txBox="1">
            <a:spLocks noGrp="1"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extLst>
      <p:ext uri="{BB962C8B-B14F-4D97-AF65-F5344CB8AC3E}">
        <p14:creationId xmlns:p14="http://schemas.microsoft.com/office/powerpoint/2010/main" val="11131211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F1208ED3-C60E-4570-8ED5-226F62BE178B}" type="slidenum">
              <a:rPr lang="en-US"/>
              <a:pPr/>
              <a:t>17</a:t>
            </a:fld>
            <a:endParaRPr lang="en-US"/>
          </a:p>
        </p:txBody>
      </p:sp>
      <p:sp>
        <p:nvSpPr>
          <p:cNvPr id="22531" name="Rectangle 2"/>
          <p:cNvSpPr>
            <a:spLocks noGrp="1" noRot="1" noChangeAspect="1" noChangeArrowheads="1"/>
          </p:cNvSpPr>
          <p:nvPr>
            <p:ph type="sldImg"/>
          </p:nvPr>
        </p:nvSpPr>
        <p:spPr>
          <a:solidFill>
            <a:srgbClr val="FFFFFF"/>
          </a:solidFill>
          <a:ln/>
        </p:spPr>
      </p:sp>
      <p:sp>
        <p:nvSpPr>
          <p:cNvPr id="22532" name="Rectangle 3"/>
          <p:cNvSpPr>
            <a:spLocks noGrp="1" noChangeArrowheads="1"/>
          </p:cNvSpPr>
          <p:nvPr>
            <p:ph type="body" idx="1"/>
          </p:nvPr>
        </p:nvSpPr>
        <p:spPr>
          <a:solidFill>
            <a:srgbClr val="FFFFFF"/>
          </a:solidFill>
          <a:ln>
            <a:solidFill>
              <a:srgbClr val="000000"/>
            </a:solidFill>
          </a:ln>
        </p:spPr>
        <p:txBody>
          <a:bodyPr/>
          <a:lstStyle/>
          <a:p>
            <a:pPr lvl="0"/>
            <a:r>
              <a:rPr lang="en-US" dirty="0"/>
              <a:t>Data cleaning </a:t>
            </a:r>
          </a:p>
          <a:p>
            <a:pPr lvl="0"/>
            <a:r>
              <a:rPr lang="en-US" dirty="0"/>
              <a:t>Data integration from multiple sources</a:t>
            </a:r>
          </a:p>
          <a:p>
            <a:pPr lvl="0"/>
            <a:r>
              <a:rPr lang="en-US" dirty="0"/>
              <a:t>Warehousing the data</a:t>
            </a:r>
          </a:p>
          <a:p>
            <a:pPr lvl="0"/>
            <a:r>
              <a:rPr lang="en-US" dirty="0"/>
              <a:t>Data cube construction</a:t>
            </a:r>
          </a:p>
          <a:p>
            <a:pPr lvl="0"/>
            <a:r>
              <a:rPr lang="en-US" dirty="0"/>
              <a:t>Data selection for data mining</a:t>
            </a:r>
          </a:p>
          <a:p>
            <a:pPr lvl="0"/>
            <a:r>
              <a:rPr lang="en-US" dirty="0"/>
              <a:t>Data mining</a:t>
            </a:r>
          </a:p>
          <a:p>
            <a:pPr lvl="0"/>
            <a:r>
              <a:rPr lang="en-US" dirty="0"/>
              <a:t>Presentation of the mining results</a:t>
            </a:r>
          </a:p>
          <a:p>
            <a:pPr lvl="0"/>
            <a:r>
              <a:rPr lang="en-US" dirty="0"/>
              <a:t>Storage of Patterns and Knowledge</a:t>
            </a:r>
          </a:p>
          <a:p>
            <a:pPr eaLnBrk="1" hangingPunct="1"/>
            <a:endParaRPr lang="en-US" dirty="0" smtClean="0">
              <a:latin typeface="Arial" charset="0"/>
            </a:endParaRPr>
          </a:p>
        </p:txBody>
      </p:sp>
    </p:spTree>
    <p:extLst>
      <p:ext uri="{BB962C8B-B14F-4D97-AF65-F5344CB8AC3E}">
        <p14:creationId xmlns:p14="http://schemas.microsoft.com/office/powerpoint/2010/main" val="31242746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err="1">
                <a:latin typeface="Calibri" charset="0"/>
                <a:ea typeface="MS PGothic" charset="0"/>
                <a:cs typeface="MS PGothic" charset="0"/>
              </a:rPr>
              <a:t>Rwh</a:t>
            </a:r>
            <a:r>
              <a:rPr lang="en-US" dirty="0">
                <a:latin typeface="Calibri" charset="0"/>
                <a:ea typeface="MS PGothic" charset="0"/>
                <a:cs typeface="MS PGothic" charset="0"/>
              </a:rPr>
              <a:t> 0.160 M </a:t>
            </a:r>
            <a:r>
              <a:rPr lang="en-US" dirty="0" err="1">
                <a:latin typeface="Calibri" charset="0"/>
                <a:ea typeface="MS PGothic" charset="0"/>
                <a:cs typeface="MS PGothic" charset="0"/>
              </a:rPr>
              <a:t>Sus</a:t>
            </a:r>
            <a:r>
              <a:rPr lang="en-US" dirty="0">
                <a:latin typeface="Calibri" charset="0"/>
                <a:ea typeface="MS PGothic" charset="0"/>
                <a:cs typeface="MS PGothic" charset="0"/>
              </a:rPr>
              <a:t>  Collin 0.300 M </a:t>
            </a:r>
            <a:r>
              <a:rPr lang="en-US" dirty="0" err="1">
                <a:latin typeface="Calibri" charset="0"/>
                <a:ea typeface="MS PGothic" charset="0"/>
                <a:cs typeface="MS PGothic" charset="0"/>
              </a:rPr>
              <a:t>Sus</a:t>
            </a:r>
            <a:r>
              <a:rPr lang="en-US" dirty="0">
                <a:latin typeface="Calibri" charset="0"/>
                <a:ea typeface="MS PGothic" charset="0"/>
                <a:cs typeface="MS PGothic" charset="0"/>
              </a:rPr>
              <a:t>  Hank 0.100 M SUs Steve R. 0.005 </a:t>
            </a:r>
            <a:r>
              <a:rPr lang="en-US" dirty="0" err="1">
                <a:latin typeface="Calibri" charset="0"/>
                <a:ea typeface="MS PGothic" charset="0"/>
                <a:cs typeface="MS PGothic" charset="0"/>
              </a:rPr>
              <a:t>Sus</a:t>
            </a:r>
            <a:r>
              <a:rPr lang="en-US" dirty="0">
                <a:latin typeface="Calibri" charset="0"/>
                <a:ea typeface="MS PGothic" charset="0"/>
                <a:cs typeface="MS PGothic" charset="0"/>
              </a:rPr>
              <a:t>  Tom B 0.300 M </a:t>
            </a:r>
            <a:r>
              <a:rPr lang="en-US" dirty="0" err="1">
                <a:latin typeface="Calibri" charset="0"/>
                <a:ea typeface="MS PGothic" charset="0"/>
                <a:cs typeface="MS PGothic" charset="0"/>
              </a:rPr>
              <a:t>Sus</a:t>
            </a:r>
            <a:r>
              <a:rPr lang="en-US" dirty="0">
                <a:latin typeface="Calibri" charset="0"/>
                <a:ea typeface="MS PGothic" charset="0"/>
                <a:cs typeface="MS PGothic" charset="0"/>
              </a:rPr>
              <a:t>  Lawrence 1.3 M</a:t>
            </a:r>
          </a:p>
          <a:p>
            <a:r>
              <a:rPr lang="en-US" dirty="0" err="1">
                <a:latin typeface="Calibri" charset="0"/>
                <a:ea typeface="MS PGothic" charset="0"/>
                <a:cs typeface="MS PGothic" charset="0"/>
              </a:rPr>
              <a:t>Ramu</a:t>
            </a:r>
            <a:r>
              <a:rPr lang="en-US" dirty="0">
                <a:latin typeface="Calibri" charset="0"/>
                <a:ea typeface="MS PGothic" charset="0"/>
                <a:cs typeface="MS PGothic" charset="0"/>
              </a:rPr>
              <a:t> .875 M </a:t>
            </a:r>
            <a:r>
              <a:rPr lang="en-US" dirty="0" err="1">
                <a:latin typeface="Calibri" charset="0"/>
                <a:ea typeface="MS PGothic" charset="0"/>
                <a:cs typeface="MS PGothic" charset="0"/>
              </a:rPr>
              <a:t>Sus</a:t>
            </a:r>
            <a:r>
              <a:rPr lang="en-US" dirty="0">
                <a:latin typeface="Calibri" charset="0"/>
                <a:ea typeface="MS PGothic" charset="0"/>
                <a:cs typeface="MS PGothic" charset="0"/>
              </a:rPr>
              <a:t> Daniela 0.100 M </a:t>
            </a:r>
            <a:r>
              <a:rPr lang="en-US" dirty="0" err="1">
                <a:latin typeface="Calibri" charset="0"/>
                <a:ea typeface="MS PGothic" charset="0"/>
                <a:cs typeface="MS PGothic" charset="0"/>
              </a:rPr>
              <a:t>Sus</a:t>
            </a:r>
            <a:r>
              <a:rPr lang="en-US" dirty="0">
                <a:latin typeface="Calibri" charset="0"/>
                <a:ea typeface="MS PGothic" charset="0"/>
                <a:cs typeface="MS PGothic" charset="0"/>
              </a:rPr>
              <a:t> David 0.200 </a:t>
            </a:r>
            <a:r>
              <a:rPr lang="en-US" dirty="0" smtClean="0">
                <a:latin typeface="Calibri" charset="0"/>
                <a:ea typeface="MS PGothic" charset="0"/>
                <a:cs typeface="MS PGothic" charset="0"/>
              </a:rPr>
              <a:t>M, Mark/Juana</a:t>
            </a:r>
            <a:r>
              <a:rPr lang="en-US" baseline="0" dirty="0" smtClean="0">
                <a:latin typeface="Calibri" charset="0"/>
                <a:ea typeface="MS PGothic" charset="0"/>
                <a:cs typeface="MS PGothic" charset="0"/>
              </a:rPr>
              <a:t> 4M</a:t>
            </a:r>
            <a:endParaRPr lang="en-US" dirty="0">
              <a:latin typeface="Calibri" charset="0"/>
              <a:ea typeface="MS PGothic" charset="0"/>
              <a:cs typeface="MS PGothic" charset="0"/>
            </a:endParaRPr>
          </a:p>
          <a:p>
            <a:r>
              <a:rPr lang="en-US" dirty="0">
                <a:latin typeface="Calibri" charset="0"/>
                <a:ea typeface="MS PGothic" charset="0"/>
                <a:cs typeface="MS PGothic" charset="0"/>
              </a:rPr>
              <a:t>Running </a:t>
            </a:r>
            <a:r>
              <a:rPr lang="en-US">
                <a:latin typeface="Calibri" charset="0"/>
                <a:ea typeface="MS PGothic" charset="0"/>
                <a:cs typeface="MS PGothic" charset="0"/>
              </a:rPr>
              <a:t>total </a:t>
            </a:r>
            <a:r>
              <a:rPr lang="en-US" smtClean="0">
                <a:latin typeface="Calibri" charset="0"/>
                <a:ea typeface="MS PGothic" charset="0"/>
                <a:cs typeface="MS PGothic" charset="0"/>
              </a:rPr>
              <a:t>7.34 </a:t>
            </a:r>
            <a:r>
              <a:rPr lang="en-US" dirty="0">
                <a:latin typeface="Calibri" charset="0"/>
                <a:ea typeface="MS PGothic" charset="0"/>
                <a:cs typeface="MS PGothic" charset="0"/>
              </a:rPr>
              <a:t>M</a:t>
            </a:r>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MS PGothic" charset="0"/>
                <a:cs typeface="MS PGothic" charset="0"/>
              </a:defRPr>
            </a:lvl1pPr>
            <a:lvl2pPr marL="37926812" indent="-37469672" eaLnBrk="0" hangingPunct="0">
              <a:defRPr sz="2400">
                <a:solidFill>
                  <a:schemeClr val="tx1"/>
                </a:solidFill>
                <a:latin typeface="Arial" charset="0"/>
                <a:ea typeface="MS PGothic" charset="0"/>
                <a:cs typeface="MS PGothic" charset="0"/>
              </a:defRPr>
            </a:lvl2pPr>
            <a:lvl3pPr eaLnBrk="0" hangingPunct="0">
              <a:defRPr sz="2400">
                <a:solidFill>
                  <a:schemeClr val="tx1"/>
                </a:solidFill>
                <a:latin typeface="Arial" charset="0"/>
                <a:ea typeface="MS PGothic" charset="0"/>
                <a:cs typeface="MS PGothic" charset="0"/>
              </a:defRPr>
            </a:lvl3pPr>
            <a:lvl4pPr eaLnBrk="0" hangingPunct="0">
              <a:defRPr sz="2400">
                <a:solidFill>
                  <a:schemeClr val="tx1"/>
                </a:solidFill>
                <a:latin typeface="Arial" charset="0"/>
                <a:ea typeface="MS PGothic" charset="0"/>
                <a:cs typeface="MS PGothic" charset="0"/>
              </a:defRPr>
            </a:lvl4pPr>
            <a:lvl5pPr eaLnBrk="0" hangingPunct="0">
              <a:defRPr sz="2400">
                <a:solidFill>
                  <a:schemeClr val="tx1"/>
                </a:solidFill>
                <a:latin typeface="Arial" charset="0"/>
                <a:ea typeface="MS PGothic" charset="0"/>
                <a:cs typeface="MS PGothic" charset="0"/>
              </a:defRPr>
            </a:lvl5pPr>
            <a:lvl6pPr marL="457140" eaLnBrk="0" fontAlgn="base" hangingPunct="0">
              <a:spcBef>
                <a:spcPct val="0"/>
              </a:spcBef>
              <a:spcAft>
                <a:spcPct val="0"/>
              </a:spcAft>
              <a:defRPr sz="2400">
                <a:solidFill>
                  <a:schemeClr val="tx1"/>
                </a:solidFill>
                <a:latin typeface="Arial" charset="0"/>
                <a:ea typeface="MS PGothic" charset="0"/>
                <a:cs typeface="MS PGothic" charset="0"/>
              </a:defRPr>
            </a:lvl6pPr>
            <a:lvl7pPr marL="914282" eaLnBrk="0" fontAlgn="base" hangingPunct="0">
              <a:spcBef>
                <a:spcPct val="0"/>
              </a:spcBef>
              <a:spcAft>
                <a:spcPct val="0"/>
              </a:spcAft>
              <a:defRPr sz="2400">
                <a:solidFill>
                  <a:schemeClr val="tx1"/>
                </a:solidFill>
                <a:latin typeface="Arial" charset="0"/>
                <a:ea typeface="MS PGothic" charset="0"/>
                <a:cs typeface="MS PGothic" charset="0"/>
              </a:defRPr>
            </a:lvl7pPr>
            <a:lvl8pPr marL="1371422" eaLnBrk="0" fontAlgn="base" hangingPunct="0">
              <a:spcBef>
                <a:spcPct val="0"/>
              </a:spcBef>
              <a:spcAft>
                <a:spcPct val="0"/>
              </a:spcAft>
              <a:defRPr sz="2400">
                <a:solidFill>
                  <a:schemeClr val="tx1"/>
                </a:solidFill>
                <a:latin typeface="Arial" charset="0"/>
                <a:ea typeface="MS PGothic" charset="0"/>
                <a:cs typeface="MS PGothic" charset="0"/>
              </a:defRPr>
            </a:lvl8pPr>
            <a:lvl9pPr marL="1828563"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1F11A681-D2FF-F744-BEAE-88E6B34CA46F}" type="slidenum">
              <a:rPr lang="en-US" sz="1200">
                <a:latin typeface="Calibri" charset="0"/>
              </a:rPr>
              <a:pPr eaLnBrk="1" hangingPunct="1"/>
              <a:t>19</a:t>
            </a:fld>
            <a:endParaRPr lang="en-US" sz="1200" dirty="0">
              <a:latin typeface="Calibri" charset="0"/>
            </a:endParaRPr>
          </a:p>
        </p:txBody>
      </p:sp>
    </p:spTree>
    <p:extLst>
      <p:ext uri="{BB962C8B-B14F-4D97-AF65-F5344CB8AC3E}">
        <p14:creationId xmlns:p14="http://schemas.microsoft.com/office/powerpoint/2010/main" val="11327813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MS PGothic" charset="0"/>
                <a:cs typeface="MS PGothic" charset="0"/>
              </a:defRPr>
            </a:lvl1pPr>
            <a:lvl2pPr marL="37926812" indent="-37469672" eaLnBrk="0" hangingPunct="0">
              <a:defRPr sz="2400">
                <a:solidFill>
                  <a:schemeClr val="tx1"/>
                </a:solidFill>
                <a:latin typeface="Arial" charset="0"/>
                <a:ea typeface="MS PGothic" charset="0"/>
                <a:cs typeface="MS PGothic" charset="0"/>
              </a:defRPr>
            </a:lvl2pPr>
            <a:lvl3pPr eaLnBrk="0" hangingPunct="0">
              <a:defRPr sz="2400">
                <a:solidFill>
                  <a:schemeClr val="tx1"/>
                </a:solidFill>
                <a:latin typeface="Arial" charset="0"/>
                <a:ea typeface="MS PGothic" charset="0"/>
                <a:cs typeface="MS PGothic" charset="0"/>
              </a:defRPr>
            </a:lvl3pPr>
            <a:lvl4pPr eaLnBrk="0" hangingPunct="0">
              <a:defRPr sz="2400">
                <a:solidFill>
                  <a:schemeClr val="tx1"/>
                </a:solidFill>
                <a:latin typeface="Arial" charset="0"/>
                <a:ea typeface="MS PGothic" charset="0"/>
                <a:cs typeface="MS PGothic" charset="0"/>
              </a:defRPr>
            </a:lvl4pPr>
            <a:lvl5pPr eaLnBrk="0" hangingPunct="0">
              <a:defRPr sz="2400">
                <a:solidFill>
                  <a:schemeClr val="tx1"/>
                </a:solidFill>
                <a:latin typeface="Arial" charset="0"/>
                <a:ea typeface="MS PGothic" charset="0"/>
                <a:cs typeface="MS PGothic" charset="0"/>
              </a:defRPr>
            </a:lvl5pPr>
            <a:lvl6pPr marL="457140" eaLnBrk="0" fontAlgn="base" hangingPunct="0">
              <a:spcBef>
                <a:spcPct val="0"/>
              </a:spcBef>
              <a:spcAft>
                <a:spcPct val="0"/>
              </a:spcAft>
              <a:defRPr sz="2400">
                <a:solidFill>
                  <a:schemeClr val="tx1"/>
                </a:solidFill>
                <a:latin typeface="Arial" charset="0"/>
                <a:ea typeface="MS PGothic" charset="0"/>
                <a:cs typeface="MS PGothic" charset="0"/>
              </a:defRPr>
            </a:lvl6pPr>
            <a:lvl7pPr marL="914282" eaLnBrk="0" fontAlgn="base" hangingPunct="0">
              <a:spcBef>
                <a:spcPct val="0"/>
              </a:spcBef>
              <a:spcAft>
                <a:spcPct val="0"/>
              </a:spcAft>
              <a:defRPr sz="2400">
                <a:solidFill>
                  <a:schemeClr val="tx1"/>
                </a:solidFill>
                <a:latin typeface="Arial" charset="0"/>
                <a:ea typeface="MS PGothic" charset="0"/>
                <a:cs typeface="MS PGothic" charset="0"/>
              </a:defRPr>
            </a:lvl7pPr>
            <a:lvl8pPr marL="1371422" eaLnBrk="0" fontAlgn="base" hangingPunct="0">
              <a:spcBef>
                <a:spcPct val="0"/>
              </a:spcBef>
              <a:spcAft>
                <a:spcPct val="0"/>
              </a:spcAft>
              <a:defRPr sz="2400">
                <a:solidFill>
                  <a:schemeClr val="tx1"/>
                </a:solidFill>
                <a:latin typeface="Arial" charset="0"/>
                <a:ea typeface="MS PGothic" charset="0"/>
                <a:cs typeface="MS PGothic" charset="0"/>
              </a:defRPr>
            </a:lvl8pPr>
            <a:lvl9pPr marL="1828563"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A7117633-E920-5146-8823-90B511A8DA1A}" type="slidenum">
              <a:rPr lang="en-US" sz="1200">
                <a:latin typeface="Calibri" charset="0"/>
                <a:ea typeface="ＭＳ Ｐゴシック" charset="0"/>
                <a:cs typeface="ＭＳ Ｐゴシック" charset="0"/>
              </a:rPr>
              <a:pPr eaLnBrk="1" hangingPunct="1"/>
              <a:t>20</a:t>
            </a:fld>
            <a:endParaRPr lang="en-US" sz="1200"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439150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MS PGothic" charset="0"/>
                <a:cs typeface="MS PGothic" charset="0"/>
              </a:defRPr>
            </a:lvl1pPr>
            <a:lvl2pPr marL="37931725" indent="-37474525" eaLnBrk="0" hangingPunct="0">
              <a:defRPr sz="2400">
                <a:solidFill>
                  <a:schemeClr val="tx1"/>
                </a:solidFill>
                <a:latin typeface="Arial" charset="0"/>
                <a:ea typeface="MS PGothic" charset="0"/>
                <a:cs typeface="MS PGothic" charset="0"/>
              </a:defRPr>
            </a:lvl2pPr>
            <a:lvl3pPr eaLnBrk="0" hangingPunct="0">
              <a:defRPr sz="2400">
                <a:solidFill>
                  <a:schemeClr val="tx1"/>
                </a:solidFill>
                <a:latin typeface="Arial" charset="0"/>
                <a:ea typeface="MS PGothic" charset="0"/>
                <a:cs typeface="MS PGothic" charset="0"/>
              </a:defRPr>
            </a:lvl3pPr>
            <a:lvl4pPr eaLnBrk="0" hangingPunct="0">
              <a:defRPr sz="2400">
                <a:solidFill>
                  <a:schemeClr val="tx1"/>
                </a:solidFill>
                <a:latin typeface="Arial" charset="0"/>
                <a:ea typeface="MS PGothic" charset="0"/>
                <a:cs typeface="MS PGothic" charset="0"/>
              </a:defRPr>
            </a:lvl4pPr>
            <a:lvl5pPr eaLnBrk="0" hangingPunct="0">
              <a:defRPr sz="2400">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0C355D8C-286A-A44E-9E38-DC1F6E9791D3}" type="slidenum">
              <a:rPr lang="en-US" sz="1200">
                <a:latin typeface="Calibri" charset="0"/>
                <a:ea typeface="ＭＳ Ｐゴシック" charset="0"/>
                <a:cs typeface="ＭＳ Ｐゴシック" charset="0"/>
              </a:rPr>
              <a:pPr eaLnBrk="1" hangingPunct="1"/>
              <a:t>2</a:t>
            </a:fld>
            <a:endParaRPr lang="en-US" sz="1200">
              <a:latin typeface="Calibri" charset="0"/>
              <a:ea typeface="ＭＳ Ｐゴシック" charset="0"/>
              <a:cs typeface="ＭＳ Ｐゴシック" charset="0"/>
            </a:endParaRPr>
          </a:p>
        </p:txBody>
      </p:sp>
    </p:spTree>
    <p:extLst>
      <p:ext uri="{BB962C8B-B14F-4D97-AF65-F5344CB8AC3E}">
        <p14:creationId xmlns:p14="http://schemas.microsoft.com/office/powerpoint/2010/main" val="515738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MS PGothic" charset="0"/>
                <a:cs typeface="MS PGothic" charset="0"/>
              </a:defRPr>
            </a:lvl1pPr>
            <a:lvl2pPr marL="37926812" indent="-37469672" eaLnBrk="0" hangingPunct="0">
              <a:defRPr sz="2400">
                <a:solidFill>
                  <a:schemeClr val="tx1"/>
                </a:solidFill>
                <a:latin typeface="Arial" charset="0"/>
                <a:ea typeface="MS PGothic" charset="0"/>
                <a:cs typeface="MS PGothic" charset="0"/>
              </a:defRPr>
            </a:lvl2pPr>
            <a:lvl3pPr eaLnBrk="0" hangingPunct="0">
              <a:defRPr sz="2400">
                <a:solidFill>
                  <a:schemeClr val="tx1"/>
                </a:solidFill>
                <a:latin typeface="Arial" charset="0"/>
                <a:ea typeface="MS PGothic" charset="0"/>
                <a:cs typeface="MS PGothic" charset="0"/>
              </a:defRPr>
            </a:lvl3pPr>
            <a:lvl4pPr eaLnBrk="0" hangingPunct="0">
              <a:defRPr sz="2400">
                <a:solidFill>
                  <a:schemeClr val="tx1"/>
                </a:solidFill>
                <a:latin typeface="Arial" charset="0"/>
                <a:ea typeface="MS PGothic" charset="0"/>
                <a:cs typeface="MS PGothic" charset="0"/>
              </a:defRPr>
            </a:lvl4pPr>
            <a:lvl5pPr eaLnBrk="0" hangingPunct="0">
              <a:defRPr sz="2400">
                <a:solidFill>
                  <a:schemeClr val="tx1"/>
                </a:solidFill>
                <a:latin typeface="Arial" charset="0"/>
                <a:ea typeface="MS PGothic" charset="0"/>
                <a:cs typeface="MS PGothic" charset="0"/>
              </a:defRPr>
            </a:lvl5pPr>
            <a:lvl6pPr marL="457140" eaLnBrk="0" fontAlgn="base" hangingPunct="0">
              <a:spcBef>
                <a:spcPct val="0"/>
              </a:spcBef>
              <a:spcAft>
                <a:spcPct val="0"/>
              </a:spcAft>
              <a:defRPr sz="2400">
                <a:solidFill>
                  <a:schemeClr val="tx1"/>
                </a:solidFill>
                <a:latin typeface="Arial" charset="0"/>
                <a:ea typeface="MS PGothic" charset="0"/>
                <a:cs typeface="MS PGothic" charset="0"/>
              </a:defRPr>
            </a:lvl6pPr>
            <a:lvl7pPr marL="914282" eaLnBrk="0" fontAlgn="base" hangingPunct="0">
              <a:spcBef>
                <a:spcPct val="0"/>
              </a:spcBef>
              <a:spcAft>
                <a:spcPct val="0"/>
              </a:spcAft>
              <a:defRPr sz="2400">
                <a:solidFill>
                  <a:schemeClr val="tx1"/>
                </a:solidFill>
                <a:latin typeface="Arial" charset="0"/>
                <a:ea typeface="MS PGothic" charset="0"/>
                <a:cs typeface="MS PGothic" charset="0"/>
              </a:defRPr>
            </a:lvl7pPr>
            <a:lvl8pPr marL="1371422" eaLnBrk="0" fontAlgn="base" hangingPunct="0">
              <a:spcBef>
                <a:spcPct val="0"/>
              </a:spcBef>
              <a:spcAft>
                <a:spcPct val="0"/>
              </a:spcAft>
              <a:defRPr sz="2400">
                <a:solidFill>
                  <a:schemeClr val="tx1"/>
                </a:solidFill>
                <a:latin typeface="Arial" charset="0"/>
                <a:ea typeface="MS PGothic" charset="0"/>
                <a:cs typeface="MS PGothic" charset="0"/>
              </a:defRPr>
            </a:lvl8pPr>
            <a:lvl9pPr marL="1828563"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A7117633-E920-5146-8823-90B511A8DA1A}" type="slidenum">
              <a:rPr lang="en-US" sz="1200">
                <a:latin typeface="Calibri" charset="0"/>
                <a:ea typeface="ＭＳ Ｐゴシック" charset="0"/>
                <a:cs typeface="ＭＳ Ｐゴシック" charset="0"/>
              </a:rPr>
              <a:pPr eaLnBrk="1" hangingPunct="1"/>
              <a:t>3</a:t>
            </a:fld>
            <a:endParaRPr lang="en-US" sz="1200"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1655157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F8804F-D138-934C-BFED-FEA97D107177}" type="slidenum">
              <a:rPr lang="en-US" smtClean="0"/>
              <a:pPr/>
              <a:t>4</a:t>
            </a:fld>
            <a:endParaRPr lang="en-US"/>
          </a:p>
        </p:txBody>
      </p:sp>
    </p:spTree>
    <p:extLst>
      <p:ext uri="{BB962C8B-B14F-4D97-AF65-F5344CB8AC3E}">
        <p14:creationId xmlns:p14="http://schemas.microsoft.com/office/powerpoint/2010/main" val="2068766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and caption taken from </a:t>
            </a:r>
            <a:r>
              <a:rPr lang="en-US" dirty="0" err="1" smtClean="0"/>
              <a:t>wIKIPEDIA</a:t>
            </a:r>
            <a:endParaRPr lang="en-US" dirty="0"/>
          </a:p>
          <a:p>
            <a:r>
              <a:rPr lang="en-US" dirty="0"/>
              <a:t>Schematic representation of the random spin structure of a spin glass (top) and the ordered one of a </a:t>
            </a:r>
            <a:r>
              <a:rPr lang="en-US" dirty="0" err="1"/>
              <a:t>ferromagnet</a:t>
            </a:r>
            <a:r>
              <a:rPr lang="en-US" dirty="0"/>
              <a:t> (bottom</a:t>
            </a:r>
            <a:r>
              <a:rPr lang="en-US" dirty="0" smtClean="0"/>
              <a:t>)</a:t>
            </a:r>
          </a:p>
          <a:p>
            <a:endParaRPr lang="en-US" dirty="0"/>
          </a:p>
          <a:p>
            <a:r>
              <a:rPr lang="en-US" dirty="0"/>
              <a:t>Spin glasses display many metastable structures leading to a plentitude of time scales which are difficult to explore experimentally or in simulations.</a:t>
            </a:r>
          </a:p>
        </p:txBody>
      </p:sp>
      <p:sp>
        <p:nvSpPr>
          <p:cNvPr id="4" name="Slide Number Placeholder 3"/>
          <p:cNvSpPr>
            <a:spLocks noGrp="1"/>
          </p:cNvSpPr>
          <p:nvPr>
            <p:ph type="sldNum" sz="quarter" idx="10"/>
          </p:nvPr>
        </p:nvSpPr>
        <p:spPr/>
        <p:txBody>
          <a:bodyPr/>
          <a:lstStyle/>
          <a:p>
            <a:fld id="{6AF8804F-D138-934C-BFED-FEA97D107177}" type="slidenum">
              <a:rPr lang="en-US" smtClean="0"/>
              <a:pPr/>
              <a:t>5</a:t>
            </a:fld>
            <a:endParaRPr lang="en-US"/>
          </a:p>
        </p:txBody>
      </p:sp>
    </p:spTree>
    <p:extLst>
      <p:ext uri="{BB962C8B-B14F-4D97-AF65-F5344CB8AC3E}">
        <p14:creationId xmlns:p14="http://schemas.microsoft.com/office/powerpoint/2010/main" val="3306856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F8804F-D138-934C-BFED-FEA97D107177}" type="slidenum">
              <a:rPr lang="en-US" smtClean="0"/>
              <a:pPr/>
              <a:t>6</a:t>
            </a:fld>
            <a:endParaRPr lang="en-US"/>
          </a:p>
        </p:txBody>
      </p:sp>
    </p:spTree>
    <p:extLst>
      <p:ext uri="{BB962C8B-B14F-4D97-AF65-F5344CB8AC3E}">
        <p14:creationId xmlns:p14="http://schemas.microsoft.com/office/powerpoint/2010/main" val="3262740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find that imposing the crossing symmetry in the iteration process considerably extends the range of convergence for solutions of the parquet equations for the Hubbard model. When the crossing symmetry is not imposed, the convergence of both simple iteration and more complicated continuous loading (</a:t>
            </a:r>
            <a:r>
              <a:rPr lang="en-US" dirty="0" err="1"/>
              <a:t>homotopy</a:t>
            </a:r>
            <a:r>
              <a:rPr lang="en-US" dirty="0"/>
              <a:t>) methods are limited to high temperatures and weak interactions. </a:t>
            </a:r>
            <a:r>
              <a:rPr lang="en-US" b="1" dirty="0"/>
              <a:t>We modify the algorithm to impose the crossing symmetry without increasing the computational complexity</a:t>
            </a:r>
            <a:r>
              <a:rPr lang="en-US" dirty="0"/>
              <a:t>. </a:t>
            </a:r>
            <a:r>
              <a:rPr lang="en-US" b="1" dirty="0"/>
              <a:t>We also imposed time reversal and a subset of the point group symmetries, but they did not further improve the convergence. We elaborate the details of the latency hiding scheme</a:t>
            </a:r>
            <a:r>
              <a:rPr lang="en-US" dirty="0"/>
              <a:t> which can significantly improve the performance in the computational implementation. With these modifications, stable solutions for the parquet equations can be obtained by iteration more quickly even for values of the interaction that are a significant fraction of the bandwidth and for temperatures that are much smaller than the bandwidth. This may represent a crucial step towards the solution of two-particle field theories for correlated electron models.</a:t>
            </a:r>
          </a:p>
        </p:txBody>
      </p:sp>
      <p:sp>
        <p:nvSpPr>
          <p:cNvPr id="4" name="Slide Number Placeholder 3"/>
          <p:cNvSpPr>
            <a:spLocks noGrp="1"/>
          </p:cNvSpPr>
          <p:nvPr>
            <p:ph type="sldNum" sz="quarter" idx="10"/>
          </p:nvPr>
        </p:nvSpPr>
        <p:spPr/>
        <p:txBody>
          <a:bodyPr/>
          <a:lstStyle/>
          <a:p>
            <a:fld id="{6AF8804F-D138-934C-BFED-FEA97D107177}" type="slidenum">
              <a:rPr lang="en-US" smtClean="0"/>
              <a:pPr/>
              <a:t>7</a:t>
            </a:fld>
            <a:endParaRPr lang="en-US"/>
          </a:p>
        </p:txBody>
      </p:sp>
    </p:spTree>
    <p:extLst>
      <p:ext uri="{BB962C8B-B14F-4D97-AF65-F5344CB8AC3E}">
        <p14:creationId xmlns:p14="http://schemas.microsoft.com/office/powerpoint/2010/main" val="2178255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0482"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a:normAutofit fontScale="55000" lnSpcReduction="20000"/>
          </a:bodyPr>
          <a:lstStyle/>
          <a:p>
            <a:r>
              <a:rPr lang="en-US" sz="2200" dirty="0" smtClean="0">
                <a:latin typeface="Lucida Grande" charset="0"/>
                <a:ea typeface="Lucida Grande" charset="0"/>
                <a:cs typeface="Lucida Grande" charset="0"/>
                <a:sym typeface="Lucida Grande" charset="0"/>
              </a:rPr>
              <a:t>IMAGE:</a:t>
            </a:r>
            <a:br>
              <a:rPr lang="en-US" sz="2200" dirty="0" smtClean="0">
                <a:latin typeface="Lucida Grande" charset="0"/>
                <a:ea typeface="Lucida Grande" charset="0"/>
                <a:cs typeface="Lucida Grande" charset="0"/>
                <a:sym typeface="Lucida Grande" charset="0"/>
              </a:rPr>
            </a:br>
            <a:r>
              <a:rPr lang="en-US" dirty="0"/>
              <a:t>X-ray interferometry at APS 23 ID-C</a:t>
            </a:r>
          </a:p>
          <a:p>
            <a:r>
              <a:rPr lang="en-US" dirty="0"/>
              <a:t>Top right is a smoker extractor mounted atop temperature sensitive interferometer</a:t>
            </a:r>
          </a:p>
          <a:p>
            <a:r>
              <a:rPr lang="en-US" dirty="0"/>
              <a:t>Bottom left is an IR heater that burns a flame retardant in a polymer blend</a:t>
            </a:r>
          </a:p>
          <a:p>
            <a:endParaRPr lang="en-US" sz="2200" dirty="0" smtClean="0">
              <a:latin typeface="Lucida Grande" charset="0"/>
              <a:ea typeface="Lucida Grande" charset="0"/>
              <a:cs typeface="Lucida Grande" charset="0"/>
              <a:sym typeface="Lucida Grande" charset="0"/>
            </a:endParaRPr>
          </a:p>
          <a:p>
            <a:endParaRPr lang="en-US" sz="2200" dirty="0">
              <a:latin typeface="Lucida Grande" charset="0"/>
              <a:ea typeface="Lucida Grande" charset="0"/>
              <a:cs typeface="Lucida Grande" charset="0"/>
              <a:sym typeface="Lucida Grande" charset="0"/>
            </a:endParaRPr>
          </a:p>
          <a:p>
            <a:r>
              <a:rPr lang="en-US" sz="2200" dirty="0" smtClean="0">
                <a:latin typeface="Lucida Grande" charset="0"/>
                <a:ea typeface="Lucida Grande" charset="0"/>
                <a:cs typeface="Lucida Grande" charset="0"/>
                <a:sym typeface="Lucida Grande" charset="0"/>
              </a:rPr>
              <a:t>Grating-based </a:t>
            </a:r>
            <a:r>
              <a:rPr lang="en-US" sz="2200" dirty="0">
                <a:latin typeface="Lucida Grande" charset="0"/>
                <a:ea typeface="Lucida Grande" charset="0"/>
                <a:cs typeface="Lucida Grande" charset="0"/>
                <a:sym typeface="Lucida Grande" charset="0"/>
              </a:rPr>
              <a:t>X-ray interferometry yields 3 images simultaneously.  </a:t>
            </a:r>
          </a:p>
          <a:p>
            <a:r>
              <a:rPr lang="en-US" sz="2200" dirty="0">
                <a:latin typeface="Lucida Grande" charset="0"/>
                <a:ea typeface="Lucida Grande" charset="0"/>
                <a:cs typeface="Lucida Grande" charset="0"/>
                <a:sym typeface="Lucida Grande" charset="0"/>
              </a:rPr>
              <a:t>Point to the plot: </a:t>
            </a:r>
          </a:p>
          <a:p>
            <a:r>
              <a:rPr lang="en-US" sz="2200" dirty="0">
                <a:latin typeface="Lucida Grande" charset="0"/>
                <a:ea typeface="Lucida Grande" charset="0"/>
                <a:cs typeface="Lucida Grande" charset="0"/>
                <a:sym typeface="Lucida Grande" charset="0"/>
              </a:rPr>
              <a:t>	absorption image comes from the average X-ray counts</a:t>
            </a:r>
          </a:p>
          <a:p>
            <a:r>
              <a:rPr lang="en-US" sz="2200" dirty="0">
                <a:latin typeface="Lucida Grande" charset="0"/>
                <a:ea typeface="Lucida Grande" charset="0"/>
                <a:cs typeface="Lucida Grande" charset="0"/>
                <a:sym typeface="Lucida Grande" charset="0"/>
              </a:rPr>
              <a:t>	phase contrast image comes from the shift of the sinusoid</a:t>
            </a:r>
          </a:p>
          <a:p>
            <a:r>
              <a:rPr lang="en-US" sz="2200" dirty="0">
                <a:latin typeface="Lucida Grande" charset="0"/>
                <a:ea typeface="Lucida Grande" charset="0"/>
                <a:cs typeface="Lucida Grande" charset="0"/>
                <a:sym typeface="Lucida Grande" charset="0"/>
              </a:rPr>
              <a:t>	small-angle scattering image comes from the amplitude of the sinusoid</a:t>
            </a:r>
          </a:p>
          <a:p>
            <a:r>
              <a:rPr lang="en-US" sz="2200" dirty="0">
                <a:latin typeface="Lucida Grande" charset="0"/>
                <a:ea typeface="Lucida Grande" charset="0"/>
                <a:cs typeface="Lucida Grande" charset="0"/>
                <a:sym typeface="Lucida Grande" charset="0"/>
              </a:rPr>
              <a:t>Tomography data set has ~1000 </a:t>
            </a:r>
            <a:r>
              <a:rPr lang="en-US" sz="2200" dirty="0" err="1">
                <a:latin typeface="Lucida Grande" charset="0"/>
                <a:ea typeface="Lucida Grande" charset="0"/>
                <a:cs typeface="Lucida Grande" charset="0"/>
                <a:sym typeface="Lucida Grande" charset="0"/>
              </a:rPr>
              <a:t>interferograms</a:t>
            </a:r>
            <a:r>
              <a:rPr lang="en-US" sz="2200" dirty="0">
                <a:latin typeface="Lucida Grande" charset="0"/>
                <a:ea typeface="Lucida Grande" charset="0"/>
                <a:cs typeface="Lucida Grande" charset="0"/>
                <a:sym typeface="Lucida Grande" charset="0"/>
              </a:rPr>
              <a:t>, each taken with a camera with ~1M pixels, for a total of 10^10 </a:t>
            </a:r>
            <a:r>
              <a:rPr lang="en-US" sz="2200" dirty="0" err="1">
                <a:latin typeface="Lucida Grande" charset="0"/>
                <a:ea typeface="Lucida Grande" charset="0"/>
                <a:cs typeface="Lucida Grande" charset="0"/>
                <a:sym typeface="Lucida Grande" charset="0"/>
              </a:rPr>
              <a:t>interferograms</a:t>
            </a:r>
            <a:r>
              <a:rPr lang="en-US" sz="2200" dirty="0">
                <a:latin typeface="Lucida Grande" charset="0"/>
                <a:ea typeface="Lucida Grande" charset="0"/>
                <a:cs typeface="Lucida Grande" charset="0"/>
                <a:sym typeface="Lucida Grande" charset="0"/>
              </a:rPr>
              <a:t> to solve.  A fast algorithm is essential.  Constrained L-M takes 10 milliseconds; way too slow.  Warren Johnson’s LIGO algorithm takes 500 s.  </a:t>
            </a:r>
          </a:p>
          <a:p>
            <a:r>
              <a:rPr lang="en-US" sz="2200" dirty="0">
                <a:latin typeface="Lucida Grande" charset="0"/>
                <a:ea typeface="Lucida Grande" charset="0"/>
                <a:cs typeface="Lucida Grande" charset="0"/>
                <a:sym typeface="Lucida Grande" charset="0"/>
              </a:rPr>
              <a:t>Paper submitted to Rev. Sci. Instr.  Talks given at Synchrotron Radiation Instrumentation (held at NIST; travel supported by </a:t>
            </a:r>
            <a:r>
              <a:rPr lang="en-US" sz="2200" dirty="0" err="1">
                <a:latin typeface="Lucida Grande" charset="0"/>
                <a:ea typeface="Lucida Grande" charset="0"/>
                <a:cs typeface="Lucida Grande" charset="0"/>
                <a:sym typeface="Lucida Grande" charset="0"/>
              </a:rPr>
              <a:t>LaSIGMA</a:t>
            </a:r>
            <a:r>
              <a:rPr lang="en-US" sz="2200" dirty="0">
                <a:latin typeface="Lucida Grande" charset="0"/>
                <a:ea typeface="Lucida Grande" charset="0"/>
                <a:cs typeface="Lucida Grande" charset="0"/>
                <a:sym typeface="Lucida Grande" charset="0"/>
              </a:rPr>
              <a:t>) and at ICTMS (Belgium; overhead return supported travel)</a:t>
            </a:r>
          </a:p>
        </p:txBody>
      </p:sp>
    </p:spTree>
    <p:extLst>
      <p:ext uri="{BB962C8B-B14F-4D97-AF65-F5344CB8AC3E}">
        <p14:creationId xmlns:p14="http://schemas.microsoft.com/office/powerpoint/2010/main" val="31136249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normAutofit lnSpcReduction="10000"/>
          </a:bodyPr>
          <a:lstStyle/>
          <a:p>
            <a:r>
              <a:rPr lang="en-US" dirty="0"/>
              <a:t>Ethylene carbonate is a commonly used solvent in batteries and other materials.</a:t>
            </a:r>
          </a:p>
          <a:p>
            <a:r>
              <a:rPr lang="en-US" dirty="0"/>
              <a:t>Optimized interaction parameters were determined by fitting to experimental free energies. </a:t>
            </a:r>
            <a:endParaRPr lang="en-US" dirty="0" smtClean="0"/>
          </a:p>
          <a:p>
            <a:endParaRPr lang="en-US" dirty="0"/>
          </a:p>
          <a:p>
            <a:r>
              <a:rPr lang="en-US" dirty="0"/>
              <a:t>Ethylene carbonate is a commonly used solvent in batteries and other materials.</a:t>
            </a:r>
          </a:p>
          <a:p>
            <a:r>
              <a:rPr lang="en-US" dirty="0"/>
              <a:t>Optimized interaction parameters were determined by fitting to experimental free energies. </a:t>
            </a:r>
          </a:p>
          <a:p>
            <a:r>
              <a:rPr lang="en-US" dirty="0"/>
              <a:t> </a:t>
            </a:r>
          </a:p>
          <a:p>
            <a:r>
              <a:rPr lang="en-US" dirty="0"/>
              <a:t>We used thermodynamic integration to calculate the solvation free energies of the ions and determined parameters that agreed with experimental solvation energies.</a:t>
            </a:r>
          </a:p>
          <a:p>
            <a:r>
              <a:rPr lang="en-US" dirty="0"/>
              <a:t>Using the optimized parameters, we examined the structure of the EC solvent around the five ions (K+,F-,</a:t>
            </a:r>
            <a:r>
              <a:rPr lang="en-US" dirty="0" err="1"/>
              <a:t>Cl</a:t>
            </a:r>
            <a:r>
              <a:rPr lang="en-US" dirty="0"/>
              <a:t>-,Br-, and I-) studied. Only K+ and </a:t>
            </a:r>
            <a:r>
              <a:rPr lang="en-US" dirty="0" err="1"/>
              <a:t>Cl</a:t>
            </a:r>
            <a:r>
              <a:rPr lang="en-US" dirty="0"/>
              <a:t>- are shown</a:t>
            </a:r>
          </a:p>
          <a:p>
            <a:r>
              <a:rPr lang="en-US" dirty="0"/>
              <a:t>The other anions are similar to </a:t>
            </a:r>
            <a:r>
              <a:rPr lang="en-US" dirty="0" err="1"/>
              <a:t>Cl</a:t>
            </a:r>
            <a:r>
              <a:rPr lang="en-US" dirty="0"/>
              <a:t>-.The ions bind edge on as seen in the g(r)’s and snapshots from simulation. </a:t>
            </a:r>
          </a:p>
          <a:p>
            <a:r>
              <a:rPr lang="en-US" dirty="0"/>
              <a:t>The interactions appear to be stronger with </a:t>
            </a:r>
            <a:r>
              <a:rPr lang="en-US" dirty="0" err="1"/>
              <a:t>cations</a:t>
            </a:r>
            <a:r>
              <a:rPr lang="en-US" dirty="0"/>
              <a:t> than anions, based on the free energies and structure</a:t>
            </a:r>
            <a:endParaRPr lang="en-US" dirty="0" smtClean="0"/>
          </a:p>
          <a:p>
            <a:endParaRPr lang="en-US" dirty="0">
              <a:latin typeface="Times New Roman"/>
              <a:cs typeface="Times New Roman"/>
            </a:endParaRPr>
          </a:p>
          <a:p>
            <a:r>
              <a:rPr lang="en-US" dirty="0" smtClean="0">
                <a:latin typeface="Times New Roman"/>
                <a:cs typeface="Times New Roman"/>
              </a:rPr>
              <a:t>Ethylene </a:t>
            </a:r>
            <a:r>
              <a:rPr lang="en-US" dirty="0">
                <a:latin typeface="Times New Roman"/>
                <a:cs typeface="Times New Roman"/>
              </a:rPr>
              <a:t>carbonate (EC) is a polar, aprotic liquid and a good solvent for ions, used in lithium batteries. </a:t>
            </a:r>
            <a:r>
              <a:rPr lang="en-US" dirty="0">
                <a:latin typeface="Times New Roman" pitchFamily="18" charset="0"/>
                <a:cs typeface="Times New Roman" pitchFamily="18" charset="0"/>
              </a:rPr>
              <a:t>Molecular dynamics computer simulations are used to investigate the thermodynamic and structural properties of ions in an EC solution. </a:t>
            </a:r>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29628" indent="-37472453"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175" eaLnBrk="0" fontAlgn="base" hangingPunct="0">
              <a:spcBef>
                <a:spcPct val="0"/>
              </a:spcBef>
              <a:spcAft>
                <a:spcPct val="0"/>
              </a:spcAft>
              <a:defRPr sz="2400">
                <a:solidFill>
                  <a:schemeClr val="tx1"/>
                </a:solidFill>
                <a:latin typeface="Arial" charset="0"/>
                <a:ea typeface="ＭＳ Ｐゴシック" charset="0"/>
              </a:defRPr>
            </a:lvl6pPr>
            <a:lvl7pPr marL="914350" eaLnBrk="0" fontAlgn="base" hangingPunct="0">
              <a:spcBef>
                <a:spcPct val="0"/>
              </a:spcBef>
              <a:spcAft>
                <a:spcPct val="0"/>
              </a:spcAft>
              <a:defRPr sz="2400">
                <a:solidFill>
                  <a:schemeClr val="tx1"/>
                </a:solidFill>
                <a:latin typeface="Arial" charset="0"/>
                <a:ea typeface="ＭＳ Ｐゴシック" charset="0"/>
              </a:defRPr>
            </a:lvl7pPr>
            <a:lvl8pPr marL="1371524" eaLnBrk="0" fontAlgn="base" hangingPunct="0">
              <a:spcBef>
                <a:spcPct val="0"/>
              </a:spcBef>
              <a:spcAft>
                <a:spcPct val="0"/>
              </a:spcAft>
              <a:defRPr sz="2400">
                <a:solidFill>
                  <a:schemeClr val="tx1"/>
                </a:solidFill>
                <a:latin typeface="Arial" charset="0"/>
                <a:ea typeface="ＭＳ Ｐゴシック" charset="0"/>
              </a:defRPr>
            </a:lvl8pPr>
            <a:lvl9pPr marL="1828699"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6834475-9DD3-FA46-8A69-AF4D309CA903}" type="slidenum">
              <a:rPr lang="en-US" sz="1200">
                <a:solidFill>
                  <a:prstClr val="black"/>
                </a:solidFill>
                <a:latin typeface="Calibri" charset="0"/>
              </a:rPr>
              <a:pPr eaLnBrk="1" hangingPunct="1"/>
              <a:t>10</a:t>
            </a:fld>
            <a:endParaRPr lang="en-US" sz="1200">
              <a:solidFill>
                <a:prstClr val="black"/>
              </a:solidFill>
              <a:latin typeface="Calibri" charset="0"/>
            </a:endParaRPr>
          </a:p>
        </p:txBody>
      </p:sp>
    </p:spTree>
    <p:extLst>
      <p:ext uri="{BB962C8B-B14F-4D97-AF65-F5344CB8AC3E}">
        <p14:creationId xmlns:p14="http://schemas.microsoft.com/office/powerpoint/2010/main" val="23608216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7" name="Freeform 17"/>
            <p:cNvSpPr>
              <a:spLocks/>
            </p:cNvSpPr>
            <p:nvPr/>
          </p:nvSpPr>
          <p:spPr bwMode="auto">
            <a:xfrm>
              <a:off x="35926" y="5135025"/>
              <a:ext cx="9108074" cy="838869"/>
            </a:xfrm>
            <a:custGeom>
              <a:avLst/>
              <a:gdLst>
                <a:gd name="T0" fmla="*/ 0 w 5760"/>
                <a:gd name="T1" fmla="*/ 0 h 528"/>
                <a:gd name="T2" fmla="*/ 5760 w 5760"/>
                <a:gd name="T3" fmla="*/ 0 h 528"/>
                <a:gd name="T4" fmla="*/ 5760 w 5760"/>
                <a:gd name="T5" fmla="*/ 528 h 528"/>
                <a:gd name="T6" fmla="*/ 48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w="9525" cap="flat" cmpd="sng">
              <a:noFill/>
              <a:prstDash val="solid"/>
              <a:round/>
              <a:headEnd type="none" w="med" len="med"/>
              <a:tailEnd type="none" w="med" len="med"/>
            </a:ln>
          </p:spPr>
          <p:txBody>
            <a:bodyPr/>
            <a:lstStyle/>
            <a:p>
              <a:pPr>
                <a:defRPr/>
              </a:pPr>
              <a:endParaRPr lang="en-US">
                <a:ea typeface="+mn-ea"/>
                <a:cs typeface="+mn-cs"/>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lstStyle>
          <a:p>
            <a:r>
              <a:rPr lang="en-US" smtClean="0"/>
              <a:t>Click to edit Master title style</a:t>
            </a:r>
            <a:endParaRPr lang="en-US" dirty="0"/>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1" name="Date Placeholder 29"/>
          <p:cNvSpPr>
            <a:spLocks noGrp="1"/>
          </p:cNvSpPr>
          <p:nvPr>
            <p:ph type="dt" sz="half" idx="10"/>
          </p:nvPr>
        </p:nvSpPr>
        <p:spPr>
          <a:xfrm>
            <a:off x="6727825" y="6408738"/>
            <a:ext cx="1919288" cy="365125"/>
          </a:xfrm>
          <a:prstGeom prst="rect">
            <a:avLst/>
          </a:prstGeom>
        </p:spPr>
        <p:txBody>
          <a:bodyPr vert="horz" wrap="square" lIns="91440" tIns="45720" rIns="91440" bIns="45720" numCol="1" anchor="t" anchorCtr="0" compatLnSpc="1">
            <a:prstTxWarp prst="textNoShape">
              <a:avLst/>
            </a:prstTxWarp>
          </a:bodyPr>
          <a:lstStyle>
            <a:lvl1pPr>
              <a:defRPr>
                <a:solidFill>
                  <a:srgbClr val="FFFFFF"/>
                </a:solidFill>
                <a:latin typeface="Lucida Sans Unicode" charset="0"/>
              </a:defRPr>
            </a:lvl1pPr>
          </a:lstStyle>
          <a:p>
            <a:fld id="{9565EFF4-9EA3-DF41-BD78-81DD945F9527}" type="datetime1">
              <a:rPr lang="en-US"/>
              <a:pPr/>
              <a:t>7/29/2013</a:t>
            </a:fld>
            <a:endParaRPr lang="en-US"/>
          </a:p>
        </p:txBody>
      </p:sp>
      <p:sp>
        <p:nvSpPr>
          <p:cNvPr id="12" name="Footer Placeholder 18"/>
          <p:cNvSpPr>
            <a:spLocks noGrp="1"/>
          </p:cNvSpPr>
          <p:nvPr>
            <p:ph type="ftr" sz="quarter" idx="11"/>
          </p:nvPr>
        </p:nvSpPr>
        <p:spPr>
          <a:xfrm>
            <a:off x="4379913" y="6408738"/>
            <a:ext cx="2351087" cy="365125"/>
          </a:xfrm>
          <a:prstGeom prst="rect">
            <a:avLst/>
          </a:prstGeom>
        </p:spPr>
        <p:txBody>
          <a:bodyPr/>
          <a:lstStyle>
            <a:lvl1pPr fontAlgn="auto">
              <a:spcBef>
                <a:spcPts val="0"/>
              </a:spcBef>
              <a:spcAft>
                <a:spcPts val="0"/>
              </a:spcAft>
              <a:defRPr>
                <a:solidFill>
                  <a:schemeClr val="accent1">
                    <a:tint val="20000"/>
                  </a:schemeClr>
                </a:solidFill>
                <a:latin typeface="+mn-lt"/>
                <a:ea typeface="+mn-ea"/>
                <a:cs typeface="+mn-cs"/>
              </a:defRPr>
            </a:lvl1pPr>
          </a:lstStyle>
          <a:p>
            <a:pPr>
              <a:defRPr/>
            </a:pPr>
            <a:endParaRPr lang="en-US"/>
          </a:p>
        </p:txBody>
      </p:sp>
      <p:sp>
        <p:nvSpPr>
          <p:cNvPr id="13" name="Slide Number Placeholder 26"/>
          <p:cNvSpPr>
            <a:spLocks noGrp="1"/>
          </p:cNvSpPr>
          <p:nvPr>
            <p:ph type="sldNum" sz="quarter" idx="12"/>
          </p:nvPr>
        </p:nvSpPr>
        <p:spPr>
          <a:xfrm>
            <a:off x="8647113" y="6408738"/>
            <a:ext cx="366712" cy="365125"/>
          </a:xfrm>
          <a:prstGeom prst="rect">
            <a:avLst/>
          </a:prstGeom>
        </p:spPr>
        <p:txBody>
          <a:bodyPr vert="horz" wrap="square" lIns="91440" tIns="45720" rIns="91440" bIns="45720" numCol="1" anchor="t" anchorCtr="0" compatLnSpc="1">
            <a:prstTxWarp prst="textNoShape">
              <a:avLst/>
            </a:prstTxWarp>
          </a:bodyPr>
          <a:lstStyle>
            <a:lvl1pPr>
              <a:defRPr>
                <a:solidFill>
                  <a:srgbClr val="FFFFFF"/>
                </a:solidFill>
                <a:latin typeface="Lucida Sans Unicode" charset="0"/>
              </a:defRPr>
            </a:lvl1pPr>
          </a:lstStyle>
          <a:p>
            <a:fld id="{DA296199-2DF1-C544-A5DC-A811FC539139}" type="slidenum">
              <a:rPr lang="en-US"/>
              <a:pPr/>
              <a:t>‹#›</a:t>
            </a:fld>
            <a:endParaRPr lang="en-US"/>
          </a:p>
        </p:txBody>
      </p:sp>
    </p:spTree>
    <p:extLst>
      <p:ext uri="{BB962C8B-B14F-4D97-AF65-F5344CB8AC3E}">
        <p14:creationId xmlns:p14="http://schemas.microsoft.com/office/powerpoint/2010/main" val="1460374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Lucida Sans Unicode" charset="0"/>
              </a:defRPr>
            </a:lvl1pPr>
          </a:lstStyle>
          <a:p>
            <a:fld id="{534B4FE6-0EA4-5B4E-8459-43F17A7468C5}" type="datetime1">
              <a:rPr lang="en-US"/>
              <a:pPr/>
              <a:t>7/29/2013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Lucida Sans Unicode" charset="0"/>
              </a:defRPr>
            </a:lvl1pPr>
          </a:lstStyle>
          <a:p>
            <a:fld id="{AF2D1E07-4A09-2740-899A-C0AB970447C4}" type="slidenum">
              <a:rPr lang="en-US"/>
              <a:pPr/>
              <a:t>‹#›</a:t>
            </a:fld>
            <a:endParaRPr lang="en-US"/>
          </a:p>
        </p:txBody>
      </p:sp>
    </p:spTree>
    <p:extLst>
      <p:ext uri="{BB962C8B-B14F-4D97-AF65-F5344CB8AC3E}">
        <p14:creationId xmlns:p14="http://schemas.microsoft.com/office/powerpoint/2010/main" val="2182274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Lucida Sans Unicode" charset="0"/>
              </a:defRPr>
            </a:lvl1pPr>
          </a:lstStyle>
          <a:p>
            <a:fld id="{249C5AF1-0CDC-7046-9F2B-8ECF1140A139}" type="datetime1">
              <a:rPr lang="en-US"/>
              <a:pPr/>
              <a:t>7/29/2013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Lucida Sans Unicode" charset="0"/>
              </a:defRPr>
            </a:lvl1pPr>
          </a:lstStyle>
          <a:p>
            <a:fld id="{84FA6E67-4C22-AA46-8ED0-68C41B1D420D}" type="slidenum">
              <a:rPr lang="en-US"/>
              <a:pPr/>
              <a:t>‹#›</a:t>
            </a:fld>
            <a:endParaRPr lang="en-US"/>
          </a:p>
        </p:txBody>
      </p:sp>
    </p:spTree>
    <p:extLst>
      <p:ext uri="{BB962C8B-B14F-4D97-AF65-F5344CB8AC3E}">
        <p14:creationId xmlns:p14="http://schemas.microsoft.com/office/powerpoint/2010/main" val="21965268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Lucida Sans Unicode" charset="0"/>
              </a:defRPr>
            </a:lvl1pPr>
          </a:lstStyle>
          <a:p>
            <a:fld id="{65FD3673-58A4-DA41-A378-B19E7D5F24DF}" type="datetime1">
              <a:rPr lang="en-US"/>
              <a:pPr/>
              <a:t>7/29/2013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Lucida Sans Unicode" charset="0"/>
              </a:defRPr>
            </a:lvl1pPr>
          </a:lstStyle>
          <a:p>
            <a:fld id="{76568043-E5A1-474D-92BB-E52916EFA8FD}" type="slidenum">
              <a:rPr lang="en-US"/>
              <a:pPr/>
              <a:t>‹#›</a:t>
            </a:fld>
            <a:endParaRPr lang="en-US"/>
          </a:p>
        </p:txBody>
      </p:sp>
    </p:spTree>
    <p:extLst>
      <p:ext uri="{BB962C8B-B14F-4D97-AF65-F5344CB8AC3E}">
        <p14:creationId xmlns:p14="http://schemas.microsoft.com/office/powerpoint/2010/main" val="35800938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Lucida Sans Unicode" charset="0"/>
              </a:defRPr>
            </a:lvl1pPr>
          </a:lstStyle>
          <a:p>
            <a:fld id="{D600995A-6ABF-7844-9798-F708DE7CC4B8}" type="datetime1">
              <a:rPr lang="en-US"/>
              <a:pPr/>
              <a:t>7/29/2013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Lucida Sans Unicode" charset="0"/>
              </a:defRPr>
            </a:lvl1pPr>
          </a:lstStyle>
          <a:p>
            <a:fld id="{F83B42E1-0C62-564F-A826-0E3482E1DC31}" type="slidenum">
              <a:rPr lang="en-US"/>
              <a:pPr/>
              <a:t>‹#›</a:t>
            </a:fld>
            <a:endParaRPr lang="en-US"/>
          </a:p>
        </p:txBody>
      </p:sp>
    </p:spTree>
    <p:extLst>
      <p:ext uri="{BB962C8B-B14F-4D97-AF65-F5344CB8AC3E}">
        <p14:creationId xmlns:p14="http://schemas.microsoft.com/office/powerpoint/2010/main" val="19955367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Lucida Sans Unicode" charset="0"/>
              </a:defRPr>
            </a:lvl1pPr>
          </a:lstStyle>
          <a:p>
            <a:fld id="{E7D9F5DD-7BB7-A44D-8A42-C4923E628CA3}" type="datetime1">
              <a:rPr lang="en-US"/>
              <a:pPr/>
              <a:t>7/29/2013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Lucida Sans Unicode" charset="0"/>
              </a:defRPr>
            </a:lvl1pPr>
          </a:lstStyle>
          <a:p>
            <a:fld id="{EDED4F98-540C-9644-A998-E948E884E836}" type="slidenum">
              <a:rPr lang="en-US"/>
              <a:pPr/>
              <a:t>‹#›</a:t>
            </a:fld>
            <a:endParaRPr lang="en-US"/>
          </a:p>
        </p:txBody>
      </p:sp>
    </p:spTree>
    <p:extLst>
      <p:ext uri="{BB962C8B-B14F-4D97-AF65-F5344CB8AC3E}">
        <p14:creationId xmlns:p14="http://schemas.microsoft.com/office/powerpoint/2010/main" val="39620351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Lucida Sans Unicode" charset="0"/>
              </a:defRPr>
            </a:lvl1pPr>
          </a:lstStyle>
          <a:p>
            <a:fld id="{F73FA0B1-5A10-2746-B74E-35DC1E59835B}" type="datetime1">
              <a:rPr lang="en-US"/>
              <a:pPr/>
              <a:t>7/29/2013</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Lucida Sans Unicode" charset="0"/>
              </a:defRPr>
            </a:lvl1pPr>
          </a:lstStyle>
          <a:p>
            <a:fld id="{CC23F258-9ED2-B74B-BA2C-B882E1F29D7F}" type="slidenum">
              <a:rPr lang="en-US"/>
              <a:pPr/>
              <a:t>‹#›</a:t>
            </a:fld>
            <a:endParaRPr lang="en-US"/>
          </a:p>
        </p:txBody>
      </p:sp>
    </p:spTree>
    <p:extLst>
      <p:ext uri="{BB962C8B-B14F-4D97-AF65-F5344CB8AC3E}">
        <p14:creationId xmlns:p14="http://schemas.microsoft.com/office/powerpoint/2010/main" val="932151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Lucida Sans Unicode" charset="0"/>
              </a:defRPr>
            </a:lvl1pPr>
          </a:lstStyle>
          <a:p>
            <a:fld id="{38F230EC-2743-2A43-A266-B8206018BC89}" type="datetime1">
              <a:rPr lang="en-US"/>
              <a:pPr/>
              <a:t>7/29/2013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Lucida Sans Unicode" charset="0"/>
              </a:defRPr>
            </a:lvl1pPr>
          </a:lstStyle>
          <a:p>
            <a:fld id="{8107FB63-7EB3-0A44-8FFA-04612A803135}" type="slidenum">
              <a:rPr lang="en-US"/>
              <a:pPr/>
              <a:t>‹#›</a:t>
            </a:fld>
            <a:endParaRPr lang="en-US"/>
          </a:p>
        </p:txBody>
      </p:sp>
    </p:spTree>
    <p:extLst>
      <p:ext uri="{BB962C8B-B14F-4D97-AF65-F5344CB8AC3E}">
        <p14:creationId xmlns:p14="http://schemas.microsoft.com/office/powerpoint/2010/main" val="6628405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Lucida Sans Unicode" charset="0"/>
              </a:defRPr>
            </a:lvl1pPr>
          </a:lstStyle>
          <a:p>
            <a:fld id="{A8861A26-C256-A249-ACB9-9D16951D95CA}" type="datetime1">
              <a:rPr lang="en-US"/>
              <a:pPr/>
              <a:t>7/29/2013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Lucida Sans Unicode" charset="0"/>
              </a:defRPr>
            </a:lvl1pPr>
          </a:lstStyle>
          <a:p>
            <a:fld id="{2679346F-2A13-4A4E-A947-C736F59E3FF2}" type="slidenum">
              <a:rPr lang="en-US"/>
              <a:pPr/>
              <a:t>‹#›</a:t>
            </a:fld>
            <a:endParaRPr lang="en-US"/>
          </a:p>
        </p:txBody>
      </p:sp>
    </p:spTree>
    <p:extLst>
      <p:ext uri="{BB962C8B-B14F-4D97-AF65-F5344CB8AC3E}">
        <p14:creationId xmlns:p14="http://schemas.microsoft.com/office/powerpoint/2010/main" val="13532982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Lucida Sans Unicode" charset="0"/>
              </a:defRPr>
            </a:lvl1pPr>
          </a:lstStyle>
          <a:p>
            <a:fld id="{55BCF7EF-D243-BA42-A4B5-95570B7205ED}" type="datetime1">
              <a:rPr lang="en-US"/>
              <a:pPr/>
              <a:t>7/29/2013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Lucida Sans Unicode" charset="0"/>
              </a:defRPr>
            </a:lvl1pPr>
          </a:lstStyle>
          <a:p>
            <a:fld id="{89130711-E8D6-424C-96E7-BCA44F7E3BD3}" type="slidenum">
              <a:rPr lang="en-US"/>
              <a:pPr/>
              <a:t>‹#›</a:t>
            </a:fld>
            <a:endParaRPr lang="en-US"/>
          </a:p>
        </p:txBody>
      </p:sp>
    </p:spTree>
    <p:extLst>
      <p:ext uri="{BB962C8B-B14F-4D97-AF65-F5344CB8AC3E}">
        <p14:creationId xmlns:p14="http://schemas.microsoft.com/office/powerpoint/2010/main" val="12307703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Lucida Sans Unicode" charset="0"/>
              </a:defRPr>
            </a:lvl1pPr>
          </a:lstStyle>
          <a:p>
            <a:fld id="{0207C147-FDC3-A040-8D27-A9A6421782F4}" type="datetime1">
              <a:rPr lang="en-US"/>
              <a:pPr/>
              <a:t>7/29/2013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Lucida Sans Unicode" charset="0"/>
              </a:defRPr>
            </a:lvl1pPr>
          </a:lstStyle>
          <a:p>
            <a:fld id="{A87FEDD0-2FA5-A941-9BBC-82FF63D3F491}" type="slidenum">
              <a:rPr lang="en-US"/>
              <a:pPr/>
              <a:t>‹#›</a:t>
            </a:fld>
            <a:endParaRPr lang="en-US"/>
          </a:p>
        </p:txBody>
      </p:sp>
    </p:spTree>
    <p:extLst>
      <p:ext uri="{BB962C8B-B14F-4D97-AF65-F5344CB8AC3E}">
        <p14:creationId xmlns:p14="http://schemas.microsoft.com/office/powerpoint/2010/main" val="3312009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p>
            <a:r>
              <a:rPr lang="en-US" smtClean="0"/>
              <a:t>Click to edit Master title style</a:t>
            </a:r>
            <a:endParaRPr lang="en-US"/>
          </a:p>
        </p:txBody>
      </p:sp>
      <p:sp>
        <p:nvSpPr>
          <p:cNvPr id="4" name="Date Placeholder 3"/>
          <p:cNvSpPr>
            <a:spLocks noGrp="1"/>
          </p:cNvSpPr>
          <p:nvPr>
            <p:ph type="dt" sz="half" idx="10"/>
          </p:nvPr>
        </p:nvSpPr>
        <p:spPr>
          <a:xfrm>
            <a:off x="6727825" y="6408738"/>
            <a:ext cx="1919288" cy="365125"/>
          </a:xfrm>
          <a:prstGeom prst="rect">
            <a:avLst/>
          </a:prstGeom>
        </p:spPr>
        <p:txBody>
          <a:bodyPr vert="horz" wrap="square" lIns="91440" tIns="45720" rIns="91440" bIns="45720" numCol="1" anchor="t" anchorCtr="0" compatLnSpc="1">
            <a:prstTxWarp prst="textNoShape">
              <a:avLst/>
            </a:prstTxWarp>
          </a:bodyPr>
          <a:lstStyle>
            <a:lvl1pPr>
              <a:defRPr>
                <a:latin typeface="Lucida Sans Unicode" charset="0"/>
              </a:defRPr>
            </a:lvl1pPr>
          </a:lstStyle>
          <a:p>
            <a:fld id="{9774B94B-8B7D-E84D-9AED-C897DAB6CCBE}" type="datetime1">
              <a:rPr lang="en-US"/>
              <a:pPr/>
              <a:t>7/29/2013</a:t>
            </a:fld>
            <a:endParaRPr lang="en-US"/>
          </a:p>
        </p:txBody>
      </p:sp>
      <p:sp>
        <p:nvSpPr>
          <p:cNvPr id="5" name="Footer Placeholder 4"/>
          <p:cNvSpPr>
            <a:spLocks noGrp="1"/>
          </p:cNvSpPr>
          <p:nvPr>
            <p:ph type="ftr" sz="quarter" idx="11"/>
          </p:nvPr>
        </p:nvSpPr>
        <p:spPr>
          <a:xfrm>
            <a:off x="4379913" y="6408738"/>
            <a:ext cx="2351087"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8647113" y="6408738"/>
            <a:ext cx="366712" cy="365125"/>
          </a:xfrm>
          <a:prstGeom prst="rect">
            <a:avLst/>
          </a:prstGeom>
        </p:spPr>
        <p:txBody>
          <a:bodyPr vert="horz" wrap="square" lIns="91440" tIns="45720" rIns="91440" bIns="45720" numCol="1" anchor="t" anchorCtr="0" compatLnSpc="1">
            <a:prstTxWarp prst="textNoShape">
              <a:avLst/>
            </a:prstTxWarp>
          </a:bodyPr>
          <a:lstStyle>
            <a:lvl1pPr>
              <a:defRPr>
                <a:latin typeface="Lucida Sans Unicode" charset="0"/>
              </a:defRPr>
            </a:lvl1pPr>
          </a:lstStyle>
          <a:p>
            <a:fld id="{5EA16C9B-EE49-934B-ABC9-9D67D08F0729}" type="slidenum">
              <a:rPr lang="en-US"/>
              <a:pPr/>
              <a:t>‹#›</a:t>
            </a:fld>
            <a:endParaRPr lang="en-US"/>
          </a:p>
        </p:txBody>
      </p:sp>
    </p:spTree>
    <p:extLst>
      <p:ext uri="{BB962C8B-B14F-4D97-AF65-F5344CB8AC3E}">
        <p14:creationId xmlns:p14="http://schemas.microsoft.com/office/powerpoint/2010/main" val="8331077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Lucida Sans Unicode" charset="0"/>
              </a:defRPr>
            </a:lvl1pPr>
          </a:lstStyle>
          <a:p>
            <a:fld id="{4F1ADA8D-A2B8-C842-AB64-8FC6A32E8202}" type="datetime1">
              <a:rPr lang="en-US"/>
              <a:pPr/>
              <a:t>7/29/2013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Lucida Sans Unicode" charset="0"/>
              </a:defRPr>
            </a:lvl1pPr>
          </a:lstStyle>
          <a:p>
            <a:fld id="{00E65B99-3CB0-6144-BDDC-B1937ABFF8A9}" type="slidenum">
              <a:rPr lang="en-US"/>
              <a:pPr/>
              <a:t>‹#›</a:t>
            </a:fld>
            <a:endParaRPr lang="en-US"/>
          </a:p>
        </p:txBody>
      </p:sp>
    </p:spTree>
    <p:extLst>
      <p:ext uri="{BB962C8B-B14F-4D97-AF65-F5344CB8AC3E}">
        <p14:creationId xmlns:p14="http://schemas.microsoft.com/office/powerpoint/2010/main" val="33315620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Lucida Sans Unicode" charset="0"/>
              </a:defRPr>
            </a:lvl1pPr>
          </a:lstStyle>
          <a:p>
            <a:fld id="{DBC3C0E6-FE2D-3644-AEDE-4124EDB52A51}" type="datetime1">
              <a:rPr lang="en-US"/>
              <a:pPr/>
              <a:t>7/29/2013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Lucida Sans Unicode" charset="0"/>
              </a:defRPr>
            </a:lvl1pPr>
          </a:lstStyle>
          <a:p>
            <a:fld id="{A5A2B309-A9FA-C44A-A95C-490AA1B67785}" type="slidenum">
              <a:rPr lang="en-US"/>
              <a:pPr/>
              <a:t>‹#›</a:t>
            </a:fld>
            <a:endParaRPr lang="en-US"/>
          </a:p>
        </p:txBody>
      </p:sp>
    </p:spTree>
    <p:extLst>
      <p:ext uri="{BB962C8B-B14F-4D97-AF65-F5344CB8AC3E}">
        <p14:creationId xmlns:p14="http://schemas.microsoft.com/office/powerpoint/2010/main" val="29364248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Lucida Sans Unicode" charset="0"/>
              </a:defRPr>
            </a:lvl1pPr>
          </a:lstStyle>
          <a:p>
            <a:fld id="{EF3FA603-8A04-C44C-92C5-08C0E8F34C59}" type="datetime1">
              <a:rPr lang="en-US"/>
              <a:pPr/>
              <a:t>7/29/2013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Lucida Sans Unicode" charset="0"/>
              </a:defRPr>
            </a:lvl1pPr>
          </a:lstStyle>
          <a:p>
            <a:fld id="{3066E380-436C-6D4F-B376-A08206A3DCF2}" type="slidenum">
              <a:rPr lang="en-US"/>
              <a:pPr/>
              <a:t>‹#›</a:t>
            </a:fld>
            <a:endParaRPr lang="en-US"/>
          </a:p>
        </p:txBody>
      </p:sp>
    </p:spTree>
    <p:extLst>
      <p:ext uri="{BB962C8B-B14F-4D97-AF65-F5344CB8AC3E}">
        <p14:creationId xmlns:p14="http://schemas.microsoft.com/office/powerpoint/2010/main" val="28689689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Lucida Sans Unicode" charset="0"/>
              </a:defRPr>
            </a:lvl1pPr>
          </a:lstStyle>
          <a:p>
            <a:fld id="{17F5B2CE-F3D4-6A4B-8D02-F0C8E024391B}" type="datetime1">
              <a:rPr lang="en-US"/>
              <a:pPr/>
              <a:t>7/29/2013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Lucida Sans Unicode" charset="0"/>
              </a:defRPr>
            </a:lvl1pPr>
          </a:lstStyle>
          <a:p>
            <a:fld id="{4C1FB965-0AC6-BC43-8C54-C0C0B4AC11F5}" type="slidenum">
              <a:rPr lang="en-US"/>
              <a:pPr/>
              <a:t>‹#›</a:t>
            </a:fld>
            <a:endParaRPr lang="en-US"/>
          </a:p>
        </p:txBody>
      </p:sp>
    </p:spTree>
    <p:extLst>
      <p:ext uri="{BB962C8B-B14F-4D97-AF65-F5344CB8AC3E}">
        <p14:creationId xmlns:p14="http://schemas.microsoft.com/office/powerpoint/2010/main" val="252682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Lucida Sans Unicode" charset="0"/>
              </a:defRPr>
            </a:lvl1pPr>
          </a:lstStyle>
          <a:p>
            <a:fld id="{5E8DA075-6E6B-FD47-B9D4-4399E2B7B8C1}" type="datetime1">
              <a:rPr lang="en-US"/>
              <a:pPr/>
              <a:t>7/29/2013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Lucida Sans Unicode" charset="0"/>
              </a:defRPr>
            </a:lvl1pPr>
          </a:lstStyle>
          <a:p>
            <a:fld id="{364D980C-9F73-F242-B120-F8889C7AB1F5}" type="slidenum">
              <a:rPr lang="en-US"/>
              <a:pPr/>
              <a:t>‹#›</a:t>
            </a:fld>
            <a:endParaRPr lang="en-US"/>
          </a:p>
        </p:txBody>
      </p:sp>
    </p:spTree>
    <p:extLst>
      <p:ext uri="{BB962C8B-B14F-4D97-AF65-F5344CB8AC3E}">
        <p14:creationId xmlns:p14="http://schemas.microsoft.com/office/powerpoint/2010/main" val="20253066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Lucida Sans Unicode" charset="0"/>
              </a:defRPr>
            </a:lvl1pPr>
          </a:lstStyle>
          <a:p>
            <a:fld id="{E780BB2A-68EF-4B41-8E78-62C190E49A9A}" type="datetime1">
              <a:rPr lang="en-US"/>
              <a:pPr/>
              <a:t>7/29/2013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Lucida Sans Unicode" charset="0"/>
              </a:defRPr>
            </a:lvl1pPr>
          </a:lstStyle>
          <a:p>
            <a:fld id="{2225AD0B-6F03-EC44-9730-3177CD2565BA}" type="slidenum">
              <a:rPr lang="en-US"/>
              <a:pPr/>
              <a:t>‹#›</a:t>
            </a:fld>
            <a:endParaRPr lang="en-US"/>
          </a:p>
        </p:txBody>
      </p:sp>
    </p:spTree>
    <p:extLst>
      <p:ext uri="{BB962C8B-B14F-4D97-AF65-F5344CB8AC3E}">
        <p14:creationId xmlns:p14="http://schemas.microsoft.com/office/powerpoint/2010/main" val="1400114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Lucida Sans Unicode" charset="0"/>
              </a:defRPr>
            </a:lvl1pPr>
          </a:lstStyle>
          <a:p>
            <a:fld id="{8FC319BC-633B-7D42-B087-E7C9C9B51D24}" type="datetime1">
              <a:rPr lang="en-US"/>
              <a:pPr/>
              <a:t>7/29/2013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Lucida Sans Unicode" charset="0"/>
              </a:defRPr>
            </a:lvl1pPr>
          </a:lstStyle>
          <a:p>
            <a:fld id="{E120732E-20F9-9342-9BEF-98B01D77BFA1}" type="slidenum">
              <a:rPr lang="en-US"/>
              <a:pPr/>
              <a:t>‹#›</a:t>
            </a:fld>
            <a:endParaRPr lang="en-US"/>
          </a:p>
        </p:txBody>
      </p:sp>
    </p:spTree>
    <p:extLst>
      <p:ext uri="{BB962C8B-B14F-4D97-AF65-F5344CB8AC3E}">
        <p14:creationId xmlns:p14="http://schemas.microsoft.com/office/powerpoint/2010/main" val="38137989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Lucida Sans Unicode" charset="0"/>
              </a:defRPr>
            </a:lvl1pPr>
          </a:lstStyle>
          <a:p>
            <a:fld id="{D5A1807E-9A47-554A-8E5D-9B705480C1A2}" type="datetime1">
              <a:rPr lang="en-US"/>
              <a:pPr/>
              <a:t>7/29/2013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Lucida Sans Unicode" charset="0"/>
              </a:defRPr>
            </a:lvl1pPr>
          </a:lstStyle>
          <a:p>
            <a:fld id="{97902CE4-9B53-C148-9602-5416EB603FF1}" type="slidenum">
              <a:rPr lang="en-US"/>
              <a:pPr/>
              <a:t>‹#›</a:t>
            </a:fld>
            <a:endParaRPr lang="en-US"/>
          </a:p>
        </p:txBody>
      </p:sp>
    </p:spTree>
    <p:extLst>
      <p:ext uri="{BB962C8B-B14F-4D97-AF65-F5344CB8AC3E}">
        <p14:creationId xmlns:p14="http://schemas.microsoft.com/office/powerpoint/2010/main" val="39748155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7971C93C-5529-0347-944E-C4BD8C8AB674}" type="datetime1">
              <a:rPr lang="en-US"/>
              <a:pPr/>
              <a:t>7/29/2013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5B27A4BC-1661-0F41-A9B2-BCDF7E0C6006}" type="slidenum">
              <a:rPr lang="en-US"/>
              <a:pPr/>
              <a:t>‹#›</a:t>
            </a:fld>
            <a:endParaRPr lang="en-US"/>
          </a:p>
        </p:txBody>
      </p:sp>
    </p:spTree>
    <p:extLst>
      <p:ext uri="{BB962C8B-B14F-4D97-AF65-F5344CB8AC3E}">
        <p14:creationId xmlns:p14="http://schemas.microsoft.com/office/powerpoint/2010/main" val="25598216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en-US" altLang="en-US"/>
          </a:p>
        </p:txBody>
      </p:sp>
      <p:sp>
        <p:nvSpPr>
          <p:cNvPr id="5" name="Rectangle 6"/>
          <p:cNvSpPr>
            <a:spLocks noGrp="1" noChangeArrowheads="1"/>
          </p:cNvSpPr>
          <p:nvPr>
            <p:ph type="ftr" sz="quarter" idx="11"/>
          </p:nvPr>
        </p:nvSpPr>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p:txBody>
          <a:bodyPr/>
          <a:lstStyle>
            <a:lvl1pPr>
              <a:defRPr/>
            </a:lvl1pPr>
          </a:lstStyle>
          <a:p>
            <a:fld id="{E91BC2C0-21DE-AB43-9BB4-D87E4CED5933}" type="slidenum">
              <a:rPr lang="en-US"/>
              <a:pPr/>
              <a:t>‹#›</a:t>
            </a:fld>
            <a:endParaRPr lang="en-US"/>
          </a:p>
        </p:txBody>
      </p:sp>
    </p:spTree>
    <p:extLst>
      <p:ext uri="{BB962C8B-B14F-4D97-AF65-F5344CB8AC3E}">
        <p14:creationId xmlns:p14="http://schemas.microsoft.com/office/powerpoint/2010/main" val="390531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727825" y="6408738"/>
            <a:ext cx="1919288" cy="365125"/>
          </a:xfrm>
          <a:prstGeom prst="rect">
            <a:avLst/>
          </a:prstGeom>
        </p:spPr>
        <p:txBody>
          <a:bodyPr vert="horz" wrap="square" lIns="91440" tIns="45720" rIns="91440" bIns="45720" numCol="1" anchor="t" anchorCtr="0" compatLnSpc="1">
            <a:prstTxWarp prst="textNoShape">
              <a:avLst/>
            </a:prstTxWarp>
          </a:bodyPr>
          <a:lstStyle>
            <a:lvl1pPr>
              <a:defRPr>
                <a:latin typeface="Lucida Sans Unicode" charset="0"/>
              </a:defRPr>
            </a:lvl1pPr>
          </a:lstStyle>
          <a:p>
            <a:fld id="{3270E3B7-4E23-D949-81A7-68B05613A8F2}" type="datetime1">
              <a:rPr lang="en-US"/>
              <a:pPr/>
              <a:t>7/29/2013</a:t>
            </a:fld>
            <a:endParaRPr lang="en-US"/>
          </a:p>
        </p:txBody>
      </p:sp>
      <p:sp>
        <p:nvSpPr>
          <p:cNvPr id="8" name="Footer Placeholder 7"/>
          <p:cNvSpPr>
            <a:spLocks noGrp="1"/>
          </p:cNvSpPr>
          <p:nvPr>
            <p:ph type="ftr" sz="quarter" idx="11"/>
          </p:nvPr>
        </p:nvSpPr>
        <p:spPr>
          <a:xfrm>
            <a:off x="4379913" y="6408738"/>
            <a:ext cx="2351087"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9" name="Slide Number Placeholder 8"/>
          <p:cNvSpPr>
            <a:spLocks noGrp="1"/>
          </p:cNvSpPr>
          <p:nvPr>
            <p:ph type="sldNum" sz="quarter" idx="12"/>
          </p:nvPr>
        </p:nvSpPr>
        <p:spPr>
          <a:xfrm>
            <a:off x="8647113" y="6408738"/>
            <a:ext cx="366712" cy="365125"/>
          </a:xfrm>
          <a:prstGeom prst="rect">
            <a:avLst/>
          </a:prstGeom>
        </p:spPr>
        <p:txBody>
          <a:bodyPr vert="horz" wrap="square" lIns="91440" tIns="45720" rIns="91440" bIns="45720" numCol="1" anchor="t" anchorCtr="0" compatLnSpc="1">
            <a:prstTxWarp prst="textNoShape">
              <a:avLst/>
            </a:prstTxWarp>
          </a:bodyPr>
          <a:lstStyle>
            <a:lvl1pPr>
              <a:defRPr>
                <a:latin typeface="Lucida Sans Unicode" charset="0"/>
              </a:defRPr>
            </a:lvl1pPr>
          </a:lstStyle>
          <a:p>
            <a:fld id="{8CA34833-9AE7-6C4F-8E21-15837E9FA51B}" type="slidenum">
              <a:rPr lang="en-US"/>
              <a:pPr/>
              <a:t>‹#›</a:t>
            </a:fld>
            <a:endParaRPr lang="en-US"/>
          </a:p>
        </p:txBody>
      </p:sp>
    </p:spTree>
    <p:extLst>
      <p:ext uri="{BB962C8B-B14F-4D97-AF65-F5344CB8AC3E}">
        <p14:creationId xmlns:p14="http://schemas.microsoft.com/office/powerpoint/2010/main" val="147730801"/>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719263"/>
            <a:ext cx="8229600" cy="4411662"/>
          </a:xfrm>
        </p:spPr>
        <p:txBody>
          <a:bodyPr rtlCol="0">
            <a:normAutofit/>
          </a:bodyPr>
          <a:lstStyle/>
          <a:p>
            <a:pPr lvl="0"/>
            <a:endParaRPr lang="en-US" noProof="0" smtClean="0"/>
          </a:p>
        </p:txBody>
      </p:sp>
      <p:sp>
        <p:nvSpPr>
          <p:cNvPr id="4" name="Rectangle 5"/>
          <p:cNvSpPr>
            <a:spLocks noGrp="1" noChangeArrowheads="1"/>
          </p:cNvSpPr>
          <p:nvPr>
            <p:ph type="dt" sz="half" idx="10"/>
          </p:nvPr>
        </p:nvSpPr>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en-US" altLang="en-US"/>
          </a:p>
        </p:txBody>
      </p:sp>
      <p:sp>
        <p:nvSpPr>
          <p:cNvPr id="5" name="Rectangle 6"/>
          <p:cNvSpPr>
            <a:spLocks noGrp="1" noChangeArrowheads="1"/>
          </p:cNvSpPr>
          <p:nvPr>
            <p:ph type="ftr" sz="quarter" idx="11"/>
          </p:nvPr>
        </p:nvSpPr>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p:txBody>
          <a:bodyPr/>
          <a:lstStyle>
            <a:lvl1pPr>
              <a:defRPr/>
            </a:lvl1pPr>
          </a:lstStyle>
          <a:p>
            <a:fld id="{05266494-5D0B-4E45-9D39-9533508F7EEC}" type="slidenum">
              <a:rPr lang="en-US"/>
              <a:pPr/>
              <a:t>‹#›</a:t>
            </a:fld>
            <a:endParaRPr lang="en-US"/>
          </a:p>
        </p:txBody>
      </p:sp>
    </p:spTree>
    <p:extLst>
      <p:ext uri="{BB962C8B-B14F-4D97-AF65-F5344CB8AC3E}">
        <p14:creationId xmlns:p14="http://schemas.microsoft.com/office/powerpoint/2010/main" val="27997628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ヒラギノ角ゴ Pro W3"/>
              <a:cs typeface="ヒラギノ角ゴ Pro W3"/>
            </a:endParaRPr>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latin typeface="Lucida Sans Unicode" pitchFamily="34" charset="0"/>
                <a:ea typeface="+mn-ea"/>
                <a:cs typeface="+mn-cs"/>
              </a:endParaRPr>
            </a:p>
          </p:txBody>
        </p:sp>
        <p:sp>
          <p:nvSpPr>
            <p:cNvPr id="7" name="Freeform 6"/>
            <p:cNvSpPr>
              <a:spLocks/>
            </p:cNvSpPr>
            <p:nvPr/>
          </p:nvSpPr>
          <p:spPr bwMode="auto">
            <a:xfrm>
              <a:off x="35926" y="5135025"/>
              <a:ext cx="9108074" cy="838869"/>
            </a:xfrm>
            <a:custGeom>
              <a:avLst/>
              <a:gdLst>
                <a:gd name="T0" fmla="*/ 0 w 5760"/>
                <a:gd name="T1" fmla="*/ 0 h 528"/>
                <a:gd name="T2" fmla="*/ 5760 w 5760"/>
                <a:gd name="T3" fmla="*/ 0 h 528"/>
                <a:gd name="T4" fmla="*/ 5760 w 5760"/>
                <a:gd name="T5" fmla="*/ 528 h 528"/>
                <a:gd name="T6" fmla="*/ 48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w="9525" cap="flat" cmpd="sng">
              <a:noFill/>
              <a:prstDash val="solid"/>
              <a:round/>
              <a:headEnd type="none" w="med" len="med"/>
              <a:tailEnd type="none" w="med" len="med"/>
            </a:ln>
          </p:spPr>
          <p:txBody>
            <a:bodyPr/>
            <a:lstStyle/>
            <a:p>
              <a:pPr>
                <a:defRPr/>
              </a:pPr>
              <a:endParaRPr lang="en-US">
                <a:ea typeface="+mn-ea"/>
                <a:cs typeface="+mn-cs"/>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ヒラギノ角ゴ Pro W3"/>
                <a:cs typeface="ヒラギノ角ゴ Pro W3"/>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pic>
        <p:nvPicPr>
          <p:cNvPr id="11" name="Picture 4" descr="EpscorLogo copy"/>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8172450" y="152400"/>
            <a:ext cx="9715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a:spLocks noChangeArrowheads="1"/>
          </p:cNvSpPr>
          <p:nvPr userDrawn="1"/>
        </p:nvSpPr>
        <p:spPr bwMode="auto">
          <a:xfrm>
            <a:off x="8305800" y="957263"/>
            <a:ext cx="687388" cy="338137"/>
          </a:xfrm>
          <a:prstGeom prst="rect">
            <a:avLst/>
          </a:prstGeom>
          <a:noFill/>
          <a:ln w="9525">
            <a:noFill/>
            <a:miter lim="800000"/>
            <a:headEnd/>
            <a:tailEnd/>
          </a:ln>
        </p:spPr>
        <p:txBody>
          <a:bodyPr wrap="none">
            <a:spAutoFit/>
          </a:bodyPr>
          <a:lstStyle/>
          <a:p>
            <a:pPr algn="ctr">
              <a:defRPr/>
            </a:pPr>
            <a:r>
              <a:rPr lang="en-US" sz="800" b="1">
                <a:solidFill>
                  <a:srgbClr val="002060"/>
                </a:solidFill>
                <a:latin typeface="Lucida Sans Unicode" charset="0"/>
                <a:ea typeface="+mn-ea"/>
                <a:cs typeface="+mn-cs"/>
              </a:rPr>
              <a:t>Louisiana </a:t>
            </a:r>
          </a:p>
          <a:p>
            <a:pPr algn="ctr">
              <a:defRPr/>
            </a:pPr>
            <a:r>
              <a:rPr lang="en-US" sz="800" b="1">
                <a:solidFill>
                  <a:srgbClr val="002060"/>
                </a:solidFill>
                <a:latin typeface="Lucida Sans Unicode" charset="0"/>
                <a:ea typeface="+mn-ea"/>
                <a:cs typeface="+mn-cs"/>
              </a:rPr>
              <a:t>EPSCoR</a:t>
            </a:r>
          </a:p>
        </p:txBody>
      </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3" name="Date Placeholder 29"/>
          <p:cNvSpPr>
            <a:spLocks noGrp="1"/>
          </p:cNvSpPr>
          <p:nvPr>
            <p:ph type="dt" sz="half" idx="10"/>
          </p:nvPr>
        </p:nvSpPr>
        <p:spPr>
          <a:xfrm>
            <a:off x="6727825" y="6408738"/>
            <a:ext cx="1919288" cy="365125"/>
          </a:xfrm>
        </p:spPr>
        <p:txBody>
          <a:bodyPr anchor="t"/>
          <a:lstStyle>
            <a:lvl1pPr>
              <a:defRPr>
                <a:solidFill>
                  <a:srgbClr val="FFFFFF"/>
                </a:solidFill>
                <a:latin typeface="Lucida Sans Unicode" charset="0"/>
              </a:defRPr>
            </a:lvl1pPr>
          </a:lstStyle>
          <a:p>
            <a:fld id="{46C72BD1-D1F4-2649-B1E3-0D19ED6E278B}" type="datetime1">
              <a:rPr lang="en-US"/>
              <a:pPr/>
              <a:t>7/29/2013</a:t>
            </a:fld>
            <a:endParaRPr lang="en-US"/>
          </a:p>
        </p:txBody>
      </p:sp>
      <p:sp>
        <p:nvSpPr>
          <p:cNvPr id="14" name="Footer Placeholder 18"/>
          <p:cNvSpPr>
            <a:spLocks noGrp="1"/>
          </p:cNvSpPr>
          <p:nvPr>
            <p:ph type="ftr" sz="quarter" idx="11"/>
          </p:nvPr>
        </p:nvSpPr>
        <p:spPr>
          <a:xfrm>
            <a:off x="4379913" y="6408738"/>
            <a:ext cx="2351087" cy="365125"/>
          </a:xfrm>
        </p:spPr>
        <p:txBody>
          <a:bodyPr wrap="square" numCol="1" anchor="t" anchorCtr="0" compatLnSpc="1">
            <a:prstTxWarp prst="textNoShape">
              <a:avLst/>
            </a:prstTxWarp>
          </a:bodyPr>
          <a:lstStyle>
            <a:lvl1pPr>
              <a:defRPr>
                <a:solidFill>
                  <a:srgbClr val="E8F0F4"/>
                </a:solidFill>
                <a:latin typeface="Lucida Sans Unicode" pitchFamily="34" charset="0"/>
              </a:defRPr>
            </a:lvl1pPr>
          </a:lstStyle>
          <a:p>
            <a:pPr>
              <a:defRPr/>
            </a:pPr>
            <a:endParaRPr lang="en-US"/>
          </a:p>
        </p:txBody>
      </p:sp>
      <p:sp>
        <p:nvSpPr>
          <p:cNvPr id="15" name="Slide Number Placeholder 26"/>
          <p:cNvSpPr>
            <a:spLocks noGrp="1"/>
          </p:cNvSpPr>
          <p:nvPr>
            <p:ph type="sldNum" sz="quarter" idx="12"/>
          </p:nvPr>
        </p:nvSpPr>
        <p:spPr>
          <a:xfrm>
            <a:off x="8647113" y="6408738"/>
            <a:ext cx="366712" cy="365125"/>
          </a:xfrm>
        </p:spPr>
        <p:txBody>
          <a:bodyPr anchor="t"/>
          <a:lstStyle>
            <a:lvl1pPr>
              <a:defRPr>
                <a:solidFill>
                  <a:srgbClr val="FFFFFF"/>
                </a:solidFill>
                <a:latin typeface="Lucida Sans Unicode" charset="0"/>
              </a:defRPr>
            </a:lvl1pPr>
          </a:lstStyle>
          <a:p>
            <a:fld id="{078CDF40-4FD5-DF49-8EE2-09723BDDAE25}" type="slidenum">
              <a:rPr lang="en-US"/>
              <a:pPr/>
              <a:t>‹#›</a:t>
            </a:fld>
            <a:endParaRPr lang="en-US"/>
          </a:p>
        </p:txBody>
      </p:sp>
    </p:spTree>
    <p:extLst>
      <p:ext uri="{BB962C8B-B14F-4D97-AF65-F5344CB8AC3E}">
        <p14:creationId xmlns:p14="http://schemas.microsoft.com/office/powerpoint/2010/main" val="39171578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C34CF038-89B0-114C-86C8-29D7C6FD28AC}" type="datetime1">
              <a:rPr lang="en-US"/>
              <a:pPr/>
              <a:t>7/29/2013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7CEC783-6AA7-CB4D-BD35-5E0136451DD8}" type="slidenum">
              <a:rPr lang="en-US"/>
              <a:pPr/>
              <a:t>‹#›</a:t>
            </a:fld>
            <a:endParaRPr lang="en-US"/>
          </a:p>
        </p:txBody>
      </p:sp>
    </p:spTree>
    <p:extLst>
      <p:ext uri="{BB962C8B-B14F-4D97-AF65-F5344CB8AC3E}">
        <p14:creationId xmlns:p14="http://schemas.microsoft.com/office/powerpoint/2010/main" val="25947380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4871122-FB13-9F42-91DE-13E24D79D7EE}" type="datetime1">
              <a:rPr lang="en-US"/>
              <a:pPr/>
              <a:t>7/29/2013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C9B59BD0-6AA0-DD42-AD7D-A9BAF7C8406C}" type="slidenum">
              <a:rPr lang="en-US"/>
              <a:pPr/>
              <a:t>‹#›</a:t>
            </a:fld>
            <a:endParaRPr lang="en-US"/>
          </a:p>
        </p:txBody>
      </p:sp>
    </p:spTree>
    <p:extLst>
      <p:ext uri="{BB962C8B-B14F-4D97-AF65-F5344CB8AC3E}">
        <p14:creationId xmlns:p14="http://schemas.microsoft.com/office/powerpoint/2010/main" val="9331438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1D0C74A5-CD50-5C48-8D5E-3B00C9BA22F8}" type="datetime1">
              <a:rPr lang="en-US"/>
              <a:pPr/>
              <a:t>7/29/2013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68B538F-99BA-2F49-A95F-5CD4560777DD}" type="slidenum">
              <a:rPr lang="en-US"/>
              <a:pPr/>
              <a:t>‹#›</a:t>
            </a:fld>
            <a:endParaRPr lang="en-US"/>
          </a:p>
        </p:txBody>
      </p:sp>
    </p:spTree>
    <p:extLst>
      <p:ext uri="{BB962C8B-B14F-4D97-AF65-F5344CB8AC3E}">
        <p14:creationId xmlns:p14="http://schemas.microsoft.com/office/powerpoint/2010/main" val="5049387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0C75E122-A52B-2446-B4D1-AF1831586B49}" type="datetime1">
              <a:rPr lang="en-US"/>
              <a:pPr/>
              <a:t>7/29/2013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D5062FF-560D-2D4E-B4FA-42298CE5E3A4}" type="slidenum">
              <a:rPr lang="en-US"/>
              <a:pPr/>
              <a:t>‹#›</a:t>
            </a:fld>
            <a:endParaRPr lang="en-US"/>
          </a:p>
        </p:txBody>
      </p:sp>
    </p:spTree>
    <p:extLst>
      <p:ext uri="{BB962C8B-B14F-4D97-AF65-F5344CB8AC3E}">
        <p14:creationId xmlns:p14="http://schemas.microsoft.com/office/powerpoint/2010/main" val="19440246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9E806A46-F738-614E-AC71-D2265BE5AC56}" type="datetime1">
              <a:rPr lang="en-US"/>
              <a:pPr/>
              <a:t>7/29/2013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8BFB93E7-BECF-A74A-A256-100B5993B62D}" type="slidenum">
              <a:rPr lang="en-US"/>
              <a:pPr/>
              <a:t>‹#›</a:t>
            </a:fld>
            <a:endParaRPr lang="en-US"/>
          </a:p>
        </p:txBody>
      </p:sp>
    </p:spTree>
    <p:extLst>
      <p:ext uri="{BB962C8B-B14F-4D97-AF65-F5344CB8AC3E}">
        <p14:creationId xmlns:p14="http://schemas.microsoft.com/office/powerpoint/2010/main" val="36996177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8A49F53D-6AD9-D74A-94F1-EF324B2379DB}" type="datetime1">
              <a:rPr lang="en-US"/>
              <a:pPr/>
              <a:t>7/29/2013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26B99856-9E3E-A04F-8C35-3005D2A62508}" type="slidenum">
              <a:rPr lang="en-US"/>
              <a:pPr/>
              <a:t>‹#›</a:t>
            </a:fld>
            <a:endParaRPr lang="en-US"/>
          </a:p>
        </p:txBody>
      </p:sp>
    </p:spTree>
    <p:extLst>
      <p:ext uri="{BB962C8B-B14F-4D97-AF65-F5344CB8AC3E}">
        <p14:creationId xmlns:p14="http://schemas.microsoft.com/office/powerpoint/2010/main" val="10893765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B9376CF7-E4EB-AD48-A4D5-CBA930C2EAD1}" type="datetime1">
              <a:rPr lang="en-US"/>
              <a:pPr/>
              <a:t>7/29/2013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450F91D5-6AAF-E346-9F29-9A98976BA594}" type="slidenum">
              <a:rPr lang="en-US"/>
              <a:pPr/>
              <a:t>‹#›</a:t>
            </a:fld>
            <a:endParaRPr lang="en-US"/>
          </a:p>
        </p:txBody>
      </p:sp>
    </p:spTree>
    <p:extLst>
      <p:ext uri="{BB962C8B-B14F-4D97-AF65-F5344CB8AC3E}">
        <p14:creationId xmlns:p14="http://schemas.microsoft.com/office/powerpoint/2010/main" val="8867703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5016EB55-E185-B648-AF9F-CBE9D3067475}" type="datetime1">
              <a:rPr lang="en-US"/>
              <a:pPr/>
              <a:t>7/29/2013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C81A9B23-331C-1A41-A299-961768406F21}" type="slidenum">
              <a:rPr lang="en-US"/>
              <a:pPr/>
              <a:t>‹#›</a:t>
            </a:fld>
            <a:endParaRPr lang="en-US"/>
          </a:p>
        </p:txBody>
      </p:sp>
    </p:spTree>
    <p:extLst>
      <p:ext uri="{BB962C8B-B14F-4D97-AF65-F5344CB8AC3E}">
        <p14:creationId xmlns:p14="http://schemas.microsoft.com/office/powerpoint/2010/main" val="4123264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727825" y="6408738"/>
            <a:ext cx="1919288" cy="365125"/>
          </a:xfrm>
          <a:prstGeom prst="rect">
            <a:avLst/>
          </a:prstGeom>
        </p:spPr>
        <p:txBody>
          <a:bodyPr vert="horz" wrap="square" lIns="91440" tIns="45720" rIns="91440" bIns="45720" numCol="1" anchor="t" anchorCtr="0" compatLnSpc="1">
            <a:prstTxWarp prst="textNoShape">
              <a:avLst/>
            </a:prstTxWarp>
          </a:bodyPr>
          <a:lstStyle>
            <a:lvl1pPr>
              <a:defRPr>
                <a:latin typeface="Lucida Sans Unicode" charset="0"/>
              </a:defRPr>
            </a:lvl1pPr>
          </a:lstStyle>
          <a:p>
            <a:fld id="{C09103D7-CFD9-1345-98B9-CB581A62ADF8}" type="datetime1">
              <a:rPr lang="en-US"/>
              <a:pPr/>
              <a:t>7/29/2013</a:t>
            </a:fld>
            <a:endParaRPr lang="en-US"/>
          </a:p>
        </p:txBody>
      </p:sp>
      <p:sp>
        <p:nvSpPr>
          <p:cNvPr id="3" name="Footer Placeholder 2"/>
          <p:cNvSpPr>
            <a:spLocks noGrp="1"/>
          </p:cNvSpPr>
          <p:nvPr>
            <p:ph type="ftr" sz="quarter" idx="11"/>
          </p:nvPr>
        </p:nvSpPr>
        <p:spPr>
          <a:xfrm>
            <a:off x="4379913" y="6408738"/>
            <a:ext cx="2351087"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4" name="Slide Number Placeholder 3"/>
          <p:cNvSpPr>
            <a:spLocks noGrp="1"/>
          </p:cNvSpPr>
          <p:nvPr>
            <p:ph type="sldNum" sz="quarter" idx="12"/>
          </p:nvPr>
        </p:nvSpPr>
        <p:spPr>
          <a:xfrm>
            <a:off x="8647113" y="6408738"/>
            <a:ext cx="366712" cy="365125"/>
          </a:xfrm>
          <a:prstGeom prst="rect">
            <a:avLst/>
          </a:prstGeom>
        </p:spPr>
        <p:txBody>
          <a:bodyPr vert="horz" wrap="square" lIns="91440" tIns="45720" rIns="91440" bIns="45720" numCol="1" anchor="t" anchorCtr="0" compatLnSpc="1">
            <a:prstTxWarp prst="textNoShape">
              <a:avLst/>
            </a:prstTxWarp>
          </a:bodyPr>
          <a:lstStyle>
            <a:lvl1pPr>
              <a:defRPr>
                <a:latin typeface="Lucida Sans Unicode" charset="0"/>
              </a:defRPr>
            </a:lvl1pPr>
          </a:lstStyle>
          <a:p>
            <a:fld id="{812DC645-1A30-D648-B9BD-552B1C759955}" type="slidenum">
              <a:rPr lang="en-US"/>
              <a:pPr/>
              <a:t>‹#›</a:t>
            </a:fld>
            <a:endParaRPr lang="en-US"/>
          </a:p>
        </p:txBody>
      </p:sp>
    </p:spTree>
    <p:extLst>
      <p:ext uri="{BB962C8B-B14F-4D97-AF65-F5344CB8AC3E}">
        <p14:creationId xmlns:p14="http://schemas.microsoft.com/office/powerpoint/2010/main" val="2791159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34EDA9F-D5A6-F047-A131-5EADFAAAE207}" type="datetime1">
              <a:rPr lang="en-US"/>
              <a:pPr/>
              <a:t>7/29/2013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E49D2EA-E8DE-9245-A426-C484F75C62E2}" type="slidenum">
              <a:rPr lang="en-US"/>
              <a:pPr/>
              <a:t>‹#›</a:t>
            </a:fld>
            <a:endParaRPr lang="en-US"/>
          </a:p>
        </p:txBody>
      </p:sp>
    </p:spTree>
    <p:extLst>
      <p:ext uri="{BB962C8B-B14F-4D97-AF65-F5344CB8AC3E}">
        <p14:creationId xmlns:p14="http://schemas.microsoft.com/office/powerpoint/2010/main" val="29886157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BF91E75-48C9-C747-86A0-A1481E2F2229}" type="datetime1">
              <a:rPr lang="en-US"/>
              <a:pPr/>
              <a:t>7/29/2013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409C1ED-8F21-3546-A85D-FE9112D7EEC2}" type="slidenum">
              <a:rPr lang="en-US"/>
              <a:pPr/>
              <a:t>‹#›</a:t>
            </a:fld>
            <a:endParaRPr lang="en-US"/>
          </a:p>
        </p:txBody>
      </p:sp>
    </p:spTree>
    <p:extLst>
      <p:ext uri="{BB962C8B-B14F-4D97-AF65-F5344CB8AC3E}">
        <p14:creationId xmlns:p14="http://schemas.microsoft.com/office/powerpoint/2010/main" val="33991311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2C7BEC9-97DE-4742-A59E-688A19A4CC20}" type="datetime1">
              <a:rPr lang="en-US"/>
              <a:pPr/>
              <a:t>7/29/2013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5CD4148-93C6-6A4A-A0AF-DBF374A3ADBB}" type="slidenum">
              <a:rPr lang="en-US"/>
              <a:pPr/>
              <a:t>‹#›</a:t>
            </a:fld>
            <a:endParaRPr lang="en-US"/>
          </a:p>
        </p:txBody>
      </p:sp>
    </p:spTree>
    <p:extLst>
      <p:ext uri="{BB962C8B-B14F-4D97-AF65-F5344CB8AC3E}">
        <p14:creationId xmlns:p14="http://schemas.microsoft.com/office/powerpoint/2010/main" val="5688260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1_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0268357"/>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Calibri" charset="0"/>
              </a:defRPr>
            </a:lvl1pPr>
          </a:lstStyle>
          <a:p>
            <a:fld id="{A045347F-FA6C-D94E-A818-652359981FEB}" type="datetime1">
              <a:rPr lang="en-US"/>
              <a:pPr/>
              <a:t>7/29/2013</a:t>
            </a:fld>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Calibri" charset="0"/>
              </a:defRPr>
            </a:lvl1pPr>
          </a:lstStyle>
          <a:p>
            <a:fld id="{FF3CFFCD-58CE-C749-A6C7-A8E170E2DFE9}" type="slidenum">
              <a:rPr lang="en-US"/>
              <a:pPr/>
              <a:t>‹#›</a:t>
            </a:fld>
            <a:endParaRPr lang="en-US"/>
          </a:p>
        </p:txBody>
      </p:sp>
    </p:spTree>
    <p:extLst>
      <p:ext uri="{BB962C8B-B14F-4D97-AF65-F5344CB8AC3E}">
        <p14:creationId xmlns:p14="http://schemas.microsoft.com/office/powerpoint/2010/main" val="10802918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Calibri" charset="0"/>
              </a:defRPr>
            </a:lvl1pPr>
          </a:lstStyle>
          <a:p>
            <a:fld id="{4E600650-FA27-244E-A1BC-88341ED6D344}" type="datetime1">
              <a:rPr lang="en-US"/>
              <a:pPr/>
              <a:t>7/29/2013</a:t>
            </a:fld>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Calibri" charset="0"/>
              </a:defRPr>
            </a:lvl1pPr>
          </a:lstStyle>
          <a:p>
            <a:fld id="{FDACBD4B-62BD-A44E-B598-5247335B00A4}" type="slidenum">
              <a:rPr lang="en-US"/>
              <a:pPr/>
              <a:t>‹#›</a:t>
            </a:fld>
            <a:endParaRPr lang="en-US"/>
          </a:p>
        </p:txBody>
      </p:sp>
    </p:spTree>
    <p:extLst>
      <p:ext uri="{BB962C8B-B14F-4D97-AF65-F5344CB8AC3E}">
        <p14:creationId xmlns:p14="http://schemas.microsoft.com/office/powerpoint/2010/main" val="15065237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Calibri" charset="0"/>
              </a:defRPr>
            </a:lvl1pPr>
          </a:lstStyle>
          <a:p>
            <a:fld id="{8E93A6BB-0185-3549-AD59-DB9BF331FBB2}" type="datetime1">
              <a:rPr lang="en-US"/>
              <a:pPr/>
              <a:t>7/29/2013</a:t>
            </a:fld>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Calibri" charset="0"/>
              </a:defRPr>
            </a:lvl1pPr>
          </a:lstStyle>
          <a:p>
            <a:fld id="{58822353-3827-3641-8E56-E0F6E77C626D}" type="slidenum">
              <a:rPr lang="en-US"/>
              <a:pPr/>
              <a:t>‹#›</a:t>
            </a:fld>
            <a:endParaRPr lang="en-US"/>
          </a:p>
        </p:txBody>
      </p:sp>
    </p:spTree>
    <p:extLst>
      <p:ext uri="{BB962C8B-B14F-4D97-AF65-F5344CB8AC3E}">
        <p14:creationId xmlns:p14="http://schemas.microsoft.com/office/powerpoint/2010/main" val="40659007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Calibri" charset="0"/>
              </a:defRPr>
            </a:lvl1pPr>
          </a:lstStyle>
          <a:p>
            <a:fld id="{60A08454-16DA-0842-B7AC-52A0044BEF70}" type="datetime1">
              <a:rPr lang="en-US"/>
              <a:pPr/>
              <a:t>7/29/2013</a:t>
            </a:fld>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Calibri" charset="0"/>
              </a:defRPr>
            </a:lvl1pPr>
          </a:lstStyle>
          <a:p>
            <a:fld id="{65D3F8AD-259C-DB4E-838F-4D1C317E2CA7}" type="slidenum">
              <a:rPr lang="en-US"/>
              <a:pPr/>
              <a:t>‹#›</a:t>
            </a:fld>
            <a:endParaRPr lang="en-US"/>
          </a:p>
        </p:txBody>
      </p:sp>
    </p:spTree>
    <p:extLst>
      <p:ext uri="{BB962C8B-B14F-4D97-AF65-F5344CB8AC3E}">
        <p14:creationId xmlns:p14="http://schemas.microsoft.com/office/powerpoint/2010/main" val="17569583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Calibri" charset="0"/>
              </a:defRPr>
            </a:lvl1pPr>
          </a:lstStyle>
          <a:p>
            <a:fld id="{AAB0791B-E2A3-014B-A6A5-04BF22ADCE66}" type="datetime1">
              <a:rPr lang="en-US"/>
              <a:pPr/>
              <a:t>7/29/2013</a:t>
            </a:fld>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Calibri" charset="0"/>
              </a:defRPr>
            </a:lvl1pPr>
          </a:lstStyle>
          <a:p>
            <a:fld id="{C19AFA7D-7937-854A-B15C-3131FF7EE757}" type="slidenum">
              <a:rPr lang="en-US"/>
              <a:pPr/>
              <a:t>‹#›</a:t>
            </a:fld>
            <a:endParaRPr lang="en-US"/>
          </a:p>
        </p:txBody>
      </p:sp>
    </p:spTree>
    <p:extLst>
      <p:ext uri="{BB962C8B-B14F-4D97-AF65-F5344CB8AC3E}">
        <p14:creationId xmlns:p14="http://schemas.microsoft.com/office/powerpoint/2010/main" val="293055072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Calibri" charset="0"/>
              </a:defRPr>
            </a:lvl1pPr>
          </a:lstStyle>
          <a:p>
            <a:fld id="{68CB502A-16D3-6547-B167-2C5DDFC40015}" type="datetime1">
              <a:rPr lang="en-US"/>
              <a:pPr/>
              <a:t>7/29/2013</a:t>
            </a:fld>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Calibri" charset="0"/>
              </a:defRPr>
            </a:lvl1pPr>
          </a:lstStyle>
          <a:p>
            <a:fld id="{218163C0-5973-AB49-B46B-D5B7AF8758FB}" type="slidenum">
              <a:rPr lang="en-US"/>
              <a:pPr/>
              <a:t>‹#›</a:t>
            </a:fld>
            <a:endParaRPr lang="en-US"/>
          </a:p>
        </p:txBody>
      </p:sp>
    </p:spTree>
    <p:extLst>
      <p:ext uri="{BB962C8B-B14F-4D97-AF65-F5344CB8AC3E}">
        <p14:creationId xmlns:p14="http://schemas.microsoft.com/office/powerpoint/2010/main" val="847931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5256662"/>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Calibri" charset="0"/>
              </a:defRPr>
            </a:lvl1pPr>
          </a:lstStyle>
          <a:p>
            <a:fld id="{EA15C55F-2933-F947-85E5-D2476E692FD6}" type="datetime1">
              <a:rPr lang="en-US"/>
              <a:pPr/>
              <a:t>7/29/2013</a:t>
            </a:fld>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Calibri" charset="0"/>
              </a:defRPr>
            </a:lvl1pPr>
          </a:lstStyle>
          <a:p>
            <a:fld id="{12084479-1F75-FD4D-A6E0-D900235CEECE}" type="slidenum">
              <a:rPr lang="en-US"/>
              <a:pPr/>
              <a:t>‹#›</a:t>
            </a:fld>
            <a:endParaRPr lang="en-US"/>
          </a:p>
        </p:txBody>
      </p:sp>
    </p:spTree>
    <p:extLst>
      <p:ext uri="{BB962C8B-B14F-4D97-AF65-F5344CB8AC3E}">
        <p14:creationId xmlns:p14="http://schemas.microsoft.com/office/powerpoint/2010/main" val="5695670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Calibri" charset="0"/>
              </a:defRPr>
            </a:lvl1pPr>
          </a:lstStyle>
          <a:p>
            <a:fld id="{C88EF9E0-0824-8445-924A-807D2A3FA599}" type="datetime1">
              <a:rPr lang="en-US"/>
              <a:pPr/>
              <a:t>7/29/2013</a:t>
            </a:fld>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Calibri" charset="0"/>
              </a:defRPr>
            </a:lvl1pPr>
          </a:lstStyle>
          <a:p>
            <a:fld id="{4D3D47FC-03AC-2F4D-8658-E61693BEBC6C}" type="slidenum">
              <a:rPr lang="en-US"/>
              <a:pPr/>
              <a:t>‹#›</a:t>
            </a:fld>
            <a:endParaRPr lang="en-US"/>
          </a:p>
        </p:txBody>
      </p:sp>
    </p:spTree>
    <p:extLst>
      <p:ext uri="{BB962C8B-B14F-4D97-AF65-F5344CB8AC3E}">
        <p14:creationId xmlns:p14="http://schemas.microsoft.com/office/powerpoint/2010/main" val="9404533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Calibri" charset="0"/>
              </a:defRPr>
            </a:lvl1pPr>
          </a:lstStyle>
          <a:p>
            <a:fld id="{9C47C6BD-32D4-1D47-95B7-ED0A0CC9A586}" type="datetime1">
              <a:rPr lang="en-US"/>
              <a:pPr/>
              <a:t>7/29/2013</a:t>
            </a:fld>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Calibri" charset="0"/>
              </a:defRPr>
            </a:lvl1pPr>
          </a:lstStyle>
          <a:p>
            <a:fld id="{FA52E041-89CD-6346-B02D-09387A64CEA7}" type="slidenum">
              <a:rPr lang="en-US"/>
              <a:pPr/>
              <a:t>‹#›</a:t>
            </a:fld>
            <a:endParaRPr lang="en-US"/>
          </a:p>
        </p:txBody>
      </p:sp>
    </p:spTree>
    <p:extLst>
      <p:ext uri="{BB962C8B-B14F-4D97-AF65-F5344CB8AC3E}">
        <p14:creationId xmlns:p14="http://schemas.microsoft.com/office/powerpoint/2010/main" val="26954375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userDrawn="1">
  <p:cSld name="1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Calibri" charset="0"/>
              </a:defRPr>
            </a:lvl1pPr>
          </a:lstStyle>
          <a:p>
            <a:fld id="{64EEB272-A4AF-3F48-8780-01A6EE88F433}" type="datetime1">
              <a:rPr lang="en-US"/>
              <a:pPr/>
              <a:t>7/29/2013</a:t>
            </a:fld>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Calibri" charset="0"/>
              </a:defRPr>
            </a:lvl1pPr>
          </a:lstStyle>
          <a:p>
            <a:fld id="{1D5D57F8-1350-5F45-989F-381959EAAE50}" type="slidenum">
              <a:rPr lang="en-US"/>
              <a:pPr/>
              <a:t>‹#›</a:t>
            </a:fld>
            <a:endParaRPr lang="en-US"/>
          </a:p>
        </p:txBody>
      </p:sp>
    </p:spTree>
    <p:extLst>
      <p:ext uri="{BB962C8B-B14F-4D97-AF65-F5344CB8AC3E}">
        <p14:creationId xmlns:p14="http://schemas.microsoft.com/office/powerpoint/2010/main" val="5688678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userDrawn="1">
  <p:cSld name="1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Calibri" charset="0"/>
              </a:defRPr>
            </a:lvl1pPr>
          </a:lstStyle>
          <a:p>
            <a:fld id="{848D0003-863C-5A47-8987-D6A5425A0EAC}" type="datetime1">
              <a:rPr lang="en-US"/>
              <a:pPr/>
              <a:t>7/29/2013</a:t>
            </a:fld>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Calibri" charset="0"/>
              </a:defRPr>
            </a:lvl1pPr>
          </a:lstStyle>
          <a:p>
            <a:fld id="{9A0CA60D-DF22-3E4E-A694-71DBBB85C1E5}" type="slidenum">
              <a:rPr lang="en-US"/>
              <a:pPr/>
              <a:t>‹#›</a:t>
            </a:fld>
            <a:endParaRPr lang="en-US"/>
          </a:p>
        </p:txBody>
      </p:sp>
    </p:spTree>
    <p:extLst>
      <p:ext uri="{BB962C8B-B14F-4D97-AF65-F5344CB8AC3E}">
        <p14:creationId xmlns:p14="http://schemas.microsoft.com/office/powerpoint/2010/main" val="2710581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userDrawn="1">
  <p:cSld name="1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Calibri" charset="0"/>
              </a:defRPr>
            </a:lvl1pPr>
          </a:lstStyle>
          <a:p>
            <a:fld id="{08E191A5-4C67-2F4F-832B-0FC7EA56B7ED}" type="datetime1">
              <a:rPr lang="en-US"/>
              <a:pPr/>
              <a:t>7/29/2013</a:t>
            </a:fld>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Calibri" charset="0"/>
              </a:defRPr>
            </a:lvl1pPr>
          </a:lstStyle>
          <a:p>
            <a:fld id="{36D1CB79-4765-6846-8F5E-EF993A1F5350}" type="slidenum">
              <a:rPr lang="en-US"/>
              <a:pPr/>
              <a:t>‹#›</a:t>
            </a:fld>
            <a:endParaRPr lang="en-US"/>
          </a:p>
        </p:txBody>
      </p:sp>
    </p:spTree>
    <p:extLst>
      <p:ext uri="{BB962C8B-B14F-4D97-AF65-F5344CB8AC3E}">
        <p14:creationId xmlns:p14="http://schemas.microsoft.com/office/powerpoint/2010/main" val="5548741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userDrawn="1">
  <p:cSld name="1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Calibri" charset="0"/>
              </a:defRPr>
            </a:lvl1pPr>
          </a:lstStyle>
          <a:p>
            <a:fld id="{E10AD31B-B7D5-9940-A856-0C6282BBE5B6}" type="datetime1">
              <a:rPr lang="en-US"/>
              <a:pPr/>
              <a:t>7/29/2013</a:t>
            </a:fld>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Calibri" charset="0"/>
              </a:defRPr>
            </a:lvl1pPr>
          </a:lstStyle>
          <a:p>
            <a:fld id="{D9761BCC-4567-6D4F-8547-4DF5D308D063}" type="slidenum">
              <a:rPr lang="en-US"/>
              <a:pPr/>
              <a:t>‹#›</a:t>
            </a:fld>
            <a:endParaRPr lang="en-US"/>
          </a:p>
        </p:txBody>
      </p:sp>
    </p:spTree>
    <p:extLst>
      <p:ext uri="{BB962C8B-B14F-4D97-AF65-F5344CB8AC3E}">
        <p14:creationId xmlns:p14="http://schemas.microsoft.com/office/powerpoint/2010/main" val="2633960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727825" y="6408738"/>
            <a:ext cx="1919288" cy="365125"/>
          </a:xfrm>
          <a:prstGeom prst="rect">
            <a:avLst/>
          </a:prstGeom>
        </p:spPr>
        <p:txBody>
          <a:bodyPr vert="horz" wrap="square" lIns="91440" tIns="45720" rIns="91440" bIns="45720" numCol="1" anchor="t" anchorCtr="0" compatLnSpc="1">
            <a:prstTxWarp prst="textNoShape">
              <a:avLst/>
            </a:prstTxWarp>
          </a:bodyPr>
          <a:lstStyle>
            <a:lvl1pPr>
              <a:defRPr>
                <a:latin typeface="Lucida Sans Unicode" charset="0"/>
              </a:defRPr>
            </a:lvl1pPr>
          </a:lstStyle>
          <a:p>
            <a:fld id="{FC580D39-3BAC-E446-A88A-659AE811A996}" type="datetime1">
              <a:rPr lang="en-US"/>
              <a:pPr/>
              <a:t>7/29/2013</a:t>
            </a:fld>
            <a:endParaRPr lang="en-US"/>
          </a:p>
        </p:txBody>
      </p:sp>
      <p:sp>
        <p:nvSpPr>
          <p:cNvPr id="5" name="Footer Placeholder 4"/>
          <p:cNvSpPr>
            <a:spLocks noGrp="1"/>
          </p:cNvSpPr>
          <p:nvPr>
            <p:ph type="ftr" sz="quarter" idx="11"/>
          </p:nvPr>
        </p:nvSpPr>
        <p:spPr>
          <a:xfrm>
            <a:off x="4379913" y="6408738"/>
            <a:ext cx="2351087"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8647113" y="6408738"/>
            <a:ext cx="366712" cy="365125"/>
          </a:xfrm>
          <a:prstGeom prst="rect">
            <a:avLst/>
          </a:prstGeom>
        </p:spPr>
        <p:txBody>
          <a:bodyPr vert="horz" wrap="square" lIns="91440" tIns="45720" rIns="91440" bIns="45720" numCol="1" anchor="t" anchorCtr="0" compatLnSpc="1">
            <a:prstTxWarp prst="textNoShape">
              <a:avLst/>
            </a:prstTxWarp>
          </a:bodyPr>
          <a:lstStyle>
            <a:lvl1pPr>
              <a:defRPr>
                <a:latin typeface="Lucida Sans Unicode" charset="0"/>
              </a:defRPr>
            </a:lvl1pPr>
          </a:lstStyle>
          <a:p>
            <a:fld id="{4BC3B627-3101-B242-93DF-469AD2CB019C}" type="slidenum">
              <a:rPr lang="en-US"/>
              <a:pPr/>
              <a:t>‹#›</a:t>
            </a:fld>
            <a:endParaRPr lang="en-US"/>
          </a:p>
        </p:txBody>
      </p:sp>
    </p:spTree>
    <p:extLst>
      <p:ext uri="{BB962C8B-B14F-4D97-AF65-F5344CB8AC3E}">
        <p14:creationId xmlns:p14="http://schemas.microsoft.com/office/powerpoint/2010/main" val="2849039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727825" y="6408738"/>
            <a:ext cx="1919288" cy="365125"/>
          </a:xfrm>
          <a:prstGeom prst="rect">
            <a:avLst/>
          </a:prstGeom>
        </p:spPr>
        <p:txBody>
          <a:bodyPr vert="horz" wrap="square" lIns="91440" tIns="45720" rIns="91440" bIns="45720" numCol="1" anchor="t" anchorCtr="0" compatLnSpc="1">
            <a:prstTxWarp prst="textNoShape">
              <a:avLst/>
            </a:prstTxWarp>
          </a:bodyPr>
          <a:lstStyle>
            <a:lvl1pPr>
              <a:defRPr>
                <a:latin typeface="Lucida Sans Unicode" charset="0"/>
              </a:defRPr>
            </a:lvl1pPr>
          </a:lstStyle>
          <a:p>
            <a:fld id="{73331F0C-A7CC-3D40-8094-E8CF42D745F4}" type="datetime1">
              <a:rPr lang="en-US"/>
              <a:pPr/>
              <a:t>7/29/2013</a:t>
            </a:fld>
            <a:endParaRPr lang="en-US"/>
          </a:p>
        </p:txBody>
      </p:sp>
      <p:sp>
        <p:nvSpPr>
          <p:cNvPr id="5" name="Footer Placeholder 4"/>
          <p:cNvSpPr>
            <a:spLocks noGrp="1"/>
          </p:cNvSpPr>
          <p:nvPr>
            <p:ph type="ftr" sz="quarter" idx="11"/>
          </p:nvPr>
        </p:nvSpPr>
        <p:spPr>
          <a:xfrm>
            <a:off x="4379913" y="6408738"/>
            <a:ext cx="2351087"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8647113" y="6408738"/>
            <a:ext cx="366712" cy="365125"/>
          </a:xfrm>
          <a:prstGeom prst="rect">
            <a:avLst/>
          </a:prstGeom>
        </p:spPr>
        <p:txBody>
          <a:bodyPr vert="horz" wrap="square" lIns="91440" tIns="45720" rIns="91440" bIns="45720" numCol="1" anchor="t" anchorCtr="0" compatLnSpc="1">
            <a:prstTxWarp prst="textNoShape">
              <a:avLst/>
            </a:prstTxWarp>
          </a:bodyPr>
          <a:lstStyle>
            <a:lvl1pPr>
              <a:defRPr>
                <a:latin typeface="Lucida Sans Unicode" charset="0"/>
              </a:defRPr>
            </a:lvl1pPr>
          </a:lstStyle>
          <a:p>
            <a:fld id="{3F3FE717-0388-7742-BA4B-410D7B3171BD}" type="slidenum">
              <a:rPr lang="en-US"/>
              <a:pPr/>
              <a:t>‹#›</a:t>
            </a:fld>
            <a:endParaRPr lang="en-US"/>
          </a:p>
        </p:txBody>
      </p:sp>
    </p:spTree>
    <p:extLst>
      <p:ext uri="{BB962C8B-B14F-4D97-AF65-F5344CB8AC3E}">
        <p14:creationId xmlns:p14="http://schemas.microsoft.com/office/powerpoint/2010/main" val="4272519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Lucida Sans Unicode" charset="0"/>
              </a:defRPr>
            </a:lvl1pPr>
          </a:lstStyle>
          <a:p>
            <a:fld id="{3D58F95F-03A9-3D44-BF66-5851BF51428A}" type="datetime1">
              <a:rPr lang="en-US"/>
              <a:pPr/>
              <a:t>7/29/2013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Lucida Sans Unicode" charset="0"/>
              </a:defRPr>
            </a:lvl1pPr>
          </a:lstStyle>
          <a:p>
            <a:fld id="{A4D29861-8022-0049-B654-3D3D452EDD0F}" type="slidenum">
              <a:rPr lang="en-US"/>
              <a:pPr/>
              <a:t>‹#›</a:t>
            </a:fld>
            <a:endParaRPr lang="en-US"/>
          </a:p>
        </p:txBody>
      </p:sp>
    </p:spTree>
    <p:extLst>
      <p:ext uri="{BB962C8B-B14F-4D97-AF65-F5344CB8AC3E}">
        <p14:creationId xmlns:p14="http://schemas.microsoft.com/office/powerpoint/2010/main" val="2449261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4" name="Rectangle 5"/>
          <p:cNvSpPr>
            <a:spLocks noGrp="1" noChangeArrowheads="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5" name="Rectangle 6"/>
          <p:cNvSpPr>
            <a:spLocks noGrp="1" noChangeArrowheads="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Lucida Sans Unicode" charset="0"/>
              </a:defRPr>
            </a:lvl1pPr>
          </a:lstStyle>
          <a:p>
            <a:fld id="{AC5E886B-2AF3-E34A-917D-BEF41B26E4F0}" type="slidenum">
              <a:rPr lang="en-US"/>
              <a:pPr/>
              <a:t>‹#›</a:t>
            </a:fld>
            <a:endParaRPr lang="en-US"/>
          </a:p>
        </p:txBody>
      </p:sp>
    </p:spTree>
    <p:extLst>
      <p:ext uri="{BB962C8B-B14F-4D97-AF65-F5344CB8AC3E}">
        <p14:creationId xmlns:p14="http://schemas.microsoft.com/office/powerpoint/2010/main" val="3929847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5" Type="http://schemas.openxmlformats.org/officeDocument/2006/relationships/theme" Target="../theme/theme2.xml"/><Relationship Id="rId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theme" Target="../theme/theme3.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1027" name="Freeform 11"/>
          <p:cNvSpPr>
            <a:spLocks/>
          </p:cNvSpPr>
          <p:nvPr/>
        </p:nvSpPr>
        <p:spPr bwMode="auto">
          <a:xfrm>
            <a:off x="-53975" y="5784850"/>
            <a:ext cx="3802063" cy="838200"/>
          </a:xfrm>
          <a:custGeom>
            <a:avLst/>
            <a:gdLst>
              <a:gd name="T0" fmla="*/ 0 w 5760"/>
              <a:gd name="T1" fmla="*/ 0 h 528"/>
              <a:gd name="T2" fmla="*/ 5760 w 5760"/>
              <a:gd name="T3" fmla="*/ 0 h 528"/>
              <a:gd name="T4" fmla="*/ 5760 w 5760"/>
              <a:gd name="T5" fmla="*/ 528 h 528"/>
              <a:gd name="T6" fmla="*/ 48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w="9525" cap="flat" cmpd="sng">
            <a:noFill/>
            <a:prstDash val="solid"/>
            <a:round/>
            <a:headEnd type="none" w="med" len="med"/>
            <a:tailEnd type="none" w="med" len="med"/>
          </a:ln>
        </p:spPr>
        <p:txBody>
          <a:bodyPr/>
          <a:lstStyle/>
          <a:p>
            <a:pPr>
              <a:defRPr/>
            </a:pPr>
            <a:endParaRPr lang="en-US">
              <a:ea typeface="+mn-ea"/>
              <a:cs typeface="+mn-cs"/>
            </a:endParaRPr>
          </a:p>
        </p:txBody>
      </p:sp>
      <p:sp>
        <p:nvSpPr>
          <p:cNvPr id="14" name="Right Triangle 13"/>
          <p:cNvSpPr>
            <a:spLocks/>
          </p:cNvSpPr>
          <p:nvPr/>
        </p:nvSpPr>
        <p:spPr bwMode="auto">
          <a:xfrm>
            <a:off x="-6042" y="5791253"/>
            <a:ext cx="3402314" cy="1080868"/>
          </a:xfrm>
          <a:prstGeom prst="rtTriangle">
            <a:avLst/>
          </a:prstGeom>
          <a:blipFill>
            <a:blip r:embed="rId29"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34" name="Picture 4" descr="EpscorLogo copy"/>
          <p:cNvPicPr>
            <a:picLocks noChangeAspect="1" noChangeArrowheads="1"/>
          </p:cNvPicPr>
          <p:nvPr/>
        </p:nvPicPr>
        <p:blipFill>
          <a:blip r:embed="rId30" cstate="email">
            <a:extLst>
              <a:ext uri="{28A0092B-C50C-407E-A947-70E740481C1C}">
                <a14:useLocalDpi xmlns:a14="http://schemas.microsoft.com/office/drawing/2010/main" val="0"/>
              </a:ext>
            </a:extLst>
          </a:blip>
          <a:srcRect/>
          <a:stretch>
            <a:fillRect/>
          </a:stretch>
        </p:blipFill>
        <p:spPr bwMode="auto">
          <a:xfrm>
            <a:off x="8172450" y="5715000"/>
            <a:ext cx="9715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TextBox 16"/>
          <p:cNvSpPr txBox="1">
            <a:spLocks noChangeArrowheads="1"/>
          </p:cNvSpPr>
          <p:nvPr/>
        </p:nvSpPr>
        <p:spPr bwMode="auto">
          <a:xfrm>
            <a:off x="8305800" y="6519863"/>
            <a:ext cx="687388" cy="338137"/>
          </a:xfrm>
          <a:prstGeom prst="rect">
            <a:avLst/>
          </a:prstGeom>
          <a:noFill/>
          <a:ln w="9525">
            <a:noFill/>
            <a:miter lim="800000"/>
            <a:headEnd/>
            <a:tailEnd/>
          </a:ln>
        </p:spPr>
        <p:txBody>
          <a:bodyPr wrap="none">
            <a:spAutoFit/>
          </a:bodyPr>
          <a:lstStyle/>
          <a:p>
            <a:pPr algn="ctr">
              <a:defRPr/>
            </a:pPr>
            <a:r>
              <a:rPr lang="en-US" sz="800" b="1">
                <a:solidFill>
                  <a:srgbClr val="002060"/>
                </a:solidFill>
                <a:latin typeface="Lucida Sans Unicode" charset="0"/>
                <a:ea typeface="+mn-ea"/>
                <a:cs typeface="+mn-cs"/>
              </a:rPr>
              <a:t>Louisiana </a:t>
            </a:r>
          </a:p>
          <a:p>
            <a:pPr algn="ctr">
              <a:defRPr/>
            </a:pPr>
            <a:r>
              <a:rPr lang="en-US" sz="800" b="1">
                <a:solidFill>
                  <a:srgbClr val="002060"/>
                </a:solidFill>
                <a:latin typeface="Lucida Sans Unicode" charset="0"/>
                <a:ea typeface="+mn-ea"/>
                <a:cs typeface="+mn-cs"/>
              </a:rPr>
              <a:t>EPSCoR</a:t>
            </a:r>
          </a:p>
        </p:txBody>
      </p:sp>
    </p:spTree>
  </p:cSld>
  <p:clrMap bg1="lt1" tx1="dk1" bg2="lt2" tx2="dk2" accent1="accent1" accent2="accent2" accent3="accent3" accent4="accent4" accent5="accent5" accent6="accent6" hlink="hlink" folHlink="folHlink"/>
  <p:sldLayoutIdLst>
    <p:sldLayoutId id="2147485621" r:id="rId1"/>
    <p:sldLayoutId id="2147485622" r:id="rId2"/>
    <p:sldLayoutId id="2147485623" r:id="rId3"/>
    <p:sldLayoutId id="2147485624" r:id="rId4"/>
    <p:sldLayoutId id="2147485625" r:id="rId5"/>
    <p:sldLayoutId id="2147485626" r:id="rId6"/>
    <p:sldLayoutId id="2147485627" r:id="rId7"/>
    <p:sldLayoutId id="2147485628" r:id="rId8"/>
    <p:sldLayoutId id="2147485629" r:id="rId9"/>
    <p:sldLayoutId id="2147485630" r:id="rId10"/>
    <p:sldLayoutId id="2147485631" r:id="rId11"/>
    <p:sldLayoutId id="2147485632" r:id="rId12"/>
    <p:sldLayoutId id="2147485633" r:id="rId13"/>
    <p:sldLayoutId id="2147485634" r:id="rId14"/>
    <p:sldLayoutId id="2147485635" r:id="rId15"/>
    <p:sldLayoutId id="2147485636" r:id="rId16"/>
    <p:sldLayoutId id="2147485637" r:id="rId17"/>
    <p:sldLayoutId id="2147485638" r:id="rId18"/>
    <p:sldLayoutId id="2147485639" r:id="rId19"/>
    <p:sldLayoutId id="2147485640" r:id="rId20"/>
    <p:sldLayoutId id="2147485641" r:id="rId21"/>
    <p:sldLayoutId id="2147485642" r:id="rId22"/>
    <p:sldLayoutId id="2147485643" r:id="rId23"/>
    <p:sldLayoutId id="2147485644" r:id="rId24"/>
    <p:sldLayoutId id="2147485645" r:id="rId25"/>
    <p:sldLayoutId id="2147485646" r:id="rId26"/>
    <p:sldLayoutId id="2147485647" r:id="rId27"/>
  </p:sldLayoutIdLst>
  <p:txStyles>
    <p:titleStyle>
      <a:lvl1pPr algn="l" rtl="0" eaLnBrk="1" fontAlgn="base" hangingPunct="1">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ＭＳ Ｐゴシック" charset="0"/>
          <a:cs typeface="ＭＳ Ｐゴシック" charset="0"/>
        </a:defRPr>
      </a:lvl1pPr>
      <a:lvl2pPr algn="l" rtl="0" eaLnBrk="1" fontAlgn="base" hangingPunct="1">
        <a:spcBef>
          <a:spcPct val="0"/>
        </a:spcBef>
        <a:spcAft>
          <a:spcPct val="0"/>
        </a:spcAft>
        <a:defRPr sz="4100" b="1">
          <a:solidFill>
            <a:schemeClr val="tx2"/>
          </a:solidFill>
          <a:latin typeface="Lucida Sans Unicode" pitchFamily="34" charset="0"/>
          <a:ea typeface="ＭＳ Ｐゴシック" charset="0"/>
          <a:cs typeface="ＭＳ Ｐゴシック" charset="0"/>
        </a:defRPr>
      </a:lvl2pPr>
      <a:lvl3pPr algn="l" rtl="0" eaLnBrk="1" fontAlgn="base" hangingPunct="1">
        <a:spcBef>
          <a:spcPct val="0"/>
        </a:spcBef>
        <a:spcAft>
          <a:spcPct val="0"/>
        </a:spcAft>
        <a:defRPr sz="4100" b="1">
          <a:solidFill>
            <a:schemeClr val="tx2"/>
          </a:solidFill>
          <a:latin typeface="Lucida Sans Unicode" pitchFamily="34" charset="0"/>
          <a:ea typeface="ＭＳ Ｐゴシック" charset="0"/>
          <a:cs typeface="ＭＳ Ｐゴシック" charset="0"/>
        </a:defRPr>
      </a:lvl3pPr>
      <a:lvl4pPr algn="l" rtl="0" eaLnBrk="1" fontAlgn="base" hangingPunct="1">
        <a:spcBef>
          <a:spcPct val="0"/>
        </a:spcBef>
        <a:spcAft>
          <a:spcPct val="0"/>
        </a:spcAft>
        <a:defRPr sz="4100" b="1">
          <a:solidFill>
            <a:schemeClr val="tx2"/>
          </a:solidFill>
          <a:latin typeface="Lucida Sans Unicode" pitchFamily="34" charset="0"/>
          <a:ea typeface="ＭＳ Ｐゴシック" charset="0"/>
          <a:cs typeface="ＭＳ Ｐゴシック" charset="0"/>
        </a:defRPr>
      </a:lvl4pPr>
      <a:lvl5pPr algn="l" rtl="0" eaLnBrk="1" fontAlgn="base" hangingPunct="1">
        <a:spcBef>
          <a:spcPct val="0"/>
        </a:spcBef>
        <a:spcAft>
          <a:spcPct val="0"/>
        </a:spcAft>
        <a:defRPr sz="4100" b="1">
          <a:solidFill>
            <a:schemeClr val="tx2"/>
          </a:solidFill>
          <a:latin typeface="Lucida Sans Unicode" pitchFamily="34" charset="0"/>
          <a:ea typeface="ＭＳ Ｐゴシック" charset="0"/>
          <a:cs typeface="ＭＳ Ｐゴシック" charset="0"/>
        </a:defRPr>
      </a:lvl5pPr>
      <a:lvl6pPr marL="457200" algn="l" rtl="0" eaLnBrk="1" fontAlgn="base" hangingPunct="1">
        <a:spcBef>
          <a:spcPct val="0"/>
        </a:spcBef>
        <a:spcAft>
          <a:spcPct val="0"/>
        </a:spcAft>
        <a:defRPr sz="4100" b="1">
          <a:solidFill>
            <a:schemeClr val="tx2"/>
          </a:solidFill>
          <a:latin typeface="Lucida Sans Unicode" pitchFamily="34" charset="0"/>
        </a:defRPr>
      </a:lvl6pPr>
      <a:lvl7pPr marL="914400" algn="l" rtl="0" eaLnBrk="1" fontAlgn="base" hangingPunct="1">
        <a:spcBef>
          <a:spcPct val="0"/>
        </a:spcBef>
        <a:spcAft>
          <a:spcPct val="0"/>
        </a:spcAft>
        <a:defRPr sz="4100" b="1">
          <a:solidFill>
            <a:schemeClr val="tx2"/>
          </a:solidFill>
          <a:latin typeface="Lucida Sans Unicode" pitchFamily="34" charset="0"/>
        </a:defRPr>
      </a:lvl7pPr>
      <a:lvl8pPr marL="1371600" algn="l" rtl="0" eaLnBrk="1" fontAlgn="base" hangingPunct="1">
        <a:spcBef>
          <a:spcPct val="0"/>
        </a:spcBef>
        <a:spcAft>
          <a:spcPct val="0"/>
        </a:spcAft>
        <a:defRPr sz="4100" b="1">
          <a:solidFill>
            <a:schemeClr val="tx2"/>
          </a:solidFill>
          <a:latin typeface="Lucida Sans Unicode" pitchFamily="34" charset="0"/>
        </a:defRPr>
      </a:lvl8pPr>
      <a:lvl9pPr marL="1828800" algn="l" rtl="0" eaLnBrk="1" fontAlgn="base" hangingPunct="1">
        <a:spcBef>
          <a:spcPct val="0"/>
        </a:spcBef>
        <a:spcAft>
          <a:spcPct val="0"/>
        </a:spcAft>
        <a:defRPr sz="4100" b="1">
          <a:solidFill>
            <a:schemeClr val="tx2"/>
          </a:solidFill>
          <a:latin typeface="Lucida Sans Unicode" pitchFamily="34" charset="0"/>
        </a:defRPr>
      </a:lvl9pPr>
    </p:titleStyle>
    <p:bodyStyle>
      <a:lvl1pPr marL="365125" indent="-255588" algn="l" rtl="0" eaLnBrk="1" fontAlgn="base" hangingPunct="1">
        <a:spcBef>
          <a:spcPts val="400"/>
        </a:spcBef>
        <a:spcAft>
          <a:spcPct val="0"/>
        </a:spcAft>
        <a:buClr>
          <a:schemeClr val="accent1"/>
        </a:buClr>
        <a:buSzPct val="68000"/>
        <a:buFont typeface="Wingdings 3" charset="0"/>
        <a:buChar char=""/>
        <a:defRPr sz="2700" kern="1200">
          <a:solidFill>
            <a:schemeClr val="tx1"/>
          </a:solidFill>
          <a:latin typeface="+mn-lt"/>
          <a:ea typeface="ＭＳ Ｐゴシック" charset="0"/>
          <a:cs typeface="ＭＳ Ｐゴシック" charset="0"/>
        </a:defRPr>
      </a:lvl1pPr>
      <a:lvl2pPr marL="620713" indent="-228600" algn="l" rtl="0" eaLnBrk="1" fontAlgn="base" hangingPunct="1">
        <a:spcBef>
          <a:spcPts val="325"/>
        </a:spcBef>
        <a:spcAft>
          <a:spcPct val="0"/>
        </a:spcAft>
        <a:buClr>
          <a:schemeClr val="accent1"/>
        </a:buClr>
        <a:buFont typeface="Verdana" charset="0"/>
        <a:buChar char="◦"/>
        <a:defRPr sz="2300" kern="1200">
          <a:solidFill>
            <a:schemeClr val="tx1"/>
          </a:solidFill>
          <a:latin typeface="+mn-lt"/>
          <a:ea typeface="ＭＳ Ｐゴシック" charset="-128"/>
          <a:cs typeface="+mn-cs"/>
        </a:defRPr>
      </a:lvl2pPr>
      <a:lvl3pPr marL="858838" indent="-228600" algn="l" rtl="0" eaLnBrk="1" fontAlgn="base" hangingPunct="1">
        <a:spcBef>
          <a:spcPts val="350"/>
        </a:spcBef>
        <a:spcAft>
          <a:spcPct val="0"/>
        </a:spcAft>
        <a:buClr>
          <a:schemeClr val="accent2"/>
        </a:buClr>
        <a:buSzPct val="100000"/>
        <a:buFont typeface="Wingdings 2" charset="0"/>
        <a:buChar char=""/>
        <a:defRPr sz="2100" kern="1200">
          <a:solidFill>
            <a:schemeClr val="tx1"/>
          </a:solidFill>
          <a:latin typeface="+mn-lt"/>
          <a:ea typeface="ＭＳ Ｐゴシック" charset="-128"/>
          <a:cs typeface="+mn-cs"/>
        </a:defRPr>
      </a:lvl3pPr>
      <a:lvl4pPr marL="1143000" indent="-228600" algn="l" rtl="0" eaLnBrk="1" fontAlgn="base" hangingPunct="1">
        <a:spcBef>
          <a:spcPts val="350"/>
        </a:spcBef>
        <a:spcAft>
          <a:spcPct val="0"/>
        </a:spcAft>
        <a:buClr>
          <a:schemeClr val="accent2"/>
        </a:buClr>
        <a:buFont typeface="Wingdings 2" charset="0"/>
        <a:buChar char=""/>
        <a:defRPr sz="1900" kern="1200">
          <a:solidFill>
            <a:schemeClr val="tx1"/>
          </a:solidFill>
          <a:latin typeface="+mn-lt"/>
          <a:ea typeface="ＭＳ Ｐゴシック" charset="-128"/>
          <a:cs typeface="+mn-cs"/>
        </a:defRPr>
      </a:lvl4pPr>
      <a:lvl5pPr marL="1371600" indent="-228600" algn="l" rtl="0" eaLnBrk="1" fontAlgn="base" hangingPunct="1">
        <a:spcBef>
          <a:spcPts val="350"/>
        </a:spcBef>
        <a:spcAft>
          <a:spcPct val="0"/>
        </a:spcAft>
        <a:buClr>
          <a:schemeClr val="accent2"/>
        </a:buClr>
        <a:buFont typeface="Wingdings 2" charset="0"/>
        <a:buChar char=""/>
        <a:defRPr sz="2000" kern="1200">
          <a:solidFill>
            <a:schemeClr val="tx1"/>
          </a:solidFill>
          <a:latin typeface="+mn-lt"/>
          <a:ea typeface="ＭＳ Ｐゴシック" charset="-128"/>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96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96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EB6A2325-534A-8F42-A89B-A4FDB6C6762D}" type="datetime1">
              <a:rPr lang="en-US"/>
              <a:pPr/>
              <a:t>7/29/2013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E358EF1D-4655-7B49-9A91-D4E71232789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5598" r:id="rId1"/>
    <p:sldLayoutId id="2147485648" r:id="rId2"/>
    <p:sldLayoutId id="2147485649" r:id="rId3"/>
    <p:sldLayoutId id="2147485650" r:id="rId4"/>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481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481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A0B2E329-3937-2040-AB82-DA3500E88B50}" type="datetime1">
              <a:rPr lang="en-US"/>
              <a:pPr/>
              <a:t>7/29/2013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AAE3A619-8519-DB41-B21E-026514BF83A7}" type="slidenum">
              <a:rPr lang="en-US"/>
              <a:pPr/>
              <a:t>‹#›</a:t>
            </a:fld>
            <a:endParaRPr lang="en-US"/>
          </a:p>
        </p:txBody>
      </p:sp>
      <p:pic>
        <p:nvPicPr>
          <p:cNvPr id="34823" name="Picture 4" descr="EpscorLogo copy"/>
          <p:cNvPicPr>
            <a:picLocks noChangeAspect="1" noChangeArrowheads="1"/>
          </p:cNvPicPr>
          <p:nvPr/>
        </p:nvPicPr>
        <p:blipFill>
          <a:blip r:embed="rId27" cstate="email">
            <a:extLst>
              <a:ext uri="{28A0092B-C50C-407E-A947-70E740481C1C}">
                <a14:useLocalDpi xmlns:a14="http://schemas.microsoft.com/office/drawing/2010/main" val="0"/>
              </a:ext>
            </a:extLst>
          </a:blip>
          <a:srcRect/>
          <a:stretch>
            <a:fillRect/>
          </a:stretch>
        </p:blipFill>
        <p:spPr bwMode="auto">
          <a:xfrm>
            <a:off x="8172450" y="5715000"/>
            <a:ext cx="9715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TextBox 7"/>
          <p:cNvSpPr txBox="1">
            <a:spLocks noChangeArrowheads="1"/>
          </p:cNvSpPr>
          <p:nvPr/>
        </p:nvSpPr>
        <p:spPr bwMode="auto">
          <a:xfrm>
            <a:off x="8305800" y="6519863"/>
            <a:ext cx="687388" cy="338137"/>
          </a:xfrm>
          <a:prstGeom prst="rect">
            <a:avLst/>
          </a:prstGeom>
          <a:noFill/>
          <a:ln w="9525">
            <a:noFill/>
            <a:miter lim="800000"/>
            <a:headEnd/>
            <a:tailEnd/>
          </a:ln>
        </p:spPr>
        <p:txBody>
          <a:bodyPr wrap="none">
            <a:spAutoFit/>
          </a:bodyPr>
          <a:lstStyle/>
          <a:p>
            <a:pPr algn="ctr">
              <a:defRPr/>
            </a:pPr>
            <a:r>
              <a:rPr lang="en-US" sz="800" b="1">
                <a:solidFill>
                  <a:srgbClr val="002060"/>
                </a:solidFill>
                <a:latin typeface="Calibri" charset="0"/>
                <a:ea typeface="+mn-ea"/>
                <a:cs typeface="+mn-cs"/>
              </a:rPr>
              <a:t>Louisiana </a:t>
            </a:r>
          </a:p>
          <a:p>
            <a:pPr algn="ctr">
              <a:defRPr/>
            </a:pPr>
            <a:r>
              <a:rPr lang="en-US" sz="800" b="1">
                <a:solidFill>
                  <a:srgbClr val="002060"/>
                </a:solidFill>
                <a:latin typeface="Calibri" charset="0"/>
                <a:ea typeface="+mn-ea"/>
                <a:cs typeface="+mn-cs"/>
              </a:rPr>
              <a:t>EPSCoR</a:t>
            </a:r>
          </a:p>
        </p:txBody>
      </p:sp>
    </p:spTree>
  </p:cSld>
  <p:clrMap bg1="lt1" tx1="dk1" bg2="lt2" tx2="dk2" accent1="accent1" accent2="accent2" accent3="accent3" accent4="accent4" accent5="accent5" accent6="accent6" hlink="hlink" folHlink="folHlink"/>
  <p:sldLayoutIdLst>
    <p:sldLayoutId id="2147485599" r:id="rId1"/>
    <p:sldLayoutId id="2147485600" r:id="rId2"/>
    <p:sldLayoutId id="2147485601" r:id="rId3"/>
    <p:sldLayoutId id="2147485602" r:id="rId4"/>
    <p:sldLayoutId id="2147485603" r:id="rId5"/>
    <p:sldLayoutId id="2147485604" r:id="rId6"/>
    <p:sldLayoutId id="2147485605" r:id="rId7"/>
    <p:sldLayoutId id="2147485606" r:id="rId8"/>
    <p:sldLayoutId id="2147485607" r:id="rId9"/>
    <p:sldLayoutId id="2147485608" r:id="rId10"/>
    <p:sldLayoutId id="2147485609" r:id="rId11"/>
    <p:sldLayoutId id="2147485651" r:id="rId12"/>
    <p:sldLayoutId id="2147485652" r:id="rId13"/>
    <p:sldLayoutId id="2147485653" r:id="rId14"/>
    <p:sldLayoutId id="2147485654" r:id="rId15"/>
    <p:sldLayoutId id="2147485655" r:id="rId16"/>
    <p:sldLayoutId id="2147485656" r:id="rId17"/>
    <p:sldLayoutId id="2147485657" r:id="rId18"/>
    <p:sldLayoutId id="2147485658" r:id="rId19"/>
    <p:sldLayoutId id="2147485659" r:id="rId20"/>
    <p:sldLayoutId id="2147485660" r:id="rId21"/>
    <p:sldLayoutId id="2147485661" r:id="rId22"/>
    <p:sldLayoutId id="2147485662" r:id="rId23"/>
    <p:sldLayoutId id="2147485663" r:id="rId24"/>
    <p:sldLayoutId id="2147485664" r:id="rId25"/>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3.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image" Target="../media/image23.png"/><Relationship Id="rId7" Type="http://schemas.openxmlformats.org/officeDocument/2006/relationships/image" Target="../media/image27.emf"/><Relationship Id="rId2" Type="http://schemas.openxmlformats.org/officeDocument/2006/relationships/notesSlide" Target="../notesSlides/notesSlide9.xml"/><Relationship Id="rId1" Type="http://schemas.openxmlformats.org/officeDocument/2006/relationships/slideLayout" Target="../slideLayouts/slideLayout33.xml"/><Relationship Id="rId6" Type="http://schemas.openxmlformats.org/officeDocument/2006/relationships/image" Target="../media/image26.tiff"/><Relationship Id="rId5" Type="http://schemas.openxmlformats.org/officeDocument/2006/relationships/image" Target="../media/image25.jpe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3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jpeg"/><Relationship Id="rId2" Type="http://schemas.openxmlformats.org/officeDocument/2006/relationships/notesSlide" Target="../notesSlides/notesSlide11.xml"/><Relationship Id="rId1" Type="http://schemas.openxmlformats.org/officeDocument/2006/relationships/slideLayout" Target="../slideLayouts/slideLayout3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9.jpe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33.xml"/><Relationship Id="rId4" Type="http://schemas.openxmlformats.org/officeDocument/2006/relationships/image" Target="../media/image39.jpeg"/></Relationships>
</file>

<file path=ppt/slides/_rels/slide1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2.xml"/><Relationship Id="rId1" Type="http://schemas.openxmlformats.org/officeDocument/2006/relationships/slideLayout" Target="../slideLayouts/slideLayout33.xml"/><Relationship Id="rId6" Type="http://schemas.openxmlformats.org/officeDocument/2006/relationships/image" Target="../media/image43.jpeg"/><Relationship Id="rId5" Type="http://schemas.openxmlformats.org/officeDocument/2006/relationships/image" Target="../media/image6.jpe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4.png"/><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38.xml"/><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image" Target="../media/image6.jpeg"/><Relationship Id="rId1" Type="http://schemas.openxmlformats.org/officeDocument/2006/relationships/slideLayout" Target="../slideLayouts/slideLayout38.xml"/><Relationship Id="rId6" Type="http://schemas.openxmlformats.org/officeDocument/2006/relationships/image" Target="../media/image49.jpeg"/><Relationship Id="rId11" Type="http://schemas.openxmlformats.org/officeDocument/2006/relationships/image" Target="../media/image54.jpeg"/><Relationship Id="rId5" Type="http://schemas.openxmlformats.org/officeDocument/2006/relationships/image" Target="../media/image48.jpeg"/><Relationship Id="rId10" Type="http://schemas.openxmlformats.org/officeDocument/2006/relationships/image" Target="../media/image53.png"/><Relationship Id="rId4" Type="http://schemas.openxmlformats.org/officeDocument/2006/relationships/image" Target="../media/image47.jpeg"/><Relationship Id="rId9" Type="http://schemas.openxmlformats.org/officeDocument/2006/relationships/image" Target="../media/image52.png"/></Relationships>
</file>

<file path=ppt/slides/_rels/slide19.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4.png"/><Relationship Id="rId3" Type="http://schemas.openxmlformats.org/officeDocument/2006/relationships/image" Target="../media/image6.jpeg"/><Relationship Id="rId7" Type="http://schemas.openxmlformats.org/officeDocument/2006/relationships/image" Target="../media/image58.png"/><Relationship Id="rId12" Type="http://schemas.openxmlformats.org/officeDocument/2006/relationships/image" Target="../media/image63.png"/><Relationship Id="rId2" Type="http://schemas.openxmlformats.org/officeDocument/2006/relationships/notesSlide" Target="../notesSlides/notesSlide15.xml"/><Relationship Id="rId1" Type="http://schemas.openxmlformats.org/officeDocument/2006/relationships/slideLayout" Target="../slideLayouts/slideLayout33.xml"/><Relationship Id="rId6" Type="http://schemas.openxmlformats.org/officeDocument/2006/relationships/image" Target="../media/image57.png"/><Relationship Id="rId11" Type="http://schemas.openxmlformats.org/officeDocument/2006/relationships/image" Target="../media/image62.png"/><Relationship Id="rId5" Type="http://schemas.openxmlformats.org/officeDocument/2006/relationships/image" Target="../media/image56.png"/><Relationship Id="rId10" Type="http://schemas.openxmlformats.org/officeDocument/2006/relationships/image" Target="../media/image61.png"/><Relationship Id="rId4" Type="http://schemas.openxmlformats.org/officeDocument/2006/relationships/image" Target="../media/image55.jpeg"/><Relationship Id="rId9" Type="http://schemas.openxmlformats.org/officeDocument/2006/relationships/image" Target="../media/image60.png"/><Relationship Id="rId14" Type="http://schemas.openxmlformats.org/officeDocument/2006/relationships/image" Target="../media/image65.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33.xml"/><Relationship Id="rId5" Type="http://schemas.openxmlformats.org/officeDocument/2006/relationships/image" Target="../media/image8.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33.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3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33.xml"/><Relationship Id="rId5" Type="http://schemas.openxmlformats.org/officeDocument/2006/relationships/image" Target="../media/image6.jpeg"/><Relationship Id="rId4" Type="http://schemas.openxmlformats.org/officeDocument/2006/relationships/image" Target="../media/image14.emf"/></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33.xml"/><Relationship Id="rId6" Type="http://schemas.openxmlformats.org/officeDocument/2006/relationships/image" Target="../media/image17.png"/><Relationship Id="rId5" Type="http://schemas.openxmlformats.org/officeDocument/2006/relationships/image" Target="../media/image6.jpeg"/><Relationship Id="rId4" Type="http://schemas.openxmlformats.org/officeDocument/2006/relationships/image" Target="../media/image16.png"/><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1.jpeg"/><Relationship Id="rId1" Type="http://schemas.openxmlformats.org/officeDocument/2006/relationships/slideLayout" Target="../slideLayouts/slideLayout33.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lue.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35499" y="3293799"/>
            <a:ext cx="2404710" cy="2113935"/>
          </a:xfrm>
          <a:prstGeom prst="rect">
            <a:avLst/>
          </a:prstGeom>
        </p:spPr>
      </p:pic>
      <p:sp>
        <p:nvSpPr>
          <p:cNvPr id="63491" name="Rectangle 3"/>
          <p:cNvSpPr txBox="1">
            <a:spLocks noChangeArrowheads="1"/>
          </p:cNvSpPr>
          <p:nvPr/>
        </p:nvSpPr>
        <p:spPr bwMode="auto">
          <a:xfrm>
            <a:off x="1486718" y="2119577"/>
            <a:ext cx="6526572" cy="3156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MS PGothic" charset="0"/>
                <a:cs typeface="MS PGothic" charset="0"/>
              </a:defRPr>
            </a:lvl1pPr>
            <a:lvl2pPr marL="37931725" indent="-37474525" eaLnBrk="0" hangingPunct="0">
              <a:defRPr sz="2400">
                <a:solidFill>
                  <a:schemeClr val="tx1"/>
                </a:solidFill>
                <a:latin typeface="Arial" charset="0"/>
                <a:ea typeface="MS PGothic" charset="0"/>
                <a:cs typeface="MS PGothic" charset="0"/>
              </a:defRPr>
            </a:lvl2pPr>
            <a:lvl3pPr eaLnBrk="0" hangingPunct="0">
              <a:defRPr sz="2400">
                <a:solidFill>
                  <a:schemeClr val="tx1"/>
                </a:solidFill>
                <a:latin typeface="Arial" charset="0"/>
                <a:ea typeface="MS PGothic" charset="0"/>
                <a:cs typeface="MS PGothic" charset="0"/>
              </a:defRPr>
            </a:lvl3pPr>
            <a:lvl4pPr eaLnBrk="0" hangingPunct="0">
              <a:defRPr sz="2400">
                <a:solidFill>
                  <a:schemeClr val="tx1"/>
                </a:solidFill>
                <a:latin typeface="Arial" charset="0"/>
                <a:ea typeface="MS PGothic" charset="0"/>
                <a:cs typeface="MS PGothic" charset="0"/>
              </a:defRPr>
            </a:lvl4pPr>
            <a:lvl5pPr eaLnBrk="0" hangingPunct="0">
              <a:defRPr sz="2400">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lnSpc>
                <a:spcPct val="70000"/>
              </a:lnSpc>
              <a:spcBef>
                <a:spcPct val="20000"/>
              </a:spcBef>
              <a:buClr>
                <a:schemeClr val="accent1"/>
              </a:buClr>
              <a:buFont typeface="Arial" charset="0"/>
              <a:buNone/>
            </a:pPr>
            <a:r>
              <a:rPr lang="en-US" sz="3600" dirty="0" smtClean="0">
                <a:solidFill>
                  <a:schemeClr val="accent5">
                    <a:lumMod val="75000"/>
                  </a:schemeClr>
                </a:solidFill>
                <a:latin typeface="Calibri"/>
                <a:cs typeface="Calibri"/>
              </a:rPr>
              <a:t>Computational </a:t>
            </a:r>
            <a:r>
              <a:rPr lang="en-US" sz="3600" dirty="0">
                <a:solidFill>
                  <a:schemeClr val="accent5">
                    <a:lumMod val="75000"/>
                  </a:schemeClr>
                </a:solidFill>
                <a:latin typeface="Calibri"/>
                <a:cs typeface="Calibri"/>
              </a:rPr>
              <a:t>Teams</a:t>
            </a:r>
          </a:p>
          <a:p>
            <a:pPr algn="ctr" eaLnBrk="1" hangingPunct="1">
              <a:lnSpc>
                <a:spcPct val="70000"/>
              </a:lnSpc>
              <a:spcBef>
                <a:spcPct val="20000"/>
              </a:spcBef>
              <a:buClr>
                <a:schemeClr val="accent1"/>
              </a:buClr>
            </a:pPr>
            <a:r>
              <a:rPr lang="en-US" sz="3600" dirty="0" err="1" smtClean="0">
                <a:solidFill>
                  <a:schemeClr val="accent5">
                    <a:lumMod val="75000"/>
                  </a:schemeClr>
                </a:solidFill>
                <a:latin typeface="Calibri"/>
                <a:cs typeface="Calibri"/>
              </a:rPr>
              <a:t>Cybertools</a:t>
            </a:r>
            <a:r>
              <a:rPr lang="en-US" sz="3600" dirty="0" smtClean="0">
                <a:solidFill>
                  <a:schemeClr val="accent5">
                    <a:lumMod val="75000"/>
                  </a:schemeClr>
                </a:solidFill>
                <a:latin typeface="Calibri"/>
                <a:cs typeface="Calibri"/>
              </a:rPr>
              <a:t>/</a:t>
            </a:r>
            <a:r>
              <a:rPr lang="en-US" sz="3600" dirty="0" err="1" smtClean="0">
                <a:solidFill>
                  <a:schemeClr val="accent5">
                    <a:lumMod val="75000"/>
                  </a:schemeClr>
                </a:solidFill>
                <a:latin typeface="Calibri"/>
                <a:cs typeface="Calibri"/>
              </a:rPr>
              <a:t>Cyberinfrastructure</a:t>
            </a:r>
            <a:endParaRPr lang="en-US" sz="3600" dirty="0" smtClean="0">
              <a:solidFill>
                <a:schemeClr val="accent5">
                  <a:lumMod val="75000"/>
                </a:schemeClr>
              </a:solidFill>
              <a:latin typeface="Calibri"/>
              <a:cs typeface="Calibri"/>
            </a:endParaRPr>
          </a:p>
          <a:p>
            <a:pPr algn="ctr" eaLnBrk="1" hangingPunct="1">
              <a:lnSpc>
                <a:spcPct val="70000"/>
              </a:lnSpc>
              <a:spcBef>
                <a:spcPct val="20000"/>
              </a:spcBef>
              <a:buClr>
                <a:schemeClr val="accent1"/>
              </a:buClr>
            </a:pPr>
            <a:r>
              <a:rPr lang="en-US" sz="3600" dirty="0" smtClean="0">
                <a:solidFill>
                  <a:schemeClr val="accent5">
                    <a:lumMod val="75000"/>
                  </a:schemeClr>
                </a:solidFill>
                <a:latin typeface="Calibri"/>
                <a:cs typeface="Calibri"/>
              </a:rPr>
              <a:t>CTCI</a:t>
            </a:r>
            <a:endParaRPr lang="en-US" sz="3600" dirty="0">
              <a:solidFill>
                <a:schemeClr val="accent5">
                  <a:lumMod val="75000"/>
                </a:schemeClr>
              </a:solidFill>
              <a:latin typeface="Calibri"/>
              <a:cs typeface="Calibri"/>
            </a:endParaRPr>
          </a:p>
          <a:p>
            <a:pPr algn="ctr" eaLnBrk="1" hangingPunct="1">
              <a:lnSpc>
                <a:spcPct val="90000"/>
              </a:lnSpc>
              <a:spcBef>
                <a:spcPct val="20000"/>
              </a:spcBef>
              <a:buClr>
                <a:schemeClr val="accent1"/>
              </a:buClr>
              <a:buFont typeface="Arial" charset="0"/>
              <a:buNone/>
            </a:pPr>
            <a:endParaRPr lang="en-US" sz="2000" b="1" dirty="0" smtClean="0">
              <a:solidFill>
                <a:schemeClr val="tx1">
                  <a:lumMod val="65000"/>
                  <a:lumOff val="35000"/>
                </a:schemeClr>
              </a:solidFill>
              <a:latin typeface="Calibri"/>
              <a:cs typeface="Calibri"/>
            </a:endParaRPr>
          </a:p>
          <a:p>
            <a:pPr algn="ctr" eaLnBrk="1" hangingPunct="1">
              <a:lnSpc>
                <a:spcPct val="90000"/>
              </a:lnSpc>
              <a:spcBef>
                <a:spcPct val="20000"/>
              </a:spcBef>
              <a:buClr>
                <a:schemeClr val="accent1"/>
              </a:buClr>
              <a:buFont typeface="Arial" charset="0"/>
              <a:buNone/>
            </a:pPr>
            <a:r>
              <a:rPr lang="en-US" dirty="0" smtClean="0">
                <a:solidFill>
                  <a:schemeClr val="tx1">
                    <a:lumMod val="65000"/>
                    <a:lumOff val="35000"/>
                  </a:schemeClr>
                </a:solidFill>
                <a:latin typeface="Calibri"/>
                <a:cs typeface="Calibri"/>
              </a:rPr>
              <a:t>Thomas C. Bishop </a:t>
            </a:r>
          </a:p>
          <a:p>
            <a:pPr algn="ctr" eaLnBrk="1" hangingPunct="1">
              <a:lnSpc>
                <a:spcPct val="90000"/>
              </a:lnSpc>
              <a:spcBef>
                <a:spcPct val="20000"/>
              </a:spcBef>
              <a:buClr>
                <a:schemeClr val="accent1"/>
              </a:buClr>
              <a:buFont typeface="Arial" charset="0"/>
              <a:buNone/>
            </a:pPr>
            <a:r>
              <a:rPr lang="en-US" dirty="0" smtClean="0">
                <a:solidFill>
                  <a:schemeClr val="tx1">
                    <a:lumMod val="65000"/>
                    <a:lumOff val="35000"/>
                  </a:schemeClr>
                </a:solidFill>
                <a:latin typeface="Calibri"/>
                <a:cs typeface="Calibri"/>
              </a:rPr>
              <a:t>Louisiana Tech University</a:t>
            </a:r>
            <a:endParaRPr lang="en-US" sz="1200" dirty="0" smtClean="0">
              <a:solidFill>
                <a:schemeClr val="tx1">
                  <a:lumMod val="65000"/>
                  <a:lumOff val="35000"/>
                </a:schemeClr>
              </a:solidFill>
              <a:latin typeface="Calibri"/>
              <a:cs typeface="Calibri"/>
            </a:endParaRPr>
          </a:p>
          <a:p>
            <a:pPr algn="ctr" eaLnBrk="1" hangingPunct="1">
              <a:lnSpc>
                <a:spcPct val="90000"/>
              </a:lnSpc>
              <a:spcBef>
                <a:spcPct val="20000"/>
              </a:spcBef>
              <a:buClr>
                <a:schemeClr val="accent1"/>
              </a:buClr>
              <a:buFont typeface="Arial" charset="0"/>
              <a:buNone/>
            </a:pPr>
            <a:endParaRPr lang="en-US" altLang="ja-JP" sz="1200" dirty="0" smtClean="0">
              <a:solidFill>
                <a:srgbClr val="404040"/>
              </a:solidFill>
              <a:latin typeface="+mn-lt"/>
              <a:cs typeface="Calibri"/>
            </a:endParaRPr>
          </a:p>
          <a:p>
            <a:pPr algn="ctr" eaLnBrk="1" hangingPunct="1">
              <a:lnSpc>
                <a:spcPct val="90000"/>
              </a:lnSpc>
              <a:spcBef>
                <a:spcPct val="20000"/>
              </a:spcBef>
              <a:buClr>
                <a:schemeClr val="accent1"/>
              </a:buClr>
              <a:buFont typeface="Arial" charset="0"/>
              <a:buNone/>
            </a:pPr>
            <a:r>
              <a:rPr lang="ja-JP" altLang="en-US" sz="3600" dirty="0" smtClean="0">
                <a:solidFill>
                  <a:schemeClr val="accent6">
                    <a:lumMod val="75000"/>
                  </a:schemeClr>
                </a:solidFill>
                <a:latin typeface="Calibri"/>
                <a:cs typeface="Calibri"/>
              </a:rPr>
              <a:t>“</a:t>
            </a:r>
            <a:r>
              <a:rPr lang="en-US" sz="3600" dirty="0">
                <a:solidFill>
                  <a:schemeClr val="accent6">
                    <a:lumMod val="75000"/>
                  </a:schemeClr>
                </a:solidFill>
                <a:latin typeface="Calibri"/>
                <a:cs typeface="Calibri"/>
              </a:rPr>
              <a:t>The glue</a:t>
            </a:r>
            <a:r>
              <a:rPr lang="ja-JP" altLang="en-US" sz="3600" dirty="0" smtClean="0">
                <a:solidFill>
                  <a:schemeClr val="accent6">
                    <a:lumMod val="75000"/>
                  </a:schemeClr>
                </a:solidFill>
                <a:latin typeface="Calibri"/>
                <a:cs typeface="Calibri"/>
              </a:rPr>
              <a:t>”</a:t>
            </a:r>
            <a:endParaRPr lang="en-US" altLang="ja-JP" sz="3600" dirty="0" smtClean="0">
              <a:solidFill>
                <a:schemeClr val="accent6">
                  <a:lumMod val="75000"/>
                </a:schemeClr>
              </a:solidFill>
              <a:latin typeface="Calibri"/>
              <a:cs typeface="Calibri"/>
            </a:endParaRPr>
          </a:p>
        </p:txBody>
      </p:sp>
      <p:sp>
        <p:nvSpPr>
          <p:cNvPr id="3" name="Rectangle 2"/>
          <p:cNvSpPr/>
          <p:nvPr/>
        </p:nvSpPr>
        <p:spPr>
          <a:xfrm>
            <a:off x="1528802" y="5819536"/>
            <a:ext cx="6433871" cy="651460"/>
          </a:xfrm>
          <a:prstGeom prst="rect">
            <a:avLst/>
          </a:prstGeom>
        </p:spPr>
        <p:txBody>
          <a:bodyPr wrap="square">
            <a:spAutoFit/>
          </a:bodyPr>
          <a:lstStyle/>
          <a:p>
            <a:pPr algn="ctr" eaLnBrk="1" hangingPunct="1">
              <a:lnSpc>
                <a:spcPct val="90000"/>
              </a:lnSpc>
              <a:spcBef>
                <a:spcPct val="20000"/>
              </a:spcBef>
              <a:buClr>
                <a:schemeClr val="accent1"/>
              </a:buClr>
              <a:buFont typeface="Arial" charset="0"/>
              <a:buNone/>
            </a:pPr>
            <a:r>
              <a:rPr lang="en-US" sz="2000" dirty="0">
                <a:solidFill>
                  <a:srgbClr val="000000"/>
                </a:solidFill>
                <a:latin typeface="Calibri"/>
                <a:cs typeface="Calibri"/>
              </a:rPr>
              <a:t>Develop and experimentally validate common computational tools essential for three Science Drivers.</a:t>
            </a:r>
          </a:p>
        </p:txBody>
      </p:sp>
      <p:pic>
        <p:nvPicPr>
          <p:cNvPr id="2" name="Picture 1" descr="blueglue.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954056" y="2954130"/>
            <a:ext cx="1942955" cy="2542032"/>
          </a:xfrm>
          <a:prstGeom prst="rect">
            <a:avLst/>
          </a:prstGeom>
        </p:spPr>
      </p:pic>
      <p:pic>
        <p:nvPicPr>
          <p:cNvPr id="7" name="Picture 19" descr="LA-SiGMA_Logo.jpg"/>
          <p:cNvPicPr>
            <a:picLocks noChangeAspect="1"/>
          </p:cNvPicPr>
          <p:nvPr/>
        </p:nvPicPr>
        <p:blipFill>
          <a:blip r:embed="rId5" cstate="print"/>
          <a:srcRect/>
          <a:stretch>
            <a:fillRect/>
          </a:stretch>
        </p:blipFill>
        <p:spPr bwMode="auto">
          <a:xfrm>
            <a:off x="2041997" y="283620"/>
            <a:ext cx="5329233" cy="1587083"/>
          </a:xfrm>
          <a:prstGeom prst="rect">
            <a:avLst/>
          </a:prstGeom>
          <a:noFill/>
          <a:ln w="9525">
            <a:noFill/>
            <a:miter lim="800000"/>
            <a:headEnd/>
            <a:tailEnd/>
          </a:ln>
        </p:spPr>
      </p:pic>
    </p:spTree>
    <p:extLst>
      <p:ext uri="{BB962C8B-B14F-4D97-AF65-F5344CB8AC3E}">
        <p14:creationId xmlns:p14="http://schemas.microsoft.com/office/powerpoint/2010/main" val="10806070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EC_Cl.tga"/>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008474" y="3964962"/>
            <a:ext cx="2743200" cy="2743200"/>
          </a:xfrm>
          <a:prstGeom prst="rect">
            <a:avLst/>
          </a:prstGeom>
        </p:spPr>
      </p:pic>
      <p:pic>
        <p:nvPicPr>
          <p:cNvPr id="22" name="Picture 21" descr="EC_K.tga"/>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76336" y="4176924"/>
            <a:ext cx="2743200" cy="2743200"/>
          </a:xfrm>
          <a:prstGeom prst="rect">
            <a:avLst/>
          </a:prstGeom>
        </p:spPr>
      </p:pic>
      <p:pic>
        <p:nvPicPr>
          <p:cNvPr id="81927" name="Picture 1"/>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8023225" y="0"/>
            <a:ext cx="1120775"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3"/>
          <p:cNvSpPr txBox="1">
            <a:spLocks noChangeArrowheads="1"/>
          </p:cNvSpPr>
          <p:nvPr/>
        </p:nvSpPr>
        <p:spPr bwMode="auto">
          <a:xfrm>
            <a:off x="76199" y="120650"/>
            <a:ext cx="7686675" cy="892552"/>
          </a:xfrm>
          <a:prstGeom prst="rect">
            <a:avLst/>
          </a:prstGeom>
          <a:noFill/>
          <a:ln>
            <a:noFill/>
          </a:ln>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z="2600" b="1" dirty="0" smtClean="0">
                <a:solidFill>
                  <a:srgbClr val="7F7F7F"/>
                </a:solidFill>
              </a:rPr>
              <a:t>Force field development for ethylene carbonate/ion solutions</a:t>
            </a:r>
          </a:p>
        </p:txBody>
      </p:sp>
      <p:sp>
        <p:nvSpPr>
          <p:cNvPr id="2" name="TextBox 1"/>
          <p:cNvSpPr txBox="1"/>
          <p:nvPr/>
        </p:nvSpPr>
        <p:spPr>
          <a:xfrm>
            <a:off x="392495" y="3158894"/>
            <a:ext cx="8014526" cy="1754326"/>
          </a:xfrm>
          <a:prstGeom prst="rect">
            <a:avLst/>
          </a:prstGeom>
          <a:noFill/>
        </p:spPr>
        <p:txBody>
          <a:bodyPr wrap="square" rtlCol="0">
            <a:spAutoFit/>
          </a:bodyPr>
          <a:lstStyle/>
          <a:p>
            <a:r>
              <a:rPr lang="en-US" dirty="0" smtClean="0"/>
              <a:t>Used Thermodynamic Integration (TI)  </a:t>
            </a:r>
            <a:r>
              <a:rPr lang="en-US" dirty="0"/>
              <a:t>to </a:t>
            </a:r>
            <a:r>
              <a:rPr lang="en-US" dirty="0" smtClean="0"/>
              <a:t>calculate solvation </a:t>
            </a:r>
            <a:r>
              <a:rPr lang="en-US" dirty="0"/>
              <a:t>free energies </a:t>
            </a:r>
            <a:r>
              <a:rPr lang="en-US" dirty="0" smtClean="0"/>
              <a:t>of ions and determine parameters </a:t>
            </a:r>
            <a:r>
              <a:rPr lang="en-US" dirty="0"/>
              <a:t>that agreed with </a:t>
            </a:r>
            <a:r>
              <a:rPr lang="en-US" dirty="0" smtClean="0"/>
              <a:t>experiment for </a:t>
            </a:r>
            <a:r>
              <a:rPr lang="en-US" dirty="0"/>
              <a:t>five ions </a:t>
            </a:r>
            <a:r>
              <a:rPr lang="en-US" dirty="0" smtClean="0"/>
              <a:t>K</a:t>
            </a:r>
            <a:r>
              <a:rPr lang="en-US" dirty="0"/>
              <a:t>+,F-,</a:t>
            </a:r>
            <a:r>
              <a:rPr lang="en-US" dirty="0" err="1"/>
              <a:t>Cl</a:t>
            </a:r>
            <a:r>
              <a:rPr lang="en-US" dirty="0"/>
              <a:t>-,Br-, and </a:t>
            </a:r>
            <a:r>
              <a:rPr lang="en-US" dirty="0" smtClean="0"/>
              <a:t>I-..</a:t>
            </a:r>
          </a:p>
          <a:p>
            <a:r>
              <a:rPr lang="en-US" dirty="0" smtClean="0"/>
              <a:t>Pair </a:t>
            </a:r>
            <a:r>
              <a:rPr lang="en-US" dirty="0"/>
              <a:t>correlations show that the ethylene carbonate binds the ions edge </a:t>
            </a:r>
            <a:r>
              <a:rPr lang="en-US" dirty="0" smtClean="0"/>
              <a:t>on to ethylene carbonate. </a:t>
            </a:r>
            <a:r>
              <a:rPr lang="en-US" dirty="0"/>
              <a:t>Only K+ and </a:t>
            </a:r>
            <a:r>
              <a:rPr lang="en-US" dirty="0" err="1"/>
              <a:t>Cl</a:t>
            </a:r>
            <a:r>
              <a:rPr lang="en-US" dirty="0"/>
              <a:t>- are shown</a:t>
            </a:r>
          </a:p>
          <a:p>
            <a:endParaRPr lang="en-US" dirty="0"/>
          </a:p>
        </p:txBody>
      </p:sp>
      <p:pic>
        <p:nvPicPr>
          <p:cNvPr id="9" name="Picture 8" descr="2.tiff"/>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421152" y="1334850"/>
            <a:ext cx="1989382" cy="1445977"/>
          </a:xfrm>
          <a:prstGeom prst="rect">
            <a:avLst/>
          </a:prstGeom>
        </p:spPr>
      </p:pic>
      <p:sp>
        <p:nvSpPr>
          <p:cNvPr id="10" name="Rectangle 9"/>
          <p:cNvSpPr/>
          <p:nvPr/>
        </p:nvSpPr>
        <p:spPr>
          <a:xfrm>
            <a:off x="3503797" y="1301831"/>
            <a:ext cx="595271" cy="5027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rdfCl.pdf"/>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5479793" y="956591"/>
            <a:ext cx="2580128" cy="2285027"/>
          </a:xfrm>
          <a:prstGeom prst="rect">
            <a:avLst/>
          </a:prstGeom>
        </p:spPr>
      </p:pic>
      <p:pic>
        <p:nvPicPr>
          <p:cNvPr id="16" name="Picture 15" descr="rdfK.pdf"/>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711702" y="976150"/>
            <a:ext cx="2578766" cy="2283826"/>
          </a:xfrm>
          <a:prstGeom prst="rect">
            <a:avLst/>
          </a:prstGeom>
        </p:spPr>
      </p:pic>
      <p:sp>
        <p:nvSpPr>
          <p:cNvPr id="18" name="TextBox 17"/>
          <p:cNvSpPr txBox="1"/>
          <p:nvPr/>
        </p:nvSpPr>
        <p:spPr>
          <a:xfrm>
            <a:off x="1700693" y="1190783"/>
            <a:ext cx="441146" cy="369332"/>
          </a:xfrm>
          <a:prstGeom prst="rect">
            <a:avLst/>
          </a:prstGeom>
          <a:noFill/>
        </p:spPr>
        <p:txBody>
          <a:bodyPr wrap="none" rtlCol="0">
            <a:spAutoFit/>
          </a:bodyPr>
          <a:lstStyle/>
          <a:p>
            <a:r>
              <a:rPr lang="en-US" b="1" dirty="0" smtClean="0"/>
              <a:t>K</a:t>
            </a:r>
            <a:r>
              <a:rPr lang="en-US" b="1" baseline="30000" dirty="0" smtClean="0"/>
              <a:t>+</a:t>
            </a:r>
            <a:endParaRPr lang="en-US" b="1" baseline="30000" dirty="0"/>
          </a:p>
        </p:txBody>
      </p:sp>
      <p:sp>
        <p:nvSpPr>
          <p:cNvPr id="19" name="TextBox 18"/>
          <p:cNvSpPr txBox="1"/>
          <p:nvPr/>
        </p:nvSpPr>
        <p:spPr>
          <a:xfrm>
            <a:off x="6536460" y="1230880"/>
            <a:ext cx="466794" cy="369332"/>
          </a:xfrm>
          <a:prstGeom prst="rect">
            <a:avLst/>
          </a:prstGeom>
          <a:noFill/>
        </p:spPr>
        <p:txBody>
          <a:bodyPr wrap="none" rtlCol="0">
            <a:spAutoFit/>
          </a:bodyPr>
          <a:lstStyle/>
          <a:p>
            <a:r>
              <a:rPr lang="en-US" b="1" dirty="0" err="1" smtClean="0"/>
              <a:t>Cl</a:t>
            </a:r>
            <a:r>
              <a:rPr lang="en-US" b="1" baseline="30000" dirty="0" smtClean="0"/>
              <a:t>-</a:t>
            </a:r>
            <a:endParaRPr lang="en-US" b="1" baseline="30000" dirty="0"/>
          </a:p>
        </p:txBody>
      </p:sp>
      <p:sp>
        <p:nvSpPr>
          <p:cNvPr id="20" name="TextBox 19"/>
          <p:cNvSpPr txBox="1"/>
          <p:nvPr/>
        </p:nvSpPr>
        <p:spPr>
          <a:xfrm>
            <a:off x="397528" y="6345521"/>
            <a:ext cx="7879568" cy="369332"/>
          </a:xfrm>
          <a:prstGeom prst="rect">
            <a:avLst/>
          </a:prstGeom>
          <a:noFill/>
        </p:spPr>
        <p:txBody>
          <a:bodyPr wrap="none" rtlCol="0">
            <a:spAutoFit/>
          </a:bodyPr>
          <a:lstStyle/>
          <a:p>
            <a:r>
              <a:rPr lang="en-US" dirty="0" smtClean="0"/>
              <a:t>Victoria Bishop, Dexter Taylor, Steve Rick, UNO Chemistry, Summer REU program</a:t>
            </a:r>
            <a:endParaRPr lang="en-US" dirty="0"/>
          </a:p>
        </p:txBody>
      </p:sp>
    </p:spTree>
    <p:extLst>
      <p:ext uri="{BB962C8B-B14F-4D97-AF65-F5344CB8AC3E}">
        <p14:creationId xmlns:p14="http://schemas.microsoft.com/office/powerpoint/2010/main" val="26487524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480" y="179102"/>
            <a:ext cx="8229600" cy="1143000"/>
          </a:xfrm>
        </p:spPr>
        <p:txBody>
          <a:bodyPr>
            <a:normAutofit/>
          </a:bodyPr>
          <a:lstStyle/>
          <a:p>
            <a:pPr algn="l" eaLnBrk="1" hangingPunct="1">
              <a:defRPr/>
            </a:pPr>
            <a:r>
              <a:rPr lang="en-US" sz="2600" b="1" dirty="0" smtClean="0">
                <a:solidFill>
                  <a:srgbClr val="7F7F7F"/>
                </a:solidFill>
                <a:latin typeface="Arial" pitchFamily="34" charset="0"/>
              </a:rPr>
              <a:t>Reactive Model to Investigate </a:t>
            </a:r>
            <a:r>
              <a:rPr lang="en-US" sz="2600" b="1" dirty="0" err="1" smtClean="0">
                <a:solidFill>
                  <a:srgbClr val="7F7F7F"/>
                </a:solidFill>
                <a:latin typeface="Arial" pitchFamily="34" charset="0"/>
              </a:rPr>
              <a:t>HCl</a:t>
            </a:r>
            <a:r>
              <a:rPr lang="en-US" sz="2600" b="1" dirty="0" smtClean="0">
                <a:solidFill>
                  <a:srgbClr val="7F7F7F"/>
                </a:solidFill>
                <a:latin typeface="Arial" pitchFamily="34" charset="0"/>
              </a:rPr>
              <a:t> Dissociation </a:t>
            </a:r>
            <a:br>
              <a:rPr lang="en-US" sz="2600" b="1" dirty="0" smtClean="0">
                <a:solidFill>
                  <a:srgbClr val="7F7F7F"/>
                </a:solidFill>
                <a:latin typeface="Arial" pitchFamily="34" charset="0"/>
              </a:rPr>
            </a:br>
            <a:r>
              <a:rPr lang="en-US" sz="2600" b="1" dirty="0" smtClean="0">
                <a:solidFill>
                  <a:srgbClr val="7F7F7F"/>
                </a:solidFill>
                <a:latin typeface="Arial" pitchFamily="34" charset="0"/>
              </a:rPr>
              <a:t>at the Surface of Water</a:t>
            </a:r>
            <a:endParaRPr lang="en-US" sz="2600" b="1" dirty="0">
              <a:solidFill>
                <a:srgbClr val="7F7F7F"/>
              </a:solidFill>
              <a:latin typeface="Arial" pitchFamily="34" charset="0"/>
            </a:endParaRPr>
          </a:p>
        </p:txBody>
      </p:sp>
      <p:sp>
        <p:nvSpPr>
          <p:cNvPr id="3" name="Content Placeholder 2"/>
          <p:cNvSpPr>
            <a:spLocks noGrp="1"/>
          </p:cNvSpPr>
          <p:nvPr>
            <p:ph idx="1"/>
          </p:nvPr>
        </p:nvSpPr>
        <p:spPr>
          <a:xfrm>
            <a:off x="225184" y="1409128"/>
            <a:ext cx="5943600" cy="3581400"/>
          </a:xfrm>
        </p:spPr>
        <p:txBody>
          <a:bodyPr>
            <a:normAutofit/>
          </a:bodyPr>
          <a:lstStyle/>
          <a:p>
            <a:r>
              <a:rPr lang="en-US" sz="2000" dirty="0" smtClean="0"/>
              <a:t>Relevant to </a:t>
            </a:r>
            <a:r>
              <a:rPr lang="en-US" sz="1800" dirty="0" smtClean="0"/>
              <a:t>acid catalysis in biofuel generation, hydrolysis and </a:t>
            </a:r>
            <a:r>
              <a:rPr lang="en-US" sz="1800" dirty="0" err="1" smtClean="0"/>
              <a:t>transesterification</a:t>
            </a:r>
            <a:r>
              <a:rPr lang="en-US" sz="1800" dirty="0" smtClean="0"/>
              <a:t>.</a:t>
            </a:r>
          </a:p>
          <a:p>
            <a:r>
              <a:rPr lang="en-US" sz="1800" dirty="0" smtClean="0"/>
              <a:t>Calculated </a:t>
            </a:r>
            <a:r>
              <a:rPr lang="en-US" sz="1800" dirty="0" err="1" smtClean="0"/>
              <a:t>pKa</a:t>
            </a:r>
            <a:r>
              <a:rPr lang="en-US" sz="1800" dirty="0" smtClean="0"/>
              <a:t> of </a:t>
            </a:r>
            <a:r>
              <a:rPr lang="en-US" sz="1800" dirty="0" err="1" smtClean="0"/>
              <a:t>HCl</a:t>
            </a:r>
            <a:r>
              <a:rPr lang="en-US" sz="1800" dirty="0" smtClean="0"/>
              <a:t> compares favorably with experiment 5.5 (</a:t>
            </a:r>
            <a:r>
              <a:rPr lang="en-US" sz="1800" dirty="0" err="1" smtClean="0"/>
              <a:t>calc</a:t>
            </a:r>
            <a:r>
              <a:rPr lang="en-US" sz="1800" dirty="0" smtClean="0"/>
              <a:t>)  </a:t>
            </a:r>
            <a:r>
              <a:rPr lang="en-US" sz="1800" dirty="0" err="1" smtClean="0"/>
              <a:t>vs</a:t>
            </a:r>
            <a:r>
              <a:rPr lang="en-US" sz="1800" dirty="0" smtClean="0"/>
              <a:t> 7.0 (</a:t>
            </a:r>
            <a:r>
              <a:rPr lang="en-US" sz="1800" dirty="0" err="1" smtClean="0"/>
              <a:t>exp</a:t>
            </a:r>
            <a:r>
              <a:rPr lang="en-US" sz="1800" dirty="0" smtClean="0"/>
              <a:t>)</a:t>
            </a:r>
          </a:p>
          <a:p>
            <a:r>
              <a:rPr lang="en-US" sz="1800" dirty="0" smtClean="0"/>
              <a:t>Three step mechanism:  </a:t>
            </a:r>
          </a:p>
          <a:p>
            <a:pPr marL="800100" lvl="1" indent="-342900">
              <a:buFont typeface="+mj-lt"/>
              <a:buAutoNum type="arabicPeriod"/>
            </a:pPr>
            <a:r>
              <a:rPr lang="en-US" sz="1400" dirty="0" err="1" smtClean="0"/>
              <a:t>HCl</a:t>
            </a:r>
            <a:r>
              <a:rPr lang="en-US" sz="1400" dirty="0" smtClean="0"/>
              <a:t> makes oriented contact with water</a:t>
            </a:r>
          </a:p>
          <a:p>
            <a:pPr marL="800100" lvl="1" indent="-342900">
              <a:buFont typeface="+mj-lt"/>
              <a:buAutoNum type="arabicPeriod"/>
            </a:pPr>
            <a:r>
              <a:rPr lang="en-US" sz="1400" dirty="0" smtClean="0"/>
              <a:t>Dissociation into a contact ion pair</a:t>
            </a:r>
          </a:p>
          <a:p>
            <a:pPr marL="800100" lvl="1" indent="-342900">
              <a:buFont typeface="+mj-lt"/>
              <a:buAutoNum type="arabicPeriod"/>
            </a:pPr>
            <a:r>
              <a:rPr lang="en-US" sz="1400" dirty="0" smtClean="0"/>
              <a:t>Further dissociation to solvent separated ion pair</a:t>
            </a:r>
          </a:p>
          <a:p>
            <a:r>
              <a:rPr lang="en-US" sz="1800" dirty="0" smtClean="0"/>
              <a:t>Hydronium’s greater propensity for the interface</a:t>
            </a:r>
            <a:r>
              <a:rPr lang="en-US" sz="1800" dirty="0"/>
              <a:t> </a:t>
            </a:r>
            <a:r>
              <a:rPr lang="en-US" sz="1800" dirty="0" smtClean="0"/>
              <a:t>makes the surface of water more positively charged.</a:t>
            </a:r>
            <a:endParaRPr lang="en-US" sz="1800" dirty="0"/>
          </a:p>
        </p:txBody>
      </p:sp>
      <p:pic>
        <p:nvPicPr>
          <p:cNvPr id="5" name="Picture 2" descr="C:\Users\Collin Wick\Documents\Papers\Manuscripts\HCl\Figures\4wat.png"/>
          <p:cNvPicPr>
            <a:picLocks noChangeAspect="1" noChangeArrowheads="1"/>
          </p:cNvPicPr>
          <p:nvPr/>
        </p:nvPicPr>
        <p:blipFill>
          <a:blip r:embed="rId3" cstate="print"/>
          <a:srcRect l="21250" t="20800" r="26750" b="18400"/>
          <a:stretch>
            <a:fillRect/>
          </a:stretch>
        </p:blipFill>
        <p:spPr bwMode="auto">
          <a:xfrm>
            <a:off x="6676196" y="1399954"/>
            <a:ext cx="1668379" cy="2438400"/>
          </a:xfrm>
          <a:prstGeom prst="rect">
            <a:avLst/>
          </a:prstGeom>
          <a:noFill/>
        </p:spPr>
      </p:pic>
      <p:pic>
        <p:nvPicPr>
          <p:cNvPr id="6" name="Picture 3" descr="C:\Users\Collin Wick\Documents\Papers\Manuscripts\HCl\Figures\b4hcl.png"/>
          <p:cNvPicPr>
            <a:picLocks noChangeAspect="1" noChangeArrowheads="1"/>
          </p:cNvPicPr>
          <p:nvPr/>
        </p:nvPicPr>
        <p:blipFill>
          <a:blip r:embed="rId4" cstate="print"/>
          <a:srcRect l="10833" t="26533" r="13167" b="16933"/>
          <a:stretch>
            <a:fillRect/>
          </a:stretch>
        </p:blipFill>
        <p:spPr bwMode="auto">
          <a:xfrm>
            <a:off x="6676196" y="4466000"/>
            <a:ext cx="1905000" cy="1771316"/>
          </a:xfrm>
          <a:prstGeom prst="rect">
            <a:avLst/>
          </a:prstGeom>
          <a:noFill/>
        </p:spPr>
      </p:pic>
      <p:sp>
        <p:nvSpPr>
          <p:cNvPr id="7" name="TextBox 6"/>
          <p:cNvSpPr txBox="1"/>
          <p:nvPr/>
        </p:nvSpPr>
        <p:spPr>
          <a:xfrm>
            <a:off x="6423072" y="921964"/>
            <a:ext cx="1703480" cy="369332"/>
          </a:xfrm>
          <a:prstGeom prst="rect">
            <a:avLst/>
          </a:prstGeom>
          <a:noFill/>
        </p:spPr>
        <p:txBody>
          <a:bodyPr wrap="none" rtlCol="0">
            <a:spAutoFit/>
          </a:bodyPr>
          <a:lstStyle/>
          <a:p>
            <a:r>
              <a:rPr lang="en-US" b="1" dirty="0" smtClean="0"/>
              <a:t>Contact Ion Pair</a:t>
            </a:r>
            <a:endParaRPr lang="en-US" b="1" dirty="0"/>
          </a:p>
        </p:txBody>
      </p:sp>
      <p:sp>
        <p:nvSpPr>
          <p:cNvPr id="8" name="TextBox 7"/>
          <p:cNvSpPr txBox="1"/>
          <p:nvPr/>
        </p:nvSpPr>
        <p:spPr>
          <a:xfrm>
            <a:off x="6160239" y="3946136"/>
            <a:ext cx="2700291" cy="369332"/>
          </a:xfrm>
          <a:prstGeom prst="rect">
            <a:avLst/>
          </a:prstGeom>
          <a:noFill/>
        </p:spPr>
        <p:txBody>
          <a:bodyPr wrap="none" rtlCol="0">
            <a:spAutoFit/>
          </a:bodyPr>
          <a:lstStyle/>
          <a:p>
            <a:r>
              <a:rPr lang="en-US" b="1" dirty="0" smtClean="0"/>
              <a:t>Solvent Separated Ion </a:t>
            </a:r>
            <a:r>
              <a:rPr lang="en-US" b="1" dirty="0"/>
              <a:t>P</a:t>
            </a:r>
            <a:r>
              <a:rPr lang="en-US" b="1" dirty="0" smtClean="0"/>
              <a:t>air</a:t>
            </a:r>
            <a:endParaRPr lang="en-US" b="1" dirty="0"/>
          </a:p>
        </p:txBody>
      </p:sp>
      <p:pic>
        <p:nvPicPr>
          <p:cNvPr id="11" name="Picture 2" descr="C:\Users\Collin Wick\Documents\Papers\Manuscripts\HCl\Figures\snap12.png"/>
          <p:cNvPicPr>
            <a:picLocks noChangeAspect="1" noChangeArrowheads="1"/>
          </p:cNvPicPr>
          <p:nvPr/>
        </p:nvPicPr>
        <p:blipFill>
          <a:blip r:embed="rId5" cstate="print"/>
          <a:srcRect t="17073" b="28472"/>
          <a:stretch>
            <a:fillRect/>
          </a:stretch>
        </p:blipFill>
        <p:spPr bwMode="auto">
          <a:xfrm>
            <a:off x="893380" y="5018116"/>
            <a:ext cx="1679198" cy="1143000"/>
          </a:xfrm>
          <a:prstGeom prst="rect">
            <a:avLst/>
          </a:prstGeom>
          <a:noFill/>
        </p:spPr>
      </p:pic>
      <p:pic>
        <p:nvPicPr>
          <p:cNvPr id="12" name="Picture 3" descr="C:\Users\Collin Wick\Documents\Papers\Manuscripts\HCl\Figures\snap20.png"/>
          <p:cNvPicPr>
            <a:picLocks noChangeAspect="1" noChangeArrowheads="1"/>
          </p:cNvPicPr>
          <p:nvPr/>
        </p:nvPicPr>
        <p:blipFill>
          <a:blip r:embed="rId6" cstate="print"/>
          <a:srcRect t="23857" b="22810"/>
          <a:stretch>
            <a:fillRect/>
          </a:stretch>
        </p:blipFill>
        <p:spPr bwMode="auto">
          <a:xfrm>
            <a:off x="3804745" y="5018116"/>
            <a:ext cx="1828800" cy="1219200"/>
          </a:xfrm>
          <a:prstGeom prst="rect">
            <a:avLst/>
          </a:prstGeom>
          <a:noFill/>
        </p:spPr>
      </p:pic>
      <p:sp>
        <p:nvSpPr>
          <p:cNvPr id="13" name="TextBox 12"/>
          <p:cNvSpPr txBox="1"/>
          <p:nvPr/>
        </p:nvSpPr>
        <p:spPr>
          <a:xfrm>
            <a:off x="572899" y="4695919"/>
            <a:ext cx="2667000" cy="369332"/>
          </a:xfrm>
          <a:prstGeom prst="rect">
            <a:avLst/>
          </a:prstGeom>
          <a:noFill/>
        </p:spPr>
        <p:txBody>
          <a:bodyPr wrap="square" rtlCol="0">
            <a:spAutoFit/>
          </a:bodyPr>
          <a:lstStyle/>
          <a:p>
            <a:r>
              <a:rPr lang="en-US" b="1" dirty="0" smtClean="0"/>
              <a:t>Molecular HCl</a:t>
            </a:r>
            <a:endParaRPr lang="en-US" b="1" dirty="0"/>
          </a:p>
        </p:txBody>
      </p:sp>
      <p:sp>
        <p:nvSpPr>
          <p:cNvPr id="14" name="TextBox 13"/>
          <p:cNvSpPr txBox="1"/>
          <p:nvPr/>
        </p:nvSpPr>
        <p:spPr>
          <a:xfrm>
            <a:off x="3544024" y="4732392"/>
            <a:ext cx="2350242" cy="369332"/>
          </a:xfrm>
          <a:prstGeom prst="rect">
            <a:avLst/>
          </a:prstGeom>
          <a:noFill/>
        </p:spPr>
        <p:txBody>
          <a:bodyPr wrap="square" rtlCol="0">
            <a:spAutoFit/>
          </a:bodyPr>
          <a:lstStyle/>
          <a:p>
            <a:r>
              <a:rPr lang="en-US" b="1" dirty="0" smtClean="0"/>
              <a:t>Contact Ion Pair</a:t>
            </a:r>
            <a:endParaRPr lang="en-US" b="1" dirty="0"/>
          </a:p>
        </p:txBody>
      </p:sp>
      <p:pic>
        <p:nvPicPr>
          <p:cNvPr id="15" name="Picture 1"/>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8023225" y="0"/>
            <a:ext cx="1120775"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328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email">
            <a:extLst>
              <a:ext uri="{28A0092B-C50C-407E-A947-70E740481C1C}">
                <a14:useLocalDpi xmlns:a14="http://schemas.microsoft.com/office/drawing/2010/main" val="0"/>
              </a:ext>
            </a:extLst>
          </a:blip>
          <a:srcRect t="2452" r="12719"/>
          <a:stretch/>
        </p:blipFill>
        <p:spPr>
          <a:xfrm>
            <a:off x="266700" y="639522"/>
            <a:ext cx="2513180" cy="15660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66700" y="2464420"/>
            <a:ext cx="2528131" cy="15660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rotWithShape="1">
          <a:blip r:embed="rId5" cstate="email">
            <a:extLst>
              <a:ext uri="{28A0092B-C50C-407E-A947-70E740481C1C}">
                <a14:useLocalDpi xmlns:a14="http://schemas.microsoft.com/office/drawing/2010/main" val="0"/>
              </a:ext>
            </a:extLst>
          </a:blip>
          <a:srcRect b="4829"/>
          <a:stretch/>
        </p:blipFill>
        <p:spPr>
          <a:xfrm>
            <a:off x="266700" y="4369420"/>
            <a:ext cx="2514600" cy="15660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463" name="TextBox 14"/>
          <p:cNvSpPr txBox="1">
            <a:spLocks noChangeArrowheads="1"/>
          </p:cNvSpPr>
          <p:nvPr/>
        </p:nvSpPr>
        <p:spPr bwMode="auto">
          <a:xfrm>
            <a:off x="228600" y="762000"/>
            <a:ext cx="23145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600">
                <a:solidFill>
                  <a:srgbClr val="FFFF00"/>
                </a:solidFill>
              </a:rPr>
              <a:t>Low</a:t>
            </a:r>
            <a:r>
              <a:rPr lang="en-US" sz="1600">
                <a:solidFill>
                  <a:srgbClr val="0000FF"/>
                </a:solidFill>
              </a:rPr>
              <a:t> surface potential</a:t>
            </a:r>
          </a:p>
        </p:txBody>
      </p:sp>
      <p:sp>
        <p:nvSpPr>
          <p:cNvPr id="19464" name="TextBox 15"/>
          <p:cNvSpPr txBox="1">
            <a:spLocks noChangeArrowheads="1"/>
          </p:cNvSpPr>
          <p:nvPr/>
        </p:nvSpPr>
        <p:spPr bwMode="auto">
          <a:xfrm>
            <a:off x="152400" y="2743200"/>
            <a:ext cx="27193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600">
                <a:solidFill>
                  <a:srgbClr val="FF0000"/>
                </a:solidFill>
              </a:rPr>
              <a:t>Medium</a:t>
            </a:r>
            <a:r>
              <a:rPr lang="en-US" sz="1600">
                <a:solidFill>
                  <a:srgbClr val="0000FF"/>
                </a:solidFill>
              </a:rPr>
              <a:t> surface potential</a:t>
            </a:r>
          </a:p>
        </p:txBody>
      </p:sp>
      <p:sp>
        <p:nvSpPr>
          <p:cNvPr id="19465" name="TextBox 16"/>
          <p:cNvSpPr txBox="1">
            <a:spLocks noChangeArrowheads="1"/>
          </p:cNvSpPr>
          <p:nvPr/>
        </p:nvSpPr>
        <p:spPr bwMode="auto">
          <a:xfrm>
            <a:off x="152400" y="4648200"/>
            <a:ext cx="25733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600">
                <a:solidFill>
                  <a:srgbClr val="800000"/>
                </a:solidFill>
              </a:rPr>
              <a:t>Strong</a:t>
            </a:r>
            <a:r>
              <a:rPr lang="en-US" sz="1600">
                <a:solidFill>
                  <a:srgbClr val="0000FF"/>
                </a:solidFill>
              </a:rPr>
              <a:t> surface potential</a:t>
            </a:r>
          </a:p>
        </p:txBody>
      </p:sp>
      <p:sp>
        <p:nvSpPr>
          <p:cNvPr id="19466" name="Rectangle 17"/>
          <p:cNvSpPr>
            <a:spLocks noChangeArrowheads="1"/>
          </p:cNvSpPr>
          <p:nvPr/>
        </p:nvSpPr>
        <p:spPr bwMode="auto">
          <a:xfrm>
            <a:off x="2616676" y="4249216"/>
            <a:ext cx="655462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65125" indent="-255588">
              <a:buClr>
                <a:srgbClr val="2DA2BF"/>
              </a:buClr>
              <a:buSzPct val="68000"/>
              <a:buFont typeface="Wingdings 3" pitchFamily="18" charset="2"/>
              <a:buChar char=""/>
            </a:pPr>
            <a:r>
              <a:rPr lang="en-US" sz="1600" dirty="0"/>
              <a:t>Surface catalyzes not only the formation of the droplets </a:t>
            </a:r>
            <a:r>
              <a:rPr lang="en-US" sz="1600" dirty="0" smtClean="0"/>
              <a:t>but </a:t>
            </a:r>
            <a:r>
              <a:rPr lang="en-US" sz="1600" dirty="0"/>
              <a:t>also the transition of these droplets into crystal structures due to the surface-induced layering effects (see </a:t>
            </a:r>
            <a:r>
              <a:rPr lang="en-US" sz="1600" dirty="0" smtClean="0"/>
              <a:t> </a:t>
            </a:r>
            <a:r>
              <a:rPr lang="en-US" sz="1600" dirty="0"/>
              <a:t>density profiles </a:t>
            </a:r>
            <a:r>
              <a:rPr lang="en-US" sz="1600" dirty="0" smtClean="0"/>
              <a:t>plots).</a:t>
            </a:r>
          </a:p>
          <a:p>
            <a:pPr marL="365125" indent="-255588">
              <a:buClr>
                <a:srgbClr val="2DA2BF"/>
              </a:buClr>
              <a:buSzPct val="68000"/>
              <a:buFont typeface="Wingdings 3" pitchFamily="18" charset="2"/>
              <a:buChar char=""/>
            </a:pPr>
            <a:endParaRPr lang="en-US" sz="1600" dirty="0"/>
          </a:p>
          <a:p>
            <a:pPr marL="365125" indent="-255588">
              <a:buClr>
                <a:srgbClr val="2DA2BF"/>
              </a:buClr>
              <a:buSzPct val="68000"/>
              <a:buFont typeface="Wingdings 3" pitchFamily="18" charset="2"/>
              <a:buChar char=""/>
            </a:pPr>
            <a:r>
              <a:rPr lang="en-US" sz="1600" dirty="0" smtClean="0"/>
              <a:t>When </a:t>
            </a:r>
            <a:r>
              <a:rPr lang="en-US" sz="1600" dirty="0"/>
              <a:t>surface attraction is too strong, crystallization may be inhibited due to the spreading of the particles on the surface and the corresponding formation of two-dimensional clusters (see snapshots on the left). </a:t>
            </a:r>
          </a:p>
        </p:txBody>
      </p:sp>
      <p:grpSp>
        <p:nvGrpSpPr>
          <p:cNvPr id="3" name="Group 2"/>
          <p:cNvGrpSpPr/>
          <p:nvPr/>
        </p:nvGrpSpPr>
        <p:grpSpPr>
          <a:xfrm>
            <a:off x="4322052" y="425071"/>
            <a:ext cx="2979869" cy="1725613"/>
            <a:chOff x="4683440" y="789296"/>
            <a:chExt cx="2979869" cy="1725613"/>
          </a:xfrm>
        </p:grpSpPr>
        <p:pic>
          <p:nvPicPr>
            <p:cNvPr id="19460" name="Picture 6"/>
            <p:cNvPicPr>
              <a:picLocks noChangeAspect="1"/>
            </p:cNvPicPr>
            <p:nvPr/>
          </p:nvPicPr>
          <p:blipFill>
            <a:blip r:embed="rId6" cstate="email">
              <a:extLst>
                <a:ext uri="{28A0092B-C50C-407E-A947-70E740481C1C}">
                  <a14:useLocalDpi xmlns:a14="http://schemas.microsoft.com/office/drawing/2010/main" val="0"/>
                </a:ext>
              </a:extLst>
            </a:blip>
            <a:srcRect l="4077" r="48923" b="57491"/>
            <a:stretch>
              <a:fillRect/>
            </a:stretch>
          </p:blipFill>
          <p:spPr bwMode="auto">
            <a:xfrm>
              <a:off x="4912172" y="789296"/>
              <a:ext cx="2751137" cy="172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4" name="Picture 3" descr="F:\binchen\AIChE\WAT_BUT_SURF\dens_dist_wat.jpg"/>
            <p:cNvPicPr>
              <a:picLocks noChangeAspect="1" noChangeArrowheads="1"/>
            </p:cNvPicPr>
            <p:nvPr/>
          </p:nvPicPr>
          <p:blipFill>
            <a:blip r:embed="rId7" cstate="email">
              <a:extLst>
                <a:ext uri="{28A0092B-C50C-407E-A947-70E740481C1C}">
                  <a14:useLocalDpi xmlns:a14="http://schemas.microsoft.com/office/drawing/2010/main" val="0"/>
                </a:ext>
              </a:extLst>
            </a:blip>
            <a:srcRect l="1331" t="44637" r="92084" b="45357"/>
            <a:stretch>
              <a:fillRect/>
            </a:stretch>
          </p:blipFill>
          <p:spPr bwMode="auto">
            <a:xfrm>
              <a:off x="4683440" y="1434152"/>
              <a:ext cx="293688"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3"/>
          <p:cNvGrpSpPr/>
          <p:nvPr/>
        </p:nvGrpSpPr>
        <p:grpSpPr>
          <a:xfrm>
            <a:off x="4311688" y="2150684"/>
            <a:ext cx="3044825" cy="1965325"/>
            <a:chOff x="4683440" y="2585090"/>
            <a:chExt cx="3044825" cy="1965325"/>
          </a:xfrm>
        </p:grpSpPr>
        <p:pic>
          <p:nvPicPr>
            <p:cNvPr id="19461" name="Picture 8"/>
            <p:cNvPicPr>
              <a:picLocks noChangeAspect="1"/>
            </p:cNvPicPr>
            <p:nvPr/>
          </p:nvPicPr>
          <p:blipFill>
            <a:blip r:embed="rId8" cstate="email">
              <a:extLst>
                <a:ext uri="{28A0092B-C50C-407E-A947-70E740481C1C}">
                  <a14:useLocalDpi xmlns:a14="http://schemas.microsoft.com/office/drawing/2010/main" val="0"/>
                </a:ext>
              </a:extLst>
            </a:blip>
            <a:srcRect b="12715"/>
            <a:stretch>
              <a:fillRect/>
            </a:stretch>
          </p:blipFill>
          <p:spPr bwMode="auto">
            <a:xfrm>
              <a:off x="4991415" y="2585090"/>
              <a:ext cx="2736850"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5" name="Picture 3" descr="F:\binchen\AIChE\WAT_BUT_SURF\dens_dist_wat.jpg"/>
            <p:cNvPicPr>
              <a:picLocks noChangeAspect="1" noChangeArrowheads="1"/>
            </p:cNvPicPr>
            <p:nvPr/>
          </p:nvPicPr>
          <p:blipFill>
            <a:blip r:embed="rId7" cstate="email">
              <a:extLst>
                <a:ext uri="{28A0092B-C50C-407E-A947-70E740481C1C}">
                  <a14:useLocalDpi xmlns:a14="http://schemas.microsoft.com/office/drawing/2010/main" val="0"/>
                </a:ext>
              </a:extLst>
            </a:blip>
            <a:srcRect l="1331" t="44637" r="92084" b="45357"/>
            <a:stretch>
              <a:fillRect/>
            </a:stretch>
          </p:blipFill>
          <p:spPr bwMode="auto">
            <a:xfrm>
              <a:off x="4683440" y="3308990"/>
              <a:ext cx="293688"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 name="Rectangle 2"/>
          <p:cNvSpPr>
            <a:spLocks noGrp="1" noChangeArrowheads="1"/>
          </p:cNvSpPr>
          <p:nvPr>
            <p:ph type="title"/>
          </p:nvPr>
        </p:nvSpPr>
        <p:spPr>
          <a:xfrm>
            <a:off x="0" y="-304800"/>
            <a:ext cx="9144000" cy="1143000"/>
          </a:xfrm>
        </p:spPr>
        <p:txBody>
          <a:bodyPr/>
          <a:lstStyle/>
          <a:p>
            <a:pPr algn="l">
              <a:defRPr/>
            </a:pPr>
            <a:r>
              <a:rPr lang="en-US" sz="2600" b="1" dirty="0">
                <a:solidFill>
                  <a:srgbClr val="7F7F7F"/>
                </a:solidFill>
                <a:latin typeface="Arial" pitchFamily="34" charset="0"/>
              </a:rPr>
              <a:t>Surface-Induced </a:t>
            </a:r>
            <a:r>
              <a:rPr lang="en-US" sz="2600" b="1" dirty="0" smtClean="0">
                <a:solidFill>
                  <a:srgbClr val="7F7F7F"/>
                </a:solidFill>
                <a:latin typeface="Arial" pitchFamily="34" charset="0"/>
              </a:rPr>
              <a:t>Nucleation</a:t>
            </a:r>
            <a:endParaRPr lang="en-US" sz="2600" b="1" dirty="0">
              <a:solidFill>
                <a:srgbClr val="7F7F7F"/>
              </a:solidFill>
              <a:latin typeface="Arial" pitchFamily="34" charset="0"/>
            </a:endParaRPr>
          </a:p>
        </p:txBody>
      </p:sp>
      <p:pic>
        <p:nvPicPr>
          <p:cNvPr id="19478" name="Picture 1"/>
          <p:cNvPicPr>
            <a:picLocks noChangeAspect="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8023225" y="0"/>
            <a:ext cx="1120775"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6661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3"/>
          <p:cNvPicPr>
            <a:picLocks noChangeAspect="1"/>
          </p:cNvPicPr>
          <p:nvPr/>
        </p:nvPicPr>
        <p:blipFill>
          <a:blip r:embed="rId2">
            <a:extLst>
              <a:ext uri="{28A0092B-C50C-407E-A947-70E740481C1C}">
                <a14:useLocalDpi xmlns:a14="http://schemas.microsoft.com/office/drawing/2010/main" val="0"/>
              </a:ext>
            </a:extLst>
          </a:blip>
          <a:srcRect l="3818" t="3406"/>
          <a:stretch>
            <a:fillRect/>
          </a:stretch>
        </p:blipFill>
        <p:spPr bwMode="auto">
          <a:xfrm>
            <a:off x="4095750" y="571500"/>
            <a:ext cx="4608513"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2" name="TextBox 4"/>
          <p:cNvSpPr txBox="1">
            <a:spLocks noChangeArrowheads="1"/>
          </p:cNvSpPr>
          <p:nvPr/>
        </p:nvSpPr>
        <p:spPr bwMode="auto">
          <a:xfrm>
            <a:off x="5124450" y="6269038"/>
            <a:ext cx="3962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200" dirty="0"/>
              <a:t>Water-Platinum potential is borrowed from </a:t>
            </a:r>
            <a:r>
              <a:rPr lang="en-US" sz="1200" dirty="0" err="1"/>
              <a:t>Heinzinger</a:t>
            </a:r>
            <a:r>
              <a:rPr lang="en-US" sz="1200" dirty="0"/>
              <a:t>, </a:t>
            </a:r>
            <a:r>
              <a:rPr lang="en-US" sz="1200" dirty="0" err="1"/>
              <a:t>Spohr</a:t>
            </a:r>
            <a:r>
              <a:rPr lang="en-US" sz="1200" dirty="0"/>
              <a:t>, </a:t>
            </a:r>
            <a:r>
              <a:rPr lang="en-US" sz="1200" i="1" dirty="0"/>
              <a:t> </a:t>
            </a:r>
            <a:r>
              <a:rPr lang="en-US" sz="1200" i="1" dirty="0" err="1"/>
              <a:t>Electrochimica</a:t>
            </a:r>
            <a:r>
              <a:rPr lang="en-US" sz="1200" i="1" dirty="0"/>
              <a:t> </a:t>
            </a:r>
            <a:r>
              <a:rPr lang="en-US" sz="1200" b="1" i="1" dirty="0"/>
              <a:t>34 </a:t>
            </a:r>
            <a:r>
              <a:rPr lang="en-US" sz="1200" i="1" dirty="0"/>
              <a:t>(12)</a:t>
            </a:r>
            <a:r>
              <a:rPr lang="en-US" sz="1200" dirty="0"/>
              <a:t>, 1849-1856 (1989) </a:t>
            </a:r>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52450" y="1009650"/>
            <a:ext cx="3272728" cy="31344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0484" name="Rectangle 10"/>
          <p:cNvSpPr>
            <a:spLocks noChangeArrowheads="1"/>
          </p:cNvSpPr>
          <p:nvPr/>
        </p:nvSpPr>
        <p:spPr bwMode="auto">
          <a:xfrm>
            <a:off x="228600" y="4495800"/>
            <a:ext cx="8534400" cy="217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65125" indent="-255588">
              <a:spcBef>
                <a:spcPts val="400"/>
              </a:spcBef>
              <a:buClr>
                <a:srgbClr val="2DA2BF"/>
              </a:buClr>
              <a:buSzPct val="68000"/>
              <a:buFont typeface="Wingdings 3" pitchFamily="18" charset="2"/>
              <a:buChar char=""/>
            </a:pPr>
            <a:r>
              <a:rPr lang="en-US" sz="2200" dirty="0"/>
              <a:t>Water clusters on </a:t>
            </a:r>
            <a:r>
              <a:rPr lang="en-US" sz="2200" dirty="0" smtClean="0"/>
              <a:t>a platinum </a:t>
            </a:r>
            <a:r>
              <a:rPr lang="en-US" sz="2200" dirty="0"/>
              <a:t>surface display unconventional hydrogen bonding structures compared to the bulk liquid water.</a:t>
            </a:r>
          </a:p>
          <a:p>
            <a:pPr marL="365125" indent="-255588">
              <a:spcBef>
                <a:spcPts val="400"/>
              </a:spcBef>
              <a:buClr>
                <a:srgbClr val="2DA2BF"/>
              </a:buClr>
              <a:buSzPct val="68000"/>
              <a:buFont typeface="Wingdings 3" pitchFamily="18" charset="2"/>
              <a:buChar char=""/>
            </a:pPr>
            <a:r>
              <a:rPr lang="en-US" sz="2200" dirty="0"/>
              <a:t>The free energy data (plotted on the right) show unusual odd-even effects that persist for even very large cluster sizes, consistent with the preferred 4-membered ring structures shown on the left.</a:t>
            </a:r>
          </a:p>
        </p:txBody>
      </p:sp>
      <p:sp>
        <p:nvSpPr>
          <p:cNvPr id="8" name="Rectangle 2"/>
          <p:cNvSpPr txBox="1">
            <a:spLocks noChangeArrowheads="1"/>
          </p:cNvSpPr>
          <p:nvPr/>
        </p:nvSpPr>
        <p:spPr bwMode="auto">
          <a:xfrm>
            <a:off x="0" y="38100"/>
            <a:ext cx="7943850" cy="86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defRPr/>
            </a:pPr>
            <a:r>
              <a:rPr lang="en-US" sz="2600" b="1" dirty="0">
                <a:solidFill>
                  <a:srgbClr val="7F7F7F"/>
                </a:solidFill>
                <a:latin typeface="Arial" pitchFamily="34" charset="0"/>
              </a:rPr>
              <a:t>Nucleation of Water Clusters on </a:t>
            </a:r>
            <a:endParaRPr lang="en-US" sz="2600" b="1" dirty="0" smtClean="0">
              <a:solidFill>
                <a:srgbClr val="7F7F7F"/>
              </a:solidFill>
              <a:latin typeface="Arial" pitchFamily="34" charset="0"/>
            </a:endParaRPr>
          </a:p>
          <a:p>
            <a:pPr algn="l" eaLnBrk="1" hangingPunct="1">
              <a:defRPr/>
            </a:pPr>
            <a:r>
              <a:rPr lang="en-US" sz="2600" b="1" dirty="0" smtClean="0">
                <a:solidFill>
                  <a:srgbClr val="7F7F7F"/>
                </a:solidFill>
                <a:latin typeface="Arial" pitchFamily="34" charset="0"/>
              </a:rPr>
              <a:t>a Platinum </a:t>
            </a:r>
            <a:r>
              <a:rPr lang="en-US" sz="2600" b="1" dirty="0">
                <a:solidFill>
                  <a:srgbClr val="7F7F7F"/>
                </a:solidFill>
                <a:latin typeface="Arial" pitchFamily="34" charset="0"/>
              </a:rPr>
              <a:t>Surface</a:t>
            </a:r>
          </a:p>
        </p:txBody>
      </p:sp>
      <p:pic>
        <p:nvPicPr>
          <p:cNvPr id="20489" name="Picture 1"/>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023225" y="0"/>
            <a:ext cx="1120775"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97444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3"/>
          <p:cNvSpPr txBox="1">
            <a:spLocks noChangeArrowheads="1"/>
          </p:cNvSpPr>
          <p:nvPr/>
        </p:nvSpPr>
        <p:spPr bwMode="auto">
          <a:xfrm>
            <a:off x="92986" y="97578"/>
            <a:ext cx="691272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MS PGothic" charset="0"/>
                <a:cs typeface="MS PGothic" charset="0"/>
              </a:defRPr>
            </a:lvl1pPr>
            <a:lvl2pPr marL="37931725" indent="-37474525" eaLnBrk="0" hangingPunct="0">
              <a:defRPr sz="2400">
                <a:solidFill>
                  <a:schemeClr val="tx1"/>
                </a:solidFill>
                <a:latin typeface="Arial" charset="0"/>
                <a:ea typeface="MS PGothic" charset="0"/>
                <a:cs typeface="MS PGothic" charset="0"/>
              </a:defRPr>
            </a:lvl2pPr>
            <a:lvl3pPr eaLnBrk="0" hangingPunct="0">
              <a:defRPr sz="2400">
                <a:solidFill>
                  <a:schemeClr val="tx1"/>
                </a:solidFill>
                <a:latin typeface="Arial" charset="0"/>
                <a:ea typeface="MS PGothic" charset="0"/>
                <a:cs typeface="MS PGothic" charset="0"/>
              </a:defRPr>
            </a:lvl3pPr>
            <a:lvl4pPr eaLnBrk="0" hangingPunct="0">
              <a:defRPr sz="2400">
                <a:solidFill>
                  <a:schemeClr val="tx1"/>
                </a:solidFill>
                <a:latin typeface="Arial" charset="0"/>
                <a:ea typeface="MS PGothic" charset="0"/>
                <a:cs typeface="MS PGothic" charset="0"/>
              </a:defRPr>
            </a:lvl4pPr>
            <a:lvl5pPr eaLnBrk="0" hangingPunct="0">
              <a:defRPr sz="2400">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en-US" sz="2600" b="1" dirty="0" smtClean="0">
                <a:solidFill>
                  <a:schemeClr val="bg1">
                    <a:lumMod val="50000"/>
                  </a:schemeClr>
                </a:solidFill>
              </a:rPr>
              <a:t>Leveraging and Extending LONI Facilities</a:t>
            </a:r>
            <a:endParaRPr lang="en-US" sz="2600" b="1" dirty="0">
              <a:solidFill>
                <a:srgbClr val="FF0000"/>
              </a:solidFill>
            </a:endParaRPr>
          </a:p>
        </p:txBody>
      </p:sp>
      <p:sp>
        <p:nvSpPr>
          <p:cNvPr id="3" name="TextBox 2"/>
          <p:cNvSpPr txBox="1"/>
          <p:nvPr/>
        </p:nvSpPr>
        <p:spPr>
          <a:xfrm>
            <a:off x="670879" y="5492297"/>
            <a:ext cx="4944704" cy="1015663"/>
          </a:xfrm>
          <a:prstGeom prst="rect">
            <a:avLst/>
          </a:prstGeom>
          <a:noFill/>
        </p:spPr>
        <p:txBody>
          <a:bodyPr wrap="square" rtlCol="0">
            <a:spAutoFit/>
          </a:bodyPr>
          <a:lstStyle/>
          <a:p>
            <a:r>
              <a:rPr lang="en-US" sz="2000" dirty="0" smtClean="0">
                <a:latin typeface="Calibri"/>
                <a:cs typeface="Calibri"/>
              </a:rPr>
              <a:t>LA-</a:t>
            </a:r>
            <a:r>
              <a:rPr lang="en-US" sz="2000" dirty="0" err="1" smtClean="0">
                <a:latin typeface="Calibri"/>
                <a:cs typeface="Calibri"/>
              </a:rPr>
              <a:t>SiGMA</a:t>
            </a:r>
            <a:r>
              <a:rPr lang="en-US" sz="2000" dirty="0" smtClean="0">
                <a:latin typeface="Calibri"/>
                <a:cs typeface="Calibri"/>
              </a:rPr>
              <a:t> </a:t>
            </a:r>
            <a:r>
              <a:rPr lang="en-US" sz="2000" b="1" dirty="0" smtClean="0">
                <a:latin typeface="Calibri"/>
                <a:cs typeface="Calibri"/>
              </a:rPr>
              <a:t>collaborative</a:t>
            </a:r>
            <a:r>
              <a:rPr lang="en-US" sz="2000" dirty="0" smtClean="0">
                <a:latin typeface="Calibri"/>
                <a:cs typeface="Calibri"/>
              </a:rPr>
              <a:t> (LONI, BoR) solutions for </a:t>
            </a:r>
            <a:r>
              <a:rPr lang="en-US" sz="2000" b="1" i="1" dirty="0" smtClean="0">
                <a:latin typeface="Calibri"/>
                <a:cs typeface="Calibri"/>
              </a:rPr>
              <a:t>HD</a:t>
            </a:r>
            <a:r>
              <a:rPr lang="en-US" sz="2000" dirty="0" smtClean="0">
                <a:latin typeface="Calibri"/>
                <a:cs typeface="Calibri"/>
              </a:rPr>
              <a:t> synchronous video, lecture/seminar </a:t>
            </a:r>
            <a:r>
              <a:rPr lang="en-US" sz="2000" b="1" i="1" dirty="0" smtClean="0">
                <a:latin typeface="Calibri"/>
                <a:cs typeface="Calibri"/>
              </a:rPr>
              <a:t>capture, and sharing.  In installation.</a:t>
            </a:r>
            <a:r>
              <a:rPr lang="en-US" sz="2000" dirty="0" smtClean="0">
                <a:latin typeface="Calibri"/>
                <a:cs typeface="Calibri"/>
              </a:rPr>
              <a:t> </a:t>
            </a:r>
            <a:endParaRPr lang="en-US" sz="2000" b="1" i="1" dirty="0">
              <a:latin typeface="Calibri"/>
              <a:cs typeface="Calibri"/>
            </a:endParaRPr>
          </a:p>
        </p:txBody>
      </p:sp>
      <p:sp>
        <p:nvSpPr>
          <p:cNvPr id="9" name="TextBox 8"/>
          <p:cNvSpPr txBox="1"/>
          <p:nvPr/>
        </p:nvSpPr>
        <p:spPr>
          <a:xfrm>
            <a:off x="5883289" y="5271984"/>
            <a:ext cx="2720632" cy="1384995"/>
          </a:xfrm>
          <a:prstGeom prst="rect">
            <a:avLst/>
          </a:prstGeom>
          <a:solidFill>
            <a:srgbClr val="FFFFFF"/>
          </a:solidFill>
          <a:ln>
            <a:noFill/>
          </a:ln>
          <a:effectLst>
            <a:outerShdw blurRad="63500" sx="102000" sy="102000" algn="ctr" rotWithShape="0">
              <a:prstClr val="black">
                <a:alpha val="40000"/>
              </a:prstClr>
            </a:outerShdw>
          </a:effectLst>
        </p:spPr>
        <p:txBody>
          <a:bodyPr wrap="square" lIns="182880" tIns="137160" rIns="182880" bIns="137160" rtlCol="0">
            <a:spAutoFit/>
          </a:bodyPr>
          <a:lstStyle/>
          <a:p>
            <a:pPr algn="ctr"/>
            <a:r>
              <a:rPr lang="en-US" dirty="0" smtClean="0">
                <a:solidFill>
                  <a:srgbClr val="E46C0A"/>
                </a:solidFill>
              </a:rPr>
              <a:t>Builds upon State LONI investments to bring HD video to each campus.</a:t>
            </a:r>
            <a:endParaRPr lang="en-US" dirty="0">
              <a:solidFill>
                <a:srgbClr val="E46C0A"/>
              </a:solidFill>
            </a:endParaRPr>
          </a:p>
        </p:txBody>
      </p:sp>
      <p:pic>
        <p:nvPicPr>
          <p:cNvPr id="10" name="Picture 9" descr="SynchVid.jpg"/>
          <p:cNvPicPr>
            <a:picLocks noChangeAspect="1"/>
          </p:cNvPicPr>
          <p:nvPr/>
        </p:nvPicPr>
        <p:blipFill>
          <a:blip r:embed="rId3" cstate="email">
            <a:extLst>
              <a:ext uri="{BEBA8EAE-BF5A-486C-A8C5-ECC9F3942E4B}">
                <a14:imgProps xmlns:a14="http://schemas.microsoft.com/office/drawing/2010/main">
                  <a14:imgLayer r:embed="rId4">
                    <a14:imgEffect>
                      <a14:sharpenSoften amount="16000"/>
                    </a14:imgEffect>
                    <a14:imgEffect>
                      <a14:colorTemperature colorTemp="8239"/>
                    </a14:imgEffect>
                    <a14:imgEffect>
                      <a14:saturation sat="130000"/>
                    </a14:imgEffect>
                    <a14:imgEffect>
                      <a14:brightnessContrast contrast="10000"/>
                    </a14:imgEffect>
                  </a14:imgLayer>
                </a14:imgProps>
              </a:ext>
              <a:ext uri="{28A0092B-C50C-407E-A947-70E740481C1C}">
                <a14:useLocalDpi xmlns:a14="http://schemas.microsoft.com/office/drawing/2010/main" val="0"/>
              </a:ext>
            </a:extLst>
          </a:blip>
          <a:srcRect l="8156" r="17037"/>
          <a:stretch>
            <a:fillRect/>
          </a:stretch>
        </p:blipFill>
        <p:spPr>
          <a:xfrm>
            <a:off x="281341" y="1453681"/>
            <a:ext cx="4459458" cy="3031745"/>
          </a:xfrm>
          <a:prstGeom prst="rect">
            <a:avLst/>
          </a:prstGeom>
          <a:ln>
            <a:noFill/>
          </a:ln>
          <a:effectLst>
            <a:reflection blurRad="12700" stA="30000" endPos="30000" dist="5000" dir="5400000" sy="-100000" algn="bl" rotWithShape="0"/>
          </a:effectLst>
          <a:scene3d>
            <a:camera prst="perspectiveContrastingLeftFacing" fov="2700000">
              <a:rot lat="300000" lon="20220000" rev="0"/>
            </a:camera>
            <a:lightRig rig="threePt" dir="t">
              <a:rot lat="0" lon="0" rev="2700000"/>
            </a:lightRig>
          </a:scene3d>
          <a:sp3d>
            <a:bevelT w="63500" h="50800"/>
          </a:sp3d>
        </p:spPr>
      </p:pic>
      <p:sp>
        <p:nvSpPr>
          <p:cNvPr id="2" name="Rectangle 1"/>
          <p:cNvSpPr/>
          <p:nvPr/>
        </p:nvSpPr>
        <p:spPr>
          <a:xfrm>
            <a:off x="1070588" y="956587"/>
            <a:ext cx="3012313" cy="338554"/>
          </a:xfrm>
          <a:prstGeom prst="rect">
            <a:avLst/>
          </a:prstGeom>
        </p:spPr>
        <p:txBody>
          <a:bodyPr wrap="square">
            <a:spAutoFit/>
          </a:bodyPr>
          <a:lstStyle/>
          <a:p>
            <a:r>
              <a:rPr lang="en-US" sz="1600" b="1" i="1" dirty="0">
                <a:latin typeface="Calibri"/>
                <a:cs typeface="Calibri"/>
              </a:rPr>
              <a:t>LA-</a:t>
            </a:r>
            <a:r>
              <a:rPr lang="en-US" sz="1600" b="1" i="1" dirty="0" err="1" smtClean="0">
                <a:latin typeface="Calibri"/>
                <a:cs typeface="Calibri"/>
              </a:rPr>
              <a:t>SiGMA</a:t>
            </a:r>
            <a:r>
              <a:rPr lang="en-US" sz="1600" b="1" i="1" dirty="0" smtClean="0">
                <a:latin typeface="Calibri"/>
                <a:cs typeface="Calibri"/>
              </a:rPr>
              <a:t> REU panel </a:t>
            </a:r>
            <a:endParaRPr lang="en-US" sz="1600" b="1" i="1" dirty="0"/>
          </a:p>
        </p:txBody>
      </p:sp>
      <p:pic>
        <p:nvPicPr>
          <p:cNvPr id="8" name="Picture 1"/>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8023225" y="0"/>
            <a:ext cx="1120775"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l="20704" t="-1" r="-921" b="24377"/>
          <a:stretch/>
        </p:blipFill>
        <p:spPr bwMode="auto">
          <a:xfrm>
            <a:off x="5763064" y="1669611"/>
            <a:ext cx="283464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2" name="Rectangle 11"/>
          <p:cNvSpPr/>
          <p:nvPr/>
        </p:nvSpPr>
        <p:spPr>
          <a:xfrm>
            <a:off x="5921597" y="1049612"/>
            <a:ext cx="2682324" cy="338554"/>
          </a:xfrm>
          <a:prstGeom prst="rect">
            <a:avLst/>
          </a:prstGeom>
        </p:spPr>
        <p:txBody>
          <a:bodyPr wrap="square">
            <a:spAutoFit/>
          </a:bodyPr>
          <a:lstStyle/>
          <a:p>
            <a:r>
              <a:rPr lang="en-US" sz="1600" b="1" i="1" dirty="0">
                <a:latin typeface="Calibri"/>
                <a:cs typeface="Calibri"/>
              </a:rPr>
              <a:t>LA-</a:t>
            </a:r>
            <a:r>
              <a:rPr lang="en-US" sz="1600" b="1" i="1" dirty="0" err="1" smtClean="0">
                <a:latin typeface="Calibri"/>
                <a:cs typeface="Calibri"/>
              </a:rPr>
              <a:t>SiGMA</a:t>
            </a:r>
            <a:r>
              <a:rPr lang="en-US" sz="1600" b="1" i="1" dirty="0" smtClean="0">
                <a:latin typeface="Calibri"/>
                <a:cs typeface="Calibri"/>
              </a:rPr>
              <a:t> graduate courses </a:t>
            </a:r>
            <a:endParaRPr lang="en-US" sz="1600" b="1" i="1" dirty="0"/>
          </a:p>
        </p:txBody>
      </p:sp>
    </p:spTree>
    <p:extLst>
      <p:ext uri="{BB962C8B-B14F-4D97-AF65-F5344CB8AC3E}">
        <p14:creationId xmlns:p14="http://schemas.microsoft.com/office/powerpoint/2010/main" val="28563298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3"/>
          <p:cNvSpPr txBox="1">
            <a:spLocks noChangeArrowheads="1"/>
          </p:cNvSpPr>
          <p:nvPr/>
        </p:nvSpPr>
        <p:spPr bwMode="auto">
          <a:xfrm>
            <a:off x="100414" y="134713"/>
            <a:ext cx="7756928"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MS PGothic" charset="0"/>
                <a:cs typeface="MS PGothic" charset="0"/>
              </a:defRPr>
            </a:lvl1pPr>
            <a:lvl2pPr marL="37931725" indent="-37474525" eaLnBrk="0" hangingPunct="0">
              <a:defRPr sz="2400">
                <a:solidFill>
                  <a:schemeClr val="tx1"/>
                </a:solidFill>
                <a:latin typeface="Arial" charset="0"/>
                <a:ea typeface="MS PGothic" charset="0"/>
                <a:cs typeface="MS PGothic" charset="0"/>
              </a:defRPr>
            </a:lvl2pPr>
            <a:lvl3pPr eaLnBrk="0" hangingPunct="0">
              <a:defRPr sz="2400">
                <a:solidFill>
                  <a:schemeClr val="tx1"/>
                </a:solidFill>
                <a:latin typeface="Arial" charset="0"/>
                <a:ea typeface="MS PGothic" charset="0"/>
                <a:cs typeface="MS PGothic" charset="0"/>
              </a:defRPr>
            </a:lvl3pPr>
            <a:lvl4pPr eaLnBrk="0" hangingPunct="0">
              <a:defRPr sz="2400">
                <a:solidFill>
                  <a:schemeClr val="tx1"/>
                </a:solidFill>
                <a:latin typeface="Arial" charset="0"/>
                <a:ea typeface="MS PGothic" charset="0"/>
                <a:cs typeface="MS PGothic" charset="0"/>
              </a:defRPr>
            </a:lvl4pPr>
            <a:lvl5pPr eaLnBrk="0" hangingPunct="0">
              <a:defRPr sz="2400">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en-US" sz="2600" b="1" dirty="0" smtClean="0">
                <a:solidFill>
                  <a:srgbClr val="7F7F7F"/>
                </a:solidFill>
              </a:rPr>
              <a:t>Leveraging and Extending LONI </a:t>
            </a:r>
            <a:r>
              <a:rPr lang="en-US" sz="2600" b="1" dirty="0" err="1" smtClean="0">
                <a:solidFill>
                  <a:srgbClr val="7F7F7F"/>
                </a:solidFill>
              </a:rPr>
              <a:t>Cybertools</a:t>
            </a:r>
            <a:endParaRPr lang="en-US" sz="2600" b="1" dirty="0" smtClean="0">
              <a:solidFill>
                <a:srgbClr val="7F7F7F"/>
              </a:solidFill>
            </a:endParaRPr>
          </a:p>
          <a:p>
            <a:pPr eaLnBrk="1" hangingPunct="1"/>
            <a:r>
              <a:rPr lang="en-US" sz="2600" b="1" dirty="0">
                <a:solidFill>
                  <a:srgbClr val="7F7F7F"/>
                </a:solidFill>
              </a:rPr>
              <a:t>t</a:t>
            </a:r>
            <a:r>
              <a:rPr lang="en-US" sz="2600" b="1" dirty="0" smtClean="0">
                <a:solidFill>
                  <a:srgbClr val="7F7F7F"/>
                </a:solidFill>
              </a:rPr>
              <a:t>o Investigate Genomic Biomaterials</a:t>
            </a:r>
            <a:endParaRPr lang="en-US" sz="2600" b="1" dirty="0">
              <a:solidFill>
                <a:srgbClr val="7F7F7F"/>
              </a:solidFill>
            </a:endParaRPr>
          </a:p>
        </p:txBody>
      </p:sp>
      <p:sp>
        <p:nvSpPr>
          <p:cNvPr id="74755" name="Rectangle 8"/>
          <p:cNvSpPr>
            <a:spLocks noChangeArrowheads="1"/>
          </p:cNvSpPr>
          <p:nvPr/>
        </p:nvSpPr>
        <p:spPr bwMode="auto">
          <a:xfrm>
            <a:off x="4855238" y="2697635"/>
            <a:ext cx="3956262"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000" b="1" i="1" dirty="0" smtClean="0">
                <a:solidFill>
                  <a:srgbClr val="000000"/>
                </a:solidFill>
                <a:latin typeface="Calibri"/>
                <a:cs typeface="Calibri"/>
              </a:rPr>
              <a:t>Millions of simulation and analysis </a:t>
            </a:r>
            <a:r>
              <a:rPr lang="en-US" sz="2000" dirty="0" smtClean="0">
                <a:solidFill>
                  <a:srgbClr val="000000"/>
                </a:solidFill>
                <a:latin typeface="Calibri"/>
                <a:cs typeface="Calibri"/>
              </a:rPr>
              <a:t>tasks to study folding of DNA managed using</a:t>
            </a:r>
            <a:r>
              <a:rPr lang="en-US" sz="2000" b="1" dirty="0">
                <a:solidFill>
                  <a:srgbClr val="000000"/>
                </a:solidFill>
                <a:latin typeface="Calibri"/>
                <a:cs typeface="Calibri"/>
              </a:rPr>
              <a:t> </a:t>
            </a:r>
            <a:r>
              <a:rPr lang="en-US" sz="2000" b="1" dirty="0" smtClean="0">
                <a:solidFill>
                  <a:srgbClr val="000000"/>
                </a:solidFill>
                <a:latin typeface="Calibri"/>
                <a:cs typeface="Calibri"/>
              </a:rPr>
              <a:t>collaboratively </a:t>
            </a:r>
            <a:r>
              <a:rPr lang="en-US" sz="2000" dirty="0" smtClean="0">
                <a:solidFill>
                  <a:srgbClr val="000000"/>
                </a:solidFill>
                <a:latin typeface="Calibri"/>
                <a:cs typeface="Calibri"/>
              </a:rPr>
              <a:t>developed “</a:t>
            </a:r>
            <a:r>
              <a:rPr lang="en-US" sz="2000" b="1" dirty="0" err="1" smtClean="0">
                <a:solidFill>
                  <a:srgbClr val="000000"/>
                </a:solidFill>
                <a:latin typeface="Calibri"/>
                <a:cs typeface="Calibri"/>
              </a:rPr>
              <a:t>ManyJobs</a:t>
            </a:r>
            <a:r>
              <a:rPr lang="en-US" sz="2000" dirty="0" smtClean="0">
                <a:solidFill>
                  <a:srgbClr val="000000"/>
                </a:solidFill>
                <a:latin typeface="Calibri"/>
                <a:cs typeface="Calibri"/>
              </a:rPr>
              <a:t>” and “</a:t>
            </a:r>
            <a:r>
              <a:rPr lang="en-US" sz="2000" b="1" dirty="0" err="1" smtClean="0">
                <a:solidFill>
                  <a:srgbClr val="000000"/>
                </a:solidFill>
                <a:latin typeface="Calibri"/>
                <a:cs typeface="Calibri"/>
              </a:rPr>
              <a:t>BigJobs</a:t>
            </a:r>
            <a:r>
              <a:rPr lang="en-US" sz="2000" dirty="0" smtClean="0">
                <a:solidFill>
                  <a:srgbClr val="000000"/>
                </a:solidFill>
                <a:latin typeface="Calibri"/>
                <a:cs typeface="Calibri"/>
              </a:rPr>
              <a:t>”</a:t>
            </a:r>
            <a:r>
              <a:rPr lang="en-US" sz="2000" i="1" dirty="0">
                <a:solidFill>
                  <a:srgbClr val="000000"/>
                </a:solidFill>
                <a:latin typeface="Calibri"/>
                <a:cs typeface="Calibri"/>
              </a:rPr>
              <a:t> </a:t>
            </a:r>
            <a:r>
              <a:rPr lang="en-US" sz="2000" dirty="0" smtClean="0">
                <a:solidFill>
                  <a:srgbClr val="000000"/>
                </a:solidFill>
                <a:latin typeface="Calibri"/>
                <a:cs typeface="Calibri"/>
              </a:rPr>
              <a:t>software</a:t>
            </a:r>
            <a:r>
              <a:rPr lang="en-US" sz="2000" i="1" dirty="0" smtClean="0">
                <a:solidFill>
                  <a:srgbClr val="000000"/>
                </a:solidFill>
                <a:latin typeface="Calibri"/>
                <a:cs typeface="Calibri"/>
              </a:rPr>
              <a:t>.</a:t>
            </a:r>
            <a:endParaRPr lang="en-US" sz="2000" dirty="0">
              <a:solidFill>
                <a:srgbClr val="000000"/>
              </a:solidFill>
              <a:latin typeface="Calibri"/>
              <a:cs typeface="Calibri"/>
            </a:endParaRPr>
          </a:p>
        </p:txBody>
      </p:sp>
      <p:pic>
        <p:nvPicPr>
          <p:cNvPr id="74756" name="Picture 6" descr="cg.pdf"/>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97777" y="949711"/>
            <a:ext cx="4102100" cy="441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7" name="TextBox 7"/>
          <p:cNvSpPr txBox="1">
            <a:spLocks noChangeArrowheads="1"/>
          </p:cNvSpPr>
          <p:nvPr/>
        </p:nvSpPr>
        <p:spPr bwMode="auto">
          <a:xfrm>
            <a:off x="66984" y="5410440"/>
            <a:ext cx="457637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MS PGothic" charset="0"/>
                <a:cs typeface="MS PGothic" charset="0"/>
              </a:defRPr>
            </a:lvl1pPr>
            <a:lvl2pPr marL="37931725" indent="-37474525" eaLnBrk="0" hangingPunct="0">
              <a:defRPr sz="2400">
                <a:solidFill>
                  <a:schemeClr val="tx1"/>
                </a:solidFill>
                <a:latin typeface="Arial" charset="0"/>
                <a:ea typeface="MS PGothic" charset="0"/>
                <a:cs typeface="MS PGothic" charset="0"/>
              </a:defRPr>
            </a:lvl2pPr>
            <a:lvl3pPr eaLnBrk="0" hangingPunct="0">
              <a:defRPr sz="2400">
                <a:solidFill>
                  <a:schemeClr val="tx1"/>
                </a:solidFill>
                <a:latin typeface="Arial" charset="0"/>
                <a:ea typeface="MS PGothic" charset="0"/>
                <a:cs typeface="MS PGothic" charset="0"/>
              </a:defRPr>
            </a:lvl3pPr>
            <a:lvl4pPr eaLnBrk="0" hangingPunct="0">
              <a:defRPr sz="2400">
                <a:solidFill>
                  <a:schemeClr val="tx1"/>
                </a:solidFill>
                <a:latin typeface="Arial" charset="0"/>
                <a:ea typeface="MS PGothic" charset="0"/>
                <a:cs typeface="MS PGothic" charset="0"/>
              </a:defRPr>
            </a:lvl4pPr>
            <a:lvl5pPr eaLnBrk="0" hangingPunct="0">
              <a:defRPr sz="2400">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en-US" sz="1200" i="1" dirty="0" smtClean="0">
                <a:solidFill>
                  <a:srgbClr val="7F7F7F"/>
                </a:solidFill>
              </a:rPr>
              <a:t>LA </a:t>
            </a:r>
            <a:r>
              <a:rPr lang="en-US" sz="1200" i="1" dirty="0">
                <a:solidFill>
                  <a:srgbClr val="7F7F7F"/>
                </a:solidFill>
              </a:rPr>
              <a:t>Tech (Bishop), LSU (</a:t>
            </a:r>
            <a:r>
              <a:rPr lang="en-US" sz="1200" i="1" dirty="0" err="1">
                <a:solidFill>
                  <a:srgbClr val="7F7F7F"/>
                </a:solidFill>
              </a:rPr>
              <a:t>Jha</a:t>
            </a:r>
            <a:r>
              <a:rPr lang="en-US" sz="1200" i="1" dirty="0" smtClean="0">
                <a:solidFill>
                  <a:srgbClr val="7F7F7F"/>
                </a:solidFill>
              </a:rPr>
              <a:t>), Jack Smith (WVU, XSEDE Fellow)</a:t>
            </a:r>
            <a:endParaRPr lang="en-US" sz="1200" dirty="0">
              <a:solidFill>
                <a:srgbClr val="7F7F7F"/>
              </a:solidFill>
            </a:endParaRPr>
          </a:p>
        </p:txBody>
      </p:sp>
      <p:sp>
        <p:nvSpPr>
          <p:cNvPr id="9" name="Text Box 49"/>
          <p:cNvSpPr txBox="1">
            <a:spLocks noChangeArrowheads="1"/>
          </p:cNvSpPr>
          <p:nvPr/>
        </p:nvSpPr>
        <p:spPr bwMode="auto">
          <a:xfrm>
            <a:off x="0" y="5653252"/>
            <a:ext cx="441632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defTabSz="457200" eaLnBrk="0" fontAlgn="base" hangingPunct="0">
              <a:lnSpc>
                <a:spcPct val="95000"/>
              </a:lnSpc>
              <a:spcBef>
                <a:spcPct val="0"/>
              </a:spcBef>
              <a:spcAft>
                <a:spcPct val="0"/>
              </a:spcAft>
              <a:buClr>
                <a:srgbClr val="000000"/>
              </a:buClr>
              <a:buSzPct val="100000"/>
              <a:buFont typeface="Times New Roman" pitchFamily="18" charset="0"/>
              <a:defRPr sz="2400">
                <a:solidFill>
                  <a:schemeClr val="tx1"/>
                </a:solidFill>
                <a:latin typeface="Times New Roman" pitchFamily="18" charset="0"/>
                <a:ea typeface="ＭＳ Ｐゴシック" pitchFamily="34" charset="-128"/>
              </a:defRPr>
            </a:lvl6pPr>
            <a:lvl7pPr marL="2971800" indent="-228600" defTabSz="457200" eaLnBrk="0" fontAlgn="base" hangingPunct="0">
              <a:lnSpc>
                <a:spcPct val="95000"/>
              </a:lnSpc>
              <a:spcBef>
                <a:spcPct val="0"/>
              </a:spcBef>
              <a:spcAft>
                <a:spcPct val="0"/>
              </a:spcAft>
              <a:buClr>
                <a:srgbClr val="000000"/>
              </a:buClr>
              <a:buSzPct val="100000"/>
              <a:buFont typeface="Times New Roman" pitchFamily="18" charset="0"/>
              <a:defRPr sz="2400">
                <a:solidFill>
                  <a:schemeClr val="tx1"/>
                </a:solidFill>
                <a:latin typeface="Times New Roman" pitchFamily="18" charset="0"/>
                <a:ea typeface="ＭＳ Ｐゴシック" pitchFamily="34" charset="-128"/>
              </a:defRPr>
            </a:lvl7pPr>
            <a:lvl8pPr marL="3429000" indent="-228600" defTabSz="457200" eaLnBrk="0" fontAlgn="base" hangingPunct="0">
              <a:lnSpc>
                <a:spcPct val="95000"/>
              </a:lnSpc>
              <a:spcBef>
                <a:spcPct val="0"/>
              </a:spcBef>
              <a:spcAft>
                <a:spcPct val="0"/>
              </a:spcAft>
              <a:buClr>
                <a:srgbClr val="000000"/>
              </a:buClr>
              <a:buSzPct val="100000"/>
              <a:buFont typeface="Times New Roman" pitchFamily="18" charset="0"/>
              <a:defRPr sz="2400">
                <a:solidFill>
                  <a:schemeClr val="tx1"/>
                </a:solidFill>
                <a:latin typeface="Times New Roman" pitchFamily="18" charset="0"/>
                <a:ea typeface="ＭＳ Ｐゴシック" pitchFamily="34" charset="-128"/>
              </a:defRPr>
            </a:lvl8pPr>
            <a:lvl9pPr marL="3886200" indent="-228600" defTabSz="457200" eaLnBrk="0" fontAlgn="base" hangingPunct="0">
              <a:lnSpc>
                <a:spcPct val="95000"/>
              </a:lnSpc>
              <a:spcBef>
                <a:spcPct val="0"/>
              </a:spcBef>
              <a:spcAft>
                <a:spcPct val="0"/>
              </a:spcAft>
              <a:buClr>
                <a:srgbClr val="000000"/>
              </a:buClr>
              <a:buSzPct val="100000"/>
              <a:buFont typeface="Times New Roman" pitchFamily="18" charset="0"/>
              <a:defRPr sz="2400">
                <a:solidFill>
                  <a:schemeClr val="tx1"/>
                </a:solidFill>
                <a:latin typeface="Times New Roman" pitchFamily="18" charset="0"/>
                <a:ea typeface="ＭＳ Ｐゴシック" pitchFamily="34" charset="-128"/>
              </a:defRPr>
            </a:lvl9pPr>
          </a:lstStyle>
          <a:p>
            <a:pPr eaLnBrk="1" hangingPunct="1">
              <a:spcBef>
                <a:spcPct val="50000"/>
              </a:spcBef>
            </a:pPr>
            <a:r>
              <a:rPr lang="en-US" sz="1400" i="1" dirty="0" err="1">
                <a:latin typeface="Calibri"/>
                <a:cs typeface="Calibri"/>
              </a:rPr>
              <a:t>Nucleosomal</a:t>
            </a:r>
            <a:r>
              <a:rPr lang="en-US" sz="1400" i="1" dirty="0">
                <a:latin typeface="Calibri"/>
                <a:cs typeface="Calibri"/>
              </a:rPr>
              <a:t> DNA: Kinked, Not Kinked or Self-Healing Material?</a:t>
            </a:r>
            <a:r>
              <a:rPr lang="en-US" sz="1400" dirty="0" smtClean="0">
                <a:latin typeface="Calibri"/>
                <a:cs typeface="Calibri"/>
              </a:rPr>
              <a:t>, R. Mukherjee and T. Bishop, </a:t>
            </a:r>
            <a:r>
              <a:rPr lang="en-US" sz="1400" dirty="0">
                <a:latin typeface="Calibri"/>
                <a:cs typeface="Calibri"/>
              </a:rPr>
              <a:t>Frontiers in Nucleic Acids Chapter 5, </a:t>
            </a:r>
            <a:r>
              <a:rPr lang="en-US" sz="1400" dirty="0" err="1">
                <a:latin typeface="Calibri"/>
                <a:cs typeface="Calibri"/>
              </a:rPr>
              <a:t>pp</a:t>
            </a:r>
            <a:r>
              <a:rPr lang="en-US" sz="1400" dirty="0">
                <a:latin typeface="Calibri"/>
                <a:cs typeface="Calibri"/>
              </a:rPr>
              <a:t> 69–92. ACS Symposium Series, Vol. </a:t>
            </a:r>
            <a:r>
              <a:rPr lang="en-US" sz="1400" dirty="0" smtClean="0">
                <a:latin typeface="Calibri"/>
                <a:cs typeface="Calibri"/>
              </a:rPr>
              <a:t>1082, 2012</a:t>
            </a:r>
            <a:endParaRPr lang="en-US" sz="1400" i="1" dirty="0" smtClean="0">
              <a:latin typeface="Calibri"/>
              <a:cs typeface="Calibri"/>
            </a:endParaRPr>
          </a:p>
        </p:txBody>
      </p:sp>
      <p:sp>
        <p:nvSpPr>
          <p:cNvPr id="11" name="TextBox 10"/>
          <p:cNvSpPr txBox="1"/>
          <p:nvPr/>
        </p:nvSpPr>
        <p:spPr>
          <a:xfrm>
            <a:off x="4925578" y="1240030"/>
            <a:ext cx="3449484" cy="1384995"/>
          </a:xfrm>
          <a:prstGeom prst="rect">
            <a:avLst/>
          </a:prstGeom>
          <a:solidFill>
            <a:srgbClr val="FFFFFF"/>
          </a:solidFill>
          <a:ln>
            <a:noFill/>
          </a:ln>
          <a:effectLst>
            <a:outerShdw blurRad="63500" sx="102000" sy="102000" algn="ctr" rotWithShape="0">
              <a:prstClr val="black">
                <a:alpha val="40000"/>
              </a:prstClr>
            </a:outerShdw>
          </a:effectLst>
        </p:spPr>
        <p:txBody>
          <a:bodyPr wrap="square" lIns="182880" tIns="137160" rIns="182880" bIns="137160" rtlCol="0">
            <a:spAutoFit/>
          </a:bodyPr>
          <a:lstStyle/>
          <a:p>
            <a:r>
              <a:rPr lang="en-US" dirty="0" smtClean="0">
                <a:solidFill>
                  <a:srgbClr val="E46C0A"/>
                </a:solidFill>
              </a:rPr>
              <a:t>Refines and extends tools developed by Cybertools to produce publicly available execution management tools.</a:t>
            </a:r>
            <a:endParaRPr lang="en-US" dirty="0">
              <a:solidFill>
                <a:srgbClr val="E46C0A"/>
              </a:solidFill>
            </a:endParaRPr>
          </a:p>
        </p:txBody>
      </p:sp>
      <p:sp>
        <p:nvSpPr>
          <p:cNvPr id="12" name="Text Box 49"/>
          <p:cNvSpPr txBox="1">
            <a:spLocks noChangeArrowheads="1"/>
          </p:cNvSpPr>
          <p:nvPr/>
        </p:nvSpPr>
        <p:spPr bwMode="auto">
          <a:xfrm>
            <a:off x="4741107" y="4743873"/>
            <a:ext cx="4509772"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defTabSz="457200" eaLnBrk="0" fontAlgn="base" hangingPunct="0">
              <a:lnSpc>
                <a:spcPct val="95000"/>
              </a:lnSpc>
              <a:spcBef>
                <a:spcPct val="0"/>
              </a:spcBef>
              <a:spcAft>
                <a:spcPct val="0"/>
              </a:spcAft>
              <a:buClr>
                <a:srgbClr val="000000"/>
              </a:buClr>
              <a:buSzPct val="100000"/>
              <a:buFont typeface="Times New Roman" pitchFamily="18" charset="0"/>
              <a:defRPr sz="2400">
                <a:solidFill>
                  <a:schemeClr val="tx1"/>
                </a:solidFill>
                <a:latin typeface="Times New Roman" pitchFamily="18" charset="0"/>
                <a:ea typeface="ＭＳ Ｐゴシック" pitchFamily="34" charset="-128"/>
              </a:defRPr>
            </a:lvl6pPr>
            <a:lvl7pPr marL="2971800" indent="-228600" defTabSz="457200" eaLnBrk="0" fontAlgn="base" hangingPunct="0">
              <a:lnSpc>
                <a:spcPct val="95000"/>
              </a:lnSpc>
              <a:spcBef>
                <a:spcPct val="0"/>
              </a:spcBef>
              <a:spcAft>
                <a:spcPct val="0"/>
              </a:spcAft>
              <a:buClr>
                <a:srgbClr val="000000"/>
              </a:buClr>
              <a:buSzPct val="100000"/>
              <a:buFont typeface="Times New Roman" pitchFamily="18" charset="0"/>
              <a:defRPr sz="2400">
                <a:solidFill>
                  <a:schemeClr val="tx1"/>
                </a:solidFill>
                <a:latin typeface="Times New Roman" pitchFamily="18" charset="0"/>
                <a:ea typeface="ＭＳ Ｐゴシック" pitchFamily="34" charset="-128"/>
              </a:defRPr>
            </a:lvl7pPr>
            <a:lvl8pPr marL="3429000" indent="-228600" defTabSz="457200" eaLnBrk="0" fontAlgn="base" hangingPunct="0">
              <a:lnSpc>
                <a:spcPct val="95000"/>
              </a:lnSpc>
              <a:spcBef>
                <a:spcPct val="0"/>
              </a:spcBef>
              <a:spcAft>
                <a:spcPct val="0"/>
              </a:spcAft>
              <a:buClr>
                <a:srgbClr val="000000"/>
              </a:buClr>
              <a:buSzPct val="100000"/>
              <a:buFont typeface="Times New Roman" pitchFamily="18" charset="0"/>
              <a:defRPr sz="2400">
                <a:solidFill>
                  <a:schemeClr val="tx1"/>
                </a:solidFill>
                <a:latin typeface="Times New Roman" pitchFamily="18" charset="0"/>
                <a:ea typeface="ＭＳ Ｐゴシック" pitchFamily="34" charset="-128"/>
              </a:defRPr>
            </a:lvl8pPr>
            <a:lvl9pPr marL="3886200" indent="-228600" defTabSz="457200" eaLnBrk="0" fontAlgn="base" hangingPunct="0">
              <a:lnSpc>
                <a:spcPct val="95000"/>
              </a:lnSpc>
              <a:spcBef>
                <a:spcPct val="0"/>
              </a:spcBef>
              <a:spcAft>
                <a:spcPct val="0"/>
              </a:spcAft>
              <a:buClr>
                <a:srgbClr val="000000"/>
              </a:buClr>
              <a:buSzPct val="100000"/>
              <a:buFont typeface="Times New Roman" pitchFamily="18" charset="0"/>
              <a:defRPr sz="2400">
                <a:solidFill>
                  <a:schemeClr val="tx1"/>
                </a:solidFill>
                <a:latin typeface="Times New Roman" pitchFamily="18" charset="0"/>
                <a:ea typeface="ＭＳ Ｐゴシック" pitchFamily="34" charset="-128"/>
              </a:defRPr>
            </a:lvl9pPr>
          </a:lstStyle>
          <a:p>
            <a:r>
              <a:rPr lang="en-US" sz="1400" i="1" dirty="0" smtClean="0">
                <a:latin typeface="Calibri"/>
                <a:cs typeface="Calibri"/>
              </a:rPr>
              <a:t>Running </a:t>
            </a:r>
            <a:r>
              <a:rPr lang="en-US" sz="1400" i="1" dirty="0">
                <a:latin typeface="Calibri"/>
                <a:cs typeface="Calibri"/>
              </a:rPr>
              <a:t>Many MD Simulations on </a:t>
            </a:r>
            <a:r>
              <a:rPr lang="en-US" sz="1400" i="1" dirty="0" smtClean="0">
                <a:latin typeface="Calibri"/>
                <a:cs typeface="Calibri"/>
              </a:rPr>
              <a:t>Many Supercomputers</a:t>
            </a:r>
            <a:r>
              <a:rPr lang="en-US" sz="1400" dirty="0" smtClean="0">
                <a:latin typeface="Calibri"/>
                <a:cs typeface="Calibri"/>
              </a:rPr>
              <a:t>.</a:t>
            </a:r>
          </a:p>
          <a:p>
            <a:endParaRPr lang="en-US" sz="1400" dirty="0">
              <a:latin typeface="Calibri"/>
              <a:cs typeface="Calibri"/>
            </a:endParaRPr>
          </a:p>
          <a:p>
            <a:r>
              <a:rPr lang="en-US" sz="1400" i="1" dirty="0" smtClean="0">
                <a:latin typeface="Calibri"/>
                <a:cs typeface="Calibri"/>
              </a:rPr>
              <a:t>The </a:t>
            </a:r>
            <a:r>
              <a:rPr lang="en-US" sz="1400" i="1" dirty="0">
                <a:latin typeface="Calibri"/>
                <a:cs typeface="Calibri"/>
              </a:rPr>
              <a:t>anatomy of successful ECSS projects: lessons of supporting high-throughput high-performance ensembles on XSEDE</a:t>
            </a:r>
            <a:r>
              <a:rPr lang="en-US" sz="1400" dirty="0" smtClean="0">
                <a:latin typeface="Calibri"/>
                <a:cs typeface="Calibri"/>
              </a:rPr>
              <a:t>.</a:t>
            </a:r>
          </a:p>
          <a:p>
            <a:endParaRPr lang="en-US" sz="1400" dirty="0">
              <a:latin typeface="Calibri"/>
              <a:cs typeface="Calibri"/>
            </a:endParaRPr>
          </a:p>
          <a:p>
            <a:r>
              <a:rPr lang="en-US" sz="1400" dirty="0" smtClean="0">
                <a:latin typeface="Calibri"/>
                <a:cs typeface="Calibri"/>
              </a:rPr>
              <a:t>Proceedings </a:t>
            </a:r>
            <a:r>
              <a:rPr lang="en-US" sz="1400" dirty="0">
                <a:latin typeface="Calibri"/>
                <a:cs typeface="Calibri"/>
              </a:rPr>
              <a:t>of the 1st Conference of the </a:t>
            </a:r>
            <a:r>
              <a:rPr lang="en-US" sz="1400" dirty="0" smtClean="0">
                <a:latin typeface="Calibri"/>
                <a:cs typeface="Calibri"/>
              </a:rPr>
              <a:t>XSEDE '12. </a:t>
            </a:r>
            <a:endParaRPr lang="en-US" sz="1400" dirty="0">
              <a:latin typeface="Calibri"/>
              <a:cs typeface="Calibri"/>
            </a:endParaRPr>
          </a:p>
        </p:txBody>
      </p:sp>
      <p:pic>
        <p:nvPicPr>
          <p:cNvPr id="13" name="Picture 1"/>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023225" y="0"/>
            <a:ext cx="1120775"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5909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p:cNvPicPr>
            <a:picLocks noChangeAspect="1" noChangeArrowheads="1"/>
          </p:cNvPicPr>
          <p:nvPr/>
        </p:nvPicPr>
        <p:blipFill>
          <a:blip r:embed="rId3" cstate="email">
            <a:extLst>
              <a:ext uri="{28A0092B-C50C-407E-A947-70E740481C1C}">
                <a14:useLocalDpi xmlns:a14="http://schemas.microsoft.com/office/drawing/2010/main" val="0"/>
              </a:ext>
            </a:extLst>
          </a:blip>
          <a:srcRect l="16243" t="18315" r="23877" b="11153"/>
          <a:stretch>
            <a:fillRect/>
          </a:stretch>
        </p:blipFill>
        <p:spPr bwMode="auto">
          <a:xfrm>
            <a:off x="3740483" y="1062746"/>
            <a:ext cx="5375643" cy="3746759"/>
          </a:xfrm>
          <a:prstGeom prst="rect">
            <a:avLst/>
          </a:prstGeom>
          <a:noFill/>
          <a:ln>
            <a:noFill/>
          </a:ln>
          <a:effectLst/>
          <a:extLst>
            <a:ext uri="{909E8E84-426E-40DD-AFC4-6F175D3DCCD1}">
              <a14:hiddenFill xmlns:a14="http://schemas.microsoft.com/office/drawing/2010/main">
                <a:blipFill dpi="0" rotWithShape="0">
                  <a:blip/>
                  <a:srcRect l="16243" t="18315" r="23877" b="11153"/>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5362" name="Text Box 2"/>
          <p:cNvSpPr txBox="1">
            <a:spLocks noChangeArrowheads="1"/>
          </p:cNvSpPr>
          <p:nvPr/>
        </p:nvSpPr>
        <p:spPr bwMode="auto">
          <a:xfrm>
            <a:off x="236850" y="1327563"/>
            <a:ext cx="5586843" cy="45406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35203" rIns="0" bIns="0"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Droid Sans Fallback"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Droid Sans Fallback"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Droid Sans Fallback"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Droid Sans Fallback"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Droid Sans Fallback"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Droid Sans Fallback"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Droid Sans Fallback"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Droid Sans Fallback"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Droid Sans Fallback" charset="0"/>
              </a:defRPr>
            </a:lvl9pPr>
          </a:lstStyle>
          <a:p>
            <a:r>
              <a:rPr lang="en-US" sz="2000" b="1" dirty="0" err="1" smtClean="0"/>
              <a:t>BigJobs</a:t>
            </a:r>
            <a:r>
              <a:rPr lang="en-US" sz="2000" b="1" dirty="0" smtClean="0"/>
              <a:t> on LONESTAR</a:t>
            </a:r>
            <a:endParaRPr lang="en-US" sz="2000" dirty="0"/>
          </a:p>
          <a:p>
            <a:pPr>
              <a:lnSpc>
                <a:spcPct val="150000"/>
              </a:lnSpc>
            </a:pPr>
            <a:r>
              <a:rPr lang="en-US" sz="2000" dirty="0" smtClean="0"/>
              <a:t>	2100 Simulation tasks</a:t>
            </a:r>
          </a:p>
          <a:p>
            <a:pPr>
              <a:lnSpc>
                <a:spcPct val="150000"/>
              </a:lnSpc>
            </a:pPr>
            <a:r>
              <a:rPr lang="en-US" sz="2000" dirty="0" smtClean="0"/>
              <a:t>	240 CPU/simulation</a:t>
            </a:r>
            <a:endParaRPr lang="en-US" sz="2000" dirty="0"/>
          </a:p>
          <a:p>
            <a:pPr>
              <a:lnSpc>
                <a:spcPct val="150000"/>
              </a:lnSpc>
            </a:pPr>
            <a:r>
              <a:rPr lang="en-US" sz="2000" dirty="0" smtClean="0"/>
              <a:t>	100 Sims/</a:t>
            </a:r>
            <a:r>
              <a:rPr lang="en-US" sz="2000" dirty="0" err="1" smtClean="0"/>
              <a:t>BigJob</a:t>
            </a:r>
            <a:endParaRPr lang="en-US" sz="2000" dirty="0"/>
          </a:p>
          <a:p>
            <a:pPr>
              <a:lnSpc>
                <a:spcPct val="150000"/>
              </a:lnSpc>
            </a:pPr>
            <a:r>
              <a:rPr lang="en-US" sz="2000" dirty="0" smtClean="0"/>
              <a:t>	2400 CPU/</a:t>
            </a:r>
            <a:r>
              <a:rPr lang="en-US" sz="2000" dirty="0" err="1" smtClean="0"/>
              <a:t>BigJob</a:t>
            </a:r>
            <a:endParaRPr lang="en-US" sz="2000" dirty="0" smtClean="0"/>
          </a:p>
          <a:p>
            <a:pPr>
              <a:lnSpc>
                <a:spcPct val="150000"/>
              </a:lnSpc>
            </a:pPr>
            <a:r>
              <a:rPr lang="en-US" sz="2000" dirty="0" smtClean="0"/>
              <a:t>	500,000 SU in 10 days </a:t>
            </a:r>
          </a:p>
          <a:p>
            <a:pPr>
              <a:lnSpc>
                <a:spcPct val="150000"/>
              </a:lnSpc>
            </a:pPr>
            <a:r>
              <a:rPr lang="en-US" sz="2000" dirty="0" smtClean="0"/>
              <a:t>	2.1</a:t>
            </a:r>
            <a:r>
              <a:rPr lang="en-US" sz="2000" dirty="0">
                <a:latin typeface="Symbol" pitchFamily="18" charset="2"/>
              </a:rPr>
              <a:t>m</a:t>
            </a:r>
            <a:r>
              <a:rPr lang="en-US" sz="2000" dirty="0" smtClean="0"/>
              <a:t>s of simulation</a:t>
            </a:r>
          </a:p>
          <a:p>
            <a:pPr>
              <a:lnSpc>
                <a:spcPct val="150000"/>
              </a:lnSpc>
            </a:pPr>
            <a:r>
              <a:rPr lang="en-US" sz="2000" dirty="0" smtClean="0"/>
              <a:t>	8.2 TB of DCD data</a:t>
            </a:r>
          </a:p>
          <a:p>
            <a:pPr>
              <a:lnSpc>
                <a:spcPct val="150000"/>
              </a:lnSpc>
            </a:pPr>
            <a:r>
              <a:rPr lang="en-US" sz="2000" dirty="0" smtClean="0"/>
              <a:t>	2.1M snapshots analyzed -&gt; 370GB</a:t>
            </a:r>
          </a:p>
          <a:p>
            <a:r>
              <a:rPr lang="en-US" sz="2000" dirty="0"/>
              <a:t>	</a:t>
            </a:r>
            <a:endParaRPr lang="en-US" sz="2000" dirty="0" smtClean="0"/>
          </a:p>
          <a:p>
            <a:r>
              <a:rPr lang="en-US" sz="2000" dirty="0"/>
              <a:t>	</a:t>
            </a:r>
            <a:endParaRPr lang="en-US" sz="2000" dirty="0" smtClean="0"/>
          </a:p>
          <a:p>
            <a:endParaRPr lang="en-US" sz="2000" dirty="0" smtClean="0"/>
          </a:p>
        </p:txBody>
      </p:sp>
      <p:pic>
        <p:nvPicPr>
          <p:cNvPr id="5" name="Picture 1"/>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023225" y="0"/>
            <a:ext cx="1120775"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3"/>
          <p:cNvSpPr txBox="1">
            <a:spLocks noChangeArrowheads="1"/>
          </p:cNvSpPr>
          <p:nvPr/>
        </p:nvSpPr>
        <p:spPr bwMode="auto">
          <a:xfrm>
            <a:off x="45821" y="298489"/>
            <a:ext cx="837484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MS PGothic" charset="0"/>
                <a:cs typeface="MS PGothic" charset="0"/>
              </a:defRPr>
            </a:lvl1pPr>
            <a:lvl2pPr marL="37931725" indent="-37474525" eaLnBrk="0" hangingPunct="0">
              <a:defRPr sz="2400">
                <a:solidFill>
                  <a:schemeClr val="tx1"/>
                </a:solidFill>
                <a:latin typeface="Arial" charset="0"/>
                <a:ea typeface="MS PGothic" charset="0"/>
                <a:cs typeface="MS PGothic" charset="0"/>
              </a:defRPr>
            </a:lvl2pPr>
            <a:lvl3pPr eaLnBrk="0" hangingPunct="0">
              <a:defRPr sz="2400">
                <a:solidFill>
                  <a:schemeClr val="tx1"/>
                </a:solidFill>
                <a:latin typeface="Arial" charset="0"/>
                <a:ea typeface="MS PGothic" charset="0"/>
                <a:cs typeface="MS PGothic" charset="0"/>
              </a:defRPr>
            </a:lvl3pPr>
            <a:lvl4pPr eaLnBrk="0" hangingPunct="0">
              <a:defRPr sz="2400">
                <a:solidFill>
                  <a:schemeClr val="tx1"/>
                </a:solidFill>
                <a:latin typeface="Arial" charset="0"/>
                <a:ea typeface="MS PGothic" charset="0"/>
                <a:cs typeface="MS PGothic" charset="0"/>
              </a:defRPr>
            </a:lvl4pPr>
            <a:lvl5pPr eaLnBrk="0" hangingPunct="0">
              <a:defRPr sz="2400">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en-US" sz="2600" b="1" dirty="0" smtClean="0">
                <a:solidFill>
                  <a:srgbClr val="7F7F7F"/>
                </a:solidFill>
              </a:rPr>
              <a:t>Execution Management  Across XSEDE Resources</a:t>
            </a:r>
            <a:endParaRPr lang="en-US" sz="2600" b="1" dirty="0">
              <a:solidFill>
                <a:srgbClr val="7F7F7F"/>
              </a:solidFill>
            </a:endParaRPr>
          </a:p>
        </p:txBody>
      </p:sp>
      <p:sp>
        <p:nvSpPr>
          <p:cNvPr id="3" name="Rectangle 2"/>
          <p:cNvSpPr/>
          <p:nvPr/>
        </p:nvSpPr>
        <p:spPr>
          <a:xfrm>
            <a:off x="421582" y="5435911"/>
            <a:ext cx="6937004" cy="646331"/>
          </a:xfrm>
          <a:prstGeom prst="rect">
            <a:avLst/>
          </a:prstGeom>
        </p:spPr>
        <p:txBody>
          <a:bodyPr wrap="square">
            <a:spAutoFit/>
          </a:bodyPr>
          <a:lstStyle/>
          <a:p>
            <a:r>
              <a:rPr lang="en-US" i="1" dirty="0">
                <a:latin typeface="Calibri"/>
                <a:cs typeface="Calibri"/>
              </a:rPr>
              <a:t>Scalable Online Comparative Genomics of </a:t>
            </a:r>
            <a:r>
              <a:rPr lang="en-US" i="1" dirty="0" err="1">
                <a:latin typeface="Calibri"/>
                <a:cs typeface="Calibri"/>
              </a:rPr>
              <a:t>Mononucleosomes</a:t>
            </a:r>
            <a:r>
              <a:rPr lang="en-US" i="1" dirty="0">
                <a:latin typeface="Calibri"/>
                <a:cs typeface="Calibri"/>
              </a:rPr>
              <a:t>: A </a:t>
            </a:r>
            <a:r>
              <a:rPr lang="en-US" i="1" dirty="0" err="1">
                <a:latin typeface="Calibri"/>
                <a:cs typeface="Calibri"/>
              </a:rPr>
              <a:t>BigJob</a:t>
            </a:r>
            <a:r>
              <a:rPr lang="en-US" i="1" dirty="0">
                <a:latin typeface="Calibri"/>
                <a:cs typeface="Calibri"/>
              </a:rPr>
              <a:t>. </a:t>
            </a:r>
          </a:p>
          <a:p>
            <a:r>
              <a:rPr lang="en-US" dirty="0">
                <a:latin typeface="Calibri"/>
                <a:cs typeface="Calibri"/>
              </a:rPr>
              <a:t>Proceedings of 2nd Conference of  XSEDE '13 .</a:t>
            </a:r>
            <a:r>
              <a:rPr lang="en-US" sz="1400" dirty="0">
                <a:latin typeface="Calibri"/>
                <a:cs typeface="Calibri"/>
              </a:rPr>
              <a:t> </a:t>
            </a:r>
            <a:endParaRPr lang="en-US" sz="1400" dirty="0"/>
          </a:p>
        </p:txBody>
      </p:sp>
    </p:spTree>
    <p:extLst>
      <p:ext uri="{BB962C8B-B14F-4D97-AF65-F5344CB8AC3E}">
        <p14:creationId xmlns:p14="http://schemas.microsoft.com/office/powerpoint/2010/main" val="362972461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1660" y="969226"/>
            <a:ext cx="8686800" cy="2415838"/>
            <a:chOff x="228600" y="2489537"/>
            <a:chExt cx="8686800" cy="2415838"/>
          </a:xfrm>
        </p:grpSpPr>
        <p:sp>
          <p:nvSpPr>
            <p:cNvPr id="21509" name="AutoShape 4"/>
            <p:cNvSpPr>
              <a:spLocks noChangeArrowheads="1"/>
            </p:cNvSpPr>
            <p:nvPr/>
          </p:nvSpPr>
          <p:spPr bwMode="auto">
            <a:xfrm>
              <a:off x="2281238" y="4137025"/>
              <a:ext cx="1212850" cy="506413"/>
            </a:xfrm>
            <a:prstGeom prst="chevron">
              <a:avLst>
                <a:gd name="adj" fmla="val 18000"/>
              </a:avLst>
            </a:prstGeom>
            <a:ln>
              <a:headEnd/>
              <a:tailEnd/>
            </a:ln>
            <a:effectLst>
              <a:outerShdw blurRad="152400" dist="317500" dir="5400000" sx="90000" sy="-19000" rotWithShape="0">
                <a:prstClr val="black">
                  <a:alpha val="15000"/>
                </a:prstClr>
              </a:outerShdw>
            </a:effectLst>
          </p:spPr>
          <p:style>
            <a:lnRef idx="1">
              <a:schemeClr val="accent2"/>
            </a:lnRef>
            <a:fillRef idx="3">
              <a:schemeClr val="accent2"/>
            </a:fillRef>
            <a:effectRef idx="2">
              <a:schemeClr val="accent2"/>
            </a:effectRef>
            <a:fontRef idx="minor">
              <a:schemeClr val="lt1"/>
            </a:fontRef>
          </p:style>
          <p:txBody>
            <a:bodyPr wrap="none" anchor="ctr"/>
            <a:lstStyle/>
            <a:p>
              <a:pPr algn="r"/>
              <a:r>
                <a:rPr lang="en-US" sz="1000" b="1" dirty="0">
                  <a:solidFill>
                    <a:srgbClr val="000000"/>
                  </a:solidFill>
                  <a:latin typeface="+mj-lt"/>
                </a:rPr>
                <a:t>Preprocessing</a:t>
              </a:r>
            </a:p>
          </p:txBody>
        </p:sp>
        <p:sp>
          <p:nvSpPr>
            <p:cNvPr id="21510" name="AutoShape 5"/>
            <p:cNvSpPr>
              <a:spLocks noChangeArrowheads="1"/>
            </p:cNvSpPr>
            <p:nvPr/>
          </p:nvSpPr>
          <p:spPr bwMode="auto">
            <a:xfrm>
              <a:off x="838200" y="4124325"/>
              <a:ext cx="1117600" cy="506413"/>
            </a:xfrm>
            <a:prstGeom prst="chevron">
              <a:avLst>
                <a:gd name="adj" fmla="val 33902"/>
              </a:avLst>
            </a:prstGeom>
            <a:ln>
              <a:headEnd/>
              <a:tailEnd/>
            </a:ln>
            <a:effectLst>
              <a:outerShdw blurRad="152400" dist="317500" dir="5400000" sx="90000" sy="-19000" rotWithShape="0">
                <a:prstClr val="black">
                  <a:alpha val="15000"/>
                </a:prstClr>
              </a:outerShdw>
            </a:effectLst>
          </p:spPr>
          <p:style>
            <a:lnRef idx="1">
              <a:schemeClr val="accent2"/>
            </a:lnRef>
            <a:fillRef idx="3">
              <a:schemeClr val="accent2"/>
            </a:fillRef>
            <a:effectRef idx="2">
              <a:schemeClr val="accent2"/>
            </a:effectRef>
            <a:fontRef idx="minor">
              <a:schemeClr val="lt1"/>
            </a:fontRef>
          </p:style>
          <p:txBody>
            <a:bodyPr wrap="none" anchor="ctr"/>
            <a:lstStyle/>
            <a:p>
              <a:pPr algn="r"/>
              <a:r>
                <a:rPr lang="en-US" sz="1000" b="1" dirty="0">
                  <a:solidFill>
                    <a:srgbClr val="000000"/>
                  </a:solidFill>
                  <a:latin typeface="+mj-lt"/>
                </a:rPr>
                <a:t>Selection</a:t>
              </a:r>
            </a:p>
          </p:txBody>
        </p:sp>
        <p:sp>
          <p:nvSpPr>
            <p:cNvPr id="21511" name="AutoShape 6"/>
            <p:cNvSpPr>
              <a:spLocks noChangeArrowheads="1"/>
            </p:cNvSpPr>
            <p:nvPr/>
          </p:nvSpPr>
          <p:spPr bwMode="auto">
            <a:xfrm>
              <a:off x="228600" y="3762375"/>
              <a:ext cx="762000" cy="1014413"/>
            </a:xfrm>
            <a:prstGeom prst="can">
              <a:avLst>
                <a:gd name="adj" fmla="val 24291"/>
              </a:avLst>
            </a:prstGeom>
            <a:ln>
              <a:solidFill>
                <a:schemeClr val="tx1">
                  <a:lumMod val="95000"/>
                  <a:lumOff val="5000"/>
                </a:schemeClr>
              </a:solidFill>
              <a:headEnd/>
              <a:tailEnd/>
            </a:ln>
            <a:effectLst>
              <a:outerShdw blurRad="152400" dist="317500" dir="5400000" sx="90000" sy="-19000" rotWithShape="0">
                <a:prstClr val="black">
                  <a:alpha val="15000"/>
                </a:prstClr>
              </a:outerShdw>
            </a:effectLst>
          </p:spPr>
          <p:style>
            <a:lnRef idx="1">
              <a:schemeClr val="accent3"/>
            </a:lnRef>
            <a:fillRef idx="2">
              <a:schemeClr val="accent3"/>
            </a:fillRef>
            <a:effectRef idx="1">
              <a:schemeClr val="accent3"/>
            </a:effectRef>
            <a:fontRef idx="minor">
              <a:schemeClr val="dk1"/>
            </a:fontRef>
          </p:style>
          <p:txBody>
            <a:bodyPr wrap="none" anchor="ctr"/>
            <a:lstStyle/>
            <a:p>
              <a:r>
                <a:rPr lang="en-US" sz="1000" b="1" dirty="0">
                  <a:latin typeface="+mj-lt"/>
                </a:rPr>
                <a:t>Initial </a:t>
              </a:r>
              <a:r>
                <a:rPr lang="en-US" sz="1000" b="1" dirty="0" smtClean="0">
                  <a:latin typeface="+mj-lt"/>
                </a:rPr>
                <a:t>Data</a:t>
              </a:r>
              <a:endParaRPr lang="en-US" sz="1000" b="1" dirty="0">
                <a:latin typeface="+mj-lt"/>
              </a:endParaRPr>
            </a:p>
          </p:txBody>
        </p:sp>
        <p:sp>
          <p:nvSpPr>
            <p:cNvPr id="21512" name="AutoShape 7"/>
            <p:cNvSpPr>
              <a:spLocks noChangeArrowheads="1"/>
            </p:cNvSpPr>
            <p:nvPr/>
          </p:nvSpPr>
          <p:spPr bwMode="auto">
            <a:xfrm>
              <a:off x="1812925" y="3933825"/>
              <a:ext cx="569913" cy="842963"/>
            </a:xfrm>
            <a:prstGeom prst="can">
              <a:avLst>
                <a:gd name="adj" fmla="val 36978"/>
              </a:avLst>
            </a:prstGeom>
            <a:ln>
              <a:solidFill>
                <a:schemeClr val="tx1">
                  <a:lumMod val="95000"/>
                  <a:lumOff val="5000"/>
                </a:schemeClr>
              </a:solidFill>
              <a:headEnd/>
              <a:tailEnd/>
            </a:ln>
            <a:effectLst>
              <a:outerShdw blurRad="152400" dist="317500" dir="5400000" sx="90000" sy="-19000" rotWithShape="0">
                <a:prstClr val="black">
                  <a:alpha val="15000"/>
                </a:prstClr>
              </a:outerShdw>
            </a:effectLst>
          </p:spPr>
          <p:style>
            <a:lnRef idx="1">
              <a:schemeClr val="accent3"/>
            </a:lnRef>
            <a:fillRef idx="2">
              <a:schemeClr val="accent3"/>
            </a:fillRef>
            <a:effectRef idx="1">
              <a:schemeClr val="accent3"/>
            </a:effectRef>
            <a:fontRef idx="minor">
              <a:schemeClr val="dk1"/>
            </a:fontRef>
          </p:style>
          <p:txBody>
            <a:bodyPr wrap="none" anchor="ctr"/>
            <a:lstStyle/>
            <a:p>
              <a:r>
                <a:rPr lang="en-US" sz="1000" b="1" dirty="0">
                  <a:latin typeface="+mj-lt"/>
                </a:rPr>
                <a:t>Target</a:t>
              </a:r>
            </a:p>
            <a:p>
              <a:r>
                <a:rPr lang="en-US" sz="1000" b="1" dirty="0">
                  <a:latin typeface="+mj-lt"/>
                </a:rPr>
                <a:t> Data</a:t>
              </a:r>
            </a:p>
          </p:txBody>
        </p:sp>
        <p:sp>
          <p:nvSpPr>
            <p:cNvPr id="21513" name="AutoShape 8"/>
            <p:cNvSpPr>
              <a:spLocks noChangeArrowheads="1"/>
            </p:cNvSpPr>
            <p:nvPr/>
          </p:nvSpPr>
          <p:spPr bwMode="auto">
            <a:xfrm>
              <a:off x="7759700" y="4149725"/>
              <a:ext cx="1155700" cy="506413"/>
            </a:xfrm>
            <a:prstGeom prst="homePlate">
              <a:avLst>
                <a:gd name="adj" fmla="val 34623"/>
              </a:avLst>
            </a:prstGeom>
            <a:ln>
              <a:headEnd/>
              <a:tailEnd/>
            </a:ln>
            <a:effectLst>
              <a:outerShdw blurRad="152400" dist="317500" dir="5400000" sx="90000" sy="-19000" rotWithShape="0">
                <a:prstClr val="black">
                  <a:alpha val="15000"/>
                </a:prstClr>
              </a:outerShdw>
            </a:effectLst>
          </p:spPr>
          <p:style>
            <a:lnRef idx="1">
              <a:schemeClr val="accent2"/>
            </a:lnRef>
            <a:fillRef idx="3">
              <a:schemeClr val="accent2"/>
            </a:fillRef>
            <a:effectRef idx="2">
              <a:schemeClr val="accent2"/>
            </a:effectRef>
            <a:fontRef idx="minor">
              <a:schemeClr val="lt1"/>
            </a:fontRef>
          </p:style>
          <p:txBody>
            <a:bodyPr wrap="none" anchor="ctr"/>
            <a:lstStyle/>
            <a:p>
              <a:pPr algn="r"/>
              <a:r>
                <a:rPr lang="en-US" sz="1000" b="1" dirty="0">
                  <a:solidFill>
                    <a:srgbClr val="000000"/>
                  </a:solidFill>
                  <a:latin typeface="+mj-lt"/>
                </a:rPr>
                <a:t>Interpretation</a:t>
              </a:r>
            </a:p>
          </p:txBody>
        </p:sp>
        <p:sp>
          <p:nvSpPr>
            <p:cNvPr id="21514" name="AutoShape 9"/>
            <p:cNvSpPr>
              <a:spLocks noChangeArrowheads="1"/>
            </p:cNvSpPr>
            <p:nvPr/>
          </p:nvSpPr>
          <p:spPr bwMode="auto">
            <a:xfrm>
              <a:off x="4281488" y="4149725"/>
              <a:ext cx="1212850" cy="506413"/>
            </a:xfrm>
            <a:prstGeom prst="chevron">
              <a:avLst>
                <a:gd name="adj" fmla="val 15365"/>
              </a:avLst>
            </a:prstGeom>
            <a:ln>
              <a:headEnd/>
              <a:tailEnd/>
            </a:ln>
            <a:effectLst>
              <a:outerShdw blurRad="152400" dist="317500" dir="5400000" sx="90000" sy="-19000" rotWithShape="0">
                <a:prstClr val="black">
                  <a:alpha val="15000"/>
                </a:prstClr>
              </a:outerShdw>
            </a:effectLst>
          </p:spPr>
          <p:style>
            <a:lnRef idx="1">
              <a:schemeClr val="accent2"/>
            </a:lnRef>
            <a:fillRef idx="3">
              <a:schemeClr val="accent2"/>
            </a:fillRef>
            <a:effectRef idx="2">
              <a:schemeClr val="accent2"/>
            </a:effectRef>
            <a:fontRef idx="minor">
              <a:schemeClr val="lt1"/>
            </a:fontRef>
          </p:style>
          <p:txBody>
            <a:bodyPr wrap="none" anchor="ctr"/>
            <a:lstStyle/>
            <a:p>
              <a:pPr algn="r"/>
              <a:r>
                <a:rPr lang="en-US" sz="1000" b="1" dirty="0">
                  <a:solidFill>
                    <a:schemeClr val="accent6">
                      <a:lumMod val="75000"/>
                    </a:schemeClr>
                  </a:solidFill>
                  <a:latin typeface="+mj-lt"/>
                </a:rPr>
                <a:t>Data </a:t>
              </a:r>
              <a:r>
                <a:rPr lang="en-US" sz="1000" b="1" dirty="0" smtClean="0">
                  <a:solidFill>
                    <a:srgbClr val="000000"/>
                  </a:solidFill>
                  <a:latin typeface="+mj-lt"/>
                </a:rPr>
                <a:t>Transformation</a:t>
              </a:r>
              <a:endParaRPr lang="en-US" sz="1000" b="1" dirty="0">
                <a:solidFill>
                  <a:srgbClr val="000000"/>
                </a:solidFill>
                <a:latin typeface="+mj-lt"/>
              </a:endParaRPr>
            </a:p>
          </p:txBody>
        </p:sp>
        <p:sp>
          <p:nvSpPr>
            <p:cNvPr id="21515" name="AutoShape 10"/>
            <p:cNvSpPr>
              <a:spLocks noChangeArrowheads="1"/>
            </p:cNvSpPr>
            <p:nvPr/>
          </p:nvSpPr>
          <p:spPr bwMode="auto">
            <a:xfrm>
              <a:off x="6134100" y="4143375"/>
              <a:ext cx="1060450" cy="508000"/>
            </a:xfrm>
            <a:prstGeom prst="chevron">
              <a:avLst>
                <a:gd name="adj" fmla="val 17270"/>
              </a:avLst>
            </a:prstGeom>
            <a:ln>
              <a:headEnd/>
              <a:tailEnd/>
            </a:ln>
            <a:effectLst>
              <a:outerShdw blurRad="152400" dist="317500" dir="5400000" sx="90000" sy="-19000" rotWithShape="0">
                <a:prstClr val="black">
                  <a:alpha val="15000"/>
                </a:prstClr>
              </a:outerShdw>
            </a:effectLst>
          </p:spPr>
          <p:style>
            <a:lnRef idx="1">
              <a:schemeClr val="accent2"/>
            </a:lnRef>
            <a:fillRef idx="3">
              <a:schemeClr val="accent2"/>
            </a:fillRef>
            <a:effectRef idx="2">
              <a:schemeClr val="accent2"/>
            </a:effectRef>
            <a:fontRef idx="minor">
              <a:schemeClr val="lt1"/>
            </a:fontRef>
          </p:style>
          <p:txBody>
            <a:bodyPr wrap="none" anchor="ctr"/>
            <a:lstStyle/>
            <a:p>
              <a:pPr algn="r"/>
              <a:r>
                <a:rPr lang="en-US" sz="1000" b="1" dirty="0">
                  <a:solidFill>
                    <a:srgbClr val="000000"/>
                  </a:solidFill>
                  <a:latin typeface="+mj-lt"/>
                </a:rPr>
                <a:t>Data Mining</a:t>
              </a:r>
            </a:p>
          </p:txBody>
        </p:sp>
        <p:sp>
          <p:nvSpPr>
            <p:cNvPr id="21516" name="AutoShape 11"/>
            <p:cNvSpPr>
              <a:spLocks noChangeArrowheads="1"/>
            </p:cNvSpPr>
            <p:nvPr/>
          </p:nvSpPr>
          <p:spPr bwMode="auto">
            <a:xfrm>
              <a:off x="3382963" y="3714751"/>
              <a:ext cx="1036637" cy="1190624"/>
            </a:xfrm>
            <a:prstGeom prst="flowChartMultidocument">
              <a:avLst/>
            </a:prstGeom>
            <a:ln>
              <a:solidFill>
                <a:schemeClr val="tx1">
                  <a:lumMod val="95000"/>
                  <a:lumOff val="5000"/>
                </a:schemeClr>
              </a:solidFill>
              <a:headEnd/>
              <a:tailEnd/>
            </a:ln>
            <a:effectLst>
              <a:outerShdw blurRad="152400" dist="317500" dir="5400000" sx="90000" sy="-19000" rotWithShape="0">
                <a:prstClr val="black">
                  <a:alpha val="15000"/>
                </a:prstClr>
              </a:outerShdw>
            </a:effectLst>
          </p:spPr>
          <p:style>
            <a:lnRef idx="1">
              <a:schemeClr val="accent3"/>
            </a:lnRef>
            <a:fillRef idx="2">
              <a:schemeClr val="accent3"/>
            </a:fillRef>
            <a:effectRef idx="1">
              <a:schemeClr val="accent3"/>
            </a:effectRef>
            <a:fontRef idx="minor">
              <a:schemeClr val="dk1"/>
            </a:fontRef>
          </p:style>
          <p:txBody>
            <a:bodyPr wrap="none" anchor="ctr"/>
            <a:lstStyle/>
            <a:p>
              <a:r>
                <a:rPr lang="en-US" sz="1000" b="1" dirty="0">
                  <a:latin typeface="+mj-lt"/>
                </a:rPr>
                <a:t>Pre-</a:t>
              </a:r>
              <a:br>
                <a:rPr lang="en-US" sz="1000" b="1" dirty="0">
                  <a:latin typeface="+mj-lt"/>
                </a:rPr>
              </a:br>
              <a:r>
                <a:rPr lang="en-US" sz="1000" b="1" dirty="0">
                  <a:latin typeface="+mj-lt"/>
                </a:rPr>
                <a:t>processed</a:t>
              </a:r>
            </a:p>
            <a:p>
              <a:r>
                <a:rPr lang="en-US" sz="1000" b="1" dirty="0">
                  <a:latin typeface="+mj-lt"/>
                </a:rPr>
                <a:t>Data</a:t>
              </a:r>
            </a:p>
            <a:p>
              <a:endParaRPr lang="en-US" sz="1000" b="1" dirty="0">
                <a:latin typeface="+mj-lt"/>
              </a:endParaRPr>
            </a:p>
          </p:txBody>
        </p:sp>
        <p:sp>
          <p:nvSpPr>
            <p:cNvPr id="21517" name="AutoShape 12"/>
            <p:cNvSpPr>
              <a:spLocks noChangeArrowheads="1"/>
            </p:cNvSpPr>
            <p:nvPr/>
          </p:nvSpPr>
          <p:spPr bwMode="auto">
            <a:xfrm>
              <a:off x="5334001" y="3956049"/>
              <a:ext cx="914400" cy="949325"/>
            </a:xfrm>
            <a:prstGeom prst="flowChartDocument">
              <a:avLst/>
            </a:prstGeom>
            <a:ln>
              <a:solidFill>
                <a:schemeClr val="tx1">
                  <a:lumMod val="95000"/>
                  <a:lumOff val="5000"/>
                </a:schemeClr>
              </a:solidFill>
              <a:headEnd/>
              <a:tailEnd/>
            </a:ln>
            <a:effectLst>
              <a:outerShdw blurRad="152400" dist="317500" dir="5400000" sx="90000" sy="-19000" rotWithShape="0">
                <a:prstClr val="black">
                  <a:alpha val="15000"/>
                </a:prstClr>
              </a:outerShdw>
            </a:effectLst>
          </p:spPr>
          <p:style>
            <a:lnRef idx="1">
              <a:schemeClr val="accent3"/>
            </a:lnRef>
            <a:fillRef idx="2">
              <a:schemeClr val="accent3"/>
            </a:fillRef>
            <a:effectRef idx="1">
              <a:schemeClr val="accent3"/>
            </a:effectRef>
            <a:fontRef idx="minor">
              <a:schemeClr val="dk1"/>
            </a:fontRef>
          </p:style>
          <p:txBody>
            <a:bodyPr wrap="none" anchor="ctr"/>
            <a:lstStyle/>
            <a:p>
              <a:r>
                <a:rPr lang="en-US" sz="1000" b="1" dirty="0">
                  <a:latin typeface="+mj-lt"/>
                </a:rPr>
                <a:t>Transformed</a:t>
              </a:r>
            </a:p>
            <a:p>
              <a:r>
                <a:rPr lang="en-US" sz="1000" b="1" dirty="0">
                  <a:latin typeface="+mj-lt"/>
                </a:rPr>
                <a:t>Data</a:t>
              </a:r>
            </a:p>
          </p:txBody>
        </p:sp>
        <p:sp>
          <p:nvSpPr>
            <p:cNvPr id="21518" name="AutoShape 13"/>
            <p:cNvSpPr>
              <a:spLocks noChangeArrowheads="1"/>
            </p:cNvSpPr>
            <p:nvPr/>
          </p:nvSpPr>
          <p:spPr bwMode="auto">
            <a:xfrm>
              <a:off x="7081838" y="3914775"/>
              <a:ext cx="677863" cy="838200"/>
            </a:xfrm>
            <a:prstGeom prst="cube">
              <a:avLst>
                <a:gd name="adj" fmla="val 15907"/>
              </a:avLst>
            </a:prstGeom>
            <a:ln>
              <a:solidFill>
                <a:schemeClr val="tx1">
                  <a:lumMod val="95000"/>
                  <a:lumOff val="5000"/>
                </a:schemeClr>
              </a:solidFill>
              <a:headEnd/>
              <a:tailEnd/>
            </a:ln>
            <a:effectLst>
              <a:outerShdw blurRad="152400" dist="317500" dir="5400000" sx="90000" sy="-19000" rotWithShape="0">
                <a:prstClr val="black">
                  <a:alpha val="15000"/>
                </a:prstClr>
              </a:outerShdw>
            </a:effectLst>
          </p:spPr>
          <p:style>
            <a:lnRef idx="1">
              <a:schemeClr val="accent3"/>
            </a:lnRef>
            <a:fillRef idx="2">
              <a:schemeClr val="accent3"/>
            </a:fillRef>
            <a:effectRef idx="1">
              <a:schemeClr val="accent3"/>
            </a:effectRef>
            <a:fontRef idx="minor">
              <a:schemeClr val="dk1"/>
            </a:fontRef>
          </p:style>
          <p:txBody>
            <a:bodyPr wrap="none" anchor="ctr"/>
            <a:lstStyle/>
            <a:p>
              <a:r>
                <a:rPr lang="en-US" sz="1000" b="1" dirty="0">
                  <a:latin typeface="+mj-lt"/>
                </a:rPr>
                <a:t>Model</a:t>
              </a:r>
            </a:p>
          </p:txBody>
        </p:sp>
        <p:cxnSp>
          <p:nvCxnSpPr>
            <p:cNvPr id="22" name="Straight Arrow Connector 21"/>
            <p:cNvCxnSpPr/>
            <p:nvPr/>
          </p:nvCxnSpPr>
          <p:spPr>
            <a:xfrm>
              <a:off x="2752725" y="3438525"/>
              <a:ext cx="0" cy="727412"/>
            </a:xfrm>
            <a:prstGeom prst="straightConnector1">
              <a:avLst/>
            </a:prstGeom>
            <a:ln w="34925">
              <a:solidFill>
                <a:schemeClr val="accent2">
                  <a:lumMod val="75000"/>
                </a:schemeClr>
              </a:solidFill>
              <a:prstDash val="dash"/>
              <a:tailEnd type="stealth"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6477794" y="3426797"/>
              <a:ext cx="0" cy="708362"/>
            </a:xfrm>
            <a:prstGeom prst="straightConnector1">
              <a:avLst/>
            </a:prstGeom>
            <a:ln w="34925">
              <a:solidFill>
                <a:schemeClr val="accent2">
                  <a:lumMod val="75000"/>
                </a:schemeClr>
              </a:solidFill>
              <a:prstDash val="dash"/>
              <a:tailEnd type="stealth"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6782594" y="3426797"/>
              <a:ext cx="0" cy="708362"/>
            </a:xfrm>
            <a:prstGeom prst="straightConnector1">
              <a:avLst/>
            </a:prstGeom>
            <a:ln w="34925">
              <a:solidFill>
                <a:schemeClr val="accent2">
                  <a:lumMod val="75000"/>
                </a:schemeClr>
              </a:solidFill>
              <a:prstDash val="dash"/>
              <a:tailEnd type="stealth" w="lg" len="lg"/>
            </a:ln>
          </p:spPr>
          <p:style>
            <a:lnRef idx="1">
              <a:schemeClr val="accent1"/>
            </a:lnRef>
            <a:fillRef idx="0">
              <a:schemeClr val="accent1"/>
            </a:fillRef>
            <a:effectRef idx="0">
              <a:schemeClr val="accent1"/>
            </a:effectRef>
            <a:fontRef idx="minor">
              <a:schemeClr val="tx1"/>
            </a:fontRef>
          </p:style>
        </p:cxnSp>
        <p:sp>
          <p:nvSpPr>
            <p:cNvPr id="21520" name="Text Box 15"/>
            <p:cNvSpPr txBox="1">
              <a:spLocks noChangeArrowheads="1"/>
            </p:cNvSpPr>
            <p:nvPr/>
          </p:nvSpPr>
          <p:spPr bwMode="auto">
            <a:xfrm>
              <a:off x="4038600" y="2489537"/>
              <a:ext cx="2514600" cy="984885"/>
            </a:xfrm>
            <a:prstGeom prst="rect">
              <a:avLst/>
            </a:prstGeom>
            <a:ln>
              <a:headEnd/>
              <a:tailEnd/>
            </a:ln>
            <a:effectLst>
              <a:outerShdw blurRad="40000" dist="381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wrap="square">
              <a:spAutoFit/>
            </a:bodyPr>
            <a:lstStyle/>
            <a:p>
              <a:r>
                <a:rPr lang="en-US" sz="1600" b="1" dirty="0">
                  <a:solidFill>
                    <a:schemeClr val="tx1">
                      <a:lumMod val="95000"/>
                      <a:lumOff val="5000"/>
                    </a:schemeClr>
                  </a:solidFill>
                  <a:effectLst>
                    <a:outerShdw blurRad="38100" dist="38100" dir="2700000" algn="tl">
                      <a:srgbClr val="000000">
                        <a:alpha val="43137"/>
                      </a:srgbClr>
                    </a:outerShdw>
                  </a:effectLst>
                  <a:latin typeface="+mj-lt"/>
                  <a:ea typeface="+mn-ea"/>
                  <a:cs typeface="Arial" pitchFamily="34" charset="0"/>
                </a:rPr>
                <a:t>Classification: </a:t>
              </a:r>
            </a:p>
            <a:p>
              <a:r>
                <a:rPr lang="en-US" sz="1400" dirty="0">
                  <a:solidFill>
                    <a:schemeClr val="lt1"/>
                  </a:solidFill>
                  <a:latin typeface="+mj-lt"/>
                  <a:ea typeface="+mn-ea"/>
                  <a:cs typeface="Arial" pitchFamily="34" charset="0"/>
                </a:rPr>
                <a:t>classifying or predicting outcomes based on patterns/behavior in data.</a:t>
              </a:r>
            </a:p>
          </p:txBody>
        </p:sp>
        <p:sp>
          <p:nvSpPr>
            <p:cNvPr id="21521" name="Text Box 16"/>
            <p:cNvSpPr txBox="1">
              <a:spLocks noChangeArrowheads="1"/>
            </p:cNvSpPr>
            <p:nvPr/>
          </p:nvSpPr>
          <p:spPr bwMode="auto">
            <a:xfrm>
              <a:off x="6705600" y="2686288"/>
              <a:ext cx="1972952" cy="769441"/>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p>
              <a:r>
                <a:rPr lang="en-US" sz="1600" b="1" dirty="0">
                  <a:solidFill>
                    <a:schemeClr val="tx1">
                      <a:lumMod val="95000"/>
                      <a:lumOff val="5000"/>
                    </a:schemeClr>
                  </a:solidFill>
                  <a:effectLst>
                    <a:outerShdw blurRad="38100" dist="38100" dir="2700000" algn="tl">
                      <a:srgbClr val="000000">
                        <a:alpha val="43137"/>
                      </a:srgbClr>
                    </a:outerShdw>
                  </a:effectLst>
                  <a:latin typeface="+mj-lt"/>
                  <a:ea typeface="+mn-ea"/>
                  <a:cs typeface="Arial" pitchFamily="34" charset="0"/>
                </a:rPr>
                <a:t>Clustering:</a:t>
              </a:r>
            </a:p>
            <a:p>
              <a:r>
                <a:rPr lang="en-US" sz="1400" dirty="0">
                  <a:solidFill>
                    <a:schemeClr val="lt1"/>
                  </a:solidFill>
                  <a:latin typeface="+mj-lt"/>
                  <a:ea typeface="+mn-ea"/>
                  <a:cs typeface="Arial" pitchFamily="34" charset="0"/>
                </a:rPr>
                <a:t>finding new classes or refining existing ones.</a:t>
              </a:r>
            </a:p>
          </p:txBody>
        </p:sp>
        <p:sp>
          <p:nvSpPr>
            <p:cNvPr id="21519" name="Text Box 14"/>
            <p:cNvSpPr txBox="1">
              <a:spLocks noChangeArrowheads="1"/>
            </p:cNvSpPr>
            <p:nvPr/>
          </p:nvSpPr>
          <p:spPr bwMode="auto">
            <a:xfrm>
              <a:off x="457200" y="2686288"/>
              <a:ext cx="3163614" cy="769441"/>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p>
              <a:r>
                <a:rPr lang="en-US" sz="1600" b="1" dirty="0">
                  <a:solidFill>
                    <a:schemeClr val="tx1">
                      <a:lumMod val="95000"/>
                      <a:lumOff val="5000"/>
                    </a:schemeClr>
                  </a:solidFill>
                  <a:effectLst>
                    <a:outerShdw blurRad="38100" dist="38100" dir="2700000" algn="tl">
                      <a:srgbClr val="000000">
                        <a:alpha val="43137"/>
                      </a:srgbClr>
                    </a:outerShdw>
                  </a:effectLst>
                  <a:latin typeface="+mj-lt"/>
                  <a:cs typeface="Arial" pitchFamily="34" charset="0"/>
                </a:rPr>
                <a:t>Feature Selection / Extraction: </a:t>
              </a:r>
            </a:p>
            <a:p>
              <a:r>
                <a:rPr lang="en-US" sz="1400" dirty="0">
                  <a:latin typeface="+mj-lt"/>
                  <a:cs typeface="Arial" pitchFamily="34" charset="0"/>
                </a:rPr>
                <a:t>finding the features most strongly related to a particular class.</a:t>
              </a:r>
            </a:p>
          </p:txBody>
        </p:sp>
      </p:grpSp>
      <p:sp>
        <p:nvSpPr>
          <p:cNvPr id="23" name="Text Box 3"/>
          <p:cNvSpPr txBox="1">
            <a:spLocks noChangeArrowheads="1"/>
          </p:cNvSpPr>
          <p:nvPr/>
        </p:nvSpPr>
        <p:spPr bwMode="auto">
          <a:xfrm>
            <a:off x="28730" y="134712"/>
            <a:ext cx="775692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MS PGothic" charset="0"/>
                <a:cs typeface="MS PGothic" charset="0"/>
              </a:defRPr>
            </a:lvl1pPr>
            <a:lvl2pPr marL="37931725" indent="-37474525" eaLnBrk="0" hangingPunct="0">
              <a:defRPr sz="2400">
                <a:solidFill>
                  <a:schemeClr val="tx1"/>
                </a:solidFill>
                <a:latin typeface="Arial" charset="0"/>
                <a:ea typeface="MS PGothic" charset="0"/>
                <a:cs typeface="MS PGothic" charset="0"/>
              </a:defRPr>
            </a:lvl2pPr>
            <a:lvl3pPr eaLnBrk="0" hangingPunct="0">
              <a:defRPr sz="2400">
                <a:solidFill>
                  <a:schemeClr val="tx1"/>
                </a:solidFill>
                <a:latin typeface="Arial" charset="0"/>
                <a:ea typeface="MS PGothic" charset="0"/>
                <a:cs typeface="MS PGothic" charset="0"/>
              </a:defRPr>
            </a:lvl3pPr>
            <a:lvl4pPr eaLnBrk="0" hangingPunct="0">
              <a:defRPr sz="2400">
                <a:solidFill>
                  <a:schemeClr val="tx1"/>
                </a:solidFill>
                <a:latin typeface="Arial" charset="0"/>
                <a:ea typeface="MS PGothic" charset="0"/>
                <a:cs typeface="MS PGothic" charset="0"/>
              </a:defRPr>
            </a:lvl4pPr>
            <a:lvl5pPr eaLnBrk="0" hangingPunct="0">
              <a:defRPr sz="2400">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en-US" sz="2600" b="1" dirty="0" smtClean="0">
                <a:solidFill>
                  <a:srgbClr val="7F7F7F"/>
                </a:solidFill>
              </a:rPr>
              <a:t>Knowledge Discovery and Data Mining (KDD)</a:t>
            </a:r>
            <a:endParaRPr lang="en-US" sz="2600" b="1" dirty="0">
              <a:solidFill>
                <a:srgbClr val="7F7F7F"/>
              </a:solidFill>
            </a:endParaRPr>
          </a:p>
        </p:txBody>
      </p:sp>
      <p:pic>
        <p:nvPicPr>
          <p:cNvPr id="26" name="Picture 1"/>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023225" y="0"/>
            <a:ext cx="1120775"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Box 1"/>
          <p:cNvSpPr txBox="1">
            <a:spLocks noChangeArrowheads="1"/>
          </p:cNvSpPr>
          <p:nvPr/>
        </p:nvSpPr>
        <p:spPr bwMode="auto">
          <a:xfrm>
            <a:off x="156549" y="4211876"/>
            <a:ext cx="9618837"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MS PGothic" charset="0"/>
                <a:cs typeface="MS PGothic" charset="0"/>
              </a:defRPr>
            </a:lvl1pPr>
            <a:lvl2pPr marL="37931725" indent="-37474525" eaLnBrk="0" hangingPunct="0">
              <a:defRPr sz="2400">
                <a:solidFill>
                  <a:schemeClr val="tx1"/>
                </a:solidFill>
                <a:latin typeface="Arial" charset="0"/>
                <a:ea typeface="MS PGothic" charset="0"/>
                <a:cs typeface="MS PGothic" charset="0"/>
              </a:defRPr>
            </a:lvl2pPr>
            <a:lvl3pPr eaLnBrk="0" hangingPunct="0">
              <a:defRPr sz="2400">
                <a:solidFill>
                  <a:schemeClr val="tx1"/>
                </a:solidFill>
                <a:latin typeface="Arial" charset="0"/>
                <a:ea typeface="MS PGothic" charset="0"/>
                <a:cs typeface="MS PGothic" charset="0"/>
              </a:defRPr>
            </a:lvl3pPr>
            <a:lvl4pPr eaLnBrk="0" hangingPunct="0">
              <a:defRPr sz="2400">
                <a:solidFill>
                  <a:schemeClr val="tx1"/>
                </a:solidFill>
                <a:latin typeface="Arial" charset="0"/>
                <a:ea typeface="MS PGothic" charset="0"/>
                <a:cs typeface="MS PGothic" charset="0"/>
              </a:defRPr>
            </a:lvl4pPr>
            <a:lvl5pPr eaLnBrk="0" hangingPunct="0">
              <a:defRPr sz="2400">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en-US" b="1" dirty="0" smtClean="0">
                <a:solidFill>
                  <a:srgbClr val="000000"/>
                </a:solidFill>
                <a:latin typeface="Calibri"/>
                <a:cs typeface="Calibri"/>
              </a:rPr>
              <a:t>Unsupervised Learning: </a:t>
            </a:r>
            <a:r>
              <a:rPr lang="en-US" sz="2000" dirty="0" smtClean="0">
                <a:solidFill>
                  <a:srgbClr val="000000"/>
                </a:solidFill>
                <a:latin typeface="Calibri"/>
                <a:cs typeface="Calibri"/>
              </a:rPr>
              <a:t>Clustering, Association Rule Discovery </a:t>
            </a:r>
          </a:p>
          <a:p>
            <a:pPr eaLnBrk="1" hangingPunct="1"/>
            <a:endParaRPr lang="en-US" b="1" dirty="0" smtClean="0">
              <a:solidFill>
                <a:srgbClr val="000000"/>
              </a:solidFill>
              <a:latin typeface="Calibri"/>
              <a:cs typeface="Calibri"/>
            </a:endParaRPr>
          </a:p>
          <a:p>
            <a:pPr eaLnBrk="1" hangingPunct="1"/>
            <a:r>
              <a:rPr lang="en-US" b="1" dirty="0" smtClean="0">
                <a:solidFill>
                  <a:srgbClr val="000000"/>
                </a:solidFill>
                <a:latin typeface="Calibri"/>
                <a:cs typeface="Calibri"/>
              </a:rPr>
              <a:t>Supervised Learning: </a:t>
            </a:r>
            <a:r>
              <a:rPr lang="en-US" dirty="0" smtClean="0">
                <a:solidFill>
                  <a:srgbClr val="000000"/>
                </a:solidFill>
                <a:latin typeface="Calibri"/>
                <a:cs typeface="Calibri"/>
              </a:rPr>
              <a:t>Predictive Classification models</a:t>
            </a:r>
          </a:p>
          <a:p>
            <a:pPr eaLnBrk="1" hangingPunct="1"/>
            <a:endParaRPr lang="en-US" dirty="0">
              <a:solidFill>
                <a:srgbClr val="000000"/>
              </a:solidFill>
              <a:latin typeface="Calibri"/>
              <a:cs typeface="Calibri"/>
            </a:endParaRPr>
          </a:p>
          <a:p>
            <a:pPr eaLnBrk="1" hangingPunct="1"/>
            <a:r>
              <a:rPr lang="en-US" b="1" dirty="0" smtClean="0">
                <a:solidFill>
                  <a:srgbClr val="000000"/>
                </a:solidFill>
                <a:latin typeface="Calibri"/>
                <a:cs typeface="Calibri"/>
              </a:rPr>
              <a:t>Algorithm Design in Distributed Environment:</a:t>
            </a:r>
            <a:r>
              <a:rPr lang="en-US" dirty="0" smtClean="0">
                <a:solidFill>
                  <a:srgbClr val="000000"/>
                </a:solidFill>
                <a:latin typeface="Calibri"/>
                <a:cs typeface="Calibri"/>
              </a:rPr>
              <a:t> </a:t>
            </a:r>
          </a:p>
          <a:p>
            <a:pPr eaLnBrk="1" hangingPunct="1"/>
            <a:r>
              <a:rPr lang="en-US" dirty="0">
                <a:solidFill>
                  <a:srgbClr val="000000"/>
                </a:solidFill>
                <a:latin typeface="Calibri"/>
                <a:cs typeface="Calibri"/>
              </a:rPr>
              <a:t>	</a:t>
            </a:r>
            <a:r>
              <a:rPr lang="en-US" dirty="0" smtClean="0">
                <a:solidFill>
                  <a:srgbClr val="000000"/>
                </a:solidFill>
                <a:latin typeface="Calibri"/>
                <a:cs typeface="Calibri"/>
              </a:rPr>
              <a:t>Scalability, Reliability, Availability, Evolution</a:t>
            </a:r>
          </a:p>
        </p:txBody>
      </p:sp>
      <p:sp>
        <p:nvSpPr>
          <p:cNvPr id="5" name="Rectangle 4"/>
          <p:cNvSpPr/>
          <p:nvPr/>
        </p:nvSpPr>
        <p:spPr>
          <a:xfrm>
            <a:off x="-136812" y="3400829"/>
            <a:ext cx="9506607" cy="7139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292402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9506" y="229309"/>
            <a:ext cx="8542574"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MS PGothic" charset="0"/>
                <a:cs typeface="MS PGothic" charset="0"/>
              </a:defRPr>
            </a:lvl1pPr>
            <a:lvl2pPr marL="37931725" indent="-37474525" eaLnBrk="0" hangingPunct="0">
              <a:defRPr sz="2400">
                <a:solidFill>
                  <a:schemeClr val="tx1"/>
                </a:solidFill>
                <a:latin typeface="Arial" charset="0"/>
                <a:ea typeface="MS PGothic" charset="0"/>
                <a:cs typeface="MS PGothic" charset="0"/>
              </a:defRPr>
            </a:lvl2pPr>
            <a:lvl3pPr eaLnBrk="0" hangingPunct="0">
              <a:defRPr sz="2400">
                <a:solidFill>
                  <a:schemeClr val="tx1"/>
                </a:solidFill>
                <a:latin typeface="Arial" charset="0"/>
                <a:ea typeface="MS PGothic" charset="0"/>
                <a:cs typeface="MS PGothic" charset="0"/>
              </a:defRPr>
            </a:lvl3pPr>
            <a:lvl4pPr eaLnBrk="0" hangingPunct="0">
              <a:defRPr sz="2400">
                <a:solidFill>
                  <a:schemeClr val="tx1"/>
                </a:solidFill>
                <a:latin typeface="Arial" charset="0"/>
                <a:ea typeface="MS PGothic" charset="0"/>
                <a:cs typeface="MS PGothic" charset="0"/>
              </a:defRPr>
            </a:lvl4pPr>
            <a:lvl5pPr eaLnBrk="0" hangingPunct="0">
              <a:defRPr sz="2400">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en-US" sz="2600" b="1" dirty="0" smtClean="0">
                <a:solidFill>
                  <a:srgbClr val="7F7F7F"/>
                </a:solidFill>
              </a:rPr>
              <a:t>Workflow Management  &amp;  Data Enabling Technologies</a:t>
            </a:r>
            <a:endParaRPr lang="en-US" sz="2600" b="1" dirty="0">
              <a:solidFill>
                <a:srgbClr val="7F7F7F"/>
              </a:solidFill>
            </a:endParaRPr>
          </a:p>
        </p:txBody>
      </p:sp>
      <p:pic>
        <p:nvPicPr>
          <p:cNvPr id="3" name="Picture 1"/>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023225" y="0"/>
            <a:ext cx="1120775"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
          <p:cNvSpPr txBox="1">
            <a:spLocks noChangeArrowheads="1"/>
          </p:cNvSpPr>
          <p:nvPr/>
        </p:nvSpPr>
        <p:spPr bwMode="auto">
          <a:xfrm>
            <a:off x="4099034" y="2941320"/>
            <a:ext cx="504496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MS PGothic" charset="0"/>
                <a:cs typeface="MS PGothic" charset="0"/>
              </a:defRPr>
            </a:lvl1pPr>
            <a:lvl2pPr marL="37931725" indent="-37474525" eaLnBrk="0" hangingPunct="0">
              <a:defRPr sz="2400">
                <a:solidFill>
                  <a:schemeClr val="tx1"/>
                </a:solidFill>
                <a:latin typeface="Arial" charset="0"/>
                <a:ea typeface="MS PGothic" charset="0"/>
                <a:cs typeface="MS PGothic" charset="0"/>
              </a:defRPr>
            </a:lvl2pPr>
            <a:lvl3pPr eaLnBrk="0" hangingPunct="0">
              <a:defRPr sz="2400">
                <a:solidFill>
                  <a:schemeClr val="tx1"/>
                </a:solidFill>
                <a:latin typeface="Arial" charset="0"/>
                <a:ea typeface="MS PGothic" charset="0"/>
                <a:cs typeface="MS PGothic" charset="0"/>
              </a:defRPr>
            </a:lvl3pPr>
            <a:lvl4pPr eaLnBrk="0" hangingPunct="0">
              <a:defRPr sz="2400">
                <a:solidFill>
                  <a:schemeClr val="tx1"/>
                </a:solidFill>
                <a:latin typeface="Arial" charset="0"/>
                <a:ea typeface="MS PGothic" charset="0"/>
                <a:cs typeface="MS PGothic" charset="0"/>
              </a:defRPr>
            </a:lvl4pPr>
            <a:lvl5pPr eaLnBrk="0" hangingPunct="0">
              <a:defRPr sz="2400">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en-US" b="1" dirty="0" smtClean="0">
                <a:solidFill>
                  <a:srgbClr val="000000"/>
                </a:solidFill>
                <a:latin typeface="Calibri"/>
                <a:cs typeface="Calibri"/>
              </a:rPr>
              <a:t>Global Federated File System (GFFS): </a:t>
            </a:r>
          </a:p>
          <a:p>
            <a:pPr eaLnBrk="1" hangingPunct="1"/>
            <a:r>
              <a:rPr lang="en-US" sz="2000" dirty="0" smtClean="0">
                <a:solidFill>
                  <a:srgbClr val="000000"/>
                </a:solidFill>
                <a:latin typeface="Calibri"/>
                <a:cs typeface="Calibri"/>
              </a:rPr>
              <a:t>	Data </a:t>
            </a:r>
            <a:r>
              <a:rPr lang="en-US" sz="2000" dirty="0">
                <a:solidFill>
                  <a:srgbClr val="000000"/>
                </a:solidFill>
                <a:latin typeface="Calibri"/>
                <a:cs typeface="Calibri"/>
              </a:rPr>
              <a:t>and Queue Management</a:t>
            </a:r>
          </a:p>
          <a:p>
            <a:pPr eaLnBrk="1" hangingPunct="1"/>
            <a:r>
              <a:rPr lang="en-US" sz="2000" dirty="0" smtClean="0">
                <a:solidFill>
                  <a:srgbClr val="000000"/>
                </a:solidFill>
                <a:latin typeface="Calibri"/>
                <a:cs typeface="Calibri"/>
              </a:rPr>
              <a:t>	XSEDE Campus Bridging Pilot Project</a:t>
            </a:r>
            <a:endParaRPr lang="en-US" sz="1800" dirty="0">
              <a:solidFill>
                <a:srgbClr val="000000"/>
              </a:solidFill>
              <a:latin typeface="Calibri"/>
              <a:cs typeface="Calibri"/>
            </a:endParaRPr>
          </a:p>
        </p:txBody>
      </p:sp>
      <p:grpSp>
        <p:nvGrpSpPr>
          <p:cNvPr id="13" name="Group 12"/>
          <p:cNvGrpSpPr>
            <a:grpSpLocks noChangeAspect="1"/>
          </p:cNvGrpSpPr>
          <p:nvPr/>
        </p:nvGrpSpPr>
        <p:grpSpPr>
          <a:xfrm>
            <a:off x="276797" y="4930663"/>
            <a:ext cx="2881862" cy="1371600"/>
            <a:chOff x="1752582" y="4637335"/>
            <a:chExt cx="4639557" cy="2208162"/>
          </a:xfrm>
        </p:grpSpPr>
        <p:pic>
          <p:nvPicPr>
            <p:cNvPr id="8" name="Picture 7"/>
            <p:cNvPicPr>
              <a:picLocks noChangeAspect="1"/>
            </p:cNvPicPr>
            <p:nvPr/>
          </p:nvPicPr>
          <p:blipFill rotWithShape="1">
            <a:blip r:embed="rId3" cstate="email">
              <a:extLst>
                <a:ext uri="{28A0092B-C50C-407E-A947-70E740481C1C}">
                  <a14:useLocalDpi xmlns:a14="http://schemas.microsoft.com/office/drawing/2010/main" val="0"/>
                </a:ext>
              </a:extLst>
            </a:blip>
            <a:srcRect t="19423" b="46931"/>
            <a:stretch/>
          </p:blipFill>
          <p:spPr>
            <a:xfrm>
              <a:off x="4051709" y="6032878"/>
              <a:ext cx="2340430" cy="787452"/>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752582" y="5931098"/>
              <a:ext cx="1828800" cy="914399"/>
            </a:xfrm>
            <a:prstGeom prst="rect">
              <a:avLst/>
            </a:prstGeom>
          </p:spPr>
        </p:pic>
        <p:pic>
          <p:nvPicPr>
            <p:cNvPr id="10" name="Picture 9"/>
            <p:cNvPicPr>
              <a:picLocks noChangeAspect="1"/>
            </p:cNvPicPr>
            <p:nvPr/>
          </p:nvPicPr>
          <p:blipFill rotWithShape="1">
            <a:blip r:embed="rId5" cstate="email">
              <a:extLst>
                <a:ext uri="{28A0092B-C50C-407E-A947-70E740481C1C}">
                  <a14:useLocalDpi xmlns:a14="http://schemas.microsoft.com/office/drawing/2010/main" val="0"/>
                </a:ext>
              </a:extLst>
            </a:blip>
            <a:srcRect b="14044"/>
            <a:stretch/>
          </p:blipFill>
          <p:spPr>
            <a:xfrm>
              <a:off x="2178652" y="4637335"/>
              <a:ext cx="3600450" cy="1562987"/>
            </a:xfrm>
            <a:prstGeom prst="rect">
              <a:avLst/>
            </a:prstGeom>
          </p:spPr>
        </p:pic>
      </p:grpSp>
      <p:grpSp>
        <p:nvGrpSpPr>
          <p:cNvPr id="4" name="Group 3"/>
          <p:cNvGrpSpPr>
            <a:grpSpLocks noChangeAspect="1"/>
          </p:cNvGrpSpPr>
          <p:nvPr/>
        </p:nvGrpSpPr>
        <p:grpSpPr>
          <a:xfrm>
            <a:off x="4926638" y="1090126"/>
            <a:ext cx="3429212" cy="1828800"/>
            <a:chOff x="3893005" y="1735515"/>
            <a:chExt cx="4300999" cy="2293724"/>
          </a:xfrm>
        </p:grpSpPr>
        <p:pic>
          <p:nvPicPr>
            <p:cNvPr id="11" name="Picture 10"/>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893005" y="1735515"/>
              <a:ext cx="1682800" cy="2286000"/>
            </a:xfrm>
            <a:prstGeom prst="rect">
              <a:avLst/>
            </a:prstGeom>
          </p:spPr>
        </p:pic>
        <p:pic>
          <p:nvPicPr>
            <p:cNvPr id="12" name="Picture 11"/>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5574997" y="1743239"/>
              <a:ext cx="2619007" cy="2286000"/>
            </a:xfrm>
            <a:prstGeom prst="rect">
              <a:avLst/>
            </a:prstGeom>
          </p:spPr>
        </p:pic>
      </p:grpSp>
      <p:pic>
        <p:nvPicPr>
          <p:cNvPr id="18" name="Picture 17"/>
          <p:cNvPicPr>
            <a:picLocks noChangeAspect="1"/>
          </p:cNvPicPr>
          <p:nvPr/>
        </p:nvPicPr>
        <p:blipFill rotWithShape="1">
          <a:blip r:embed="rId8" cstate="email">
            <a:extLst>
              <a:ext uri="{28A0092B-C50C-407E-A947-70E740481C1C}">
                <a14:useLocalDpi xmlns:a14="http://schemas.microsoft.com/office/drawing/2010/main" val="0"/>
              </a:ext>
            </a:extLst>
          </a:blip>
          <a:srcRect t="3259" b="28018"/>
          <a:stretch/>
        </p:blipFill>
        <p:spPr>
          <a:xfrm>
            <a:off x="126669" y="1783807"/>
            <a:ext cx="3729173" cy="2286000"/>
          </a:xfrm>
          <a:prstGeom prst="rect">
            <a:avLst/>
          </a:prstGeom>
        </p:spPr>
      </p:pic>
      <p:sp>
        <p:nvSpPr>
          <p:cNvPr id="17" name="TextBox 1"/>
          <p:cNvSpPr txBox="1">
            <a:spLocks noChangeArrowheads="1"/>
          </p:cNvSpPr>
          <p:nvPr/>
        </p:nvSpPr>
        <p:spPr bwMode="auto">
          <a:xfrm>
            <a:off x="101636" y="1301004"/>
            <a:ext cx="41736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MS PGothic" charset="0"/>
                <a:cs typeface="MS PGothic" charset="0"/>
              </a:defRPr>
            </a:lvl1pPr>
            <a:lvl2pPr marL="37931725" indent="-37474525" eaLnBrk="0" hangingPunct="0">
              <a:defRPr sz="2400">
                <a:solidFill>
                  <a:schemeClr val="tx1"/>
                </a:solidFill>
                <a:latin typeface="Arial" charset="0"/>
                <a:ea typeface="MS PGothic" charset="0"/>
                <a:cs typeface="MS PGothic" charset="0"/>
              </a:defRPr>
            </a:lvl2pPr>
            <a:lvl3pPr eaLnBrk="0" hangingPunct="0">
              <a:defRPr sz="2400">
                <a:solidFill>
                  <a:schemeClr val="tx1"/>
                </a:solidFill>
                <a:latin typeface="Arial" charset="0"/>
                <a:ea typeface="MS PGothic" charset="0"/>
                <a:cs typeface="MS PGothic" charset="0"/>
              </a:defRPr>
            </a:lvl3pPr>
            <a:lvl4pPr eaLnBrk="0" hangingPunct="0">
              <a:defRPr sz="2400">
                <a:solidFill>
                  <a:schemeClr val="tx1"/>
                </a:solidFill>
                <a:latin typeface="Arial" charset="0"/>
                <a:ea typeface="MS PGothic" charset="0"/>
                <a:cs typeface="MS PGothic" charset="0"/>
              </a:defRPr>
            </a:lvl4pPr>
            <a:lvl5pPr eaLnBrk="0" hangingPunct="0">
              <a:defRPr sz="2400">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en-US" b="1" dirty="0" smtClean="0">
                <a:solidFill>
                  <a:srgbClr val="000000"/>
                </a:solidFill>
                <a:latin typeface="Calibri"/>
                <a:cs typeface="Calibri"/>
              </a:rPr>
              <a:t>Pilot Jobs with SAGA &amp; </a:t>
            </a:r>
            <a:r>
              <a:rPr lang="en-US" b="1" dirty="0" err="1" smtClean="0">
                <a:solidFill>
                  <a:srgbClr val="000000"/>
                </a:solidFill>
                <a:latin typeface="Calibri"/>
                <a:cs typeface="Calibri"/>
              </a:rPr>
              <a:t>BigJobs</a:t>
            </a:r>
            <a:endParaRPr lang="en-US" b="1" dirty="0" smtClean="0">
              <a:solidFill>
                <a:srgbClr val="000000"/>
              </a:solidFill>
              <a:latin typeface="Calibri"/>
              <a:cs typeface="Calibri"/>
            </a:endParaRPr>
          </a:p>
        </p:txBody>
      </p:sp>
      <p:pic>
        <p:nvPicPr>
          <p:cNvPr id="20" name="Picture 9"/>
          <p:cNvPicPr>
            <a:picLocks noChangeAspect="1" noChangeArrowheads="1"/>
          </p:cNvPicPr>
          <p:nvPr/>
        </p:nvPicPr>
        <p:blipFill>
          <a:blip r:embed="rId9"/>
          <a:srcRect l="1299" r="16242"/>
          <a:stretch>
            <a:fillRect/>
          </a:stretch>
        </p:blipFill>
        <p:spPr bwMode="auto">
          <a:xfrm>
            <a:off x="4780414" y="4176097"/>
            <a:ext cx="4045724" cy="2514600"/>
          </a:xfrm>
          <a:prstGeom prst="rect">
            <a:avLst/>
          </a:prstGeom>
          <a:noFill/>
          <a:ln w="9525">
            <a:noFill/>
            <a:miter lim="800000"/>
            <a:headEnd/>
            <a:tailEnd/>
          </a:ln>
          <a:effectLst/>
        </p:spPr>
      </p:pic>
      <p:pic>
        <p:nvPicPr>
          <p:cNvPr id="21" name="Picture 20" descr="https://twimg0-a.akamaihd.net/profile_images/1921741692/HBase-Twitter3.png"/>
          <p:cNvPicPr>
            <a:picLocks noChangeAspect="1" noChangeArrowheads="1"/>
          </p:cNvPicPr>
          <p:nvPr/>
        </p:nvPicPr>
        <p:blipFill>
          <a:blip r:embed="rId10"/>
          <a:srcRect t="23214" b="24681"/>
          <a:stretch>
            <a:fillRect/>
          </a:stretch>
        </p:blipFill>
        <p:spPr bwMode="auto">
          <a:xfrm>
            <a:off x="4111463" y="4389988"/>
            <a:ext cx="1337901" cy="685800"/>
          </a:xfrm>
          <a:prstGeom prst="rect">
            <a:avLst/>
          </a:prstGeom>
          <a:noFill/>
        </p:spPr>
      </p:pic>
      <p:pic>
        <p:nvPicPr>
          <p:cNvPr id="22" name="Picture 2" descr="http://jaxenter.com/assets/Cassandra1.jpg"/>
          <p:cNvPicPr>
            <a:picLocks noChangeAspect="1" noChangeArrowheads="1"/>
          </p:cNvPicPr>
          <p:nvPr/>
        </p:nvPicPr>
        <p:blipFill>
          <a:blip r:embed="rId11"/>
          <a:srcRect l="11688" t="11688" r="12986" b="6493"/>
          <a:stretch>
            <a:fillRect/>
          </a:stretch>
        </p:blipFill>
        <p:spPr bwMode="auto">
          <a:xfrm>
            <a:off x="2743227" y="4405223"/>
            <a:ext cx="1262743" cy="914400"/>
          </a:xfrm>
          <a:prstGeom prst="rect">
            <a:avLst/>
          </a:prstGeom>
          <a:noFill/>
        </p:spPr>
      </p:pic>
    </p:spTree>
    <p:extLst>
      <p:ext uri="{BB962C8B-B14F-4D97-AF65-F5344CB8AC3E}">
        <p14:creationId xmlns:p14="http://schemas.microsoft.com/office/powerpoint/2010/main" val="22465433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1"/>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023225" y="0"/>
            <a:ext cx="1120775"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3"/>
          <p:cNvSpPr txBox="1">
            <a:spLocks noChangeArrowheads="1"/>
          </p:cNvSpPr>
          <p:nvPr/>
        </p:nvSpPr>
        <p:spPr bwMode="auto">
          <a:xfrm>
            <a:off x="76199" y="195081"/>
            <a:ext cx="8308145" cy="461665"/>
          </a:xfrm>
          <a:prstGeom prst="rect">
            <a:avLst/>
          </a:prstGeom>
          <a:noFill/>
          <a:ln>
            <a:noFill/>
          </a:ln>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z="2400" b="1" dirty="0">
                <a:solidFill>
                  <a:srgbClr val="7F7F7F"/>
                </a:solidFill>
                <a:latin typeface="Arial" charset="0"/>
                <a:ea typeface="MS PGothic" charset="0"/>
                <a:cs typeface="MS PGothic" charset="0"/>
              </a:rPr>
              <a:t>Data Management</a:t>
            </a:r>
          </a:p>
        </p:txBody>
      </p:sp>
      <p:sp>
        <p:nvSpPr>
          <p:cNvPr id="14" name="TextBox 13"/>
          <p:cNvSpPr txBox="1"/>
          <p:nvPr/>
        </p:nvSpPr>
        <p:spPr>
          <a:xfrm>
            <a:off x="5555226" y="1156028"/>
            <a:ext cx="3588774" cy="5478423"/>
          </a:xfrm>
          <a:prstGeom prst="rect">
            <a:avLst/>
          </a:prstGeom>
          <a:noFill/>
        </p:spPr>
        <p:txBody>
          <a:bodyPr wrap="square" rtlCol="0">
            <a:spAutoFit/>
          </a:bodyPr>
          <a:lstStyle/>
          <a:p>
            <a:pPr>
              <a:spcAft>
                <a:spcPts val="600"/>
              </a:spcAft>
            </a:pPr>
            <a:r>
              <a:rPr lang="en-US" sz="2000" b="1" dirty="0" smtClean="0">
                <a:solidFill>
                  <a:schemeClr val="accent6"/>
                </a:solidFill>
                <a:latin typeface="Gill Sans MT" pitchFamily="34" charset="0"/>
                <a:cs typeface="Calibri"/>
              </a:rPr>
              <a:t>2013 Data Workshop </a:t>
            </a:r>
          </a:p>
          <a:p>
            <a:pPr>
              <a:spcAft>
                <a:spcPts val="600"/>
              </a:spcAft>
            </a:pPr>
            <a:r>
              <a:rPr lang="en-US" sz="1500" b="1" i="1" dirty="0" smtClean="0">
                <a:solidFill>
                  <a:schemeClr val="accent6"/>
                </a:solidFill>
                <a:latin typeface="Arial Unicode MS" pitchFamily="34" charset="-128"/>
                <a:ea typeface="Arial Unicode MS" pitchFamily="34" charset="-128"/>
                <a:cs typeface="Arial Unicode MS" pitchFamily="34" charset="-128"/>
              </a:rPr>
              <a:t>June 7-8, 2013</a:t>
            </a:r>
            <a:endParaRPr lang="en-US" sz="1500" b="1" i="1" dirty="0">
              <a:solidFill>
                <a:schemeClr val="accent6"/>
              </a:solidFill>
              <a:latin typeface="Arial Unicode MS" pitchFamily="34" charset="-128"/>
              <a:ea typeface="Arial Unicode MS" pitchFamily="34" charset="-128"/>
              <a:cs typeface="Arial Unicode MS" pitchFamily="34" charset="-128"/>
            </a:endParaRPr>
          </a:p>
          <a:p>
            <a:pPr marL="285750" indent="-285750">
              <a:spcAft>
                <a:spcPts val="800"/>
              </a:spcAft>
              <a:buFont typeface="Arial" pitchFamily="34" charset="0"/>
              <a:buChar char="•"/>
            </a:pPr>
            <a:r>
              <a:rPr lang="en-US" sz="1600" b="1" i="1" dirty="0" smtClean="0">
                <a:solidFill>
                  <a:schemeClr val="accent1"/>
                </a:solidFill>
                <a:latin typeface="Arial Unicode MS" pitchFamily="34" charset="-128"/>
                <a:ea typeface="Arial Unicode MS" pitchFamily="34" charset="-128"/>
                <a:cs typeface="Arial Unicode MS" pitchFamily="34" charset="-128"/>
              </a:rPr>
              <a:t>“Connecting data with semantics and </a:t>
            </a:r>
            <a:r>
              <a:rPr lang="en-US" sz="1600" b="1" i="1" dirty="0" err="1" smtClean="0">
                <a:solidFill>
                  <a:schemeClr val="accent1"/>
                </a:solidFill>
                <a:latin typeface="Arial Unicode MS" pitchFamily="34" charset="-128"/>
                <a:ea typeface="Arial Unicode MS" pitchFamily="34" charset="-128"/>
                <a:cs typeface="Arial Unicode MS" pitchFamily="34" charset="-128"/>
              </a:rPr>
              <a:t>ontologies</a:t>
            </a:r>
            <a:r>
              <a:rPr lang="en-US" sz="1600" b="1" i="1" dirty="0" smtClean="0">
                <a:solidFill>
                  <a:schemeClr val="accent1"/>
                </a:solidFill>
                <a:latin typeface="Arial Unicode MS" pitchFamily="34" charset="-128"/>
                <a:ea typeface="Arial Unicode MS" pitchFamily="34" charset="-128"/>
                <a:cs typeface="Arial Unicode MS" pitchFamily="34" charset="-128"/>
              </a:rPr>
              <a:t>”</a:t>
            </a:r>
            <a:r>
              <a:rPr lang="en-US" sz="1600" b="1" dirty="0" smtClean="0">
                <a:solidFill>
                  <a:schemeClr val="accent1"/>
                </a:solidFill>
                <a:latin typeface="Arial Unicode MS" pitchFamily="34" charset="-128"/>
                <a:ea typeface="Arial Unicode MS" pitchFamily="34" charset="-128"/>
                <a:cs typeface="Arial Unicode MS" pitchFamily="34" charset="-128"/>
              </a:rPr>
              <a:t>.</a:t>
            </a:r>
          </a:p>
          <a:p>
            <a:pPr marL="285750" indent="-285750">
              <a:spcAft>
                <a:spcPts val="800"/>
              </a:spcAft>
              <a:buFont typeface="Arial" pitchFamily="34" charset="0"/>
              <a:buChar char="•"/>
            </a:pPr>
            <a:r>
              <a:rPr lang="en-US" sz="1600" dirty="0" smtClean="0">
                <a:latin typeface="Arial Unicode MS" pitchFamily="34" charset="-128"/>
                <a:ea typeface="Arial Unicode MS" pitchFamily="34" charset="-128"/>
                <a:cs typeface="Arial Unicode MS" pitchFamily="34" charset="-128"/>
              </a:rPr>
              <a:t>LA-</a:t>
            </a:r>
            <a:r>
              <a:rPr lang="en-US" sz="1600" dirty="0" err="1" smtClean="0">
                <a:latin typeface="Arial Unicode MS" pitchFamily="34" charset="-128"/>
                <a:ea typeface="Arial Unicode MS" pitchFamily="34" charset="-128"/>
                <a:cs typeface="Arial Unicode MS" pitchFamily="34" charset="-128"/>
              </a:rPr>
              <a:t>SiGMA</a:t>
            </a:r>
            <a:r>
              <a:rPr lang="en-US" sz="1600" dirty="0" smtClean="0">
                <a:latin typeface="Arial Unicode MS" pitchFamily="34" charset="-128"/>
                <a:ea typeface="Arial Unicode MS" pitchFamily="34" charset="-128"/>
                <a:cs typeface="Arial Unicode MS" pitchFamily="34" charset="-128"/>
              </a:rPr>
              <a:t> data plan and advisory team</a:t>
            </a:r>
          </a:p>
          <a:p>
            <a:pPr marL="285750" indent="-285750">
              <a:spcAft>
                <a:spcPts val="800"/>
              </a:spcAft>
              <a:buFont typeface="Arial" pitchFamily="34" charset="0"/>
              <a:buChar char="•"/>
            </a:pPr>
            <a:r>
              <a:rPr lang="en-US" sz="1600" dirty="0" smtClean="0">
                <a:latin typeface="Arial Unicode MS" pitchFamily="34" charset="-128"/>
                <a:ea typeface="Arial Unicode MS" pitchFamily="34" charset="-128"/>
                <a:cs typeface="Arial Unicode MS" pitchFamily="34" charset="-128"/>
              </a:rPr>
              <a:t>Long term visit</a:t>
            </a:r>
            <a:endParaRPr lang="en-US" sz="1600" dirty="0" smtClean="0">
              <a:solidFill>
                <a:schemeClr val="accent1"/>
              </a:solidFill>
              <a:latin typeface="Arial Unicode MS" pitchFamily="34" charset="-128"/>
              <a:ea typeface="Arial Unicode MS" pitchFamily="34" charset="-128"/>
              <a:cs typeface="Arial Unicode MS" pitchFamily="34" charset="-128"/>
            </a:endParaRPr>
          </a:p>
          <a:p>
            <a:pPr marL="285750" indent="-285750">
              <a:spcAft>
                <a:spcPts val="800"/>
              </a:spcAft>
              <a:buFont typeface="Arial" pitchFamily="34" charset="0"/>
              <a:buChar char="•"/>
            </a:pPr>
            <a:r>
              <a:rPr lang="en-US" sz="1600" b="1" dirty="0" smtClean="0">
                <a:solidFill>
                  <a:schemeClr val="accent1"/>
                </a:solidFill>
                <a:latin typeface="Arial Unicode MS" pitchFamily="34" charset="-128"/>
                <a:ea typeface="Arial Unicode MS" pitchFamily="34" charset="-128"/>
                <a:cs typeface="Arial Unicode MS" pitchFamily="34" charset="-128"/>
              </a:rPr>
              <a:t>8 </a:t>
            </a:r>
            <a:r>
              <a:rPr lang="en-US" sz="1600" b="1" dirty="0">
                <a:solidFill>
                  <a:schemeClr val="accent1"/>
                </a:solidFill>
                <a:latin typeface="Arial Unicode MS" pitchFamily="34" charset="-128"/>
                <a:ea typeface="Arial Unicode MS" pitchFamily="34" charset="-128"/>
                <a:cs typeface="Arial Unicode MS" pitchFamily="34" charset="-128"/>
              </a:rPr>
              <a:t>invited experts in data management and </a:t>
            </a:r>
            <a:r>
              <a:rPr lang="en-US" sz="1600" b="1" dirty="0" smtClean="0">
                <a:solidFill>
                  <a:schemeClr val="accent1"/>
                </a:solidFill>
                <a:latin typeface="Arial Unicode MS" pitchFamily="34" charset="-128"/>
                <a:ea typeface="Arial Unicode MS" pitchFamily="34" charset="-128"/>
                <a:cs typeface="Arial Unicode MS" pitchFamily="34" charset="-128"/>
              </a:rPr>
              <a:t>semantics</a:t>
            </a:r>
          </a:p>
          <a:p>
            <a:pPr marL="285750" indent="-285750">
              <a:spcAft>
                <a:spcPts val="800"/>
              </a:spcAft>
              <a:buFont typeface="Arial" pitchFamily="34" charset="0"/>
              <a:buChar char="•"/>
            </a:pPr>
            <a:r>
              <a:rPr lang="en-US" sz="1600" dirty="0" smtClean="0">
                <a:solidFill>
                  <a:srgbClr val="000000"/>
                </a:solidFill>
                <a:latin typeface="Arial Unicode MS" pitchFamily="34" charset="-128"/>
                <a:ea typeface="Arial Unicode MS" pitchFamily="34" charset="-128"/>
                <a:cs typeface="Arial Unicode MS" pitchFamily="34" charset="-128"/>
              </a:rPr>
              <a:t>Data sharing through website</a:t>
            </a:r>
          </a:p>
          <a:p>
            <a:pPr marL="285750" indent="-285750">
              <a:spcAft>
                <a:spcPts val="800"/>
              </a:spcAft>
              <a:buFont typeface="Arial" pitchFamily="34" charset="0"/>
              <a:buChar char="•"/>
            </a:pPr>
            <a:r>
              <a:rPr lang="en-US" sz="1600" dirty="0" smtClean="0">
                <a:solidFill>
                  <a:srgbClr val="000000"/>
                </a:solidFill>
                <a:latin typeface="Arial Unicode MS" pitchFamily="34" charset="-128"/>
                <a:ea typeface="Arial Unicode MS" pitchFamily="34" charset="-128"/>
                <a:cs typeface="Arial Unicode MS" pitchFamily="34" charset="-128"/>
              </a:rPr>
              <a:t>Data sharing pilot project with members on all campuses</a:t>
            </a:r>
          </a:p>
          <a:p>
            <a:pPr marL="285750" indent="-285750">
              <a:spcAft>
                <a:spcPts val="800"/>
              </a:spcAft>
              <a:buFont typeface="Arial" pitchFamily="34" charset="0"/>
              <a:buChar char="•"/>
            </a:pPr>
            <a:r>
              <a:rPr lang="en-US" sz="1600" dirty="0" smtClean="0">
                <a:solidFill>
                  <a:srgbClr val="000000"/>
                </a:solidFill>
                <a:latin typeface="Arial Unicode MS" pitchFamily="34" charset="-128"/>
                <a:ea typeface="Arial Unicode MS" pitchFamily="34" charset="-128"/>
                <a:cs typeface="Arial Unicode MS" pitchFamily="34" charset="-128"/>
              </a:rPr>
              <a:t>Pilot </a:t>
            </a:r>
            <a:r>
              <a:rPr lang="en-US" sz="1600" dirty="0">
                <a:solidFill>
                  <a:srgbClr val="000000"/>
                </a:solidFill>
                <a:latin typeface="Arial Unicode MS" pitchFamily="34" charset="-128"/>
                <a:ea typeface="Arial Unicode MS" pitchFamily="34" charset="-128"/>
                <a:cs typeface="Arial Unicode MS" pitchFamily="34" charset="-128"/>
              </a:rPr>
              <a:t>projects</a:t>
            </a:r>
          </a:p>
          <a:p>
            <a:pPr marL="742950" lvl="1" indent="-285750">
              <a:spcAft>
                <a:spcPts val="800"/>
              </a:spcAft>
              <a:buFont typeface="Arial" pitchFamily="34" charset="0"/>
              <a:buChar char="•"/>
            </a:pPr>
            <a:r>
              <a:rPr lang="en-US" sz="1600" dirty="0">
                <a:solidFill>
                  <a:srgbClr val="000000"/>
                </a:solidFill>
                <a:latin typeface="Arial Unicode MS" pitchFamily="34" charset="-128"/>
                <a:ea typeface="Arial Unicode MS" pitchFamily="34" charset="-128"/>
                <a:cs typeface="Arial Unicode MS" pitchFamily="34" charset="-128"/>
              </a:rPr>
              <a:t>HDF5 + </a:t>
            </a:r>
            <a:r>
              <a:rPr lang="en-US" sz="1600" dirty="0" smtClean="0">
                <a:solidFill>
                  <a:srgbClr val="000000"/>
                </a:solidFill>
                <a:latin typeface="Arial Unicode MS" pitchFamily="34" charset="-128"/>
                <a:ea typeface="Arial Unicode MS" pitchFamily="34" charset="-128"/>
                <a:cs typeface="Arial Unicode MS" pitchFamily="34" charset="-128"/>
              </a:rPr>
              <a:t>CML/XML</a:t>
            </a:r>
            <a:endParaRPr lang="en-US" sz="1600" b="1" dirty="0">
              <a:solidFill>
                <a:srgbClr val="0070C0"/>
              </a:solidFill>
              <a:latin typeface="Arial Unicode MS" pitchFamily="34" charset="-128"/>
              <a:ea typeface="Arial Unicode MS" pitchFamily="34" charset="-128"/>
              <a:cs typeface="Arial Unicode MS" pitchFamily="34" charset="-128"/>
            </a:endParaRPr>
          </a:p>
          <a:p>
            <a:pPr marL="285750" indent="-285750">
              <a:spcAft>
                <a:spcPts val="800"/>
              </a:spcAft>
              <a:buFont typeface="Arial" pitchFamily="34" charset="0"/>
              <a:buChar char="•"/>
            </a:pPr>
            <a:r>
              <a:rPr lang="en-US" sz="1600" b="1" dirty="0" smtClean="0">
                <a:solidFill>
                  <a:schemeClr val="accent1"/>
                </a:solidFill>
                <a:latin typeface="Arial Unicode MS" pitchFamily="34" charset="-128"/>
                <a:ea typeface="Arial Unicode MS" pitchFamily="34" charset="-128"/>
                <a:cs typeface="Arial Unicode MS" pitchFamily="34" charset="-128"/>
              </a:rPr>
              <a:t>Partnership </a:t>
            </a:r>
            <a:r>
              <a:rPr lang="en-US" sz="1600" b="1" dirty="0">
                <a:solidFill>
                  <a:schemeClr val="accent1"/>
                </a:solidFill>
                <a:latin typeface="Arial Unicode MS" pitchFamily="34" charset="-128"/>
                <a:ea typeface="Arial Unicode MS" pitchFamily="34" charset="-128"/>
                <a:cs typeface="Arial Unicode MS" pitchFamily="34" charset="-128"/>
              </a:rPr>
              <a:t>with TACC</a:t>
            </a:r>
          </a:p>
          <a:p>
            <a:pPr>
              <a:spcAft>
                <a:spcPts val="600"/>
              </a:spcAft>
            </a:pPr>
            <a:endParaRPr lang="en-US" sz="1600" dirty="0">
              <a:latin typeface="Arial Unicode MS" pitchFamily="34" charset="-128"/>
              <a:ea typeface="Arial Unicode MS" pitchFamily="34" charset="-128"/>
              <a:cs typeface="Arial Unicode MS" pitchFamily="34" charset="-128"/>
            </a:endParaRPr>
          </a:p>
          <a:p>
            <a:pPr lvl="1">
              <a:spcAft>
                <a:spcPts val="600"/>
              </a:spcAft>
            </a:pPr>
            <a:endParaRPr lang="en-US" sz="1600" dirty="0" smtClean="0">
              <a:solidFill>
                <a:srgbClr val="000000"/>
              </a:solidFill>
              <a:latin typeface="Arial Unicode MS" pitchFamily="34" charset="-128"/>
              <a:ea typeface="Arial Unicode MS" pitchFamily="34" charset="-128"/>
              <a:cs typeface="Arial Unicode MS" pitchFamily="34" charset="-128"/>
            </a:endParaRPr>
          </a:p>
        </p:txBody>
      </p:sp>
      <p:pic>
        <p:nvPicPr>
          <p:cNvPr id="1037" name="Picture 13" descr="Y:\Desktop\CERVISIA\SVN\epscor09\LA-SiGMA-Y3\RSV\ReferenceMaterials_CTCI\DataWS_group.jpeg"/>
          <p:cNvPicPr>
            <a:picLocks noChangeAspect="1" noChangeArrowheads="1"/>
          </p:cNvPicPr>
          <p:nvPr/>
        </p:nvPicPr>
        <p:blipFill>
          <a:blip r:embed="rId4" cstate="print"/>
          <a:srcRect/>
          <a:stretch>
            <a:fillRect/>
          </a:stretch>
        </p:blipFill>
        <p:spPr bwMode="auto">
          <a:xfrm>
            <a:off x="76199" y="959829"/>
            <a:ext cx="4762500" cy="1924050"/>
          </a:xfrm>
          <a:prstGeom prst="rect">
            <a:avLst/>
          </a:prstGeom>
          <a:noFill/>
        </p:spPr>
      </p:pic>
      <p:grpSp>
        <p:nvGrpSpPr>
          <p:cNvPr id="2" name="Group 5"/>
          <p:cNvGrpSpPr/>
          <p:nvPr/>
        </p:nvGrpSpPr>
        <p:grpSpPr>
          <a:xfrm>
            <a:off x="709707" y="4868094"/>
            <a:ext cx="3478362" cy="1920240"/>
            <a:chOff x="1164561" y="4943329"/>
            <a:chExt cx="3478362" cy="1920240"/>
          </a:xfrm>
        </p:grpSpPr>
        <p:pic>
          <p:nvPicPr>
            <p:cNvPr id="1027" name="Picture 3"/>
            <p:cNvPicPr>
              <a:picLocks noChangeAspect="1" noChangeArrowheads="1"/>
            </p:cNvPicPr>
            <p:nvPr/>
          </p:nvPicPr>
          <p:blipFill rotWithShape="1">
            <a:blip r:embed="rId5" cstate="print"/>
            <a:srcRect l="-2099" t="-8319" r="7109" b="21588"/>
            <a:stretch/>
          </p:blipFill>
          <p:spPr bwMode="auto">
            <a:xfrm>
              <a:off x="2539803" y="4943329"/>
              <a:ext cx="2103120" cy="1920240"/>
            </a:xfrm>
            <a:prstGeom prst="rect">
              <a:avLst/>
            </a:prstGeom>
            <a:noFill/>
            <a:ln w="9525">
              <a:noFill/>
              <a:miter lim="800000"/>
              <a:headEnd/>
              <a:tailEnd/>
            </a:ln>
            <a:effectLst/>
          </p:spPr>
        </p:pic>
        <p:pic>
          <p:nvPicPr>
            <p:cNvPr id="1026" name="Picture 2"/>
            <p:cNvPicPr>
              <a:picLocks noChangeAspect="1" noChangeArrowheads="1"/>
            </p:cNvPicPr>
            <p:nvPr/>
          </p:nvPicPr>
          <p:blipFill>
            <a:blip r:embed="rId6" cstate="print"/>
            <a:srcRect/>
            <a:stretch>
              <a:fillRect/>
            </a:stretch>
          </p:blipFill>
          <p:spPr bwMode="auto">
            <a:xfrm>
              <a:off x="1164561" y="5705063"/>
              <a:ext cx="1497321" cy="1152937"/>
            </a:xfrm>
            <a:prstGeom prst="rect">
              <a:avLst/>
            </a:prstGeom>
            <a:noFill/>
            <a:ln w="9525">
              <a:noFill/>
              <a:miter lim="800000"/>
              <a:headEnd/>
              <a:tailEnd/>
            </a:ln>
            <a:effectLst/>
          </p:spPr>
        </p:pic>
      </p:grpSp>
      <p:grpSp>
        <p:nvGrpSpPr>
          <p:cNvPr id="3" name="Group 6"/>
          <p:cNvGrpSpPr/>
          <p:nvPr/>
        </p:nvGrpSpPr>
        <p:grpSpPr>
          <a:xfrm>
            <a:off x="684858" y="2944769"/>
            <a:ext cx="3528060" cy="2307008"/>
            <a:chOff x="1005840" y="3144147"/>
            <a:chExt cx="3528060" cy="2307008"/>
          </a:xfrm>
        </p:grpSpPr>
        <p:grpSp>
          <p:nvGrpSpPr>
            <p:cNvPr id="5" name="Group 1"/>
            <p:cNvGrpSpPr/>
            <p:nvPr/>
          </p:nvGrpSpPr>
          <p:grpSpPr>
            <a:xfrm>
              <a:off x="1005840" y="3144148"/>
              <a:ext cx="3528060" cy="2307007"/>
              <a:chOff x="541022" y="4445849"/>
              <a:chExt cx="3528060" cy="2307007"/>
            </a:xfrm>
          </p:grpSpPr>
          <p:pic>
            <p:nvPicPr>
              <p:cNvPr id="1028" name="Picture 4"/>
              <p:cNvPicPr>
                <a:picLocks noChangeAspect="1" noChangeArrowheads="1"/>
              </p:cNvPicPr>
              <p:nvPr/>
            </p:nvPicPr>
            <p:blipFill rotWithShape="1">
              <a:blip r:embed="rId7" cstate="print"/>
              <a:srcRect l="14549" r="4329"/>
              <a:stretch/>
            </p:blipFill>
            <p:spPr bwMode="auto">
              <a:xfrm>
                <a:off x="552388" y="5621139"/>
                <a:ext cx="918080" cy="1131717"/>
              </a:xfrm>
              <a:prstGeom prst="rect">
                <a:avLst/>
              </a:prstGeom>
              <a:noFill/>
              <a:ln w="9525">
                <a:noFill/>
                <a:miter lim="800000"/>
                <a:headEnd/>
                <a:tailEnd/>
              </a:ln>
              <a:effectLst/>
            </p:spPr>
          </p:pic>
          <p:pic>
            <p:nvPicPr>
              <p:cNvPr id="1029" name="Picture 5"/>
              <p:cNvPicPr>
                <a:picLocks noChangeAspect="1" noChangeArrowheads="1"/>
              </p:cNvPicPr>
              <p:nvPr/>
            </p:nvPicPr>
            <p:blipFill>
              <a:blip r:embed="rId8" cstate="print"/>
              <a:srcRect/>
              <a:stretch>
                <a:fillRect/>
              </a:stretch>
            </p:blipFill>
            <p:spPr bwMode="auto">
              <a:xfrm>
                <a:off x="1434990" y="5600698"/>
                <a:ext cx="864119" cy="1152158"/>
              </a:xfrm>
              <a:prstGeom prst="rect">
                <a:avLst/>
              </a:prstGeom>
              <a:noFill/>
              <a:ln w="9525">
                <a:noFill/>
                <a:miter lim="800000"/>
                <a:headEnd/>
                <a:tailEnd/>
              </a:ln>
              <a:effectLst/>
            </p:spPr>
          </p:pic>
          <p:pic>
            <p:nvPicPr>
              <p:cNvPr id="1030" name="Picture 6"/>
              <p:cNvPicPr>
                <a:picLocks noChangeAspect="1" noChangeArrowheads="1"/>
              </p:cNvPicPr>
              <p:nvPr/>
            </p:nvPicPr>
            <p:blipFill rotWithShape="1">
              <a:blip r:embed="rId9" cstate="print"/>
              <a:srcRect l="1893" t="-707" r="1893" b="9992"/>
              <a:stretch/>
            </p:blipFill>
            <p:spPr bwMode="auto">
              <a:xfrm>
                <a:off x="2311044" y="5588142"/>
                <a:ext cx="903889" cy="1164714"/>
              </a:xfrm>
              <a:prstGeom prst="rect">
                <a:avLst/>
              </a:prstGeom>
              <a:noFill/>
              <a:ln w="9525">
                <a:noFill/>
                <a:miter lim="800000"/>
                <a:headEnd/>
                <a:tailEnd/>
              </a:ln>
              <a:effectLst/>
            </p:spPr>
          </p:pic>
          <p:pic>
            <p:nvPicPr>
              <p:cNvPr id="1031" name="Picture 7"/>
              <p:cNvPicPr>
                <a:picLocks noChangeAspect="1" noChangeArrowheads="1"/>
              </p:cNvPicPr>
              <p:nvPr/>
            </p:nvPicPr>
            <p:blipFill rotWithShape="1">
              <a:blip r:embed="rId10" cstate="print"/>
              <a:srcRect l="-2" r="15693" b="3154"/>
              <a:stretch/>
            </p:blipFill>
            <p:spPr bwMode="auto">
              <a:xfrm>
                <a:off x="3214933" y="5570806"/>
                <a:ext cx="854149" cy="1182050"/>
              </a:xfrm>
              <a:prstGeom prst="rect">
                <a:avLst/>
              </a:prstGeom>
              <a:noFill/>
              <a:ln w="9525">
                <a:noFill/>
                <a:miter lim="800000"/>
                <a:headEnd/>
                <a:tailEnd/>
              </a:ln>
              <a:effectLst/>
            </p:spPr>
          </p:pic>
          <p:pic>
            <p:nvPicPr>
              <p:cNvPr id="1032" name="Picture 8"/>
              <p:cNvPicPr>
                <a:picLocks noChangeAspect="1" noChangeArrowheads="1"/>
              </p:cNvPicPr>
              <p:nvPr/>
            </p:nvPicPr>
            <p:blipFill rotWithShape="1">
              <a:blip r:embed="rId11" cstate="print"/>
              <a:srcRect l="19870" r="-19870"/>
              <a:stretch/>
            </p:blipFill>
            <p:spPr bwMode="auto">
              <a:xfrm>
                <a:off x="541022" y="4453762"/>
                <a:ext cx="1116520" cy="1159463"/>
              </a:xfrm>
              <a:prstGeom prst="rect">
                <a:avLst/>
              </a:prstGeom>
              <a:noFill/>
              <a:ln w="9525">
                <a:noFill/>
                <a:miter lim="800000"/>
                <a:headEnd/>
                <a:tailEnd/>
              </a:ln>
              <a:effectLst/>
            </p:spPr>
          </p:pic>
          <p:pic>
            <p:nvPicPr>
              <p:cNvPr id="1033" name="Picture 9"/>
              <p:cNvPicPr>
                <a:picLocks noChangeAspect="1" noChangeArrowheads="1"/>
              </p:cNvPicPr>
              <p:nvPr/>
            </p:nvPicPr>
            <p:blipFill>
              <a:blip r:embed="rId12" cstate="print"/>
              <a:srcRect/>
              <a:stretch>
                <a:fillRect/>
              </a:stretch>
            </p:blipFill>
            <p:spPr bwMode="auto">
              <a:xfrm>
                <a:off x="1435699" y="4445849"/>
                <a:ext cx="875346" cy="1175289"/>
              </a:xfrm>
              <a:prstGeom prst="rect">
                <a:avLst/>
              </a:prstGeom>
              <a:noFill/>
              <a:ln w="9525">
                <a:noFill/>
                <a:miter lim="800000"/>
                <a:headEnd/>
                <a:tailEnd/>
              </a:ln>
              <a:effectLst/>
            </p:spPr>
          </p:pic>
          <p:pic>
            <p:nvPicPr>
              <p:cNvPr id="1034" name="Picture 10"/>
              <p:cNvPicPr>
                <a:picLocks noChangeAspect="1" noChangeArrowheads="1"/>
              </p:cNvPicPr>
              <p:nvPr/>
            </p:nvPicPr>
            <p:blipFill>
              <a:blip r:embed="rId13" cstate="print"/>
              <a:srcRect/>
              <a:stretch>
                <a:fillRect/>
              </a:stretch>
            </p:blipFill>
            <p:spPr bwMode="auto">
              <a:xfrm>
                <a:off x="2304084" y="4445850"/>
                <a:ext cx="910849" cy="1175289"/>
              </a:xfrm>
              <a:prstGeom prst="rect">
                <a:avLst/>
              </a:prstGeom>
              <a:noFill/>
              <a:ln w="9525">
                <a:noFill/>
                <a:miter lim="800000"/>
                <a:headEnd/>
                <a:tailEnd/>
              </a:ln>
              <a:effectLst/>
            </p:spPr>
          </p:pic>
          <p:pic>
            <p:nvPicPr>
              <p:cNvPr id="1035" name="Picture 11"/>
              <p:cNvPicPr>
                <a:picLocks noChangeAspect="1" noChangeArrowheads="1"/>
              </p:cNvPicPr>
              <p:nvPr/>
            </p:nvPicPr>
            <p:blipFill>
              <a:blip r:embed="rId14" cstate="print"/>
              <a:srcRect l="12559" r="8232"/>
              <a:stretch>
                <a:fillRect/>
              </a:stretch>
            </p:blipFill>
            <p:spPr bwMode="auto">
              <a:xfrm>
                <a:off x="3207430" y="4445850"/>
                <a:ext cx="861652" cy="1153092"/>
              </a:xfrm>
              <a:prstGeom prst="rect">
                <a:avLst/>
              </a:prstGeom>
              <a:noFill/>
              <a:ln w="9525">
                <a:noFill/>
                <a:miter lim="800000"/>
                <a:headEnd/>
                <a:tailEnd/>
              </a:ln>
              <a:effectLst/>
            </p:spPr>
          </p:pic>
        </p:grpSp>
        <p:sp>
          <p:nvSpPr>
            <p:cNvPr id="4" name="Rectangle 3"/>
            <p:cNvSpPr/>
            <p:nvPr/>
          </p:nvSpPr>
          <p:spPr>
            <a:xfrm>
              <a:off x="1005840" y="3144147"/>
              <a:ext cx="3528060" cy="2307007"/>
            </a:xfrm>
            <a:prstGeom prst="rect">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9"/>
          <p:cNvGrpSpPr/>
          <p:nvPr/>
        </p:nvGrpSpPr>
        <p:grpSpPr>
          <a:xfrm>
            <a:off x="5989297" y="5970360"/>
            <a:ext cx="2720632" cy="769441"/>
            <a:chOff x="5506622" y="5718447"/>
            <a:chExt cx="2720632" cy="769441"/>
          </a:xfrm>
        </p:grpSpPr>
        <p:sp>
          <p:nvSpPr>
            <p:cNvPr id="20" name="TextBox 19"/>
            <p:cNvSpPr txBox="1"/>
            <p:nvPr/>
          </p:nvSpPr>
          <p:spPr>
            <a:xfrm>
              <a:off x="5506622" y="5718447"/>
              <a:ext cx="2720632" cy="769441"/>
            </a:xfrm>
            <a:prstGeom prst="rect">
              <a:avLst/>
            </a:prstGeom>
            <a:solidFill>
              <a:srgbClr val="FFFFFF"/>
            </a:solidFill>
            <a:ln>
              <a:noFill/>
            </a:ln>
            <a:effectLst/>
          </p:spPr>
          <p:txBody>
            <a:bodyPr wrap="square" lIns="182880" tIns="137160" rIns="182880" bIns="137160" rtlCol="0">
              <a:spAutoFit/>
            </a:bodyPr>
            <a:lstStyle/>
            <a:p>
              <a:pPr algn="ctr"/>
              <a:r>
                <a:rPr lang="en-US" sz="1600" dirty="0" smtClean="0">
                  <a:solidFill>
                    <a:srgbClr val="E46C0A"/>
                  </a:solidFill>
                  <a:latin typeface="Arial Unicode MS" pitchFamily="34" charset="-128"/>
                  <a:ea typeface="Arial Unicode MS" pitchFamily="34" charset="-128"/>
                  <a:cs typeface="Arial Unicode MS" pitchFamily="34" charset="-128"/>
                </a:rPr>
                <a:t>LA-SiGMA is helping to guide LONI’s efforts.</a:t>
              </a:r>
              <a:endParaRPr lang="en-US" sz="1600" dirty="0">
                <a:solidFill>
                  <a:srgbClr val="E46C0A"/>
                </a:solidFill>
                <a:latin typeface="Arial Unicode MS" pitchFamily="34" charset="-128"/>
                <a:ea typeface="Arial Unicode MS" pitchFamily="34" charset="-128"/>
                <a:cs typeface="Arial Unicode MS" pitchFamily="34" charset="-128"/>
              </a:endParaRPr>
            </a:p>
          </p:txBody>
        </p:sp>
        <p:sp>
          <p:nvSpPr>
            <p:cNvPr id="9" name="Rounded Rectangle 8"/>
            <p:cNvSpPr/>
            <p:nvPr/>
          </p:nvSpPr>
          <p:spPr>
            <a:xfrm>
              <a:off x="5619750" y="5773330"/>
              <a:ext cx="2486025" cy="659674"/>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ight Arrow 23"/>
          <p:cNvSpPr/>
          <p:nvPr/>
        </p:nvSpPr>
        <p:spPr>
          <a:xfrm rot="10800000">
            <a:off x="4906938" y="1510873"/>
            <a:ext cx="557701" cy="503577"/>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p:cNvSpPr/>
          <p:nvPr/>
        </p:nvSpPr>
        <p:spPr>
          <a:xfrm rot="10800000">
            <a:off x="4631772" y="3411251"/>
            <a:ext cx="786299" cy="503577"/>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p:cNvSpPr/>
          <p:nvPr/>
        </p:nvSpPr>
        <p:spPr>
          <a:xfrm rot="10800000">
            <a:off x="4312159" y="5747330"/>
            <a:ext cx="1166128" cy="503577"/>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837376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128805" y="120650"/>
            <a:ext cx="7848600" cy="492443"/>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z="2600" b="1" dirty="0" smtClean="0">
                <a:solidFill>
                  <a:schemeClr val="tx1">
                    <a:lumMod val="50000"/>
                    <a:lumOff val="50000"/>
                  </a:schemeClr>
                </a:solidFill>
                <a:ea typeface="+mn-ea"/>
                <a:cs typeface="+mn-cs"/>
              </a:rPr>
              <a:t>CTCI Research Themes</a:t>
            </a:r>
          </a:p>
        </p:txBody>
      </p:sp>
      <p:sp>
        <p:nvSpPr>
          <p:cNvPr id="22" name="Trapezoid 21"/>
          <p:cNvSpPr/>
          <p:nvPr/>
        </p:nvSpPr>
        <p:spPr>
          <a:xfrm rot="7632523">
            <a:off x="2581736" y="1677987"/>
            <a:ext cx="1162050" cy="2206625"/>
          </a:xfrm>
          <a:prstGeom prst="trapezoid">
            <a:avLst>
              <a:gd name="adj" fmla="val 28190"/>
            </a:avLst>
          </a:prstGeom>
          <a:gradFill flip="none" rotWithShape="1">
            <a:gsLst>
              <a:gs pos="27000">
                <a:schemeClr val="accent6">
                  <a:alpha val="82000"/>
                </a:schemeClr>
              </a:gs>
              <a:gs pos="100000">
                <a:srgbClr val="FFFFFF"/>
              </a:gs>
            </a:gsLst>
            <a:lin ang="51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 name="Trapezoid 22"/>
          <p:cNvSpPr/>
          <p:nvPr/>
        </p:nvSpPr>
        <p:spPr>
          <a:xfrm rot="13967477" flipV="1">
            <a:off x="2603167" y="3251994"/>
            <a:ext cx="1163637" cy="2206625"/>
          </a:xfrm>
          <a:prstGeom prst="trapezoid">
            <a:avLst>
              <a:gd name="adj" fmla="val 28190"/>
            </a:avLst>
          </a:prstGeom>
          <a:gradFill flip="none" rotWithShape="1">
            <a:gsLst>
              <a:gs pos="27000">
                <a:schemeClr val="accent6">
                  <a:alpha val="82000"/>
                </a:schemeClr>
              </a:gs>
              <a:gs pos="100000">
                <a:srgbClr val="FFFFFF"/>
              </a:gs>
            </a:gsLst>
            <a:lin ang="51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4" name="Trapezoid 23"/>
          <p:cNvSpPr/>
          <p:nvPr/>
        </p:nvSpPr>
        <p:spPr>
          <a:xfrm rot="7632523" flipH="1" flipV="1">
            <a:off x="5727367" y="3251994"/>
            <a:ext cx="1163637" cy="2206625"/>
          </a:xfrm>
          <a:prstGeom prst="trapezoid">
            <a:avLst>
              <a:gd name="adj" fmla="val 28190"/>
            </a:avLst>
          </a:prstGeom>
          <a:gradFill flip="none" rotWithShape="1">
            <a:gsLst>
              <a:gs pos="27000">
                <a:schemeClr val="accent6">
                  <a:alpha val="82000"/>
                </a:schemeClr>
              </a:gs>
              <a:gs pos="100000">
                <a:srgbClr val="FFFFFF"/>
              </a:gs>
            </a:gsLst>
            <a:lin ang="51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5" name="Trapezoid 24"/>
          <p:cNvSpPr/>
          <p:nvPr/>
        </p:nvSpPr>
        <p:spPr>
          <a:xfrm rot="14061862">
            <a:off x="5293464" y="1934379"/>
            <a:ext cx="1447800" cy="1490862"/>
          </a:xfrm>
          <a:prstGeom prst="trapezoid">
            <a:avLst>
              <a:gd name="adj" fmla="val 36489"/>
            </a:avLst>
          </a:prstGeom>
          <a:gradFill flip="none" rotWithShape="1">
            <a:gsLst>
              <a:gs pos="27000">
                <a:schemeClr val="accent6">
                  <a:alpha val="82000"/>
                </a:schemeClr>
              </a:gs>
              <a:gs pos="100000">
                <a:srgbClr val="FFFFFF"/>
              </a:gs>
            </a:gsLst>
            <a:lin ang="51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8" name="Oval 27"/>
          <p:cNvSpPr/>
          <p:nvPr/>
        </p:nvSpPr>
        <p:spPr bwMode="auto">
          <a:xfrm>
            <a:off x="879251" y="4236747"/>
            <a:ext cx="2257581" cy="1651134"/>
          </a:xfrm>
          <a:prstGeom prst="ellipse">
            <a:avLst/>
          </a:prstGeom>
          <a:ln>
            <a:noFill/>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latin typeface="Calibri"/>
              <a:cs typeface="Calibri"/>
            </a:endParaRPr>
          </a:p>
        </p:txBody>
      </p:sp>
      <p:sp>
        <p:nvSpPr>
          <p:cNvPr id="30" name="TextBox 7"/>
          <p:cNvSpPr txBox="1">
            <a:spLocks noChangeArrowheads="1"/>
          </p:cNvSpPr>
          <p:nvPr/>
        </p:nvSpPr>
        <p:spPr bwMode="auto">
          <a:xfrm>
            <a:off x="847871" y="4637248"/>
            <a:ext cx="2314656" cy="893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37931725" indent="-37474525" eaLnBrk="0" hangingPunct="0">
              <a:defRPr sz="2400">
                <a:solidFill>
                  <a:schemeClr val="tx1"/>
                </a:solidFill>
                <a:latin typeface="Arial" charset="0"/>
                <a:ea typeface="MS PGothic" charset="0"/>
                <a:cs typeface="MS PGothic" charset="0"/>
              </a:defRPr>
            </a:lvl2pPr>
            <a:lvl3pPr eaLnBrk="0" hangingPunct="0">
              <a:defRPr sz="2400">
                <a:solidFill>
                  <a:schemeClr val="tx1"/>
                </a:solidFill>
                <a:latin typeface="Arial" charset="0"/>
                <a:ea typeface="MS PGothic" charset="0"/>
                <a:cs typeface="MS PGothic" charset="0"/>
              </a:defRPr>
            </a:lvl3pPr>
            <a:lvl4pPr eaLnBrk="0" hangingPunct="0">
              <a:defRPr sz="2400">
                <a:solidFill>
                  <a:schemeClr val="tx1"/>
                </a:solidFill>
                <a:latin typeface="Arial" charset="0"/>
                <a:ea typeface="MS PGothic" charset="0"/>
                <a:cs typeface="MS PGothic" charset="0"/>
              </a:defRPr>
            </a:lvl4pPr>
            <a:lvl5pPr eaLnBrk="0" hangingPunct="0">
              <a:defRPr sz="2400">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lnSpc>
                <a:spcPct val="90000"/>
              </a:lnSpc>
              <a:spcAft>
                <a:spcPts val="600"/>
              </a:spcAft>
            </a:pPr>
            <a:r>
              <a:rPr lang="en-US" sz="2000" b="1" i="1" dirty="0">
                <a:latin typeface="Calibri"/>
                <a:ea typeface="ＭＳ Ｐゴシック" charset="0"/>
                <a:cs typeface="Calibri"/>
              </a:rPr>
              <a:t>Density </a:t>
            </a:r>
            <a:r>
              <a:rPr lang="en-US" sz="2000" b="1" i="1" dirty="0" smtClean="0">
                <a:latin typeface="Calibri"/>
                <a:ea typeface="ＭＳ Ｐゴシック" charset="0"/>
                <a:cs typeface="Calibri"/>
              </a:rPr>
              <a:t>Functional</a:t>
            </a:r>
            <a:endParaRPr lang="en-US" sz="2000" b="1" i="1" dirty="0">
              <a:latin typeface="Calibri"/>
              <a:ea typeface="ＭＳ Ｐゴシック" charset="0"/>
              <a:cs typeface="Calibri"/>
            </a:endParaRPr>
          </a:p>
          <a:p>
            <a:pPr algn="ctr" eaLnBrk="1" hangingPunct="1">
              <a:lnSpc>
                <a:spcPct val="90000"/>
              </a:lnSpc>
              <a:spcAft>
                <a:spcPts val="600"/>
              </a:spcAft>
            </a:pPr>
            <a:r>
              <a:rPr lang="en-US" sz="1600" dirty="0">
                <a:latin typeface="Calibri"/>
                <a:ea typeface="ＭＳ Ｐゴシック" charset="0"/>
                <a:cs typeface="Calibri"/>
              </a:rPr>
              <a:t>Grambling, LA Tech, LSU, </a:t>
            </a:r>
            <a:r>
              <a:rPr lang="en-US" sz="1600" dirty="0" smtClean="0">
                <a:latin typeface="Calibri"/>
                <a:ea typeface="ＭＳ Ｐゴシック" charset="0"/>
                <a:cs typeface="Calibri"/>
              </a:rPr>
              <a:t/>
            </a:r>
            <a:br>
              <a:rPr lang="en-US" sz="1600" dirty="0" smtClean="0">
                <a:latin typeface="Calibri"/>
                <a:ea typeface="ＭＳ Ｐゴシック" charset="0"/>
                <a:cs typeface="Calibri"/>
              </a:rPr>
            </a:br>
            <a:r>
              <a:rPr lang="en-US" sz="1600" dirty="0" smtClean="0">
                <a:latin typeface="Calibri"/>
                <a:ea typeface="ＭＳ Ｐゴシック" charset="0"/>
                <a:cs typeface="Calibri"/>
              </a:rPr>
              <a:t>Southern</a:t>
            </a:r>
            <a:r>
              <a:rPr lang="en-US" sz="1600" dirty="0">
                <a:latin typeface="Calibri"/>
                <a:ea typeface="ＭＳ Ｐゴシック" charset="0"/>
                <a:cs typeface="Calibri"/>
              </a:rPr>
              <a:t>, Tulane</a:t>
            </a:r>
          </a:p>
        </p:txBody>
      </p:sp>
      <p:sp>
        <p:nvSpPr>
          <p:cNvPr id="31" name="Oval 30"/>
          <p:cNvSpPr/>
          <p:nvPr/>
        </p:nvSpPr>
        <p:spPr bwMode="auto">
          <a:xfrm>
            <a:off x="1126519" y="1341147"/>
            <a:ext cx="2259099" cy="1651134"/>
          </a:xfrm>
          <a:prstGeom prst="ellipse">
            <a:avLst/>
          </a:prstGeom>
          <a:ln>
            <a:noFill/>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latin typeface="Calibri"/>
              <a:cs typeface="Calibri"/>
            </a:endParaRPr>
          </a:p>
        </p:txBody>
      </p:sp>
      <p:sp>
        <p:nvSpPr>
          <p:cNvPr id="36" name="TextBox 9"/>
          <p:cNvSpPr txBox="1">
            <a:spLocks noChangeArrowheads="1"/>
          </p:cNvSpPr>
          <p:nvPr/>
        </p:nvSpPr>
        <p:spPr bwMode="auto">
          <a:xfrm>
            <a:off x="1150664" y="1866951"/>
            <a:ext cx="2191627" cy="66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37931725" indent="-37474525" eaLnBrk="0" hangingPunct="0">
              <a:defRPr sz="2400">
                <a:solidFill>
                  <a:schemeClr val="tx1"/>
                </a:solidFill>
                <a:latin typeface="Arial" charset="0"/>
                <a:ea typeface="MS PGothic" charset="0"/>
                <a:cs typeface="MS PGothic" charset="0"/>
              </a:defRPr>
            </a:lvl2pPr>
            <a:lvl3pPr eaLnBrk="0" hangingPunct="0">
              <a:defRPr sz="2400">
                <a:solidFill>
                  <a:schemeClr val="tx1"/>
                </a:solidFill>
                <a:latin typeface="Arial" charset="0"/>
                <a:ea typeface="MS PGothic" charset="0"/>
                <a:cs typeface="MS PGothic" charset="0"/>
              </a:defRPr>
            </a:lvl3pPr>
            <a:lvl4pPr eaLnBrk="0" hangingPunct="0">
              <a:defRPr sz="2400">
                <a:solidFill>
                  <a:schemeClr val="tx1"/>
                </a:solidFill>
                <a:latin typeface="Arial" charset="0"/>
                <a:ea typeface="MS PGothic" charset="0"/>
                <a:cs typeface="MS PGothic" charset="0"/>
              </a:defRPr>
            </a:lvl4pPr>
            <a:lvl5pPr eaLnBrk="0" hangingPunct="0">
              <a:defRPr sz="2400">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lnSpc>
                <a:spcPct val="90000"/>
              </a:lnSpc>
              <a:spcAft>
                <a:spcPts val="600"/>
              </a:spcAft>
            </a:pPr>
            <a:r>
              <a:rPr lang="en-US" sz="2000" b="1" i="1" dirty="0">
                <a:latin typeface="Calibri"/>
                <a:ea typeface="ＭＳ Ｐゴシック" charset="0"/>
                <a:cs typeface="Calibri"/>
              </a:rPr>
              <a:t>GPU and Phi Codes</a:t>
            </a:r>
          </a:p>
          <a:p>
            <a:pPr algn="ctr" eaLnBrk="1" hangingPunct="1">
              <a:lnSpc>
                <a:spcPct val="90000"/>
              </a:lnSpc>
              <a:spcAft>
                <a:spcPts val="600"/>
              </a:spcAft>
            </a:pPr>
            <a:r>
              <a:rPr lang="en-US" sz="1600" dirty="0">
                <a:latin typeface="Calibri"/>
                <a:ea typeface="ＭＳ Ｐゴシック" charset="0"/>
                <a:cs typeface="Calibri"/>
              </a:rPr>
              <a:t>LA Tech, LSU, </a:t>
            </a:r>
            <a:r>
              <a:rPr lang="en-US" sz="1600" dirty="0" smtClean="0">
                <a:latin typeface="Calibri"/>
                <a:ea typeface="ＭＳ Ｐゴシック" charset="0"/>
                <a:cs typeface="Calibri"/>
              </a:rPr>
              <a:t>UNO</a:t>
            </a:r>
            <a:endParaRPr lang="en-US" sz="1600" dirty="0">
              <a:latin typeface="Calibri"/>
              <a:ea typeface="ＭＳ Ｐゴシック" charset="0"/>
              <a:cs typeface="Calibri"/>
            </a:endParaRPr>
          </a:p>
        </p:txBody>
      </p:sp>
      <p:sp>
        <p:nvSpPr>
          <p:cNvPr id="37" name="Oval 36"/>
          <p:cNvSpPr/>
          <p:nvPr/>
        </p:nvSpPr>
        <p:spPr bwMode="auto">
          <a:xfrm>
            <a:off x="6289068" y="4236747"/>
            <a:ext cx="2259099" cy="1651134"/>
          </a:xfrm>
          <a:prstGeom prst="ellipse">
            <a:avLst/>
          </a:prstGeom>
          <a:ln>
            <a:noFill/>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latin typeface="Calibri"/>
              <a:cs typeface="Calibri"/>
            </a:endParaRPr>
          </a:p>
        </p:txBody>
      </p:sp>
      <p:sp>
        <p:nvSpPr>
          <p:cNvPr id="38" name="TextBox 10"/>
          <p:cNvSpPr txBox="1">
            <a:spLocks noChangeArrowheads="1"/>
          </p:cNvSpPr>
          <p:nvPr/>
        </p:nvSpPr>
        <p:spPr bwMode="auto">
          <a:xfrm>
            <a:off x="6517310" y="4636289"/>
            <a:ext cx="1804350" cy="889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MS PGothic" charset="0"/>
                <a:cs typeface="MS PGothic" charset="0"/>
              </a:defRPr>
            </a:lvl1pPr>
            <a:lvl2pPr marL="37931725" indent="-37474525" eaLnBrk="0" hangingPunct="0">
              <a:defRPr sz="2400">
                <a:solidFill>
                  <a:schemeClr val="tx1"/>
                </a:solidFill>
                <a:latin typeface="Arial" charset="0"/>
                <a:ea typeface="MS PGothic" charset="0"/>
                <a:cs typeface="MS PGothic" charset="0"/>
              </a:defRPr>
            </a:lvl2pPr>
            <a:lvl3pPr eaLnBrk="0" hangingPunct="0">
              <a:defRPr sz="2400">
                <a:solidFill>
                  <a:schemeClr val="tx1"/>
                </a:solidFill>
                <a:latin typeface="Arial" charset="0"/>
                <a:ea typeface="MS PGothic" charset="0"/>
                <a:cs typeface="MS PGothic" charset="0"/>
              </a:defRPr>
            </a:lvl3pPr>
            <a:lvl4pPr eaLnBrk="0" hangingPunct="0">
              <a:defRPr sz="2400">
                <a:solidFill>
                  <a:schemeClr val="tx1"/>
                </a:solidFill>
                <a:latin typeface="Arial" charset="0"/>
                <a:ea typeface="MS PGothic" charset="0"/>
                <a:cs typeface="MS PGothic" charset="0"/>
              </a:defRPr>
            </a:lvl4pPr>
            <a:lvl5pPr eaLnBrk="0" hangingPunct="0">
              <a:defRPr sz="2400">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lnSpc>
                <a:spcPct val="90000"/>
              </a:lnSpc>
              <a:spcAft>
                <a:spcPts val="600"/>
              </a:spcAft>
            </a:pPr>
            <a:r>
              <a:rPr lang="en-US" sz="2000" b="1" i="1" dirty="0" smtClean="0">
                <a:latin typeface="Calibri"/>
                <a:ea typeface="ＭＳ Ｐゴシック" charset="0"/>
                <a:cs typeface="Calibri"/>
              </a:rPr>
              <a:t>Force Field</a:t>
            </a:r>
            <a:endParaRPr lang="en-US" sz="2000" b="1" i="1" dirty="0">
              <a:latin typeface="Calibri"/>
              <a:ea typeface="ＭＳ Ｐゴシック" charset="0"/>
              <a:cs typeface="Calibri"/>
            </a:endParaRPr>
          </a:p>
          <a:p>
            <a:pPr algn="ctr" eaLnBrk="1" hangingPunct="1">
              <a:lnSpc>
                <a:spcPct val="90000"/>
              </a:lnSpc>
              <a:spcAft>
                <a:spcPts val="600"/>
              </a:spcAft>
            </a:pPr>
            <a:r>
              <a:rPr lang="en-US" sz="1600" dirty="0">
                <a:latin typeface="Calibri"/>
                <a:ea typeface="ＭＳ Ｐゴシック" charset="0"/>
                <a:cs typeface="Calibri"/>
              </a:rPr>
              <a:t>LA Tech, LSU, </a:t>
            </a:r>
            <a:r>
              <a:rPr lang="en-US" sz="1600" dirty="0" smtClean="0">
                <a:latin typeface="Calibri"/>
                <a:ea typeface="ＭＳ Ｐゴシック" charset="0"/>
                <a:cs typeface="Calibri"/>
              </a:rPr>
              <a:t/>
            </a:r>
            <a:br>
              <a:rPr lang="en-US" sz="1600" dirty="0" smtClean="0">
                <a:latin typeface="Calibri"/>
                <a:ea typeface="ＭＳ Ｐゴシック" charset="0"/>
                <a:cs typeface="Calibri"/>
              </a:rPr>
            </a:br>
            <a:r>
              <a:rPr lang="en-US" sz="1600" dirty="0" smtClean="0">
                <a:latin typeface="Calibri"/>
                <a:ea typeface="ＭＳ Ｐゴシック" charset="0"/>
                <a:cs typeface="Calibri"/>
              </a:rPr>
              <a:t>Tulane, UNO</a:t>
            </a:r>
            <a:endParaRPr lang="en-US" sz="1600" dirty="0">
              <a:latin typeface="Calibri"/>
              <a:ea typeface="ＭＳ Ｐゴシック" charset="0"/>
              <a:cs typeface="Calibri"/>
            </a:endParaRPr>
          </a:p>
        </p:txBody>
      </p:sp>
      <p:sp>
        <p:nvSpPr>
          <p:cNvPr id="39" name="Oval 38"/>
          <p:cNvSpPr/>
          <p:nvPr/>
        </p:nvSpPr>
        <p:spPr bwMode="auto">
          <a:xfrm>
            <a:off x="5863257" y="1254668"/>
            <a:ext cx="2257581" cy="1651134"/>
          </a:xfrm>
          <a:prstGeom prst="ellipse">
            <a:avLst/>
          </a:prstGeom>
          <a:ln>
            <a:noFill/>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latin typeface="Calibri"/>
              <a:cs typeface="Calibri"/>
            </a:endParaRPr>
          </a:p>
        </p:txBody>
      </p:sp>
      <p:sp>
        <p:nvSpPr>
          <p:cNvPr id="40" name="TextBox 11"/>
          <p:cNvSpPr txBox="1">
            <a:spLocks noChangeArrowheads="1"/>
          </p:cNvSpPr>
          <p:nvPr/>
        </p:nvSpPr>
        <p:spPr bwMode="auto">
          <a:xfrm>
            <a:off x="5409304" y="1486556"/>
            <a:ext cx="3437824" cy="1021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MS PGothic" charset="0"/>
                <a:cs typeface="MS PGothic" charset="0"/>
              </a:defRPr>
            </a:lvl1pPr>
            <a:lvl2pPr marL="37931725" indent="-37474525" eaLnBrk="0" hangingPunct="0">
              <a:defRPr sz="2400">
                <a:solidFill>
                  <a:schemeClr val="tx1"/>
                </a:solidFill>
                <a:latin typeface="Arial" charset="0"/>
                <a:ea typeface="MS PGothic" charset="0"/>
                <a:cs typeface="MS PGothic" charset="0"/>
              </a:defRPr>
            </a:lvl2pPr>
            <a:lvl3pPr eaLnBrk="0" hangingPunct="0">
              <a:defRPr sz="2400">
                <a:solidFill>
                  <a:schemeClr val="tx1"/>
                </a:solidFill>
                <a:latin typeface="Arial" charset="0"/>
                <a:ea typeface="MS PGothic" charset="0"/>
                <a:cs typeface="MS PGothic" charset="0"/>
              </a:defRPr>
            </a:lvl3pPr>
            <a:lvl4pPr eaLnBrk="0" hangingPunct="0">
              <a:defRPr sz="2400">
                <a:solidFill>
                  <a:schemeClr val="tx1"/>
                </a:solidFill>
                <a:latin typeface="Arial" charset="0"/>
                <a:ea typeface="MS PGothic" charset="0"/>
                <a:cs typeface="MS PGothic" charset="0"/>
              </a:defRPr>
            </a:lvl4pPr>
            <a:lvl5pPr eaLnBrk="0" hangingPunct="0">
              <a:defRPr sz="2400">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lnSpc>
                <a:spcPct val="90000"/>
              </a:lnSpc>
              <a:spcAft>
                <a:spcPts val="600"/>
              </a:spcAft>
            </a:pPr>
            <a:r>
              <a:rPr lang="en-US" sz="2000" b="1" i="1" dirty="0" smtClean="0">
                <a:latin typeface="Calibri"/>
                <a:ea typeface="ＭＳ Ｐゴシック" charset="0"/>
                <a:cs typeface="Calibri"/>
              </a:rPr>
              <a:t>Data </a:t>
            </a:r>
            <a:r>
              <a:rPr lang="en-US" sz="2000" b="1" i="1" dirty="0">
                <a:latin typeface="Calibri"/>
                <a:ea typeface="ＭＳ Ｐゴシック" charset="0"/>
                <a:cs typeface="Calibri"/>
              </a:rPr>
              <a:t>&amp; </a:t>
            </a:r>
            <a:endParaRPr lang="en-US" sz="2000" b="1" i="1" dirty="0" smtClean="0">
              <a:latin typeface="Calibri"/>
              <a:ea typeface="ＭＳ Ｐゴシック" charset="0"/>
              <a:cs typeface="Calibri"/>
            </a:endParaRPr>
          </a:p>
          <a:p>
            <a:pPr algn="ctr" eaLnBrk="1" hangingPunct="1">
              <a:lnSpc>
                <a:spcPct val="90000"/>
              </a:lnSpc>
              <a:spcAft>
                <a:spcPts val="600"/>
              </a:spcAft>
            </a:pPr>
            <a:r>
              <a:rPr lang="en-US" sz="2000" b="1" i="1" dirty="0" smtClean="0">
                <a:latin typeface="Calibri"/>
                <a:ea typeface="ＭＳ Ｐゴシック" charset="0"/>
                <a:cs typeface="Calibri"/>
              </a:rPr>
              <a:t>Execution Management</a:t>
            </a:r>
            <a:endParaRPr lang="en-US" sz="2000" b="1" i="1" dirty="0">
              <a:latin typeface="Calibri"/>
              <a:ea typeface="ＭＳ Ｐゴシック" charset="0"/>
              <a:cs typeface="Calibri"/>
            </a:endParaRPr>
          </a:p>
          <a:p>
            <a:pPr algn="ctr" eaLnBrk="1" hangingPunct="1">
              <a:lnSpc>
                <a:spcPct val="90000"/>
              </a:lnSpc>
              <a:spcAft>
                <a:spcPts val="600"/>
              </a:spcAft>
            </a:pPr>
            <a:r>
              <a:rPr lang="en-US" sz="1600" dirty="0">
                <a:latin typeface="Calibri"/>
                <a:ea typeface="ＭＳ Ｐゴシック" charset="0"/>
                <a:cs typeface="Calibri"/>
              </a:rPr>
              <a:t>LA Tech, </a:t>
            </a:r>
            <a:r>
              <a:rPr lang="en-US" sz="1600" dirty="0" smtClean="0">
                <a:latin typeface="Calibri"/>
                <a:ea typeface="ＭＳ Ｐゴシック" charset="0"/>
                <a:cs typeface="Calibri"/>
              </a:rPr>
              <a:t>LSU, Tulane</a:t>
            </a:r>
            <a:endParaRPr lang="en-US" sz="1600" dirty="0">
              <a:latin typeface="Calibri"/>
              <a:ea typeface="ＭＳ Ｐゴシック" charset="0"/>
              <a:cs typeface="Calibri"/>
            </a:endParaRPr>
          </a:p>
        </p:txBody>
      </p:sp>
      <p:sp>
        <p:nvSpPr>
          <p:cNvPr id="41" name="Oval 40"/>
          <p:cNvSpPr/>
          <p:nvPr/>
        </p:nvSpPr>
        <p:spPr bwMode="auto">
          <a:xfrm>
            <a:off x="3308709" y="2708429"/>
            <a:ext cx="2658720" cy="1952224"/>
          </a:xfrm>
          <a:prstGeom prst="ellipse">
            <a:avLst/>
          </a:prstGeom>
          <a:ln>
            <a:noFill/>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a:latin typeface="Calibri"/>
              <a:cs typeface="Calibri"/>
            </a:endParaRPr>
          </a:p>
        </p:txBody>
      </p:sp>
      <p:sp>
        <p:nvSpPr>
          <p:cNvPr id="42" name="TextBox 10"/>
          <p:cNvSpPr txBox="1">
            <a:spLocks noChangeArrowheads="1"/>
          </p:cNvSpPr>
          <p:nvPr/>
        </p:nvSpPr>
        <p:spPr bwMode="auto">
          <a:xfrm>
            <a:off x="3873371" y="3502126"/>
            <a:ext cx="1585979" cy="416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37931725" indent="-37474525" eaLnBrk="0" hangingPunct="0">
              <a:defRPr sz="2400">
                <a:solidFill>
                  <a:schemeClr val="tx1"/>
                </a:solidFill>
                <a:latin typeface="Arial" charset="0"/>
                <a:ea typeface="MS PGothic" charset="0"/>
                <a:cs typeface="MS PGothic" charset="0"/>
              </a:defRPr>
            </a:lvl2pPr>
            <a:lvl3pPr eaLnBrk="0" hangingPunct="0">
              <a:defRPr sz="2400">
                <a:solidFill>
                  <a:schemeClr val="tx1"/>
                </a:solidFill>
                <a:latin typeface="Arial" charset="0"/>
                <a:ea typeface="MS PGothic" charset="0"/>
                <a:cs typeface="MS PGothic" charset="0"/>
              </a:defRPr>
            </a:lvl3pPr>
            <a:lvl4pPr eaLnBrk="0" hangingPunct="0">
              <a:defRPr sz="2400">
                <a:solidFill>
                  <a:schemeClr val="tx1"/>
                </a:solidFill>
                <a:latin typeface="Arial" charset="0"/>
                <a:ea typeface="MS PGothic" charset="0"/>
                <a:cs typeface="MS PGothic" charset="0"/>
              </a:defRPr>
            </a:lvl4pPr>
            <a:lvl5pPr eaLnBrk="0" hangingPunct="0">
              <a:defRPr sz="2400">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lnSpc>
                <a:spcPct val="90000"/>
              </a:lnSpc>
            </a:pPr>
            <a:r>
              <a:rPr lang="en-US" sz="2300" b="1" dirty="0" smtClean="0">
                <a:latin typeface="Calibri"/>
                <a:ea typeface="ＭＳ Ｐゴシック" charset="0"/>
                <a:cs typeface="Calibri"/>
              </a:rPr>
              <a:t>CTCI </a:t>
            </a:r>
            <a:r>
              <a:rPr lang="en-US" sz="2300" b="1" dirty="0">
                <a:latin typeface="Calibri"/>
                <a:ea typeface="ＭＳ Ｐゴシック" charset="0"/>
                <a:cs typeface="Calibri"/>
              </a:rPr>
              <a:t>Teams</a:t>
            </a:r>
          </a:p>
        </p:txBody>
      </p:sp>
      <p:sp>
        <p:nvSpPr>
          <p:cNvPr id="2" name="TextBox 1"/>
          <p:cNvSpPr txBox="1"/>
          <p:nvPr/>
        </p:nvSpPr>
        <p:spPr>
          <a:xfrm>
            <a:off x="1444586" y="6275851"/>
            <a:ext cx="6204270" cy="400110"/>
          </a:xfrm>
          <a:prstGeom prst="rect">
            <a:avLst/>
          </a:prstGeom>
          <a:noFill/>
        </p:spPr>
        <p:txBody>
          <a:bodyPr wrap="square" rtlCol="0">
            <a:spAutoFit/>
          </a:bodyPr>
          <a:lstStyle/>
          <a:p>
            <a:r>
              <a:rPr lang="en-US" sz="2000" dirty="0" smtClean="0">
                <a:latin typeface="Calibri"/>
                <a:cs typeface="Calibri"/>
              </a:rPr>
              <a:t>Team foci have evolved since the proposal was submitted.</a:t>
            </a:r>
            <a:endParaRPr lang="en-US" sz="2000" dirty="0">
              <a:latin typeface="Calibri"/>
              <a:cs typeface="Calibri"/>
            </a:endParaRPr>
          </a:p>
        </p:txBody>
      </p:sp>
      <p:sp>
        <p:nvSpPr>
          <p:cNvPr id="3" name="Rectangle 2"/>
          <p:cNvSpPr/>
          <p:nvPr/>
        </p:nvSpPr>
        <p:spPr>
          <a:xfrm>
            <a:off x="1412659" y="3033860"/>
            <a:ext cx="1499441" cy="369332"/>
          </a:xfrm>
          <a:prstGeom prst="rect">
            <a:avLst/>
          </a:prstGeom>
        </p:spPr>
        <p:txBody>
          <a:bodyPr wrap="none">
            <a:spAutoFit/>
          </a:bodyPr>
          <a:lstStyle/>
          <a:p>
            <a:r>
              <a:rPr lang="en-US" dirty="0" smtClean="0">
                <a:latin typeface="Calibri"/>
                <a:cs typeface="Calibri"/>
              </a:rPr>
              <a:t>SD1, SD2, SD3</a:t>
            </a:r>
            <a:endParaRPr lang="en-US" dirty="0"/>
          </a:p>
        </p:txBody>
      </p:sp>
      <p:sp>
        <p:nvSpPr>
          <p:cNvPr id="20" name="Rectangle 19"/>
          <p:cNvSpPr/>
          <p:nvPr/>
        </p:nvSpPr>
        <p:spPr>
          <a:xfrm>
            <a:off x="6119989" y="3053710"/>
            <a:ext cx="1499441" cy="369332"/>
          </a:xfrm>
          <a:prstGeom prst="rect">
            <a:avLst/>
          </a:prstGeom>
        </p:spPr>
        <p:txBody>
          <a:bodyPr wrap="none">
            <a:spAutoFit/>
          </a:bodyPr>
          <a:lstStyle/>
          <a:p>
            <a:r>
              <a:rPr lang="en-US" dirty="0" smtClean="0">
                <a:latin typeface="Calibri"/>
                <a:cs typeface="Calibri"/>
              </a:rPr>
              <a:t>SD1, SD2, SD3</a:t>
            </a:r>
            <a:endParaRPr lang="en-US" dirty="0"/>
          </a:p>
        </p:txBody>
      </p:sp>
      <p:sp>
        <p:nvSpPr>
          <p:cNvPr id="26" name="Rectangle 25"/>
          <p:cNvSpPr/>
          <p:nvPr/>
        </p:nvSpPr>
        <p:spPr>
          <a:xfrm>
            <a:off x="2958375" y="5518549"/>
            <a:ext cx="1024589" cy="369332"/>
          </a:xfrm>
          <a:prstGeom prst="rect">
            <a:avLst/>
          </a:prstGeom>
        </p:spPr>
        <p:txBody>
          <a:bodyPr wrap="none">
            <a:spAutoFit/>
          </a:bodyPr>
          <a:lstStyle/>
          <a:p>
            <a:r>
              <a:rPr lang="en-US" dirty="0" smtClean="0">
                <a:latin typeface="Calibri"/>
                <a:cs typeface="Calibri"/>
              </a:rPr>
              <a:t>SD1, SD2</a:t>
            </a:r>
            <a:endParaRPr lang="en-US" dirty="0"/>
          </a:p>
        </p:txBody>
      </p:sp>
      <p:sp>
        <p:nvSpPr>
          <p:cNvPr id="27" name="Rectangle 26"/>
          <p:cNvSpPr/>
          <p:nvPr/>
        </p:nvSpPr>
        <p:spPr>
          <a:xfrm>
            <a:off x="5409304" y="5530826"/>
            <a:ext cx="1024589" cy="369332"/>
          </a:xfrm>
          <a:prstGeom prst="rect">
            <a:avLst/>
          </a:prstGeom>
        </p:spPr>
        <p:txBody>
          <a:bodyPr wrap="none">
            <a:spAutoFit/>
          </a:bodyPr>
          <a:lstStyle/>
          <a:p>
            <a:r>
              <a:rPr lang="en-US" dirty="0" smtClean="0">
                <a:latin typeface="Calibri"/>
                <a:cs typeface="Calibri"/>
              </a:rPr>
              <a:t>SD2, SD3</a:t>
            </a:r>
            <a:endParaRPr lang="en-US" dirty="0"/>
          </a:p>
        </p:txBody>
      </p:sp>
      <p:pic>
        <p:nvPicPr>
          <p:cNvPr id="29" name="Picture 1"/>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023225" y="0"/>
            <a:ext cx="1120775"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2591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 Box 3"/>
          <p:cNvSpPr txBox="1">
            <a:spLocks noChangeArrowheads="1"/>
          </p:cNvSpPr>
          <p:nvPr/>
        </p:nvSpPr>
        <p:spPr bwMode="auto">
          <a:xfrm>
            <a:off x="390104" y="366314"/>
            <a:ext cx="9067800" cy="461665"/>
          </a:xfrm>
          <a:prstGeom prst="rect">
            <a:avLst/>
          </a:prstGeom>
          <a:noFill/>
          <a:ln>
            <a:noFill/>
          </a:ln>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z="2400" b="1" dirty="0">
                <a:solidFill>
                  <a:srgbClr val="7F7F7F"/>
                </a:solidFill>
                <a:latin typeface="Arial" charset="0"/>
                <a:ea typeface="MS PGothic" charset="0"/>
                <a:cs typeface="MS PGothic" charset="0"/>
              </a:rPr>
              <a:t>CTCI Milestones</a:t>
            </a:r>
          </a:p>
        </p:txBody>
      </p:sp>
      <p:graphicFrame>
        <p:nvGraphicFramePr>
          <p:cNvPr id="88" name="Content Placeholder 3"/>
          <p:cNvGraphicFramePr>
            <a:graphicFrameLocks noGrp="1"/>
          </p:cNvGraphicFramePr>
          <p:nvPr>
            <p:ph idx="1"/>
            <p:extLst>
              <p:ext uri="{D42A27DB-BD31-4B8C-83A1-F6EECF244321}">
                <p14:modId xmlns:p14="http://schemas.microsoft.com/office/powerpoint/2010/main" val="3639700635"/>
              </p:ext>
            </p:extLst>
          </p:nvPr>
        </p:nvGraphicFramePr>
        <p:xfrm>
          <a:off x="409685" y="1401695"/>
          <a:ext cx="7044814" cy="2804071"/>
        </p:xfrm>
        <a:graphic>
          <a:graphicData uri="http://schemas.openxmlformats.org/drawingml/2006/table">
            <a:tbl>
              <a:tblPr firstRow="1" bandRow="1">
                <a:tableStyleId>{3B4B98B0-60AC-42C2-AFA5-B58CD77FA1E5}</a:tableStyleId>
              </a:tblPr>
              <a:tblGrid>
                <a:gridCol w="4253443"/>
                <a:gridCol w="588305"/>
                <a:gridCol w="532935"/>
                <a:gridCol w="564191"/>
                <a:gridCol w="516105"/>
                <a:gridCol w="589835"/>
              </a:tblGrid>
              <a:tr h="422729">
                <a:tc>
                  <a:txBody>
                    <a:bodyPr/>
                    <a:lstStyle/>
                    <a:p>
                      <a:r>
                        <a:rPr lang="en-US" sz="2000" dirty="0" smtClean="0">
                          <a:solidFill>
                            <a:schemeClr val="tx1">
                              <a:lumMod val="50000"/>
                              <a:lumOff val="50000"/>
                            </a:schemeClr>
                          </a:solidFill>
                          <a:latin typeface="Calibri"/>
                          <a:cs typeface="Calibri"/>
                        </a:rPr>
                        <a:t>Milestones</a:t>
                      </a:r>
                      <a:endParaRPr lang="en-US" sz="2000" dirty="0">
                        <a:solidFill>
                          <a:schemeClr val="tx1">
                            <a:lumMod val="50000"/>
                            <a:lumOff val="50000"/>
                          </a:schemeClr>
                        </a:solidFill>
                        <a:latin typeface="Calibri"/>
                        <a:cs typeface="Calibri"/>
                      </a:endParaRPr>
                    </a:p>
                  </a:txBody>
                  <a:tcP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a:r>
                        <a:rPr lang="en-US" sz="2000" dirty="0" smtClean="0">
                          <a:solidFill>
                            <a:schemeClr val="tx1">
                              <a:lumMod val="50000"/>
                              <a:lumOff val="50000"/>
                            </a:schemeClr>
                          </a:solidFill>
                          <a:latin typeface="Calibri"/>
                          <a:cs typeface="Calibri"/>
                        </a:rPr>
                        <a:t>Y1</a:t>
                      </a:r>
                      <a:endParaRPr lang="en-US" sz="2000" dirty="0">
                        <a:solidFill>
                          <a:schemeClr val="tx1">
                            <a:lumMod val="50000"/>
                            <a:lumOff val="50000"/>
                          </a:schemeClr>
                        </a:solidFill>
                        <a:latin typeface="Calibri"/>
                        <a:cs typeface="Calibri"/>
                      </a:endParaRPr>
                    </a:p>
                  </a:txBody>
                  <a:tcP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a:r>
                        <a:rPr lang="en-US" sz="2000" dirty="0" smtClean="0">
                          <a:solidFill>
                            <a:schemeClr val="tx1">
                              <a:lumMod val="50000"/>
                              <a:lumOff val="50000"/>
                            </a:schemeClr>
                          </a:solidFill>
                          <a:latin typeface="Calibri"/>
                          <a:cs typeface="Calibri"/>
                        </a:rPr>
                        <a:t>Y2</a:t>
                      </a:r>
                      <a:endParaRPr lang="en-US" sz="2000" dirty="0">
                        <a:solidFill>
                          <a:schemeClr val="tx1">
                            <a:lumMod val="50000"/>
                            <a:lumOff val="50000"/>
                          </a:schemeClr>
                        </a:solidFill>
                        <a:latin typeface="Calibri"/>
                        <a:cs typeface="Calibri"/>
                      </a:endParaRPr>
                    </a:p>
                  </a:txBody>
                  <a:tcP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a:r>
                        <a:rPr lang="en-US" sz="2000" dirty="0" smtClean="0">
                          <a:solidFill>
                            <a:schemeClr val="tx1">
                              <a:lumMod val="50000"/>
                              <a:lumOff val="50000"/>
                            </a:schemeClr>
                          </a:solidFill>
                          <a:latin typeface="Calibri"/>
                          <a:cs typeface="Calibri"/>
                        </a:rPr>
                        <a:t>Y3</a:t>
                      </a:r>
                      <a:endParaRPr lang="en-US" sz="2000" dirty="0">
                        <a:solidFill>
                          <a:schemeClr val="tx1">
                            <a:lumMod val="50000"/>
                            <a:lumOff val="50000"/>
                          </a:schemeClr>
                        </a:solidFill>
                        <a:latin typeface="Calibri"/>
                        <a:cs typeface="Calibri"/>
                      </a:endParaRPr>
                    </a:p>
                  </a:txBody>
                  <a:tcP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a:r>
                        <a:rPr lang="en-US" sz="2000" dirty="0" smtClean="0">
                          <a:solidFill>
                            <a:schemeClr val="tx1">
                              <a:lumMod val="50000"/>
                              <a:lumOff val="50000"/>
                            </a:schemeClr>
                          </a:solidFill>
                          <a:latin typeface="Calibri"/>
                          <a:cs typeface="Calibri"/>
                        </a:rPr>
                        <a:t>Y4</a:t>
                      </a:r>
                      <a:endParaRPr lang="en-US" sz="2000" dirty="0">
                        <a:solidFill>
                          <a:schemeClr val="tx1">
                            <a:lumMod val="50000"/>
                            <a:lumOff val="50000"/>
                          </a:schemeClr>
                        </a:solidFill>
                        <a:latin typeface="Calibri"/>
                        <a:cs typeface="Calibri"/>
                      </a:endParaRPr>
                    </a:p>
                  </a:txBody>
                  <a:tcP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a:r>
                        <a:rPr lang="en-US" sz="2000" dirty="0" smtClean="0">
                          <a:solidFill>
                            <a:schemeClr val="tx1">
                              <a:lumMod val="50000"/>
                              <a:lumOff val="50000"/>
                            </a:schemeClr>
                          </a:solidFill>
                          <a:latin typeface="Calibri"/>
                          <a:cs typeface="Calibri"/>
                        </a:rPr>
                        <a:t>Y5</a:t>
                      </a:r>
                      <a:endParaRPr lang="en-US" sz="2000" dirty="0">
                        <a:solidFill>
                          <a:schemeClr val="tx1">
                            <a:lumMod val="50000"/>
                            <a:lumOff val="50000"/>
                          </a:schemeClr>
                        </a:solidFill>
                        <a:latin typeface="Calibri"/>
                        <a:cs typeface="Calibri"/>
                      </a:endParaRPr>
                    </a:p>
                  </a:txBody>
                  <a:tcP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r>
              <a:tr h="591821">
                <a:tc>
                  <a:txBody>
                    <a:bodyPr/>
                    <a:lstStyle/>
                    <a:p>
                      <a:pPr marL="0" indent="0" algn="l">
                        <a:buFont typeface="+mj-lt"/>
                        <a:buNone/>
                      </a:pPr>
                      <a:r>
                        <a:rPr lang="en-US" sz="2000" dirty="0" smtClean="0">
                          <a:latin typeface="Calibri"/>
                          <a:cs typeface="Calibri"/>
                        </a:rPr>
                        <a:t>Leverage</a:t>
                      </a:r>
                      <a:r>
                        <a:rPr lang="en-US" sz="2000" baseline="0" dirty="0" smtClean="0">
                          <a:latin typeface="Calibri"/>
                          <a:cs typeface="Calibri"/>
                        </a:rPr>
                        <a:t> LONI</a:t>
                      </a:r>
                      <a:endParaRPr lang="en-US" sz="2000" dirty="0" smtClean="0">
                        <a:latin typeface="Calibri"/>
                        <a:cs typeface="Calibri"/>
                      </a:endParaRPr>
                    </a:p>
                  </a:txBody>
                  <a:tcPr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latin typeface="Calibri"/>
                          <a:cs typeface="Calibri"/>
                        </a:rPr>
                        <a:t>X</a:t>
                      </a:r>
                    </a:p>
                  </a:txBody>
                  <a:tcPr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a:r>
                        <a:rPr lang="en-US" sz="1800" b="1" dirty="0" smtClean="0">
                          <a:latin typeface="Calibri"/>
                          <a:cs typeface="Calibri"/>
                        </a:rPr>
                        <a:t>X</a:t>
                      </a:r>
                      <a:endParaRPr lang="en-US" sz="1800" b="1" dirty="0">
                        <a:latin typeface="Calibri"/>
                        <a:cs typeface="Calibri"/>
                      </a:endParaRPr>
                    </a:p>
                  </a:txBody>
                  <a:tcPr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baseline="0" dirty="0" smtClean="0">
                          <a:latin typeface="Calibri"/>
                          <a:cs typeface="Calibri"/>
                        </a:rPr>
                        <a:t>X  </a:t>
                      </a:r>
                      <a:endParaRPr lang="en-US" sz="1800" b="1" dirty="0" smtClean="0">
                        <a:latin typeface="Calibri"/>
                        <a:cs typeface="Calibri"/>
                      </a:endParaRPr>
                    </a:p>
                  </a:txBody>
                  <a:tcPr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a:r>
                        <a:rPr lang="en-US" sz="1800" b="1" dirty="0" smtClean="0">
                          <a:latin typeface="Calibri"/>
                          <a:cs typeface="Calibri"/>
                        </a:rPr>
                        <a:t>X</a:t>
                      </a:r>
                      <a:endParaRPr lang="en-US" sz="1800" b="1" dirty="0">
                        <a:latin typeface="Calibri"/>
                        <a:cs typeface="Calibri"/>
                      </a:endParaRPr>
                    </a:p>
                  </a:txBody>
                  <a:tcPr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a:r>
                        <a:rPr lang="en-US" sz="1800" b="1" dirty="0" smtClean="0">
                          <a:latin typeface="Calibri"/>
                          <a:cs typeface="Calibri"/>
                        </a:rPr>
                        <a:t>X</a:t>
                      </a:r>
                      <a:endParaRPr lang="en-US" sz="1800" b="1" dirty="0">
                        <a:latin typeface="Calibri"/>
                        <a:cs typeface="Calibri"/>
                      </a:endParaRPr>
                    </a:p>
                  </a:txBody>
                  <a:tcPr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r>
              <a:tr h="594062">
                <a:tc>
                  <a:txBody>
                    <a:bodyPr/>
                    <a:lstStyle/>
                    <a:p>
                      <a:r>
                        <a:rPr lang="en-US" sz="2000" dirty="0" smtClean="0">
                          <a:solidFill>
                            <a:schemeClr val="tx1"/>
                          </a:solidFill>
                          <a:latin typeface="Calibri"/>
                          <a:ea typeface="MS PGothic" charset="0"/>
                          <a:cs typeface="Calibri"/>
                        </a:rPr>
                        <a:t>Build on CCT/Cybertools</a:t>
                      </a:r>
                      <a:endParaRPr lang="en-US" sz="2000" dirty="0">
                        <a:solidFill>
                          <a:schemeClr val="tx1"/>
                        </a:solidFill>
                        <a:latin typeface="Calibri"/>
                        <a:ea typeface="MS PGothic" charset="0"/>
                        <a:cs typeface="Calibri"/>
                      </a:endParaRPr>
                    </a:p>
                  </a:txBody>
                  <a:tcPr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latin typeface="Calibri"/>
                          <a:cs typeface="Calibri"/>
                        </a:rPr>
                        <a:t>X</a:t>
                      </a:r>
                    </a:p>
                  </a:txBody>
                  <a:tcPr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latin typeface="Calibri"/>
                          <a:cs typeface="Calibri"/>
                        </a:rPr>
                        <a:t>X</a:t>
                      </a:r>
                    </a:p>
                  </a:txBody>
                  <a:tcPr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a:r>
                        <a:rPr lang="en-US" sz="1800" b="1" dirty="0" smtClean="0">
                          <a:latin typeface="Calibri"/>
                          <a:cs typeface="Calibri"/>
                        </a:rPr>
                        <a:t>X</a:t>
                      </a:r>
                      <a:endParaRPr lang="en-US" sz="1800" b="1" dirty="0">
                        <a:latin typeface="Calibri"/>
                        <a:cs typeface="Calibri"/>
                      </a:endParaRPr>
                    </a:p>
                  </a:txBody>
                  <a:tcPr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a:r>
                        <a:rPr lang="en-US" sz="1800" b="1" dirty="0" smtClean="0">
                          <a:latin typeface="Calibri"/>
                          <a:cs typeface="Calibri"/>
                        </a:rPr>
                        <a:t>X</a:t>
                      </a:r>
                      <a:endParaRPr lang="en-US" sz="1800" b="1" dirty="0">
                        <a:latin typeface="Calibri"/>
                        <a:cs typeface="Calibri"/>
                      </a:endParaRPr>
                    </a:p>
                  </a:txBody>
                  <a:tcPr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a:r>
                        <a:rPr lang="en-US" sz="1800" b="1" dirty="0" smtClean="0">
                          <a:latin typeface="Calibri"/>
                          <a:cs typeface="Calibri"/>
                        </a:rPr>
                        <a:t>X           </a:t>
                      </a:r>
                      <a:endParaRPr lang="en-US" sz="1800" b="1" dirty="0">
                        <a:latin typeface="Calibri"/>
                        <a:cs typeface="Calibri"/>
                      </a:endParaRPr>
                    </a:p>
                  </a:txBody>
                  <a:tcPr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r>
              <a:tr h="591821">
                <a:tc>
                  <a:txBody>
                    <a:bodyPr/>
                    <a:lstStyle/>
                    <a:p>
                      <a:r>
                        <a:rPr lang="en-US" sz="2000" dirty="0" smtClean="0">
                          <a:solidFill>
                            <a:schemeClr val="tx1"/>
                          </a:solidFill>
                          <a:latin typeface="Calibri"/>
                          <a:ea typeface="MS PGothic" charset="0"/>
                          <a:cs typeface="Calibri"/>
                        </a:rPr>
                        <a:t>Migrate to Leadership Class Machines</a:t>
                      </a:r>
                      <a:endParaRPr lang="en-US" sz="2000" dirty="0">
                        <a:solidFill>
                          <a:schemeClr val="tx1"/>
                        </a:solidFill>
                        <a:latin typeface="Calibri"/>
                        <a:ea typeface="MS PGothic" charset="0"/>
                        <a:cs typeface="Calibri"/>
                      </a:endParaRPr>
                    </a:p>
                  </a:txBody>
                  <a:tcPr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a:endParaRPr lang="en-US" sz="1800" b="1" dirty="0">
                        <a:latin typeface="Calibri"/>
                        <a:cs typeface="Calibri"/>
                      </a:endParaRPr>
                    </a:p>
                  </a:txBody>
                  <a:tcPr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a:endParaRPr lang="en-US" sz="1800" b="1" dirty="0">
                        <a:latin typeface="Calibri"/>
                        <a:cs typeface="Calibri"/>
                      </a:endParaRPr>
                    </a:p>
                  </a:txBody>
                  <a:tcPr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a:r>
                        <a:rPr lang="en-US" sz="1800" b="1" dirty="0" smtClean="0">
                          <a:latin typeface="Calibri"/>
                          <a:cs typeface="Calibri"/>
                        </a:rPr>
                        <a:t>X</a:t>
                      </a:r>
                      <a:endParaRPr lang="en-US" sz="1800" b="1" dirty="0">
                        <a:latin typeface="Calibri"/>
                        <a:cs typeface="Calibri"/>
                      </a:endParaRPr>
                    </a:p>
                  </a:txBody>
                  <a:tcPr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a:r>
                        <a:rPr lang="en-US" sz="1800" b="1" dirty="0" smtClean="0">
                          <a:latin typeface="Calibri"/>
                          <a:cs typeface="Calibri"/>
                        </a:rPr>
                        <a:t>X</a:t>
                      </a:r>
                      <a:endParaRPr lang="en-US" sz="1800" b="1" dirty="0">
                        <a:latin typeface="Calibri"/>
                        <a:cs typeface="Calibri"/>
                      </a:endParaRPr>
                    </a:p>
                  </a:txBody>
                  <a:tcPr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a:r>
                        <a:rPr lang="en-US" sz="1800" b="1" dirty="0" smtClean="0">
                          <a:latin typeface="Calibri"/>
                          <a:cs typeface="Calibri"/>
                        </a:rPr>
                        <a:t>X</a:t>
                      </a:r>
                      <a:endParaRPr lang="en-US" sz="1800" b="1" dirty="0">
                        <a:latin typeface="Calibri"/>
                        <a:cs typeface="Calibri"/>
                      </a:endParaRPr>
                    </a:p>
                  </a:txBody>
                  <a:tcPr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r>
              <a:tr h="603638">
                <a:tc>
                  <a:txBody>
                    <a:bodyPr/>
                    <a:lstStyle/>
                    <a:p>
                      <a:r>
                        <a:rPr lang="en-US" sz="2000" dirty="0" smtClean="0">
                          <a:solidFill>
                            <a:schemeClr val="tx1"/>
                          </a:solidFill>
                          <a:latin typeface="Calibri"/>
                          <a:ea typeface="MS PGothic" charset="0"/>
                          <a:cs typeface="Calibri"/>
                        </a:rPr>
                        <a:t>Expand LA-</a:t>
                      </a:r>
                      <a:r>
                        <a:rPr lang="en-US" sz="2000" dirty="0" err="1" smtClean="0">
                          <a:solidFill>
                            <a:schemeClr val="tx1"/>
                          </a:solidFill>
                          <a:latin typeface="Calibri"/>
                          <a:ea typeface="MS PGothic" charset="0"/>
                          <a:cs typeface="Calibri"/>
                        </a:rPr>
                        <a:t>SiGMA</a:t>
                      </a:r>
                      <a:r>
                        <a:rPr lang="en-US" sz="2000" dirty="0" smtClean="0">
                          <a:solidFill>
                            <a:schemeClr val="tx1"/>
                          </a:solidFill>
                          <a:latin typeface="Calibri"/>
                          <a:ea typeface="MS PGothic" charset="0"/>
                          <a:cs typeface="Calibri"/>
                        </a:rPr>
                        <a:t> impact via codes</a:t>
                      </a:r>
                      <a:endParaRPr lang="en-US" sz="2000" dirty="0">
                        <a:solidFill>
                          <a:schemeClr val="tx1"/>
                        </a:solidFill>
                        <a:latin typeface="Calibri"/>
                        <a:ea typeface="MS PGothic" charset="0"/>
                        <a:cs typeface="Calibri"/>
                      </a:endParaRPr>
                    </a:p>
                  </a:txBody>
                  <a:tcPr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a:endParaRPr lang="en-US" sz="1800" b="1" dirty="0">
                        <a:latin typeface="Calibri"/>
                        <a:cs typeface="Calibri"/>
                      </a:endParaRPr>
                    </a:p>
                  </a:txBody>
                  <a:tcPr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a:endParaRPr lang="en-US" sz="1800" b="1" dirty="0">
                        <a:latin typeface="Calibri"/>
                        <a:cs typeface="Calibri"/>
                      </a:endParaRPr>
                    </a:p>
                  </a:txBody>
                  <a:tcPr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a:r>
                        <a:rPr lang="en-US" sz="1800" b="1" dirty="0" smtClean="0">
                          <a:latin typeface="Calibri"/>
                          <a:cs typeface="Calibri"/>
                        </a:rPr>
                        <a:t>X</a:t>
                      </a:r>
                      <a:endParaRPr lang="en-US" sz="1800" b="1" dirty="0">
                        <a:latin typeface="Calibri"/>
                        <a:cs typeface="Calibri"/>
                      </a:endParaRPr>
                    </a:p>
                  </a:txBody>
                  <a:tcPr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a:r>
                        <a:rPr lang="en-US" sz="1800" b="1" dirty="0" smtClean="0">
                          <a:latin typeface="Calibri"/>
                          <a:cs typeface="Calibri"/>
                        </a:rPr>
                        <a:t>X</a:t>
                      </a:r>
                      <a:endParaRPr lang="en-US" sz="1800" b="1" dirty="0">
                        <a:latin typeface="Calibri"/>
                        <a:cs typeface="Calibri"/>
                      </a:endParaRPr>
                    </a:p>
                  </a:txBody>
                  <a:tcPr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a:r>
                        <a:rPr lang="en-US" sz="1800" b="1" dirty="0" smtClean="0">
                          <a:latin typeface="Calibri"/>
                          <a:cs typeface="Calibri"/>
                        </a:rPr>
                        <a:t>X</a:t>
                      </a:r>
                      <a:endParaRPr lang="en-US" sz="1800" b="1" dirty="0">
                        <a:latin typeface="Calibri"/>
                        <a:cs typeface="Calibri"/>
                      </a:endParaRPr>
                    </a:p>
                  </a:txBody>
                  <a:tcPr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r>
            </a:tbl>
          </a:graphicData>
        </a:graphic>
      </p:graphicFrame>
      <p:sp>
        <p:nvSpPr>
          <p:cNvPr id="89" name="TextBox 88"/>
          <p:cNvSpPr txBox="1"/>
          <p:nvPr/>
        </p:nvSpPr>
        <p:spPr>
          <a:xfrm>
            <a:off x="7549727" y="1990944"/>
            <a:ext cx="1282796" cy="400110"/>
          </a:xfrm>
          <a:prstGeom prst="rect">
            <a:avLst/>
          </a:prstGeom>
          <a:noFill/>
        </p:spPr>
        <p:txBody>
          <a:bodyPr wrap="none" rtlCol="0">
            <a:spAutoFit/>
          </a:bodyPr>
          <a:lstStyle/>
          <a:p>
            <a:r>
              <a:rPr lang="en-US" sz="2000" i="1" dirty="0" smtClean="0">
                <a:solidFill>
                  <a:srgbClr val="7F7F7F"/>
                </a:solidFill>
              </a:rPr>
              <a:t>On Track</a:t>
            </a:r>
            <a:endParaRPr lang="en-US" sz="2000" i="1" dirty="0">
              <a:solidFill>
                <a:srgbClr val="7F7F7F"/>
              </a:solidFill>
            </a:endParaRPr>
          </a:p>
        </p:txBody>
      </p:sp>
      <p:sp>
        <p:nvSpPr>
          <p:cNvPr id="90" name="TextBox 89"/>
          <p:cNvSpPr txBox="1"/>
          <p:nvPr/>
        </p:nvSpPr>
        <p:spPr>
          <a:xfrm>
            <a:off x="7549727" y="2611830"/>
            <a:ext cx="1282796" cy="400110"/>
          </a:xfrm>
          <a:prstGeom prst="rect">
            <a:avLst/>
          </a:prstGeom>
          <a:noFill/>
        </p:spPr>
        <p:txBody>
          <a:bodyPr wrap="none" rtlCol="0">
            <a:spAutoFit/>
          </a:bodyPr>
          <a:lstStyle/>
          <a:p>
            <a:r>
              <a:rPr lang="en-US" sz="2000" i="1" dirty="0" smtClean="0">
                <a:solidFill>
                  <a:srgbClr val="7F7F7F"/>
                </a:solidFill>
              </a:rPr>
              <a:t>On Track</a:t>
            </a:r>
            <a:endParaRPr lang="en-US" sz="2000" i="1" dirty="0">
              <a:solidFill>
                <a:srgbClr val="7F7F7F"/>
              </a:solidFill>
            </a:endParaRPr>
          </a:p>
        </p:txBody>
      </p:sp>
      <p:sp>
        <p:nvSpPr>
          <p:cNvPr id="91" name="TextBox 90"/>
          <p:cNvSpPr txBox="1"/>
          <p:nvPr/>
        </p:nvSpPr>
        <p:spPr>
          <a:xfrm>
            <a:off x="7549727" y="3203006"/>
            <a:ext cx="988871" cy="400110"/>
          </a:xfrm>
          <a:prstGeom prst="rect">
            <a:avLst/>
          </a:prstGeom>
          <a:noFill/>
        </p:spPr>
        <p:txBody>
          <a:bodyPr wrap="none" rtlCol="0">
            <a:spAutoFit/>
          </a:bodyPr>
          <a:lstStyle/>
          <a:p>
            <a:r>
              <a:rPr lang="en-US" sz="2000" i="1" dirty="0" smtClean="0">
                <a:solidFill>
                  <a:srgbClr val="7F7F7F"/>
                </a:solidFill>
              </a:rPr>
              <a:t>Ahead</a:t>
            </a:r>
            <a:endParaRPr lang="en-US" sz="2000" i="1" dirty="0">
              <a:solidFill>
                <a:srgbClr val="7F7F7F"/>
              </a:solidFill>
            </a:endParaRPr>
          </a:p>
        </p:txBody>
      </p:sp>
      <p:sp>
        <p:nvSpPr>
          <p:cNvPr id="93" name="Right Arrow 92"/>
          <p:cNvSpPr/>
          <p:nvPr/>
        </p:nvSpPr>
        <p:spPr>
          <a:xfrm>
            <a:off x="4672201" y="1883106"/>
            <a:ext cx="1396090" cy="533400"/>
          </a:xfrm>
          <a:prstGeom prst="rightArrow">
            <a:avLst/>
          </a:prstGeom>
          <a:gradFill flip="none" rotWithShape="1">
            <a:gsLst>
              <a:gs pos="12000">
                <a:srgbClr val="FFFF66">
                  <a:alpha val="70000"/>
                </a:srgbClr>
              </a:gs>
              <a:gs pos="84000">
                <a:srgbClr val="339900">
                  <a:alpha val="71000"/>
                </a:srgbClr>
              </a:gs>
            </a:gsLst>
            <a:lin ang="0" scaled="1"/>
            <a:tileRect/>
          </a:gradFill>
          <a:ln>
            <a:solidFill>
              <a:srgbClr val="3399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Right Arrow 93"/>
          <p:cNvSpPr/>
          <p:nvPr/>
        </p:nvSpPr>
        <p:spPr>
          <a:xfrm>
            <a:off x="4670330" y="2452004"/>
            <a:ext cx="1374210" cy="533400"/>
          </a:xfrm>
          <a:prstGeom prst="rightArrow">
            <a:avLst/>
          </a:prstGeom>
          <a:gradFill flip="none" rotWithShape="1">
            <a:gsLst>
              <a:gs pos="12000">
                <a:srgbClr val="FFFF66">
                  <a:alpha val="70000"/>
                </a:srgbClr>
              </a:gs>
              <a:gs pos="84000">
                <a:srgbClr val="339900">
                  <a:alpha val="71000"/>
                </a:srgbClr>
              </a:gs>
            </a:gsLst>
            <a:lin ang="0" scaled="1"/>
            <a:tileRect/>
          </a:gradFill>
          <a:ln>
            <a:solidFill>
              <a:srgbClr val="3399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Right Arrow 94"/>
          <p:cNvSpPr/>
          <p:nvPr/>
        </p:nvSpPr>
        <p:spPr>
          <a:xfrm>
            <a:off x="4662136" y="3639906"/>
            <a:ext cx="1370569" cy="533400"/>
          </a:xfrm>
          <a:prstGeom prst="rightArrow">
            <a:avLst/>
          </a:prstGeom>
          <a:gradFill flip="none" rotWithShape="1">
            <a:gsLst>
              <a:gs pos="12000">
                <a:srgbClr val="FFFF66">
                  <a:alpha val="70000"/>
                </a:srgbClr>
              </a:gs>
              <a:gs pos="84000">
                <a:srgbClr val="339900">
                  <a:alpha val="71000"/>
                </a:srgbClr>
              </a:gs>
            </a:gsLst>
            <a:lin ang="0" scaled="1"/>
            <a:tileRect/>
          </a:gradFill>
          <a:ln>
            <a:solidFill>
              <a:srgbClr val="3399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3103307" y="4655776"/>
            <a:ext cx="4867356" cy="1354217"/>
          </a:xfrm>
          <a:prstGeom prst="rect">
            <a:avLst/>
          </a:prstGeom>
          <a:noFill/>
        </p:spPr>
        <p:txBody>
          <a:bodyPr wrap="square">
            <a:spAutoFit/>
          </a:bodyPr>
          <a:lstStyle/>
          <a:p>
            <a:pPr>
              <a:spcBef>
                <a:spcPts val="1200"/>
              </a:spcBef>
              <a:defRPr/>
            </a:pPr>
            <a:r>
              <a:rPr lang="en-US" dirty="0" smtClean="0">
                <a:latin typeface="Arial Unicode MS" pitchFamily="34" charset="-128"/>
                <a:ea typeface="Arial Unicode MS" pitchFamily="34" charset="-128"/>
                <a:cs typeface="Arial Unicode MS" pitchFamily="34" charset="-128"/>
              </a:rPr>
              <a:t>More GPU, data use/reuse, 3 CTCI faculty depart.</a:t>
            </a:r>
            <a:endParaRPr lang="en-US" dirty="0">
              <a:latin typeface="Arial Unicode MS" pitchFamily="34" charset="-128"/>
              <a:ea typeface="Arial Unicode MS" pitchFamily="34" charset="-128"/>
              <a:cs typeface="Arial Unicode MS" pitchFamily="34" charset="-128"/>
            </a:endParaRPr>
          </a:p>
          <a:p>
            <a:pPr>
              <a:spcBef>
                <a:spcPts val="1200"/>
              </a:spcBef>
              <a:defRPr/>
            </a:pPr>
            <a:r>
              <a:rPr lang="en-US" dirty="0" smtClean="0">
                <a:latin typeface="Arial Unicode MS" pitchFamily="34" charset="-128"/>
                <a:ea typeface="Arial Unicode MS" pitchFamily="34" charset="-128"/>
                <a:cs typeface="Arial Unicode MS" pitchFamily="34" charset="-128"/>
              </a:rPr>
              <a:t>Added a </a:t>
            </a:r>
            <a:r>
              <a:rPr lang="en-US" dirty="0">
                <a:latin typeface="Arial Unicode MS" pitchFamily="34" charset="-128"/>
                <a:ea typeface="Arial Unicode MS" pitchFamily="34" charset="-128"/>
                <a:cs typeface="Arial Unicode MS" pitchFamily="34" charset="-128"/>
              </a:rPr>
              <a:t>GPU </a:t>
            </a:r>
            <a:r>
              <a:rPr lang="en-US" dirty="0" smtClean="0">
                <a:latin typeface="Arial Unicode MS" pitchFamily="34" charset="-128"/>
                <a:ea typeface="Arial Unicode MS" pitchFamily="34" charset="-128"/>
                <a:cs typeface="Arial Unicode MS" pitchFamily="34" charset="-128"/>
              </a:rPr>
              <a:t>and a data use/reuse expert. Succession plans for departing faculty. </a:t>
            </a:r>
            <a:endParaRPr lang="en-US" dirty="0">
              <a:latin typeface="Arial Unicode MS" pitchFamily="34" charset="-128"/>
              <a:ea typeface="Arial Unicode MS" pitchFamily="34" charset="-128"/>
              <a:cs typeface="Arial Unicode MS" pitchFamily="34" charset="-128"/>
            </a:endParaRPr>
          </a:p>
        </p:txBody>
      </p:sp>
      <p:sp>
        <p:nvSpPr>
          <p:cNvPr id="13" name="TextBox 12"/>
          <p:cNvSpPr txBox="1"/>
          <p:nvPr/>
        </p:nvSpPr>
        <p:spPr>
          <a:xfrm>
            <a:off x="572565" y="4647583"/>
            <a:ext cx="2427093" cy="1077218"/>
          </a:xfrm>
          <a:prstGeom prst="rect">
            <a:avLst/>
          </a:prstGeom>
          <a:noFill/>
        </p:spPr>
        <p:txBody>
          <a:bodyPr wrap="square">
            <a:spAutoFit/>
          </a:bodyPr>
          <a:lstStyle/>
          <a:p>
            <a:pPr>
              <a:spcBef>
                <a:spcPts val="1200"/>
              </a:spcBef>
              <a:defRPr/>
            </a:pPr>
            <a:r>
              <a:rPr lang="en-US" b="1" dirty="0" smtClean="0">
                <a:latin typeface="Arial Unicode MS" pitchFamily="34" charset="-128"/>
                <a:ea typeface="Arial Unicode MS" pitchFamily="34" charset="-128"/>
                <a:cs typeface="Arial Unicode MS" pitchFamily="34" charset="-128"/>
              </a:rPr>
              <a:t>Challenges/Barriers:</a:t>
            </a:r>
          </a:p>
          <a:p>
            <a:pPr>
              <a:spcBef>
                <a:spcPts val="1200"/>
              </a:spcBef>
              <a:defRPr/>
            </a:pPr>
            <a:r>
              <a:rPr lang="en-US" b="1" dirty="0">
                <a:latin typeface="Arial Unicode MS" pitchFamily="34" charset="-128"/>
                <a:ea typeface="Arial Unicode MS" pitchFamily="34" charset="-128"/>
                <a:cs typeface="Arial Unicode MS" pitchFamily="34" charset="-128"/>
              </a:rPr>
              <a:t/>
            </a:r>
            <a:br>
              <a:rPr lang="en-US" b="1" dirty="0">
                <a:latin typeface="Arial Unicode MS" pitchFamily="34" charset="-128"/>
                <a:ea typeface="Arial Unicode MS" pitchFamily="34" charset="-128"/>
                <a:cs typeface="Arial Unicode MS" pitchFamily="34" charset="-128"/>
              </a:rPr>
            </a:br>
            <a:r>
              <a:rPr lang="en-US" b="1" dirty="0" smtClean="0">
                <a:latin typeface="Arial Unicode MS" pitchFamily="34" charset="-128"/>
                <a:ea typeface="Arial Unicode MS" pitchFamily="34" charset="-128"/>
                <a:cs typeface="Arial Unicode MS" pitchFamily="34" charset="-128"/>
              </a:rPr>
              <a:t>Mitigation </a:t>
            </a:r>
            <a:r>
              <a:rPr lang="en-US" b="1" dirty="0">
                <a:latin typeface="Arial Unicode MS" pitchFamily="34" charset="-128"/>
                <a:ea typeface="Arial Unicode MS" pitchFamily="34" charset="-128"/>
                <a:cs typeface="Arial Unicode MS" pitchFamily="34" charset="-128"/>
              </a:rPr>
              <a:t>plan</a:t>
            </a:r>
            <a:r>
              <a:rPr lang="en-US" b="1" dirty="0" smtClean="0">
                <a:latin typeface="Arial Unicode MS" pitchFamily="34" charset="-128"/>
                <a:ea typeface="Arial Unicode MS" pitchFamily="34" charset="-128"/>
                <a:cs typeface="Arial Unicode MS" pitchFamily="34" charset="-128"/>
              </a:rPr>
              <a:t>:</a:t>
            </a:r>
            <a:endParaRPr lang="en-US" b="1" dirty="0">
              <a:latin typeface="Arial Unicode MS" pitchFamily="34" charset="-128"/>
              <a:ea typeface="Arial Unicode MS" pitchFamily="34" charset="-128"/>
              <a:cs typeface="Arial Unicode MS" pitchFamily="34" charset="-128"/>
            </a:endParaRPr>
          </a:p>
        </p:txBody>
      </p:sp>
      <p:pic>
        <p:nvPicPr>
          <p:cNvPr id="15" name="Picture 1"/>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023225" y="0"/>
            <a:ext cx="1120775"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7571502" y="3678605"/>
            <a:ext cx="1282796" cy="400110"/>
          </a:xfrm>
          <a:prstGeom prst="rect">
            <a:avLst/>
          </a:prstGeom>
          <a:noFill/>
        </p:spPr>
        <p:txBody>
          <a:bodyPr wrap="none" rtlCol="0">
            <a:spAutoFit/>
          </a:bodyPr>
          <a:lstStyle/>
          <a:p>
            <a:r>
              <a:rPr lang="en-US" sz="2000" i="1" dirty="0" smtClean="0">
                <a:solidFill>
                  <a:srgbClr val="7F7F7F"/>
                </a:solidFill>
              </a:rPr>
              <a:t>On Track</a:t>
            </a:r>
            <a:endParaRPr lang="en-US" sz="2000" i="1" dirty="0">
              <a:solidFill>
                <a:srgbClr val="7F7F7F"/>
              </a:solidFill>
            </a:endParaRPr>
          </a:p>
        </p:txBody>
      </p:sp>
      <p:sp>
        <p:nvSpPr>
          <p:cNvPr id="16" name="Right Arrow 15"/>
          <p:cNvSpPr/>
          <p:nvPr/>
        </p:nvSpPr>
        <p:spPr>
          <a:xfrm>
            <a:off x="4695786" y="3056056"/>
            <a:ext cx="1370569" cy="533400"/>
          </a:xfrm>
          <a:prstGeom prst="rightArrow">
            <a:avLst/>
          </a:prstGeom>
          <a:gradFill flip="none" rotWithShape="1">
            <a:gsLst>
              <a:gs pos="12000">
                <a:srgbClr val="FFFF66">
                  <a:alpha val="70000"/>
                </a:srgbClr>
              </a:gs>
              <a:gs pos="84000">
                <a:srgbClr val="339900">
                  <a:alpha val="71000"/>
                </a:srgbClr>
              </a:gs>
            </a:gsLst>
            <a:lin ang="0" scaled="1"/>
            <a:tileRect/>
          </a:gradFill>
          <a:ln>
            <a:solidFill>
              <a:srgbClr val="3399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59061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 Box 3"/>
          <p:cNvSpPr txBox="1">
            <a:spLocks noChangeArrowheads="1"/>
          </p:cNvSpPr>
          <p:nvPr/>
        </p:nvSpPr>
        <p:spPr bwMode="auto">
          <a:xfrm>
            <a:off x="390104" y="366314"/>
            <a:ext cx="9067800" cy="461665"/>
          </a:xfrm>
          <a:prstGeom prst="rect">
            <a:avLst/>
          </a:prstGeom>
          <a:noFill/>
          <a:ln>
            <a:noFill/>
          </a:ln>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z="2400" b="1" dirty="0">
                <a:solidFill>
                  <a:srgbClr val="7F7F7F"/>
                </a:solidFill>
                <a:latin typeface="Arial" charset="0"/>
                <a:ea typeface="MS PGothic" charset="0"/>
                <a:cs typeface="MS PGothic" charset="0"/>
              </a:rPr>
              <a:t>CTCI Milestones</a:t>
            </a:r>
          </a:p>
        </p:txBody>
      </p:sp>
      <p:graphicFrame>
        <p:nvGraphicFramePr>
          <p:cNvPr id="88" name="Content Placeholder 3"/>
          <p:cNvGraphicFramePr>
            <a:graphicFrameLocks noGrp="1"/>
          </p:cNvGraphicFramePr>
          <p:nvPr>
            <p:ph idx="1"/>
            <p:extLst>
              <p:ext uri="{D42A27DB-BD31-4B8C-83A1-F6EECF244321}">
                <p14:modId xmlns:p14="http://schemas.microsoft.com/office/powerpoint/2010/main" val="1234610046"/>
              </p:ext>
            </p:extLst>
          </p:nvPr>
        </p:nvGraphicFramePr>
        <p:xfrm>
          <a:off x="409685" y="1401695"/>
          <a:ext cx="4253443" cy="2804071"/>
        </p:xfrm>
        <a:graphic>
          <a:graphicData uri="http://schemas.openxmlformats.org/drawingml/2006/table">
            <a:tbl>
              <a:tblPr firstRow="1" bandRow="1">
                <a:tableStyleId>{3B4B98B0-60AC-42C2-AFA5-B58CD77FA1E5}</a:tableStyleId>
              </a:tblPr>
              <a:tblGrid>
                <a:gridCol w="4253443"/>
              </a:tblGrid>
              <a:tr h="422729">
                <a:tc>
                  <a:txBody>
                    <a:bodyPr/>
                    <a:lstStyle/>
                    <a:p>
                      <a:r>
                        <a:rPr lang="en-US" sz="2000" dirty="0" smtClean="0">
                          <a:solidFill>
                            <a:schemeClr val="tx1">
                              <a:lumMod val="50000"/>
                              <a:lumOff val="50000"/>
                            </a:schemeClr>
                          </a:solidFill>
                          <a:latin typeface="Calibri"/>
                          <a:cs typeface="Calibri"/>
                        </a:rPr>
                        <a:t>Milestones</a:t>
                      </a:r>
                      <a:endParaRPr lang="en-US" sz="2000" dirty="0">
                        <a:solidFill>
                          <a:schemeClr val="tx1">
                            <a:lumMod val="50000"/>
                            <a:lumOff val="50000"/>
                          </a:schemeClr>
                        </a:solidFill>
                        <a:latin typeface="Calibri"/>
                        <a:cs typeface="Calibri"/>
                      </a:endParaRPr>
                    </a:p>
                  </a:txBody>
                  <a:tcP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r>
              <a:tr h="591821">
                <a:tc>
                  <a:txBody>
                    <a:bodyPr/>
                    <a:lstStyle/>
                    <a:p>
                      <a:pPr marL="0" indent="0" algn="l">
                        <a:buFont typeface="+mj-lt"/>
                        <a:buNone/>
                      </a:pPr>
                      <a:r>
                        <a:rPr lang="en-US" sz="2000" dirty="0" smtClean="0">
                          <a:latin typeface="Calibri"/>
                          <a:cs typeface="Calibri"/>
                        </a:rPr>
                        <a:t>Leverage</a:t>
                      </a:r>
                      <a:r>
                        <a:rPr lang="en-US" sz="2000" baseline="0" dirty="0" smtClean="0">
                          <a:latin typeface="Calibri"/>
                          <a:cs typeface="Calibri"/>
                        </a:rPr>
                        <a:t> LONI</a:t>
                      </a:r>
                      <a:endParaRPr lang="en-US" sz="2000" dirty="0" smtClean="0">
                        <a:latin typeface="Calibri"/>
                        <a:cs typeface="Calibri"/>
                      </a:endParaRPr>
                    </a:p>
                  </a:txBody>
                  <a:tcPr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r>
              <a:tr h="594062">
                <a:tc>
                  <a:txBody>
                    <a:bodyPr/>
                    <a:lstStyle/>
                    <a:p>
                      <a:r>
                        <a:rPr lang="en-US" sz="2000" dirty="0" smtClean="0">
                          <a:solidFill>
                            <a:schemeClr val="tx1"/>
                          </a:solidFill>
                          <a:latin typeface="Calibri"/>
                          <a:ea typeface="MS PGothic" charset="0"/>
                          <a:cs typeface="Calibri"/>
                        </a:rPr>
                        <a:t>Build on CCT/Cybertools</a:t>
                      </a:r>
                      <a:endParaRPr lang="en-US" sz="2000" dirty="0">
                        <a:solidFill>
                          <a:schemeClr val="tx1"/>
                        </a:solidFill>
                        <a:latin typeface="Calibri"/>
                        <a:ea typeface="MS PGothic" charset="0"/>
                        <a:cs typeface="Calibri"/>
                      </a:endParaRPr>
                    </a:p>
                  </a:txBody>
                  <a:tcPr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r>
              <a:tr h="591821">
                <a:tc>
                  <a:txBody>
                    <a:bodyPr/>
                    <a:lstStyle/>
                    <a:p>
                      <a:r>
                        <a:rPr lang="en-US" sz="2000" dirty="0" smtClean="0">
                          <a:solidFill>
                            <a:schemeClr val="tx1"/>
                          </a:solidFill>
                          <a:latin typeface="Calibri"/>
                          <a:ea typeface="MS PGothic" charset="0"/>
                          <a:cs typeface="Calibri"/>
                        </a:rPr>
                        <a:t>Migrate to Leadership Class Machines</a:t>
                      </a:r>
                      <a:endParaRPr lang="en-US" sz="2000" dirty="0">
                        <a:solidFill>
                          <a:schemeClr val="tx1"/>
                        </a:solidFill>
                        <a:latin typeface="Calibri"/>
                        <a:ea typeface="MS PGothic" charset="0"/>
                        <a:cs typeface="Calibri"/>
                      </a:endParaRPr>
                    </a:p>
                  </a:txBody>
                  <a:tcPr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r>
              <a:tr h="603638">
                <a:tc>
                  <a:txBody>
                    <a:bodyPr/>
                    <a:lstStyle/>
                    <a:p>
                      <a:r>
                        <a:rPr lang="en-US" sz="2000" dirty="0" smtClean="0">
                          <a:solidFill>
                            <a:schemeClr val="tx1"/>
                          </a:solidFill>
                          <a:latin typeface="Calibri"/>
                          <a:ea typeface="MS PGothic" charset="0"/>
                          <a:cs typeface="Calibri"/>
                        </a:rPr>
                        <a:t>Expand LA-</a:t>
                      </a:r>
                      <a:r>
                        <a:rPr lang="en-US" sz="2000" dirty="0" err="1" smtClean="0">
                          <a:solidFill>
                            <a:schemeClr val="tx1"/>
                          </a:solidFill>
                          <a:latin typeface="Calibri"/>
                          <a:ea typeface="MS PGothic" charset="0"/>
                          <a:cs typeface="Calibri"/>
                        </a:rPr>
                        <a:t>SiGMA</a:t>
                      </a:r>
                      <a:r>
                        <a:rPr lang="en-US" sz="2000" dirty="0" smtClean="0">
                          <a:solidFill>
                            <a:schemeClr val="tx1"/>
                          </a:solidFill>
                          <a:latin typeface="Calibri"/>
                          <a:ea typeface="MS PGothic" charset="0"/>
                          <a:cs typeface="Calibri"/>
                        </a:rPr>
                        <a:t> impact via codes</a:t>
                      </a:r>
                      <a:endParaRPr lang="en-US" sz="2000" dirty="0">
                        <a:solidFill>
                          <a:schemeClr val="tx1"/>
                        </a:solidFill>
                        <a:latin typeface="Calibri"/>
                        <a:ea typeface="MS PGothic" charset="0"/>
                        <a:cs typeface="Calibri"/>
                      </a:endParaRPr>
                    </a:p>
                  </a:txBody>
                  <a:tcPr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r>
            </a:tbl>
          </a:graphicData>
        </a:graphic>
      </p:graphicFrame>
      <p:pic>
        <p:nvPicPr>
          <p:cNvPr id="15" name="Picture 1"/>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023225" y="0"/>
            <a:ext cx="1120775"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54197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344187" y="1381429"/>
            <a:ext cx="5195809" cy="1384995"/>
          </a:xfrm>
          <a:prstGeom prst="rect">
            <a:avLst/>
          </a:prstGeom>
          <a:solidFill>
            <a:srgbClr val="FFFFFF"/>
          </a:solidFill>
          <a:effectLst/>
        </p:spPr>
        <p:txBody>
          <a:bodyPr wrap="square" lIns="182880" tIns="137160" rIns="182880" bIns="137160" rtlCol="0">
            <a:spAutoFit/>
          </a:bodyPr>
          <a:lstStyle/>
          <a:p>
            <a:pPr>
              <a:spcAft>
                <a:spcPts val="600"/>
              </a:spcAft>
            </a:pPr>
            <a:r>
              <a:rPr lang="en-US" dirty="0" smtClean="0">
                <a:solidFill>
                  <a:srgbClr val="000000"/>
                </a:solidFill>
                <a:latin typeface="Calibri"/>
                <a:cs typeface="Calibri"/>
              </a:rPr>
              <a:t>A </a:t>
            </a:r>
            <a:r>
              <a:rPr lang="en-US" b="1" i="1" dirty="0" smtClean="0">
                <a:solidFill>
                  <a:srgbClr val="000000"/>
                </a:solidFill>
                <a:latin typeface="Calibri"/>
                <a:cs typeface="Calibri"/>
              </a:rPr>
              <a:t>novel</a:t>
            </a:r>
            <a:r>
              <a:rPr lang="en-US" dirty="0" smtClean="0">
                <a:solidFill>
                  <a:srgbClr val="000000"/>
                </a:solidFill>
                <a:latin typeface="Calibri"/>
                <a:cs typeface="Calibri"/>
              </a:rPr>
              <a:t> </a:t>
            </a:r>
            <a:r>
              <a:rPr lang="en-US" b="1" i="1" dirty="0" smtClean="0">
                <a:solidFill>
                  <a:srgbClr val="000000"/>
                </a:solidFill>
                <a:latin typeface="Calibri"/>
                <a:cs typeface="Calibri"/>
              </a:rPr>
              <a:t>collaboration</a:t>
            </a:r>
            <a:r>
              <a:rPr lang="en-US" dirty="0" smtClean="0">
                <a:solidFill>
                  <a:srgbClr val="000000"/>
                </a:solidFill>
                <a:latin typeface="Calibri"/>
                <a:cs typeface="Calibri"/>
              </a:rPr>
              <a:t> of over 30 faculty, students, and postdocs from LSU, LA Tech, UNO, and Louisiana School for Math, Sciences and the Arts (RET/REU). Using the</a:t>
            </a:r>
            <a:r>
              <a:rPr lang="en-US" i="1" dirty="0" smtClean="0">
                <a:latin typeface="Calibri"/>
                <a:cs typeface="Calibri"/>
              </a:rPr>
              <a:t> </a:t>
            </a:r>
            <a:r>
              <a:rPr lang="en-US" i="1" dirty="0" err="1" smtClean="0">
                <a:latin typeface="Calibri"/>
                <a:cs typeface="Calibri"/>
              </a:rPr>
              <a:t>Collaboratorium</a:t>
            </a:r>
            <a:r>
              <a:rPr lang="en-US" i="1" dirty="0" smtClean="0">
                <a:latin typeface="Calibri"/>
                <a:cs typeface="Calibri"/>
              </a:rPr>
              <a:t>* </a:t>
            </a:r>
            <a:r>
              <a:rPr lang="en-US" dirty="0" smtClean="0">
                <a:latin typeface="Calibri"/>
                <a:cs typeface="Calibri"/>
              </a:rPr>
              <a:t>at LSU.</a:t>
            </a:r>
            <a:endParaRPr lang="en-US" dirty="0">
              <a:latin typeface="Calibri"/>
              <a:cs typeface="Calibri"/>
            </a:endParaRPr>
          </a:p>
        </p:txBody>
      </p:sp>
      <p:sp>
        <p:nvSpPr>
          <p:cNvPr id="7" name="TextBox 6"/>
          <p:cNvSpPr txBox="1"/>
          <p:nvPr/>
        </p:nvSpPr>
        <p:spPr>
          <a:xfrm>
            <a:off x="3498230" y="2804245"/>
            <a:ext cx="5006258" cy="1107996"/>
          </a:xfrm>
          <a:prstGeom prst="rect">
            <a:avLst/>
          </a:prstGeom>
          <a:solidFill>
            <a:srgbClr val="FFFFFF"/>
          </a:solidFill>
          <a:ln>
            <a:noFill/>
          </a:ln>
          <a:effectLst>
            <a:outerShdw blurRad="63500" sx="102000" sy="102000" algn="ctr" rotWithShape="0">
              <a:prstClr val="black">
                <a:alpha val="40000"/>
              </a:prstClr>
            </a:outerShdw>
          </a:effectLst>
        </p:spPr>
        <p:txBody>
          <a:bodyPr wrap="square" lIns="182880" tIns="137160" rIns="182880" bIns="137160" rtlCol="0">
            <a:spAutoFit/>
          </a:bodyPr>
          <a:lstStyle/>
          <a:p>
            <a:r>
              <a:rPr lang="en-US" dirty="0" smtClean="0">
                <a:solidFill>
                  <a:schemeClr val="accent6">
                    <a:lumMod val="75000"/>
                  </a:schemeClr>
                </a:solidFill>
                <a:latin typeface="Calibri"/>
                <a:cs typeface="Calibri"/>
              </a:rPr>
              <a:t>Basis for successful MRI and CRI proposals, including a 1PFLOP PHI cluster (equivalent to the world’s fastest machine, Kraken, in 2008)</a:t>
            </a:r>
            <a:endParaRPr lang="en-US" dirty="0">
              <a:solidFill>
                <a:schemeClr val="accent6">
                  <a:lumMod val="75000"/>
                </a:schemeClr>
              </a:solidFill>
              <a:latin typeface="Calibri"/>
              <a:cs typeface="Calibri"/>
            </a:endParaRPr>
          </a:p>
        </p:txBody>
      </p:sp>
      <p:sp>
        <p:nvSpPr>
          <p:cNvPr id="71682" name="Text Box 3"/>
          <p:cNvSpPr txBox="1">
            <a:spLocks noChangeArrowheads="1"/>
          </p:cNvSpPr>
          <p:nvPr/>
        </p:nvSpPr>
        <p:spPr bwMode="auto">
          <a:xfrm>
            <a:off x="74266" y="89125"/>
            <a:ext cx="757513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MS PGothic" charset="0"/>
                <a:cs typeface="MS PGothic" charset="0"/>
              </a:defRPr>
            </a:lvl1pPr>
            <a:lvl2pPr marL="37931725" indent="-37474525" eaLnBrk="0" hangingPunct="0">
              <a:defRPr sz="2400">
                <a:solidFill>
                  <a:schemeClr val="tx1"/>
                </a:solidFill>
                <a:latin typeface="Arial" charset="0"/>
                <a:ea typeface="MS PGothic" charset="0"/>
                <a:cs typeface="MS PGothic" charset="0"/>
              </a:defRPr>
            </a:lvl2pPr>
            <a:lvl3pPr eaLnBrk="0" hangingPunct="0">
              <a:defRPr sz="2400">
                <a:solidFill>
                  <a:schemeClr val="tx1"/>
                </a:solidFill>
                <a:latin typeface="Arial" charset="0"/>
                <a:ea typeface="MS PGothic" charset="0"/>
                <a:cs typeface="MS PGothic" charset="0"/>
              </a:defRPr>
            </a:lvl3pPr>
            <a:lvl4pPr eaLnBrk="0" hangingPunct="0">
              <a:defRPr sz="2400">
                <a:solidFill>
                  <a:schemeClr val="tx1"/>
                </a:solidFill>
                <a:latin typeface="Arial" charset="0"/>
                <a:ea typeface="MS PGothic" charset="0"/>
                <a:cs typeface="MS PGothic" charset="0"/>
              </a:defRPr>
            </a:lvl4pPr>
            <a:lvl5pPr eaLnBrk="0" hangingPunct="0">
              <a:defRPr sz="2400">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en-US" sz="2600" b="1" dirty="0" smtClean="0">
                <a:solidFill>
                  <a:srgbClr val="7F7F7F"/>
                </a:solidFill>
              </a:rPr>
              <a:t>Heterogeneous GPU Computing:</a:t>
            </a:r>
            <a:endParaRPr lang="en-US" sz="2600" b="1" dirty="0">
              <a:solidFill>
                <a:srgbClr val="FF0000"/>
              </a:solidFill>
            </a:endParaRPr>
          </a:p>
        </p:txBody>
      </p:sp>
      <p:sp>
        <p:nvSpPr>
          <p:cNvPr id="4" name="TextBox 3"/>
          <p:cNvSpPr txBox="1"/>
          <p:nvPr/>
        </p:nvSpPr>
        <p:spPr>
          <a:xfrm>
            <a:off x="-986490" y="6313339"/>
            <a:ext cx="9143999" cy="338554"/>
          </a:xfrm>
          <a:prstGeom prst="rect">
            <a:avLst/>
          </a:prstGeom>
          <a:noFill/>
        </p:spPr>
        <p:txBody>
          <a:bodyPr wrap="square" rtlCol="0">
            <a:spAutoFit/>
          </a:bodyPr>
          <a:lstStyle/>
          <a:p>
            <a:pPr algn="ctr"/>
            <a:r>
              <a:rPr lang="en-US" sz="1600" dirty="0">
                <a:solidFill>
                  <a:srgbClr val="595959"/>
                </a:solidFill>
                <a:latin typeface="Calibri"/>
                <a:cs typeface="Calibri"/>
              </a:rPr>
              <a:t>*This room was initially renovated as part of an NSF-supported IGERT at </a:t>
            </a:r>
            <a:r>
              <a:rPr lang="en-US" sz="1600" dirty="0" smtClean="0">
                <a:solidFill>
                  <a:srgbClr val="595959"/>
                </a:solidFill>
                <a:latin typeface="Calibri"/>
                <a:cs typeface="Calibri"/>
              </a:rPr>
              <a:t>CCT.</a:t>
            </a:r>
            <a:endParaRPr lang="en-US" sz="1600" dirty="0">
              <a:solidFill>
                <a:srgbClr val="595959"/>
              </a:solidFill>
              <a:latin typeface="Calibri"/>
              <a:cs typeface="Calibri"/>
            </a:endParaRPr>
          </a:p>
        </p:txBody>
      </p:sp>
      <p:pic>
        <p:nvPicPr>
          <p:cNvPr id="13" name="Picture 5" descr="GPUgroup.jpg"/>
          <p:cNvPicPr>
            <a:picLocks noChangeAspect="1"/>
          </p:cNvPicPr>
          <p:nvPr/>
        </p:nvPicPr>
        <p:blipFill rotWithShape="1">
          <a:blip r:embed="rId3" cstate="email">
            <a:extLst>
              <a:ext uri="{28A0092B-C50C-407E-A947-70E740481C1C}">
                <a14:useLocalDpi xmlns:a14="http://schemas.microsoft.com/office/drawing/2010/main" val="0"/>
              </a:ext>
            </a:extLst>
          </a:blip>
          <a:srcRect l="6286" t="8717"/>
          <a:stretch/>
        </p:blipFill>
        <p:spPr bwMode="auto">
          <a:xfrm>
            <a:off x="375725" y="1040581"/>
            <a:ext cx="2581301" cy="1885751"/>
          </a:xfrm>
          <a:prstGeom prst="roundRect">
            <a:avLst>
              <a:gd name="adj" fmla="val 4167"/>
            </a:avLst>
          </a:prstGeom>
          <a:solidFill>
            <a:srgbClr val="FFFFFF"/>
          </a:solidFill>
          <a:ln w="12700" cap="sq" cmpd="sng">
            <a:solidFill>
              <a:srgbClr val="E46C0A"/>
            </a:solidFill>
            <a:miter lim="800000"/>
          </a:ln>
          <a:effectLst>
            <a:reflection blurRad="12700" stA="28000" endPos="12000" dist="5000" dir="5400000" sy="-100000" algn="bl" rotWithShape="0"/>
          </a:effectLst>
          <a:scene3d>
            <a:camera prst="orthographicFront"/>
            <a:lightRig rig="threePt" dir="t">
              <a:rot lat="0" lon="0" rev="2700000"/>
            </a:lightRig>
          </a:scene3d>
          <a:sp3d>
            <a:bevelT h="38100"/>
            <a:contourClr>
              <a:srgbClr val="C0C0C0"/>
            </a:contourClr>
          </a:sp3d>
          <a:extLst/>
        </p:spPr>
      </p:pic>
      <p:sp>
        <p:nvSpPr>
          <p:cNvPr id="5" name="TextBox 4"/>
          <p:cNvSpPr txBox="1"/>
          <p:nvPr/>
        </p:nvSpPr>
        <p:spPr>
          <a:xfrm>
            <a:off x="3408096" y="896801"/>
            <a:ext cx="4484469" cy="584776"/>
          </a:xfrm>
          <a:prstGeom prst="rect">
            <a:avLst/>
          </a:prstGeom>
          <a:noFill/>
        </p:spPr>
        <p:txBody>
          <a:bodyPr wrap="square" rtlCol="0">
            <a:spAutoFit/>
          </a:bodyPr>
          <a:lstStyle/>
          <a:p>
            <a:r>
              <a:rPr lang="en-US" sz="3200" b="1" dirty="0">
                <a:ln w="3175"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libri"/>
                <a:cs typeface="Calibri"/>
              </a:rPr>
              <a:t>GPU Programming </a:t>
            </a:r>
            <a:r>
              <a:rPr lang="en-US" sz="3200" b="1" dirty="0" smtClean="0">
                <a:ln w="3175"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libri"/>
                <a:cs typeface="Calibri"/>
              </a:rPr>
              <a:t>Team</a:t>
            </a:r>
            <a:endParaRPr lang="en-US" sz="3200" b="1" dirty="0">
              <a:ln w="3175"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libri"/>
              <a:cs typeface="Calibri"/>
            </a:endParaRPr>
          </a:p>
        </p:txBody>
      </p:sp>
      <p:sp>
        <p:nvSpPr>
          <p:cNvPr id="71683" name="Rectangle 8"/>
          <p:cNvSpPr>
            <a:spLocks noChangeArrowheads="1"/>
          </p:cNvSpPr>
          <p:nvPr/>
        </p:nvSpPr>
        <p:spPr bwMode="auto">
          <a:xfrm>
            <a:off x="3408096" y="4015212"/>
            <a:ext cx="537014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3200" b="1" dirty="0" smtClean="0">
                <a:ln w="3175"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libri"/>
                <a:cs typeface="Calibri"/>
              </a:rPr>
              <a:t>LA-</a:t>
            </a:r>
            <a:r>
              <a:rPr lang="en-US" sz="3200" b="1" dirty="0" err="1" smtClean="0">
                <a:ln w="3175"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libri"/>
                <a:cs typeface="Calibri"/>
              </a:rPr>
              <a:t>SiGMA</a:t>
            </a:r>
            <a:r>
              <a:rPr lang="en-US" sz="3200" b="1" dirty="0" smtClean="0">
                <a:ln w="3175"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libri"/>
                <a:cs typeface="Calibri"/>
              </a:rPr>
              <a:t> GPU Team Goal</a:t>
            </a:r>
          </a:p>
        </p:txBody>
      </p:sp>
      <p:pic>
        <p:nvPicPr>
          <p:cNvPr id="15" name="Picture 1"/>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023225" y="0"/>
            <a:ext cx="1120775"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
          <p:cNvPicPr>
            <a:picLocks noChangeAspect="1" noChangeArrowheads="1"/>
          </p:cNvPicPr>
          <p:nvPr/>
        </p:nvPicPr>
        <p:blipFill>
          <a:blip r:embed="rId5" cstate="print"/>
          <a:srcRect/>
          <a:stretch>
            <a:fillRect/>
          </a:stretch>
        </p:blipFill>
        <p:spPr bwMode="auto">
          <a:xfrm>
            <a:off x="183776" y="3676249"/>
            <a:ext cx="3099302" cy="2164168"/>
          </a:xfrm>
          <a:prstGeom prst="rect">
            <a:avLst/>
          </a:prstGeom>
          <a:noFill/>
          <a:ln w="9525">
            <a:noFill/>
            <a:miter lim="800000"/>
            <a:headEnd/>
            <a:tailEnd/>
          </a:ln>
          <a:effectLst/>
        </p:spPr>
      </p:pic>
      <p:sp>
        <p:nvSpPr>
          <p:cNvPr id="20" name="TextBox 19"/>
          <p:cNvSpPr txBox="1"/>
          <p:nvPr/>
        </p:nvSpPr>
        <p:spPr>
          <a:xfrm>
            <a:off x="3440928" y="4507617"/>
            <a:ext cx="5195809" cy="1738938"/>
          </a:xfrm>
          <a:prstGeom prst="rect">
            <a:avLst/>
          </a:prstGeom>
          <a:solidFill>
            <a:srgbClr val="FFFFFF"/>
          </a:solidFill>
          <a:effectLst/>
        </p:spPr>
        <p:txBody>
          <a:bodyPr wrap="square" lIns="182880" tIns="137160" rIns="182880" bIns="137160" rtlCol="0">
            <a:spAutoFit/>
          </a:bodyPr>
          <a:lstStyle/>
          <a:p>
            <a:pPr>
              <a:spcAft>
                <a:spcPts val="600"/>
              </a:spcAft>
            </a:pPr>
            <a:r>
              <a:rPr lang="en-US" dirty="0" smtClean="0">
                <a:solidFill>
                  <a:srgbClr val="000000"/>
                </a:solidFill>
                <a:latin typeface="Calibri"/>
                <a:cs typeface="Calibri"/>
              </a:rPr>
              <a:t>Develop efficient codes to study complex systems on next generation heterogeneous machines like </a:t>
            </a:r>
            <a:r>
              <a:rPr lang="en-US" dirty="0" err="1" smtClean="0">
                <a:solidFill>
                  <a:srgbClr val="000000"/>
                </a:solidFill>
                <a:latin typeface="Calibri"/>
                <a:cs typeface="Calibri"/>
              </a:rPr>
              <a:t>BlueWaters</a:t>
            </a:r>
            <a:r>
              <a:rPr lang="en-US" dirty="0" smtClean="0">
                <a:solidFill>
                  <a:srgbClr val="000000"/>
                </a:solidFill>
                <a:latin typeface="Calibri"/>
                <a:cs typeface="Calibri"/>
              </a:rPr>
              <a:t>, Stampede, and Titan</a:t>
            </a:r>
            <a:r>
              <a:rPr lang="en-US" dirty="0" smtClean="0">
                <a:latin typeface="Calibri"/>
                <a:cs typeface="Calibri"/>
              </a:rPr>
              <a:t>.</a:t>
            </a:r>
          </a:p>
          <a:p>
            <a:pPr>
              <a:spcAft>
                <a:spcPts val="600"/>
              </a:spcAft>
            </a:pPr>
            <a:r>
              <a:rPr lang="en-US" dirty="0" smtClean="0">
                <a:latin typeface="Calibri"/>
                <a:cs typeface="Calibri"/>
              </a:rPr>
              <a:t>Developing codes for quantum and classical systems and drug discovery.</a:t>
            </a:r>
            <a:endParaRPr lang="en-US" dirty="0">
              <a:latin typeface="Calibri"/>
              <a:cs typeface="Calibri"/>
            </a:endParaRPr>
          </a:p>
        </p:txBody>
      </p:sp>
    </p:spTree>
    <p:extLst>
      <p:ext uri="{BB962C8B-B14F-4D97-AF65-F5344CB8AC3E}">
        <p14:creationId xmlns:p14="http://schemas.microsoft.com/office/powerpoint/2010/main" val="1695880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344187" y="2019604"/>
            <a:ext cx="5195809" cy="2523768"/>
          </a:xfrm>
          <a:prstGeom prst="rect">
            <a:avLst/>
          </a:prstGeom>
          <a:solidFill>
            <a:srgbClr val="FFFFFF"/>
          </a:solidFill>
          <a:effectLst/>
        </p:spPr>
        <p:txBody>
          <a:bodyPr wrap="square" lIns="182880" tIns="137160" rIns="182880" bIns="137160" rtlCol="0">
            <a:spAutoFit/>
          </a:bodyPr>
          <a:lstStyle/>
          <a:p>
            <a:pPr>
              <a:spcAft>
                <a:spcPts val="600"/>
              </a:spcAft>
            </a:pPr>
            <a:r>
              <a:rPr lang="en-US" dirty="0">
                <a:solidFill>
                  <a:srgbClr val="000000"/>
                </a:solidFill>
                <a:latin typeface="Calibri"/>
                <a:cs typeface="Calibri"/>
              </a:rPr>
              <a:t>Many metastable structures thus  many timescales to explore</a:t>
            </a:r>
            <a:r>
              <a:rPr lang="en-US" dirty="0" smtClean="0">
                <a:solidFill>
                  <a:srgbClr val="000000"/>
                </a:solidFill>
                <a:latin typeface="Calibri"/>
                <a:cs typeface="Calibri"/>
              </a:rPr>
              <a:t>.</a:t>
            </a:r>
          </a:p>
          <a:p>
            <a:pPr>
              <a:spcAft>
                <a:spcPts val="600"/>
              </a:spcAft>
            </a:pPr>
            <a:r>
              <a:rPr lang="en-US" dirty="0" smtClean="0">
                <a:solidFill>
                  <a:srgbClr val="000000"/>
                </a:solidFill>
                <a:latin typeface="Calibri"/>
                <a:cs typeface="Calibri"/>
              </a:rPr>
              <a:t>World’s </a:t>
            </a:r>
            <a:r>
              <a:rPr lang="en-US" dirty="0">
                <a:solidFill>
                  <a:srgbClr val="000000"/>
                </a:solidFill>
                <a:latin typeface="Calibri"/>
                <a:cs typeface="Calibri"/>
              </a:rPr>
              <a:t>fastest GPU code at 35 </a:t>
            </a:r>
            <a:r>
              <a:rPr lang="en-US" dirty="0" err="1">
                <a:solidFill>
                  <a:srgbClr val="000000"/>
                </a:solidFill>
                <a:latin typeface="Calibri"/>
                <a:cs typeface="Calibri"/>
              </a:rPr>
              <a:t>ps</a:t>
            </a:r>
            <a:r>
              <a:rPr lang="en-US" dirty="0">
                <a:solidFill>
                  <a:srgbClr val="000000"/>
                </a:solidFill>
                <a:latin typeface="Calibri"/>
                <a:cs typeface="Calibri"/>
              </a:rPr>
              <a:t>/spin flip </a:t>
            </a:r>
            <a:r>
              <a:rPr lang="en-US" dirty="0" smtClean="0">
                <a:solidFill>
                  <a:srgbClr val="000000"/>
                </a:solidFill>
                <a:latin typeface="Calibri"/>
                <a:cs typeface="Calibri"/>
              </a:rPr>
              <a:t>proposal for 3D Edwards-Anderson glass.</a:t>
            </a:r>
          </a:p>
          <a:p>
            <a:pPr>
              <a:spcAft>
                <a:spcPts val="600"/>
              </a:spcAft>
            </a:pPr>
            <a:r>
              <a:rPr lang="en-US" dirty="0" smtClean="0">
                <a:solidFill>
                  <a:srgbClr val="000000"/>
                </a:solidFill>
                <a:latin typeface="Calibri"/>
                <a:cs typeface="Calibri"/>
              </a:rPr>
              <a:t>TBs </a:t>
            </a:r>
            <a:r>
              <a:rPr lang="en-US" dirty="0">
                <a:solidFill>
                  <a:srgbClr val="000000"/>
                </a:solidFill>
                <a:latin typeface="Calibri"/>
                <a:cs typeface="Calibri"/>
              </a:rPr>
              <a:t>of data stored in HDF5 with XML </a:t>
            </a:r>
            <a:r>
              <a:rPr lang="en-US" dirty="0" smtClean="0">
                <a:solidFill>
                  <a:srgbClr val="000000"/>
                </a:solidFill>
                <a:latin typeface="Calibri"/>
                <a:cs typeface="Calibri"/>
              </a:rPr>
              <a:t>metadata</a:t>
            </a:r>
          </a:p>
          <a:p>
            <a:pPr>
              <a:spcAft>
                <a:spcPts val="600"/>
              </a:spcAft>
            </a:pPr>
            <a:r>
              <a:rPr lang="en-US" dirty="0" smtClean="0">
                <a:solidFill>
                  <a:srgbClr val="000000"/>
                </a:solidFill>
                <a:latin typeface="Calibri"/>
                <a:cs typeface="Calibri"/>
              </a:rPr>
              <a:t>Preliminary result: </a:t>
            </a:r>
          </a:p>
          <a:p>
            <a:pPr>
              <a:spcAft>
                <a:spcPts val="600"/>
              </a:spcAft>
            </a:pPr>
            <a:r>
              <a:rPr lang="en-US" dirty="0" smtClean="0">
                <a:solidFill>
                  <a:srgbClr val="000000"/>
                </a:solidFill>
                <a:latin typeface="Calibri"/>
                <a:cs typeface="Calibri"/>
              </a:rPr>
              <a:t>Finite </a:t>
            </a:r>
            <a:r>
              <a:rPr lang="en-US" dirty="0">
                <a:solidFill>
                  <a:srgbClr val="000000"/>
                </a:solidFill>
                <a:latin typeface="Calibri"/>
                <a:cs typeface="Calibri"/>
              </a:rPr>
              <a:t>size scaling shows that there is no transition.</a:t>
            </a:r>
          </a:p>
        </p:txBody>
      </p:sp>
      <p:sp>
        <p:nvSpPr>
          <p:cNvPr id="71682" name="Text Box 3"/>
          <p:cNvSpPr txBox="1">
            <a:spLocks noChangeArrowheads="1"/>
          </p:cNvSpPr>
          <p:nvPr/>
        </p:nvSpPr>
        <p:spPr bwMode="auto">
          <a:xfrm>
            <a:off x="74266" y="89125"/>
            <a:ext cx="757513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MS PGothic" charset="0"/>
                <a:cs typeface="MS PGothic" charset="0"/>
              </a:defRPr>
            </a:lvl1pPr>
            <a:lvl2pPr marL="37931725" indent="-37474525" eaLnBrk="0" hangingPunct="0">
              <a:defRPr sz="2400">
                <a:solidFill>
                  <a:schemeClr val="tx1"/>
                </a:solidFill>
                <a:latin typeface="Arial" charset="0"/>
                <a:ea typeface="MS PGothic" charset="0"/>
                <a:cs typeface="MS PGothic" charset="0"/>
              </a:defRPr>
            </a:lvl2pPr>
            <a:lvl3pPr eaLnBrk="0" hangingPunct="0">
              <a:defRPr sz="2400">
                <a:solidFill>
                  <a:schemeClr val="tx1"/>
                </a:solidFill>
                <a:latin typeface="Arial" charset="0"/>
                <a:ea typeface="MS PGothic" charset="0"/>
                <a:cs typeface="MS PGothic" charset="0"/>
              </a:defRPr>
            </a:lvl3pPr>
            <a:lvl4pPr eaLnBrk="0" hangingPunct="0">
              <a:defRPr sz="2400">
                <a:solidFill>
                  <a:schemeClr val="tx1"/>
                </a:solidFill>
                <a:latin typeface="Arial" charset="0"/>
                <a:ea typeface="MS PGothic" charset="0"/>
                <a:cs typeface="MS PGothic" charset="0"/>
              </a:defRPr>
            </a:lvl4pPr>
            <a:lvl5pPr eaLnBrk="0" hangingPunct="0">
              <a:defRPr sz="2400">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en-US" sz="2600" b="1" dirty="0" smtClean="0">
                <a:solidFill>
                  <a:srgbClr val="7F7F7F"/>
                </a:solidFill>
              </a:rPr>
              <a:t>Heterogeneous GPU Computing:</a:t>
            </a:r>
            <a:endParaRPr lang="en-US" sz="2600" b="1" dirty="0">
              <a:solidFill>
                <a:srgbClr val="FF0000"/>
              </a:solidFill>
            </a:endParaRPr>
          </a:p>
        </p:txBody>
      </p:sp>
      <p:sp>
        <p:nvSpPr>
          <p:cNvPr id="5" name="TextBox 4"/>
          <p:cNvSpPr txBox="1"/>
          <p:nvPr/>
        </p:nvSpPr>
        <p:spPr>
          <a:xfrm>
            <a:off x="2722295" y="896801"/>
            <a:ext cx="5083897" cy="584775"/>
          </a:xfrm>
          <a:prstGeom prst="rect">
            <a:avLst/>
          </a:prstGeom>
          <a:noFill/>
        </p:spPr>
        <p:txBody>
          <a:bodyPr wrap="square" rtlCol="0">
            <a:spAutoFit/>
          </a:bodyPr>
          <a:lstStyle/>
          <a:p>
            <a:r>
              <a:rPr lang="en-US" sz="3200" b="1" dirty="0">
                <a:ln w="3175"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libri"/>
                <a:cs typeface="Calibri"/>
              </a:rPr>
              <a:t>GPU </a:t>
            </a:r>
            <a:r>
              <a:rPr lang="en-US" sz="3200" b="1" dirty="0" smtClean="0">
                <a:ln w="3175"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libri"/>
                <a:cs typeface="Calibri"/>
              </a:rPr>
              <a:t>Simulation of Spin Glass</a:t>
            </a:r>
            <a:endParaRPr lang="en-US" sz="3200" b="1" dirty="0">
              <a:ln w="3175"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libri"/>
              <a:cs typeface="Calibri"/>
            </a:endParaRPr>
          </a:p>
        </p:txBody>
      </p:sp>
      <p:pic>
        <p:nvPicPr>
          <p:cNvPr id="15" name="Picture 1"/>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023225" y="0"/>
            <a:ext cx="1120775"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p:cNvPicPr>
            <a:picLocks noChangeAspect="1" noChangeArrowheads="1"/>
          </p:cNvPicPr>
          <p:nvPr/>
        </p:nvPicPr>
        <p:blipFill>
          <a:blip r:embed="rId4" cstate="print"/>
          <a:srcRect/>
          <a:stretch>
            <a:fillRect/>
          </a:stretch>
        </p:blipFill>
        <p:spPr bwMode="auto">
          <a:xfrm>
            <a:off x="730692" y="1714085"/>
            <a:ext cx="2329732" cy="3016171"/>
          </a:xfrm>
          <a:prstGeom prst="rect">
            <a:avLst/>
          </a:prstGeom>
          <a:noFill/>
          <a:ln w="9525">
            <a:noFill/>
            <a:miter lim="800000"/>
            <a:headEnd/>
            <a:tailEnd/>
          </a:ln>
          <a:effectLst/>
        </p:spPr>
      </p:pic>
    </p:spTree>
    <p:extLst>
      <p:ext uri="{BB962C8B-B14F-4D97-AF65-F5344CB8AC3E}">
        <p14:creationId xmlns:p14="http://schemas.microsoft.com/office/powerpoint/2010/main" val="16958802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322588" y="1373357"/>
            <a:ext cx="5601030" cy="2446824"/>
          </a:xfrm>
          <a:prstGeom prst="rect">
            <a:avLst/>
          </a:prstGeom>
          <a:solidFill>
            <a:srgbClr val="FFFFFF"/>
          </a:solidFill>
          <a:effectLst/>
        </p:spPr>
        <p:txBody>
          <a:bodyPr wrap="square" lIns="182880" tIns="137160" rIns="182880" bIns="137160" rtlCol="0">
            <a:spAutoFit/>
          </a:bodyPr>
          <a:lstStyle/>
          <a:p>
            <a:pPr>
              <a:spcAft>
                <a:spcPts val="600"/>
              </a:spcAft>
            </a:pPr>
            <a:r>
              <a:rPr lang="en-US" dirty="0" smtClean="0">
                <a:latin typeface="Calibri" pitchFamily="34" charset="0"/>
              </a:rPr>
              <a:t>Computer-aided drug development holds the significant promise of faster and cheaper drug discovery.</a:t>
            </a:r>
            <a:r>
              <a:rPr lang="en-US" dirty="0" smtClean="0"/>
              <a:t> </a:t>
            </a:r>
          </a:p>
          <a:p>
            <a:pPr>
              <a:spcAft>
                <a:spcPts val="600"/>
              </a:spcAft>
            </a:pPr>
            <a:r>
              <a:rPr lang="en-US" dirty="0" smtClean="0">
                <a:latin typeface="Calibri" pitchFamily="34" charset="0"/>
              </a:rPr>
              <a:t>Swapping between low and high temperature systems (shaded regions) accelerates sampling.</a:t>
            </a:r>
          </a:p>
          <a:p>
            <a:pPr>
              <a:spcAft>
                <a:spcPts val="600"/>
              </a:spcAft>
            </a:pPr>
            <a:r>
              <a:rPr lang="en-US" dirty="0" smtClean="0">
                <a:latin typeface="Calibri" pitchFamily="34" charset="0"/>
              </a:rPr>
              <a:t>A 4-fold speedup is obtained over CPU calculation for single replica,  50-fold for multiple replicas.</a:t>
            </a:r>
          </a:p>
          <a:p>
            <a:pPr>
              <a:spcAft>
                <a:spcPts val="600"/>
              </a:spcAft>
            </a:pPr>
            <a:endParaRPr lang="en-US" dirty="0">
              <a:latin typeface="Calibri" pitchFamily="34" charset="0"/>
              <a:cs typeface="Calibri"/>
            </a:endParaRPr>
          </a:p>
        </p:txBody>
      </p:sp>
      <p:sp>
        <p:nvSpPr>
          <p:cNvPr id="71682" name="Text Box 3"/>
          <p:cNvSpPr txBox="1">
            <a:spLocks noChangeArrowheads="1"/>
          </p:cNvSpPr>
          <p:nvPr/>
        </p:nvSpPr>
        <p:spPr bwMode="auto">
          <a:xfrm>
            <a:off x="74266" y="89125"/>
            <a:ext cx="757513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MS PGothic" charset="0"/>
                <a:cs typeface="MS PGothic" charset="0"/>
              </a:defRPr>
            </a:lvl1pPr>
            <a:lvl2pPr marL="37931725" indent="-37474525" eaLnBrk="0" hangingPunct="0">
              <a:defRPr sz="2400">
                <a:solidFill>
                  <a:schemeClr val="tx1"/>
                </a:solidFill>
                <a:latin typeface="Arial" charset="0"/>
                <a:ea typeface="MS PGothic" charset="0"/>
                <a:cs typeface="MS PGothic" charset="0"/>
              </a:defRPr>
            </a:lvl2pPr>
            <a:lvl3pPr eaLnBrk="0" hangingPunct="0">
              <a:defRPr sz="2400">
                <a:solidFill>
                  <a:schemeClr val="tx1"/>
                </a:solidFill>
                <a:latin typeface="Arial" charset="0"/>
                <a:ea typeface="MS PGothic" charset="0"/>
                <a:cs typeface="MS PGothic" charset="0"/>
              </a:defRPr>
            </a:lvl3pPr>
            <a:lvl4pPr eaLnBrk="0" hangingPunct="0">
              <a:defRPr sz="2400">
                <a:solidFill>
                  <a:schemeClr val="tx1"/>
                </a:solidFill>
                <a:latin typeface="Arial" charset="0"/>
                <a:ea typeface="MS PGothic" charset="0"/>
                <a:cs typeface="MS PGothic" charset="0"/>
              </a:defRPr>
            </a:lvl4pPr>
            <a:lvl5pPr eaLnBrk="0" hangingPunct="0">
              <a:defRPr sz="2400">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en-US" sz="2600" b="1" dirty="0" smtClean="0">
                <a:solidFill>
                  <a:srgbClr val="7F7F7F"/>
                </a:solidFill>
              </a:rPr>
              <a:t>Heterogeneous GPU Computing:</a:t>
            </a:r>
            <a:endParaRPr lang="en-US" sz="2600" b="1" dirty="0">
              <a:solidFill>
                <a:srgbClr val="FF0000"/>
              </a:solidFill>
            </a:endParaRPr>
          </a:p>
        </p:txBody>
      </p:sp>
      <p:sp>
        <p:nvSpPr>
          <p:cNvPr id="5" name="TextBox 4"/>
          <p:cNvSpPr txBox="1"/>
          <p:nvPr/>
        </p:nvSpPr>
        <p:spPr>
          <a:xfrm>
            <a:off x="3392192" y="698018"/>
            <a:ext cx="5409902" cy="584775"/>
          </a:xfrm>
          <a:prstGeom prst="rect">
            <a:avLst/>
          </a:prstGeom>
          <a:noFill/>
        </p:spPr>
        <p:txBody>
          <a:bodyPr wrap="square" rtlCol="0">
            <a:spAutoFit/>
          </a:bodyPr>
          <a:lstStyle/>
          <a:p>
            <a:r>
              <a:rPr lang="en-US" sz="3200" b="1" dirty="0" smtClean="0">
                <a:ln w="3175"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libri"/>
                <a:cs typeface="Calibri"/>
              </a:rPr>
              <a:t>GPU drug Docking (</a:t>
            </a:r>
            <a:r>
              <a:rPr lang="en-US" sz="3200" b="1" dirty="0" err="1" smtClean="0">
                <a:ln w="3175"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libri"/>
                <a:cs typeface="Calibri"/>
              </a:rPr>
              <a:t>GPUDoc</a:t>
            </a:r>
            <a:r>
              <a:rPr lang="en-US" sz="3200" b="1" dirty="0" smtClean="0">
                <a:ln w="3175"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libri"/>
                <a:cs typeface="Calibri"/>
              </a:rPr>
              <a:t>)</a:t>
            </a:r>
            <a:endParaRPr lang="en-US" sz="3200" b="1" dirty="0">
              <a:ln w="3175"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libri"/>
              <a:cs typeface="Calibri"/>
            </a:endParaRPr>
          </a:p>
        </p:txBody>
      </p:sp>
      <p:pic>
        <p:nvPicPr>
          <p:cNvPr id="15" name="Picture 1"/>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023225" y="0"/>
            <a:ext cx="1120775"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VS.png"/>
          <p:cNvPicPr/>
          <p:nvPr/>
        </p:nvPicPr>
        <p:blipFill>
          <a:blip r:embed="rId4" cstate="email">
            <a:extLst>
              <a:ext uri="{28A0092B-C50C-407E-A947-70E740481C1C}">
                <a14:useLocalDpi xmlns:a14="http://schemas.microsoft.com/office/drawing/2010/main" val="0"/>
              </a:ext>
            </a:extLst>
          </a:blip>
          <a:stretch>
            <a:fillRect/>
          </a:stretch>
        </p:blipFill>
        <p:spPr>
          <a:xfrm>
            <a:off x="460152" y="899546"/>
            <a:ext cx="2594172" cy="2784834"/>
          </a:xfrm>
          <a:prstGeom prst="rect">
            <a:avLst/>
          </a:prstGeom>
        </p:spPr>
      </p:pic>
      <p:pic>
        <p:nvPicPr>
          <p:cNvPr id="9" name="Picture 8" descr="REM.png"/>
          <p:cNvPicPr/>
          <p:nvPr/>
        </p:nvPicPr>
        <p:blipFill>
          <a:blip r:embed="rId5" cstate="email">
            <a:extLst>
              <a:ext uri="{28A0092B-C50C-407E-A947-70E740481C1C}">
                <a14:useLocalDpi xmlns:a14="http://schemas.microsoft.com/office/drawing/2010/main" val="0"/>
              </a:ext>
            </a:extLst>
          </a:blip>
          <a:stretch>
            <a:fillRect/>
          </a:stretch>
        </p:blipFill>
        <p:spPr>
          <a:xfrm>
            <a:off x="723081" y="4113935"/>
            <a:ext cx="1877483" cy="1969678"/>
          </a:xfrm>
          <a:prstGeom prst="rect">
            <a:avLst/>
          </a:prstGeom>
        </p:spPr>
      </p:pic>
      <p:pic>
        <p:nvPicPr>
          <p:cNvPr id="10" name="Picture 9" descr="benchmark.png"/>
          <p:cNvPicPr/>
          <p:nvPr/>
        </p:nvPicPr>
        <p:blipFill>
          <a:blip r:embed="rId6" cstate="email">
            <a:extLst>
              <a:ext uri="{28A0092B-C50C-407E-A947-70E740481C1C}">
                <a14:useLocalDpi xmlns:a14="http://schemas.microsoft.com/office/drawing/2010/main" val="0"/>
              </a:ext>
            </a:extLst>
          </a:blip>
          <a:stretch>
            <a:fillRect/>
          </a:stretch>
        </p:blipFill>
        <p:spPr>
          <a:xfrm>
            <a:off x="3655682" y="3577709"/>
            <a:ext cx="4161610" cy="2706424"/>
          </a:xfrm>
          <a:prstGeom prst="rect">
            <a:avLst/>
          </a:prstGeom>
        </p:spPr>
      </p:pic>
    </p:spTree>
    <p:extLst>
      <p:ext uri="{BB962C8B-B14F-4D97-AF65-F5344CB8AC3E}">
        <p14:creationId xmlns:p14="http://schemas.microsoft.com/office/powerpoint/2010/main" val="16958802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Text Box 3"/>
          <p:cNvSpPr txBox="1">
            <a:spLocks noChangeArrowheads="1"/>
          </p:cNvSpPr>
          <p:nvPr/>
        </p:nvSpPr>
        <p:spPr bwMode="auto">
          <a:xfrm>
            <a:off x="92987" y="134885"/>
            <a:ext cx="70959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MS PGothic" charset="0"/>
                <a:cs typeface="MS PGothic" charset="0"/>
              </a:defRPr>
            </a:lvl1pPr>
            <a:lvl2pPr marL="37931725" indent="-37474525" eaLnBrk="0" hangingPunct="0">
              <a:defRPr sz="2400">
                <a:solidFill>
                  <a:schemeClr val="tx1"/>
                </a:solidFill>
                <a:latin typeface="Arial" charset="0"/>
                <a:ea typeface="MS PGothic" charset="0"/>
                <a:cs typeface="MS PGothic" charset="0"/>
              </a:defRPr>
            </a:lvl2pPr>
            <a:lvl3pPr eaLnBrk="0" hangingPunct="0">
              <a:defRPr sz="2400">
                <a:solidFill>
                  <a:schemeClr val="tx1"/>
                </a:solidFill>
                <a:latin typeface="Arial" charset="0"/>
                <a:ea typeface="MS PGothic" charset="0"/>
                <a:cs typeface="MS PGothic" charset="0"/>
              </a:defRPr>
            </a:lvl3pPr>
            <a:lvl4pPr eaLnBrk="0" hangingPunct="0">
              <a:defRPr sz="2400">
                <a:solidFill>
                  <a:schemeClr val="tx1"/>
                </a:solidFill>
                <a:latin typeface="Arial" charset="0"/>
                <a:ea typeface="MS PGothic" charset="0"/>
                <a:cs typeface="MS PGothic" charset="0"/>
              </a:defRPr>
            </a:lvl4pPr>
            <a:lvl5pPr eaLnBrk="0" hangingPunct="0">
              <a:defRPr sz="2400">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en-US" b="1" dirty="0" smtClean="0">
                <a:solidFill>
                  <a:srgbClr val="7F7F7F"/>
                </a:solidFill>
              </a:rPr>
              <a:t>Scaling </a:t>
            </a:r>
            <a:r>
              <a:rPr lang="en-US" b="1" dirty="0">
                <a:solidFill>
                  <a:srgbClr val="7F7F7F"/>
                </a:solidFill>
              </a:rPr>
              <a:t>of M</a:t>
            </a:r>
            <a:r>
              <a:rPr lang="en-US" b="1" dirty="0" smtClean="0">
                <a:solidFill>
                  <a:srgbClr val="7F7F7F"/>
                </a:solidFill>
              </a:rPr>
              <a:t>ulti-Scale </a:t>
            </a:r>
            <a:r>
              <a:rPr lang="en-US" b="1" dirty="0">
                <a:solidFill>
                  <a:srgbClr val="7F7F7F"/>
                </a:solidFill>
              </a:rPr>
              <a:t>M</a:t>
            </a:r>
            <a:r>
              <a:rPr lang="en-US" b="1" dirty="0" smtClean="0">
                <a:solidFill>
                  <a:srgbClr val="7F7F7F"/>
                </a:solidFill>
              </a:rPr>
              <a:t>ethods </a:t>
            </a:r>
            <a:r>
              <a:rPr lang="en-US" b="1" dirty="0">
                <a:solidFill>
                  <a:srgbClr val="7F7F7F"/>
                </a:solidFill>
              </a:rPr>
              <a:t>to 30,000 C</a:t>
            </a:r>
            <a:r>
              <a:rPr lang="en-US" b="1" dirty="0" smtClean="0">
                <a:solidFill>
                  <a:srgbClr val="7F7F7F"/>
                </a:solidFill>
              </a:rPr>
              <a:t>ores</a:t>
            </a:r>
            <a:endParaRPr lang="en-US" b="1" dirty="0">
              <a:solidFill>
                <a:srgbClr val="7F7F7F"/>
              </a:solidFill>
            </a:endParaRPr>
          </a:p>
        </p:txBody>
      </p:sp>
      <p:sp>
        <p:nvSpPr>
          <p:cNvPr id="72708" name="Rectangle 8"/>
          <p:cNvSpPr>
            <a:spLocks noChangeArrowheads="1"/>
          </p:cNvSpPr>
          <p:nvPr/>
        </p:nvSpPr>
        <p:spPr bwMode="auto">
          <a:xfrm>
            <a:off x="235693" y="837774"/>
            <a:ext cx="834791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000" dirty="0" smtClean="0">
                <a:solidFill>
                  <a:srgbClr val="000000"/>
                </a:solidFill>
                <a:latin typeface="Calibri"/>
                <a:cs typeface="Calibri"/>
              </a:rPr>
              <a:t>Interdepartmental </a:t>
            </a:r>
            <a:r>
              <a:rPr lang="en-US" sz="2000" b="1" dirty="0">
                <a:solidFill>
                  <a:srgbClr val="000000"/>
                </a:solidFill>
                <a:latin typeface="Calibri"/>
                <a:cs typeface="Calibri"/>
              </a:rPr>
              <a:t>collaboration</a:t>
            </a:r>
            <a:r>
              <a:rPr lang="en-US" sz="2000" dirty="0">
                <a:solidFill>
                  <a:srgbClr val="000000"/>
                </a:solidFill>
                <a:latin typeface="Calibri"/>
                <a:cs typeface="Calibri"/>
              </a:rPr>
              <a:t> at </a:t>
            </a:r>
            <a:r>
              <a:rPr lang="en-US" sz="2000" dirty="0" smtClean="0">
                <a:solidFill>
                  <a:srgbClr val="000000"/>
                </a:solidFill>
                <a:latin typeface="Calibri"/>
                <a:cs typeface="Calibri"/>
              </a:rPr>
              <a:t>LSU develops a latency </a:t>
            </a:r>
            <a:r>
              <a:rPr lang="en-US" sz="2000" dirty="0">
                <a:solidFill>
                  <a:srgbClr val="000000"/>
                </a:solidFill>
                <a:latin typeface="Calibri"/>
                <a:cs typeface="Calibri"/>
              </a:rPr>
              <a:t>hiding </a:t>
            </a:r>
            <a:r>
              <a:rPr lang="en-US" sz="2000" dirty="0" smtClean="0">
                <a:solidFill>
                  <a:srgbClr val="000000"/>
                </a:solidFill>
                <a:latin typeface="Calibri"/>
                <a:cs typeface="Calibri"/>
              </a:rPr>
              <a:t>technique.</a:t>
            </a:r>
            <a:endParaRPr lang="en-US" sz="2000" dirty="0">
              <a:solidFill>
                <a:srgbClr val="000000"/>
              </a:solidFill>
              <a:latin typeface="Calibri"/>
              <a:cs typeface="Calibri"/>
            </a:endParaRPr>
          </a:p>
        </p:txBody>
      </p:sp>
      <p:sp>
        <p:nvSpPr>
          <p:cNvPr id="3" name="TextBox 2"/>
          <p:cNvSpPr txBox="1"/>
          <p:nvPr/>
        </p:nvSpPr>
        <p:spPr>
          <a:xfrm>
            <a:off x="224630" y="5929336"/>
            <a:ext cx="8668775" cy="523220"/>
          </a:xfrm>
          <a:prstGeom prst="rect">
            <a:avLst/>
          </a:prstGeom>
          <a:noFill/>
        </p:spPr>
        <p:txBody>
          <a:bodyPr wrap="square" rtlCol="0">
            <a:spAutoFit/>
          </a:bodyPr>
          <a:lstStyle/>
          <a:p>
            <a:r>
              <a:rPr lang="en-US" sz="1400" i="1" dirty="0">
                <a:latin typeface="Calibri"/>
                <a:cs typeface="Calibri"/>
              </a:rPr>
              <a:t>Solving the Parquet Equations for the Hubbard Model beyond Weak </a:t>
            </a:r>
            <a:r>
              <a:rPr lang="en-US" sz="1400" i="1" dirty="0" smtClean="0">
                <a:latin typeface="Calibri"/>
                <a:cs typeface="Calibri"/>
              </a:rPr>
              <a:t>Coupling</a:t>
            </a:r>
            <a:r>
              <a:rPr lang="en-US" sz="1400" dirty="0" smtClean="0">
                <a:latin typeface="Calibri"/>
                <a:cs typeface="Calibri"/>
              </a:rPr>
              <a:t>, K. Tam, H. </a:t>
            </a:r>
            <a:r>
              <a:rPr lang="en-US" sz="1400" dirty="0" err="1" smtClean="0">
                <a:latin typeface="Calibri"/>
                <a:cs typeface="Calibri"/>
              </a:rPr>
              <a:t>Fotso</a:t>
            </a:r>
            <a:r>
              <a:rPr lang="en-US" sz="1400" dirty="0" smtClean="0">
                <a:latin typeface="Calibri"/>
                <a:cs typeface="Calibri"/>
              </a:rPr>
              <a:t>, S.-X. Yang, T.-W. Lee, J. Moreno, J. </a:t>
            </a:r>
            <a:r>
              <a:rPr lang="en-US" sz="1400" dirty="0" err="1" smtClean="0">
                <a:latin typeface="Calibri"/>
                <a:cs typeface="Calibri"/>
              </a:rPr>
              <a:t>Ramanujam</a:t>
            </a:r>
            <a:r>
              <a:rPr lang="en-US" sz="1400" dirty="0" smtClean="0">
                <a:latin typeface="Calibri"/>
                <a:cs typeface="Calibri"/>
              </a:rPr>
              <a:t>, and M. Jarrell,  </a:t>
            </a:r>
            <a:r>
              <a:rPr lang="pt-BR" sz="1400" dirty="0" smtClean="0">
                <a:latin typeface="Calibri"/>
                <a:cs typeface="Calibri"/>
              </a:rPr>
              <a:t>Phys. Rev. E 87, 013311 .  Selected as  </a:t>
            </a:r>
            <a:r>
              <a:rPr lang="pt-BR" sz="1400" i="1" dirty="0" smtClean="0">
                <a:latin typeface="Calibri"/>
                <a:cs typeface="Calibri"/>
              </a:rPr>
              <a:t>NSF Highlight</a:t>
            </a:r>
            <a:endParaRPr lang="en-US" sz="1400" i="1" dirty="0">
              <a:latin typeface="Calibri"/>
              <a:cs typeface="Calibri"/>
            </a:endParaRPr>
          </a:p>
        </p:txBody>
      </p:sp>
      <p:grpSp>
        <p:nvGrpSpPr>
          <p:cNvPr id="6" name="Group 5"/>
          <p:cNvGrpSpPr/>
          <p:nvPr/>
        </p:nvGrpSpPr>
        <p:grpSpPr>
          <a:xfrm>
            <a:off x="314185" y="1926390"/>
            <a:ext cx="2963234" cy="2626039"/>
            <a:chOff x="314185" y="3170990"/>
            <a:chExt cx="2963234" cy="2626039"/>
          </a:xfrm>
        </p:grpSpPr>
        <p:pic>
          <p:nvPicPr>
            <p:cNvPr id="2" name="Picture 1" descr="Kraken.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6419" y="3170990"/>
              <a:ext cx="2921000" cy="1947333"/>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314185" y="5212253"/>
              <a:ext cx="2946847" cy="584776"/>
            </a:xfrm>
            <a:prstGeom prst="rect">
              <a:avLst/>
            </a:prstGeom>
            <a:noFill/>
          </p:spPr>
          <p:txBody>
            <a:bodyPr wrap="square" rtlCol="0">
              <a:spAutoFit/>
            </a:bodyPr>
            <a:lstStyle/>
            <a:p>
              <a:pPr algn="ctr"/>
              <a:r>
                <a:rPr lang="en-US" sz="1600" i="1" dirty="0" smtClean="0">
                  <a:latin typeface="Calibri"/>
                  <a:cs typeface="Calibri"/>
                </a:rPr>
                <a:t>Kraken at the National Institute for Computational Sciences</a:t>
              </a:r>
              <a:endParaRPr lang="en-US" sz="1600" i="1" dirty="0">
                <a:latin typeface="Calibri"/>
                <a:cs typeface="Calibri"/>
              </a:endParaRPr>
            </a:p>
          </p:txBody>
        </p:sp>
      </p:grpSp>
      <p:sp>
        <p:nvSpPr>
          <p:cNvPr id="13" name="TextBox 12"/>
          <p:cNvSpPr txBox="1"/>
          <p:nvPr/>
        </p:nvSpPr>
        <p:spPr>
          <a:xfrm>
            <a:off x="344949" y="4814134"/>
            <a:ext cx="2966064" cy="830997"/>
          </a:xfrm>
          <a:prstGeom prst="rect">
            <a:avLst/>
          </a:prstGeom>
          <a:solidFill>
            <a:srgbClr val="FFFFFF"/>
          </a:solidFill>
          <a:ln>
            <a:noFill/>
          </a:ln>
          <a:effectLst>
            <a:outerShdw blurRad="63500" sx="102000" sy="102000" algn="ctr" rotWithShape="0">
              <a:prstClr val="black">
                <a:alpha val="40000"/>
              </a:prstClr>
            </a:outerShdw>
          </a:effectLst>
        </p:spPr>
        <p:txBody>
          <a:bodyPr wrap="square" lIns="182880" tIns="137160" rIns="182880" bIns="137160" rtlCol="0">
            <a:spAutoFit/>
          </a:bodyPr>
          <a:lstStyle/>
          <a:p>
            <a:r>
              <a:rPr lang="en-US" dirty="0" smtClean="0">
                <a:solidFill>
                  <a:schemeClr val="accent6">
                    <a:lumMod val="75000"/>
                  </a:schemeClr>
                </a:solidFill>
                <a:latin typeface="Calibri"/>
                <a:cs typeface="Calibri"/>
              </a:rPr>
              <a:t>Codes ready for National Leadership Class Machines. </a:t>
            </a:r>
            <a:endParaRPr lang="en-US" dirty="0">
              <a:solidFill>
                <a:schemeClr val="accent6">
                  <a:lumMod val="75000"/>
                </a:schemeClr>
              </a:solidFill>
              <a:latin typeface="Calibri"/>
              <a:cs typeface="Calibri"/>
            </a:endParaRPr>
          </a:p>
        </p:txBody>
      </p:sp>
      <p:pic>
        <p:nvPicPr>
          <p:cNvPr id="4" name="Picture 3" descr="latencyhiding.pdf"/>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543300" y="1485986"/>
            <a:ext cx="5600700" cy="4327814"/>
          </a:xfrm>
          <a:prstGeom prst="rect">
            <a:avLst/>
          </a:prstGeom>
        </p:spPr>
      </p:pic>
      <p:pic>
        <p:nvPicPr>
          <p:cNvPr id="14" name="Picture 1"/>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8023225" y="0"/>
            <a:ext cx="1120775"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869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3"/>
          <p:cNvSpPr>
            <a:spLocks noGrp="1"/>
          </p:cNvSpPr>
          <p:nvPr>
            <p:ph type="sldNum" sz="quarter" idx="10"/>
          </p:nvPr>
        </p:nvSpPr>
        <p:spPr>
          <a:xfrm>
            <a:off x="457200" y="5984875"/>
            <a:ext cx="2133600" cy="365125"/>
          </a:xfrm>
        </p:spPr>
        <p:txBody>
          <a:bodyPr/>
          <a:lstStyle/>
          <a:p>
            <a:fld id="{11D1BB63-0BF3-497D-92E9-EB77B0F8BD5C}" type="slidenum">
              <a:rPr lang="en-US"/>
              <a:pPr/>
              <a:t>8</a:t>
            </a:fld>
            <a:endParaRPr lang="en-US"/>
          </a:p>
        </p:txBody>
      </p:sp>
      <p:pic>
        <p:nvPicPr>
          <p:cNvPr id="19457" name="Picture 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351032" y="4117056"/>
            <a:ext cx="343803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9458" name="Rectangle 2"/>
          <p:cNvSpPr>
            <a:spLocks/>
          </p:cNvSpPr>
          <p:nvPr/>
        </p:nvSpPr>
        <p:spPr bwMode="auto">
          <a:xfrm>
            <a:off x="166249" y="196359"/>
            <a:ext cx="8241481" cy="919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marL="241093"/>
            <a:r>
              <a:rPr lang="en-US" sz="2600" b="1" dirty="0" smtClean="0">
                <a:solidFill>
                  <a:schemeClr val="bg1">
                    <a:lumMod val="50000"/>
                  </a:schemeClr>
                </a:solidFill>
                <a:ea typeface="MS PGothic" charset="0"/>
                <a:cs typeface="MS PGothic" charset="0"/>
                <a:sym typeface="Palatino" charset="0"/>
              </a:rPr>
              <a:t>New Algorithm for X-ray </a:t>
            </a:r>
          </a:p>
          <a:p>
            <a:pPr marL="241093"/>
            <a:r>
              <a:rPr lang="en-US" sz="2600" b="1" dirty="0" smtClean="0">
                <a:solidFill>
                  <a:schemeClr val="bg1">
                    <a:lumMod val="50000"/>
                  </a:schemeClr>
                </a:solidFill>
                <a:ea typeface="MS PGothic" charset="0"/>
                <a:cs typeface="MS PGothic" charset="0"/>
                <a:sym typeface="Palatino" charset="0"/>
              </a:rPr>
              <a:t>Interferometry </a:t>
            </a:r>
            <a:r>
              <a:rPr lang="en-US" sz="2600" b="1" dirty="0">
                <a:solidFill>
                  <a:schemeClr val="bg1">
                    <a:lumMod val="50000"/>
                  </a:schemeClr>
                </a:solidFill>
                <a:ea typeface="MS PGothic" charset="0"/>
                <a:cs typeface="MS PGothic" charset="0"/>
                <a:sym typeface="Palatino" charset="0"/>
              </a:rPr>
              <a:t>D</a:t>
            </a:r>
            <a:r>
              <a:rPr lang="en-US" sz="2600" b="1" dirty="0" smtClean="0">
                <a:solidFill>
                  <a:schemeClr val="bg1">
                    <a:lumMod val="50000"/>
                  </a:schemeClr>
                </a:solidFill>
                <a:ea typeface="MS PGothic" charset="0"/>
                <a:cs typeface="MS PGothic" charset="0"/>
                <a:sym typeface="Palatino" charset="0"/>
              </a:rPr>
              <a:t>ata </a:t>
            </a:r>
            <a:r>
              <a:rPr lang="en-US" sz="2600" b="1" dirty="0">
                <a:solidFill>
                  <a:schemeClr val="bg1">
                    <a:lumMod val="50000"/>
                  </a:schemeClr>
                </a:solidFill>
                <a:ea typeface="MS PGothic" charset="0"/>
                <a:cs typeface="MS PGothic" charset="0"/>
                <a:sym typeface="Palatino" charset="0"/>
              </a:rPr>
              <a:t>A</a:t>
            </a:r>
            <a:r>
              <a:rPr lang="en-US" sz="2600" b="1" dirty="0" smtClean="0">
                <a:solidFill>
                  <a:schemeClr val="bg1">
                    <a:lumMod val="50000"/>
                  </a:schemeClr>
                </a:solidFill>
                <a:ea typeface="MS PGothic" charset="0"/>
                <a:cs typeface="MS PGothic" charset="0"/>
                <a:sym typeface="Palatino" charset="0"/>
              </a:rPr>
              <a:t>nalysis</a:t>
            </a:r>
            <a:endParaRPr lang="en-US" sz="2600" b="1" dirty="0">
              <a:solidFill>
                <a:schemeClr val="bg1">
                  <a:lumMod val="50000"/>
                </a:schemeClr>
              </a:solidFill>
              <a:ea typeface="MS PGothic" charset="0"/>
              <a:cs typeface="MS PGothic" charset="0"/>
              <a:sym typeface="Palatino" charset="0"/>
            </a:endParaRPr>
          </a:p>
        </p:txBody>
      </p:sp>
      <p:pic>
        <p:nvPicPr>
          <p:cNvPr id="19459" name="Picture 3"/>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b="47312"/>
          <a:stretch/>
        </p:blipFill>
        <p:spPr bwMode="auto">
          <a:xfrm>
            <a:off x="647731" y="1875162"/>
            <a:ext cx="642289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3" name="Picture 1"/>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8023225" y="0"/>
            <a:ext cx="1120775"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83995" y="1392125"/>
            <a:ext cx="4156010" cy="369332"/>
          </a:xfrm>
          <a:prstGeom prst="rect">
            <a:avLst/>
          </a:prstGeom>
          <a:noFill/>
        </p:spPr>
        <p:txBody>
          <a:bodyPr wrap="none" rtlCol="0">
            <a:spAutoFit/>
          </a:bodyPr>
          <a:lstStyle/>
          <a:p>
            <a:r>
              <a:rPr lang="en-US" b="1" dirty="0" smtClean="0"/>
              <a:t>Traditional Method</a:t>
            </a:r>
            <a:r>
              <a:rPr lang="en-US" dirty="0" smtClean="0"/>
              <a:t>:  FFT (not robust) </a:t>
            </a:r>
            <a:endParaRPr lang="en-US" dirty="0"/>
          </a:p>
        </p:txBody>
      </p:sp>
      <p:grpSp>
        <p:nvGrpSpPr>
          <p:cNvPr id="3" name="Group 2"/>
          <p:cNvGrpSpPr/>
          <p:nvPr/>
        </p:nvGrpSpPr>
        <p:grpSpPr>
          <a:xfrm>
            <a:off x="791342" y="4087450"/>
            <a:ext cx="5831806" cy="1932980"/>
            <a:chOff x="731967" y="3992450"/>
            <a:chExt cx="5831806" cy="1932980"/>
          </a:xfrm>
        </p:grpSpPr>
        <p:pic>
          <p:nvPicPr>
            <p:cNvPr id="19464" name="Picture 8"/>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445451" y="5468230"/>
              <a:ext cx="99145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9465" name="Picture 9"/>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1436520" y="4994956"/>
              <a:ext cx="2143496"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5" name="Picture 3"/>
            <p:cNvPicPr>
              <a:picLocks noChangeAspect="1" noChangeArrowheads="1"/>
            </p:cNvPicPr>
            <p:nvPr/>
          </p:nvPicPr>
          <p:blipFill rotWithShape="1">
            <a:blip r:embed="rId8" cstate="email">
              <a:extLst>
                <a:ext uri="{28A0092B-C50C-407E-A947-70E740481C1C}">
                  <a14:useLocalDpi xmlns:a14="http://schemas.microsoft.com/office/drawing/2010/main" val="0"/>
                </a:ext>
              </a:extLst>
            </a:blip>
            <a:srcRect t="53578"/>
            <a:stretch/>
          </p:blipFill>
          <p:spPr bwMode="auto">
            <a:xfrm>
              <a:off x="731967" y="3992450"/>
              <a:ext cx="5831806"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sp>
        <p:nvSpPr>
          <p:cNvPr id="16" name="TextBox 15"/>
          <p:cNvSpPr txBox="1"/>
          <p:nvPr/>
        </p:nvSpPr>
        <p:spPr>
          <a:xfrm>
            <a:off x="283995" y="3344750"/>
            <a:ext cx="8661410" cy="646331"/>
          </a:xfrm>
          <a:prstGeom prst="rect">
            <a:avLst/>
          </a:prstGeom>
          <a:noFill/>
        </p:spPr>
        <p:txBody>
          <a:bodyPr wrap="none" rtlCol="0">
            <a:spAutoFit/>
          </a:bodyPr>
          <a:lstStyle/>
          <a:p>
            <a:r>
              <a:rPr lang="en-US" b="1" dirty="0" smtClean="0"/>
              <a:t>New and Improved: 1000-fold faster, more robust than </a:t>
            </a:r>
            <a:r>
              <a:rPr lang="en-US" b="1" dirty="0" err="1" smtClean="0"/>
              <a:t>Levenberg</a:t>
            </a:r>
            <a:r>
              <a:rPr lang="en-US" b="1" dirty="0" smtClean="0"/>
              <a:t>-Marquardt </a:t>
            </a:r>
          </a:p>
          <a:p>
            <a:r>
              <a:rPr lang="en-US" dirty="0" smtClean="0"/>
              <a:t>	Butler (LSU) &amp; Johnson(LIGO), Rev. Sci. Instr., Submitted</a:t>
            </a:r>
            <a:endParaRPr lang="en-US" dirty="0"/>
          </a:p>
        </p:txBody>
      </p:sp>
      <p:pic>
        <p:nvPicPr>
          <p:cNvPr id="18" name="Picture 1"/>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5956196" y="703698"/>
            <a:ext cx="22288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3332730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TextBox 1"/>
          <p:cNvSpPr txBox="1">
            <a:spLocks noChangeArrowheads="1"/>
          </p:cNvSpPr>
          <p:nvPr/>
        </p:nvSpPr>
        <p:spPr bwMode="auto">
          <a:xfrm>
            <a:off x="152401" y="875663"/>
            <a:ext cx="436245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MS PGothic" charset="0"/>
                <a:cs typeface="MS PGothic" charset="0"/>
              </a:defRPr>
            </a:lvl1pPr>
            <a:lvl2pPr marL="37931725" indent="-37474525" eaLnBrk="0" hangingPunct="0">
              <a:defRPr sz="2400">
                <a:solidFill>
                  <a:schemeClr val="tx1"/>
                </a:solidFill>
                <a:latin typeface="Arial" charset="0"/>
                <a:ea typeface="MS PGothic" charset="0"/>
                <a:cs typeface="MS PGothic" charset="0"/>
              </a:defRPr>
            </a:lvl2pPr>
            <a:lvl3pPr eaLnBrk="0" hangingPunct="0">
              <a:defRPr sz="2400">
                <a:solidFill>
                  <a:schemeClr val="tx1"/>
                </a:solidFill>
                <a:latin typeface="Arial" charset="0"/>
                <a:ea typeface="MS PGothic" charset="0"/>
                <a:cs typeface="MS PGothic" charset="0"/>
              </a:defRPr>
            </a:lvl3pPr>
            <a:lvl4pPr eaLnBrk="0" hangingPunct="0">
              <a:defRPr sz="2400">
                <a:solidFill>
                  <a:schemeClr val="tx1"/>
                </a:solidFill>
                <a:latin typeface="Arial" charset="0"/>
                <a:ea typeface="MS PGothic" charset="0"/>
                <a:cs typeface="MS PGothic" charset="0"/>
              </a:defRPr>
            </a:lvl4pPr>
            <a:lvl5pPr eaLnBrk="0" hangingPunct="0">
              <a:defRPr sz="2400">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marL="285750" indent="-285750" eaLnBrk="1" hangingPunct="1">
              <a:buFont typeface="Arial" pitchFamily="34" charset="0"/>
              <a:buChar char="•"/>
            </a:pPr>
            <a:r>
              <a:rPr lang="en-US" sz="1500" dirty="0" smtClean="0">
                <a:solidFill>
                  <a:srgbClr val="000000"/>
                </a:solidFill>
                <a:latin typeface="Arial Unicode MS" pitchFamily="34" charset="-128"/>
                <a:ea typeface="Arial Unicode MS" pitchFamily="34" charset="-128"/>
                <a:cs typeface="Arial Unicode MS" pitchFamily="34" charset="-128"/>
              </a:rPr>
              <a:t>LA-SiGMA member and DFT pioneer John Perdew of Tulane University was elected to the National Academy of Sciences 2011.</a:t>
            </a:r>
          </a:p>
          <a:p>
            <a:pPr marL="285750" indent="-285750" eaLnBrk="1" hangingPunct="1">
              <a:buFont typeface="Arial" pitchFamily="34" charset="0"/>
              <a:buChar char="•"/>
            </a:pPr>
            <a:endParaRPr lang="en-US" sz="1500" dirty="0" smtClean="0">
              <a:solidFill>
                <a:srgbClr val="000000"/>
              </a:solidFill>
              <a:latin typeface="Arial Unicode MS" pitchFamily="34" charset="-128"/>
              <a:ea typeface="Arial Unicode MS" pitchFamily="34" charset="-128"/>
              <a:cs typeface="Arial Unicode MS" pitchFamily="34" charset="-128"/>
            </a:endParaRPr>
          </a:p>
          <a:p>
            <a:pPr marL="285750" indent="-285750" eaLnBrk="1" hangingPunct="1">
              <a:buFont typeface="Arial" pitchFamily="34" charset="0"/>
              <a:buChar char="•"/>
            </a:pPr>
            <a:r>
              <a:rPr lang="en-US" sz="1600" dirty="0">
                <a:solidFill>
                  <a:srgbClr val="000000"/>
                </a:solidFill>
                <a:latin typeface="Calibri"/>
                <a:cs typeface="Calibri"/>
              </a:rPr>
              <a:t>110,000 + Google-Scholar citations for DFT Potentials. Most recently for van der Waals interactions in the </a:t>
            </a:r>
            <a:r>
              <a:rPr lang="en-US" sz="1600" dirty="0" err="1">
                <a:solidFill>
                  <a:srgbClr val="000000"/>
                </a:solidFill>
                <a:latin typeface="Calibri"/>
                <a:cs typeface="Calibri"/>
              </a:rPr>
              <a:t>semilocal</a:t>
            </a:r>
            <a:r>
              <a:rPr lang="en-US" sz="1600" dirty="0">
                <a:solidFill>
                  <a:srgbClr val="000000"/>
                </a:solidFill>
                <a:latin typeface="Calibri"/>
                <a:cs typeface="Calibri"/>
              </a:rPr>
              <a:t> meta-GGA</a:t>
            </a:r>
          </a:p>
          <a:p>
            <a:pPr marL="285750" indent="-285750" eaLnBrk="1" hangingPunct="1">
              <a:buFont typeface="Arial" pitchFamily="34" charset="0"/>
              <a:buChar char="•"/>
            </a:pPr>
            <a:endParaRPr lang="en-US" sz="1600" dirty="0">
              <a:solidFill>
                <a:srgbClr val="000000"/>
              </a:solidFill>
              <a:latin typeface="Calibri"/>
              <a:cs typeface="Calibri"/>
            </a:endParaRPr>
          </a:p>
          <a:p>
            <a:pPr marL="285750" indent="-285750" eaLnBrk="1" hangingPunct="1">
              <a:buFont typeface="Arial" pitchFamily="34" charset="0"/>
              <a:buChar char="•"/>
            </a:pPr>
            <a:r>
              <a:rPr lang="en-US" sz="1600" dirty="0">
                <a:solidFill>
                  <a:srgbClr val="000000"/>
                </a:solidFill>
                <a:latin typeface="Calibri"/>
                <a:cs typeface="Calibri"/>
              </a:rPr>
              <a:t>Mentoring </a:t>
            </a:r>
          </a:p>
          <a:p>
            <a:pPr marL="285750" indent="-285750" eaLnBrk="1" hangingPunct="1">
              <a:buFont typeface="Arial" pitchFamily="34" charset="0"/>
              <a:buChar char="•"/>
            </a:pPr>
            <a:endParaRPr lang="en-US" sz="1500" dirty="0">
              <a:solidFill>
                <a:srgbClr val="000000"/>
              </a:solidFill>
              <a:latin typeface="Arial Unicode MS" pitchFamily="34" charset="-128"/>
              <a:ea typeface="Arial Unicode MS" pitchFamily="34" charset="-128"/>
              <a:cs typeface="Arial Unicode MS" pitchFamily="34" charset="-128"/>
            </a:endParaRPr>
          </a:p>
        </p:txBody>
      </p:sp>
      <p:pic>
        <p:nvPicPr>
          <p:cNvPr id="4" name="Picture 3" descr="perdew.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6683" y="3094200"/>
            <a:ext cx="2039754" cy="2434106"/>
          </a:xfrm>
          <a:prstGeom prst="roundRect">
            <a:avLst>
              <a:gd name="adj" fmla="val 8594"/>
            </a:avLst>
          </a:prstGeom>
          <a:solidFill>
            <a:srgbClr val="FFFFFF">
              <a:shade val="85000"/>
            </a:srgbClr>
          </a:solidFill>
          <a:ln w="28575" cap="rnd">
            <a:solidFill>
              <a:schemeClr val="accent6">
                <a:lumMod val="75000"/>
              </a:schemeClr>
            </a:solidFill>
          </a:ln>
          <a:effectLst/>
        </p:spPr>
      </p:pic>
      <p:pic>
        <p:nvPicPr>
          <p:cNvPr id="9" name="Picture 1"/>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023225" y="0"/>
            <a:ext cx="1120775"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57318" y="3096748"/>
            <a:ext cx="2294627" cy="2432304"/>
          </a:xfrm>
          <a:prstGeom prst="roundRect">
            <a:avLst>
              <a:gd name="adj" fmla="val 8594"/>
            </a:avLst>
          </a:prstGeom>
          <a:solidFill>
            <a:srgbClr val="FFFFFF">
              <a:shade val="85000"/>
            </a:srgbClr>
          </a:solidFill>
          <a:ln w="28575" cap="rnd">
            <a:solidFill>
              <a:schemeClr val="accent6">
                <a:lumMod val="75000"/>
              </a:schemeClr>
            </a:solidFill>
          </a:ln>
          <a:effectLst/>
        </p:spPr>
      </p:pic>
      <p:grpSp>
        <p:nvGrpSpPr>
          <p:cNvPr id="2" name="Group 7"/>
          <p:cNvGrpSpPr/>
          <p:nvPr/>
        </p:nvGrpSpPr>
        <p:grpSpPr>
          <a:xfrm>
            <a:off x="152401" y="5688449"/>
            <a:ext cx="2139065" cy="1169551"/>
            <a:chOff x="134860" y="5006415"/>
            <a:chExt cx="2139065" cy="1169551"/>
          </a:xfrm>
        </p:grpSpPr>
        <p:sp>
          <p:nvSpPr>
            <p:cNvPr id="7" name="Rounded Rectangular Callout 6"/>
            <p:cNvSpPr/>
            <p:nvPr/>
          </p:nvSpPr>
          <p:spPr>
            <a:xfrm>
              <a:off x="134860" y="5027732"/>
              <a:ext cx="2139065" cy="1067045"/>
            </a:xfrm>
            <a:prstGeom prst="wedgeRoundRectCallout">
              <a:avLst>
                <a:gd name="adj1" fmla="val 40037"/>
                <a:gd name="adj2" fmla="val -75861"/>
                <a:gd name="adj3" fmla="val 16667"/>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34860" y="5006415"/>
              <a:ext cx="2118610" cy="1169551"/>
            </a:xfrm>
            <a:prstGeom prst="rect">
              <a:avLst/>
            </a:prstGeom>
          </p:spPr>
          <p:txBody>
            <a:bodyPr wrap="square">
              <a:spAutoFit/>
            </a:bodyPr>
            <a:lstStyle/>
            <a:p>
              <a:pPr algn="ctr"/>
              <a:r>
                <a:rPr lang="en-US" sz="1400" dirty="0" err="1">
                  <a:solidFill>
                    <a:schemeClr val="bg1"/>
                  </a:solidFill>
                  <a:latin typeface="Arial Unicode MS" pitchFamily="34" charset="-128"/>
                  <a:ea typeface="Arial Unicode MS" pitchFamily="34" charset="-128"/>
                  <a:cs typeface="Arial Unicode MS" pitchFamily="34" charset="-128"/>
                </a:rPr>
                <a:t>Perdew’s</a:t>
              </a:r>
              <a:r>
                <a:rPr lang="en-US" sz="1400" dirty="0">
                  <a:solidFill>
                    <a:schemeClr val="bg1"/>
                  </a:solidFill>
                  <a:latin typeface="Arial Unicode MS" pitchFamily="34" charset="-128"/>
                  <a:ea typeface="Arial Unicode MS" pitchFamily="34" charset="-128"/>
                  <a:cs typeface="Arial Unicode MS" pitchFamily="34" charset="-128"/>
                </a:rPr>
                <a:t> election gives </a:t>
              </a:r>
            </a:p>
            <a:p>
              <a:pPr algn="ctr"/>
              <a:r>
                <a:rPr lang="en-US" sz="1400" dirty="0">
                  <a:solidFill>
                    <a:schemeClr val="bg1"/>
                  </a:solidFill>
                  <a:latin typeface="Arial Unicode MS" pitchFamily="34" charset="-128"/>
                  <a:ea typeface="Arial Unicode MS" pitchFamily="34" charset="-128"/>
                  <a:cs typeface="Arial Unicode MS" pitchFamily="34" charset="-128"/>
                </a:rPr>
                <a:t>LA-SiGMA two of Louisiana’s four members of the National Academies.</a:t>
              </a:r>
            </a:p>
          </p:txBody>
        </p:sp>
      </p:grpSp>
      <p:sp>
        <p:nvSpPr>
          <p:cNvPr id="10" name="Rectangle 9"/>
          <p:cNvSpPr/>
          <p:nvPr/>
        </p:nvSpPr>
        <p:spPr>
          <a:xfrm>
            <a:off x="0" y="3957229"/>
            <a:ext cx="982705" cy="646331"/>
          </a:xfrm>
          <a:prstGeom prst="rect">
            <a:avLst/>
          </a:prstGeom>
        </p:spPr>
        <p:txBody>
          <a:bodyPr wrap="none">
            <a:spAutoFit/>
          </a:bodyPr>
          <a:lstStyle/>
          <a:p>
            <a:pPr algn="ctr"/>
            <a:r>
              <a:rPr lang="en-US" b="1" dirty="0" smtClean="0">
                <a:solidFill>
                  <a:srgbClr val="0070C0"/>
                </a:solidFill>
                <a:latin typeface="Gill Sans MT" pitchFamily="34" charset="0"/>
                <a:ea typeface="Arial Unicode MS" pitchFamily="34" charset="-128"/>
                <a:cs typeface="Arial Unicode MS" pitchFamily="34" charset="-128"/>
              </a:rPr>
              <a:t>John</a:t>
            </a:r>
          </a:p>
          <a:p>
            <a:pPr algn="ctr"/>
            <a:r>
              <a:rPr lang="en-US" b="1" dirty="0" smtClean="0">
                <a:solidFill>
                  <a:srgbClr val="0070C0"/>
                </a:solidFill>
                <a:latin typeface="Gill Sans MT" pitchFamily="34" charset="0"/>
                <a:ea typeface="Arial Unicode MS" pitchFamily="34" charset="-128"/>
                <a:cs typeface="Arial Unicode MS" pitchFamily="34" charset="-128"/>
              </a:rPr>
              <a:t>Perdew</a:t>
            </a:r>
            <a:endParaRPr lang="en-US" dirty="0"/>
          </a:p>
        </p:txBody>
      </p:sp>
      <p:sp>
        <p:nvSpPr>
          <p:cNvPr id="14" name="Rectangle 13"/>
          <p:cNvSpPr/>
          <p:nvPr/>
        </p:nvSpPr>
        <p:spPr>
          <a:xfrm>
            <a:off x="7878263" y="3878402"/>
            <a:ext cx="1047082" cy="646331"/>
          </a:xfrm>
          <a:prstGeom prst="rect">
            <a:avLst/>
          </a:prstGeom>
        </p:spPr>
        <p:txBody>
          <a:bodyPr wrap="none">
            <a:spAutoFit/>
          </a:bodyPr>
          <a:lstStyle/>
          <a:p>
            <a:pPr algn="ctr"/>
            <a:r>
              <a:rPr lang="en-US" b="1" dirty="0" smtClean="0">
                <a:solidFill>
                  <a:srgbClr val="0070C0"/>
                </a:solidFill>
                <a:latin typeface="Gill Sans MT" pitchFamily="34" charset="0"/>
                <a:ea typeface="Arial Unicode MS" pitchFamily="34" charset="-128"/>
                <a:cs typeface="Arial Unicode MS" pitchFamily="34" charset="-128"/>
              </a:rPr>
              <a:t>William</a:t>
            </a:r>
          </a:p>
          <a:p>
            <a:pPr algn="ctr"/>
            <a:r>
              <a:rPr lang="en-US" b="1" dirty="0" smtClean="0">
                <a:solidFill>
                  <a:srgbClr val="0070C0"/>
                </a:solidFill>
                <a:latin typeface="Gill Sans MT" pitchFamily="34" charset="0"/>
                <a:ea typeface="Arial Unicode MS" pitchFamily="34" charset="-128"/>
                <a:cs typeface="Arial Unicode MS" pitchFamily="34" charset="-128"/>
              </a:rPr>
              <a:t>Shelton</a:t>
            </a:r>
            <a:endParaRPr lang="en-US" dirty="0"/>
          </a:p>
        </p:txBody>
      </p:sp>
      <p:sp>
        <p:nvSpPr>
          <p:cNvPr id="12" name="TextBox 1"/>
          <p:cNvSpPr txBox="1">
            <a:spLocks noChangeArrowheads="1"/>
          </p:cNvSpPr>
          <p:nvPr/>
        </p:nvSpPr>
        <p:spPr bwMode="auto">
          <a:xfrm>
            <a:off x="4610987" y="900472"/>
            <a:ext cx="4362450" cy="218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MS PGothic" charset="0"/>
                <a:cs typeface="MS PGothic" charset="0"/>
              </a:defRPr>
            </a:lvl1pPr>
            <a:lvl2pPr marL="37931725" indent="-37474525" eaLnBrk="0" hangingPunct="0">
              <a:defRPr sz="2400">
                <a:solidFill>
                  <a:schemeClr val="tx1"/>
                </a:solidFill>
                <a:latin typeface="Arial" charset="0"/>
                <a:ea typeface="MS PGothic" charset="0"/>
                <a:cs typeface="MS PGothic" charset="0"/>
              </a:defRPr>
            </a:lvl2pPr>
            <a:lvl3pPr eaLnBrk="0" hangingPunct="0">
              <a:defRPr sz="2400">
                <a:solidFill>
                  <a:schemeClr val="tx1"/>
                </a:solidFill>
                <a:latin typeface="Arial" charset="0"/>
                <a:ea typeface="MS PGothic" charset="0"/>
                <a:cs typeface="MS PGothic" charset="0"/>
              </a:defRPr>
            </a:lvl3pPr>
            <a:lvl4pPr eaLnBrk="0" hangingPunct="0">
              <a:defRPr sz="2400">
                <a:solidFill>
                  <a:schemeClr val="tx1"/>
                </a:solidFill>
                <a:latin typeface="Arial" charset="0"/>
                <a:ea typeface="MS PGothic" charset="0"/>
                <a:cs typeface="MS PGothic" charset="0"/>
              </a:defRPr>
            </a:lvl4pPr>
            <a:lvl5pPr eaLnBrk="0" hangingPunct="0">
              <a:defRPr sz="2400">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marL="285750" indent="-285750" eaLnBrk="1" hangingPunct="1">
              <a:buFont typeface="Arial" pitchFamily="34" charset="0"/>
              <a:buChar char="•"/>
            </a:pPr>
            <a:r>
              <a:rPr lang="en-US" sz="1500" dirty="0" smtClean="0">
                <a:solidFill>
                  <a:srgbClr val="000000"/>
                </a:solidFill>
                <a:latin typeface="Arial Unicode MS" pitchFamily="34" charset="-128"/>
                <a:ea typeface="Arial Unicode MS" pitchFamily="34" charset="-128"/>
                <a:cs typeface="Arial Unicode MS" pitchFamily="34" charset="-128"/>
              </a:rPr>
              <a:t>New LA-</a:t>
            </a:r>
            <a:r>
              <a:rPr lang="en-US" sz="1500" dirty="0" err="1" smtClean="0">
                <a:solidFill>
                  <a:srgbClr val="000000"/>
                </a:solidFill>
                <a:latin typeface="Arial Unicode MS" pitchFamily="34" charset="-128"/>
                <a:ea typeface="Arial Unicode MS" pitchFamily="34" charset="-128"/>
                <a:cs typeface="Arial Unicode MS" pitchFamily="34" charset="-128"/>
              </a:rPr>
              <a:t>SiGMA</a:t>
            </a:r>
            <a:r>
              <a:rPr lang="en-US" sz="1500" dirty="0" smtClean="0">
                <a:solidFill>
                  <a:srgbClr val="000000"/>
                </a:solidFill>
                <a:latin typeface="Arial Unicode MS" pitchFamily="34" charset="-128"/>
                <a:ea typeface="Arial Unicode MS" pitchFamily="34" charset="-128"/>
                <a:cs typeface="Arial Unicode MS" pitchFamily="34" charset="-128"/>
              </a:rPr>
              <a:t> member and HPC pioneer William Shelton of LSU has won three Gordon Bell and a Computerworld Smithsonian awards.</a:t>
            </a:r>
          </a:p>
          <a:p>
            <a:pPr marL="285750" indent="-285750" eaLnBrk="1" hangingPunct="1">
              <a:buFont typeface="Arial" pitchFamily="34" charset="0"/>
              <a:buChar char="•"/>
            </a:pPr>
            <a:endParaRPr lang="en-US" sz="1500" dirty="0">
              <a:solidFill>
                <a:srgbClr val="000000"/>
              </a:solidFill>
              <a:latin typeface="Arial Unicode MS" pitchFamily="34" charset="-128"/>
              <a:ea typeface="Arial Unicode MS" pitchFamily="34" charset="-128"/>
              <a:cs typeface="Arial Unicode MS" pitchFamily="34" charset="-128"/>
            </a:endParaRPr>
          </a:p>
          <a:p>
            <a:pPr marL="285750" indent="-285750" eaLnBrk="1" hangingPunct="1">
              <a:buFont typeface="Arial" pitchFamily="34" charset="0"/>
              <a:buChar char="•"/>
            </a:pPr>
            <a:r>
              <a:rPr lang="en-US" sz="1500" dirty="0">
                <a:solidFill>
                  <a:srgbClr val="000000"/>
                </a:solidFill>
                <a:latin typeface="Arial Unicode MS" pitchFamily="34" charset="-128"/>
                <a:ea typeface="Arial Unicode MS" pitchFamily="34" charset="-128"/>
                <a:cs typeface="Arial Unicode MS" pitchFamily="34" charset="-128"/>
              </a:rPr>
              <a:t>Expert in HPC, DFT, and Big Data</a:t>
            </a:r>
          </a:p>
          <a:p>
            <a:pPr eaLnBrk="1" hangingPunct="1"/>
            <a:endParaRPr lang="en-US" sz="1500" dirty="0">
              <a:solidFill>
                <a:srgbClr val="000000"/>
              </a:solidFill>
              <a:latin typeface="Arial Unicode MS" pitchFamily="34" charset="-128"/>
              <a:ea typeface="Arial Unicode MS" pitchFamily="34" charset="-128"/>
              <a:cs typeface="Arial Unicode MS" pitchFamily="34" charset="-128"/>
            </a:endParaRPr>
          </a:p>
          <a:p>
            <a:pPr marL="285750" indent="-285750" eaLnBrk="1" hangingPunct="1">
              <a:buFont typeface="Arial" pitchFamily="34" charset="0"/>
              <a:buChar char="•"/>
            </a:pPr>
            <a:r>
              <a:rPr lang="en-US" sz="1500" dirty="0">
                <a:solidFill>
                  <a:srgbClr val="000000"/>
                </a:solidFill>
                <a:latin typeface="Arial Unicode MS" pitchFamily="34" charset="-128"/>
                <a:ea typeface="Arial Unicode MS" pitchFamily="34" charset="-128"/>
                <a:cs typeface="Arial Unicode MS" pitchFamily="34" charset="-128"/>
              </a:rPr>
              <a:t>Mentoring</a:t>
            </a:r>
          </a:p>
          <a:p>
            <a:pPr marL="285750" indent="-285750" eaLnBrk="1" hangingPunct="1">
              <a:buFont typeface="Arial" pitchFamily="34" charset="0"/>
              <a:buChar char="•"/>
            </a:pPr>
            <a:endParaRPr lang="en-US" sz="1500" dirty="0">
              <a:solidFill>
                <a:srgbClr val="000000"/>
              </a:solidFill>
              <a:latin typeface="Arial Unicode MS" pitchFamily="34" charset="-128"/>
              <a:ea typeface="Arial Unicode MS" pitchFamily="34" charset="-128"/>
              <a:cs typeface="Arial Unicode MS" pitchFamily="34" charset="-128"/>
            </a:endParaRPr>
          </a:p>
        </p:txBody>
      </p:sp>
      <p:sp>
        <p:nvSpPr>
          <p:cNvPr id="13" name="Text Box 3"/>
          <p:cNvSpPr txBox="1">
            <a:spLocks noChangeArrowheads="1"/>
          </p:cNvSpPr>
          <p:nvPr/>
        </p:nvSpPr>
        <p:spPr bwMode="auto">
          <a:xfrm>
            <a:off x="152400" y="156994"/>
            <a:ext cx="684345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MS PGothic" charset="0"/>
                <a:cs typeface="MS PGothic" charset="0"/>
              </a:defRPr>
            </a:lvl1pPr>
            <a:lvl2pPr marL="37931725" indent="-37474525" eaLnBrk="0" hangingPunct="0">
              <a:defRPr sz="2400">
                <a:solidFill>
                  <a:schemeClr val="tx1"/>
                </a:solidFill>
                <a:latin typeface="Arial" charset="0"/>
                <a:ea typeface="MS PGothic" charset="0"/>
                <a:cs typeface="MS PGothic" charset="0"/>
              </a:defRPr>
            </a:lvl2pPr>
            <a:lvl3pPr eaLnBrk="0" hangingPunct="0">
              <a:defRPr sz="2400">
                <a:solidFill>
                  <a:schemeClr val="tx1"/>
                </a:solidFill>
                <a:latin typeface="Arial" charset="0"/>
                <a:ea typeface="MS PGothic" charset="0"/>
                <a:cs typeface="MS PGothic" charset="0"/>
              </a:defRPr>
            </a:lvl3pPr>
            <a:lvl4pPr eaLnBrk="0" hangingPunct="0">
              <a:defRPr sz="2400">
                <a:solidFill>
                  <a:schemeClr val="tx1"/>
                </a:solidFill>
                <a:latin typeface="Arial" charset="0"/>
                <a:ea typeface="MS PGothic" charset="0"/>
                <a:cs typeface="MS PGothic" charset="0"/>
              </a:defRPr>
            </a:lvl4pPr>
            <a:lvl5pPr eaLnBrk="0" hangingPunct="0">
              <a:defRPr sz="2400">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en-US" sz="2600" b="1" dirty="0" smtClean="0">
                <a:solidFill>
                  <a:schemeClr val="bg1">
                    <a:lumMod val="50000"/>
                  </a:schemeClr>
                </a:solidFill>
              </a:rPr>
              <a:t>Density Functional Theory</a:t>
            </a:r>
            <a:endParaRPr lang="en-US" sz="2600" b="1" dirty="0">
              <a:solidFill>
                <a:schemeClr val="bg1">
                  <a:lumMod val="50000"/>
                </a:schemeClr>
              </a:solidFill>
            </a:endParaRPr>
          </a:p>
        </p:txBody>
      </p:sp>
    </p:spTree>
    <p:extLst>
      <p:ext uri="{BB962C8B-B14F-4D97-AF65-F5344CB8AC3E}">
        <p14:creationId xmlns:p14="http://schemas.microsoft.com/office/powerpoint/2010/main" val="109719126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ymposium template 2011-rev2">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Symposium template 2011-rev2.potx</Template>
  <TotalTime>14827</TotalTime>
  <Words>1908</Words>
  <Application>Microsoft Office PowerPoint</Application>
  <PresentationFormat>On-screen Show (4:3)</PresentationFormat>
  <Paragraphs>277</Paragraphs>
  <Slides>20</Slides>
  <Notes>16</Notes>
  <HiddenSlides>0</HiddenSlides>
  <MMClips>0</MMClips>
  <ScaleCrop>false</ScaleCrop>
  <HeadingPairs>
    <vt:vector size="6" baseType="variant">
      <vt:variant>
        <vt:lpstr>Fonts Used</vt:lpstr>
      </vt:variant>
      <vt:variant>
        <vt:i4>16</vt:i4>
      </vt:variant>
      <vt:variant>
        <vt:lpstr>Theme</vt:lpstr>
      </vt:variant>
      <vt:variant>
        <vt:i4>3</vt:i4>
      </vt:variant>
      <vt:variant>
        <vt:lpstr>Slide Titles</vt:lpstr>
      </vt:variant>
      <vt:variant>
        <vt:i4>20</vt:i4>
      </vt:variant>
    </vt:vector>
  </HeadingPairs>
  <TitlesOfParts>
    <vt:vector size="39" baseType="lpstr">
      <vt:lpstr>Arial Unicode MS</vt:lpstr>
      <vt:lpstr>ＭＳ Ｐゴシック</vt:lpstr>
      <vt:lpstr>ＭＳ Ｐゴシック</vt:lpstr>
      <vt:lpstr>Arial</vt:lpstr>
      <vt:lpstr>Calibri</vt:lpstr>
      <vt:lpstr>Droid Sans Fallback</vt:lpstr>
      <vt:lpstr>Gill Sans MT</vt:lpstr>
      <vt:lpstr>Lucida Grande</vt:lpstr>
      <vt:lpstr>Lucida Sans Unicode</vt:lpstr>
      <vt:lpstr>Palatino</vt:lpstr>
      <vt:lpstr>Symbol</vt:lpstr>
      <vt:lpstr>Times New Roman</vt:lpstr>
      <vt:lpstr>Verdana</vt:lpstr>
      <vt:lpstr>Wingdings 2</vt:lpstr>
      <vt:lpstr>Wingdings 3</vt:lpstr>
      <vt:lpstr>ヒラギノ角ゴ Pro W3</vt:lpstr>
      <vt:lpstr>Symposium template 2011-rev2</vt:lpstr>
      <vt:lpstr>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Reactive Model to Investigate HCl Dissociation  at the Surface of Water</vt:lpstr>
      <vt:lpstr>Surface-Induced Nucleation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Louisiana EPSCoR RII</dc:title>
  <dc:creator>Amber King</dc:creator>
  <cp:lastModifiedBy>user01</cp:lastModifiedBy>
  <cp:revision>679</cp:revision>
  <cp:lastPrinted>2011-08-30T15:38:25Z</cp:lastPrinted>
  <dcterms:created xsi:type="dcterms:W3CDTF">2008-08-28T14:07:34Z</dcterms:created>
  <dcterms:modified xsi:type="dcterms:W3CDTF">2013-07-29T16:23:17Z</dcterms:modified>
</cp:coreProperties>
</file>