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4216" r:id="rId4"/>
  </p:sldMasterIdLst>
  <p:notesMasterIdLst>
    <p:notesMasterId r:id="rId24"/>
  </p:notesMasterIdLst>
  <p:handoutMasterIdLst>
    <p:handoutMasterId r:id="rId25"/>
  </p:handoutMasterIdLst>
  <p:sldIdLst>
    <p:sldId id="577" r:id="rId5"/>
    <p:sldId id="591" r:id="rId6"/>
    <p:sldId id="569" r:id="rId7"/>
    <p:sldId id="572" r:id="rId8"/>
    <p:sldId id="588" r:id="rId9"/>
    <p:sldId id="578" r:id="rId10"/>
    <p:sldId id="589" r:id="rId11"/>
    <p:sldId id="580" r:id="rId12"/>
    <p:sldId id="590" r:id="rId13"/>
    <p:sldId id="581" r:id="rId14"/>
    <p:sldId id="583" r:id="rId15"/>
    <p:sldId id="584" r:id="rId16"/>
    <p:sldId id="573" r:id="rId17"/>
    <p:sldId id="585" r:id="rId18"/>
    <p:sldId id="593" r:id="rId19"/>
    <p:sldId id="586" r:id="rId20"/>
    <p:sldId id="587" r:id="rId21"/>
    <p:sldId id="594" r:id="rId22"/>
    <p:sldId id="595" r:id="rId23"/>
  </p:sldIdLst>
  <p:sldSz cx="9144000" cy="6858000" type="screen4x3"/>
  <p:notesSz cx="7315200" cy="96012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hony Gillespie" initials="ALG" lastIdx="52" clrIdx="0"/>
  <p:cmAuthor id="1" name="QMesser" initials="Q" lastIdx="53" clrIdx="1"/>
  <p:cmAuthor id="2" name="Horowitz, Mitchell" initials="HM" lastIdx="20" clrIdx="2"/>
  <p:cmAuthor id="3" name="jenee.slocum" initials="j" lastIdx="1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D"/>
    <a:srgbClr val="235C83"/>
    <a:srgbClr val="215581"/>
    <a:srgbClr val="205C83"/>
    <a:srgbClr val="E7E9EF"/>
    <a:srgbClr val="DDF0FF"/>
    <a:srgbClr val="D9DBDD"/>
    <a:srgbClr val="B7B7B7"/>
    <a:srgbClr val="1C1C1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8" autoAdjust="0"/>
    <p:restoredTop sz="98925" autoAdjust="0"/>
  </p:normalViewPr>
  <p:slideViewPr>
    <p:cSldViewPr snapToGrid="0" snapToObjects="1">
      <p:cViewPr>
        <p:scale>
          <a:sx n="70" d="100"/>
          <a:sy n="70" d="100"/>
        </p:scale>
        <p:origin x="-1260" y="-882"/>
      </p:cViewPr>
      <p:guideLst>
        <p:guide orient="horz" pos="793"/>
        <p:guide orient="horz" pos="3774"/>
        <p:guide orient="horz" pos="406"/>
        <p:guide orient="horz" pos="1688"/>
        <p:guide pos="4444"/>
        <p:guide pos="2309"/>
        <p:guide pos="3534"/>
        <p:guide pos="3041"/>
        <p:guide pos="3247"/>
        <p:guide pos="3818"/>
        <p:guide pos="4585"/>
        <p:guide pos="200"/>
      </p:guideLst>
    </p:cSldViewPr>
  </p:slideViewPr>
  <p:outlineViewPr>
    <p:cViewPr>
      <p:scale>
        <a:sx n="33" d="100"/>
        <a:sy n="33" d="100"/>
      </p:scale>
      <p:origin x="0" y="8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>
      <p:cViewPr varScale="1">
        <p:scale>
          <a:sx n="51" d="100"/>
          <a:sy n="51" d="100"/>
        </p:scale>
        <p:origin x="-2874" y="-11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27C5A3-440F-4488-B19D-35B36ED58BA4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9E8918-1BFB-4A37-B044-7CCE15F90D33}">
      <dgm:prSet phldrT="[Text]" custT="1"/>
      <dgm:spPr/>
      <dgm:t>
        <a:bodyPr/>
        <a:lstStyle/>
        <a:p>
          <a:r>
            <a:rPr lang="en-US" sz="1600" b="1" dirty="0" smtClean="0"/>
            <a:t>Clean Technology </a:t>
          </a:r>
          <a:endParaRPr lang="en-US" sz="1600" dirty="0"/>
        </a:p>
      </dgm:t>
    </dgm:pt>
    <dgm:pt modelId="{420F7969-36B3-4926-A9EA-C943E791E6C6}" type="parTrans" cxnId="{B38EC95D-21E6-47FE-97F8-5174D7EB5D56}">
      <dgm:prSet/>
      <dgm:spPr/>
      <dgm:t>
        <a:bodyPr/>
        <a:lstStyle/>
        <a:p>
          <a:endParaRPr lang="en-US" dirty="0"/>
        </a:p>
      </dgm:t>
    </dgm:pt>
    <dgm:pt modelId="{5CCF8A95-5B84-4F1D-9F0F-2997DF888295}" type="sibTrans" cxnId="{B38EC95D-21E6-47FE-97F8-5174D7EB5D56}">
      <dgm:prSet/>
      <dgm:spPr/>
      <dgm:t>
        <a:bodyPr/>
        <a:lstStyle/>
        <a:p>
          <a:endParaRPr lang="en-US"/>
        </a:p>
      </dgm:t>
    </dgm:pt>
    <dgm:pt modelId="{C1B8D6F4-6F14-4A81-81E0-C0EE99BD878F}">
      <dgm:prSet phldrT="[Text]" custT="1"/>
      <dgm:spPr/>
      <dgm:t>
        <a:bodyPr/>
        <a:lstStyle/>
        <a:p>
          <a:r>
            <a:rPr lang="en-US" sz="1600" b="1" dirty="0" smtClean="0"/>
            <a:t>Digital Media &amp; Enterprise</a:t>
          </a:r>
          <a:r>
            <a:rPr lang="en-US" sz="1600" b="1" baseline="0" dirty="0" smtClean="0"/>
            <a:t> Software</a:t>
          </a:r>
          <a:endParaRPr lang="en-US" sz="1600" b="1" dirty="0"/>
        </a:p>
      </dgm:t>
    </dgm:pt>
    <dgm:pt modelId="{17AFD858-9C37-4697-827B-EF4737CE0D6F}" type="parTrans" cxnId="{708DFF94-91EC-45C8-BB67-B0775FE91C13}">
      <dgm:prSet/>
      <dgm:spPr/>
      <dgm:t>
        <a:bodyPr/>
        <a:lstStyle/>
        <a:p>
          <a:endParaRPr lang="en-US" dirty="0"/>
        </a:p>
      </dgm:t>
    </dgm:pt>
    <dgm:pt modelId="{EF155DB5-B5FE-4DC0-9460-915B8CC01728}" type="sibTrans" cxnId="{708DFF94-91EC-45C8-BB67-B0775FE91C13}">
      <dgm:prSet/>
      <dgm:spPr/>
      <dgm:t>
        <a:bodyPr/>
        <a:lstStyle/>
        <a:p>
          <a:endParaRPr lang="en-US"/>
        </a:p>
      </dgm:t>
    </dgm:pt>
    <dgm:pt modelId="{E47D4AF8-12FB-41AF-9DFB-1DBEE72D5F92}">
      <dgm:prSet phldrT="[Text]" custT="1"/>
      <dgm:spPr/>
      <dgm:t>
        <a:bodyPr/>
        <a:lstStyle/>
        <a:p>
          <a:r>
            <a:rPr lang="en-US" sz="1600" b="1" dirty="0" smtClean="0"/>
            <a:t>Coastal &amp; Water Management </a:t>
          </a:r>
          <a:endParaRPr lang="en-US" sz="1600" b="1" dirty="0"/>
        </a:p>
      </dgm:t>
    </dgm:pt>
    <dgm:pt modelId="{1B17D40F-DBFD-4F51-BCB6-47F6ADC0DD7A}" type="parTrans" cxnId="{57E8843F-F885-429F-A05B-A4D5A1348C7C}">
      <dgm:prSet/>
      <dgm:spPr/>
      <dgm:t>
        <a:bodyPr/>
        <a:lstStyle/>
        <a:p>
          <a:endParaRPr lang="en-US" dirty="0"/>
        </a:p>
      </dgm:t>
    </dgm:pt>
    <dgm:pt modelId="{76633BED-C609-499D-9C61-0EF3A992850F}" type="sibTrans" cxnId="{57E8843F-F885-429F-A05B-A4D5A1348C7C}">
      <dgm:prSet/>
      <dgm:spPr/>
      <dgm:t>
        <a:bodyPr/>
        <a:lstStyle/>
        <a:p>
          <a:endParaRPr lang="en-US"/>
        </a:p>
      </dgm:t>
    </dgm:pt>
    <dgm:pt modelId="{1A7EAA8A-43FD-41F2-9693-0CD1642B08E6}">
      <dgm:prSet phldrT="[Text]" custT="1"/>
      <dgm:spPr/>
      <dgm:t>
        <a:bodyPr/>
        <a:lstStyle/>
        <a:p>
          <a:r>
            <a:rPr lang="en-US" sz="1600" b="1" dirty="0" smtClean="0"/>
            <a:t>Emerging Growth Sector Initiatives</a:t>
          </a:r>
          <a:endParaRPr lang="en-US" sz="1600" b="1" dirty="0"/>
        </a:p>
      </dgm:t>
    </dgm:pt>
    <dgm:pt modelId="{D25579FC-8E2B-4D0F-A9CB-1840EB28498C}" type="parTrans" cxnId="{5ABD538D-00A1-4039-8638-37B64B8A915F}">
      <dgm:prSet/>
      <dgm:spPr/>
      <dgm:t>
        <a:bodyPr/>
        <a:lstStyle/>
        <a:p>
          <a:endParaRPr lang="en-US"/>
        </a:p>
      </dgm:t>
    </dgm:pt>
    <dgm:pt modelId="{8EC5F4D4-F5D6-4988-B082-A33E4274DCBB}" type="sibTrans" cxnId="{5ABD538D-00A1-4039-8638-37B64B8A915F}">
      <dgm:prSet/>
      <dgm:spPr/>
      <dgm:t>
        <a:bodyPr/>
        <a:lstStyle/>
        <a:p>
          <a:endParaRPr lang="en-US"/>
        </a:p>
      </dgm:t>
    </dgm:pt>
    <dgm:pt modelId="{F9716CE5-21B0-49C4-A748-87A0FF41280C}">
      <dgm:prSet phldrT="[Text]" custT="1"/>
      <dgm:spPr/>
      <dgm:t>
        <a:bodyPr/>
        <a:lstStyle/>
        <a:p>
          <a:r>
            <a:rPr lang="en-US" sz="1200" b="1" dirty="0" smtClean="0"/>
            <a:t>Talent Development </a:t>
          </a:r>
          <a:endParaRPr lang="en-US" sz="1200" b="1" dirty="0"/>
        </a:p>
      </dgm:t>
    </dgm:pt>
    <dgm:pt modelId="{45AECEE9-3A3C-4659-80A9-C5FE3DA0528A}" type="parTrans" cxnId="{960569EC-AF6B-46ED-9181-2E59AF489394}">
      <dgm:prSet/>
      <dgm:spPr/>
      <dgm:t>
        <a:bodyPr/>
        <a:lstStyle/>
        <a:p>
          <a:endParaRPr lang="en-US"/>
        </a:p>
      </dgm:t>
    </dgm:pt>
    <dgm:pt modelId="{408C8F37-FA26-438C-9141-4CB11B5046A7}" type="sibTrans" cxnId="{960569EC-AF6B-46ED-9181-2E59AF489394}">
      <dgm:prSet/>
      <dgm:spPr/>
      <dgm:t>
        <a:bodyPr/>
        <a:lstStyle/>
        <a:p>
          <a:endParaRPr lang="en-US"/>
        </a:p>
      </dgm:t>
    </dgm:pt>
    <dgm:pt modelId="{FBDEE191-AC35-4DE0-B674-09080CA963E9}">
      <dgm:prSet phldrT="[Text]" custT="1"/>
      <dgm:spPr/>
      <dgm:t>
        <a:bodyPr/>
        <a:lstStyle/>
        <a:p>
          <a:r>
            <a:rPr lang="en-US" sz="1200" b="1" dirty="0" smtClean="0"/>
            <a:t>Continued development of large-scale signature facilities and related activities to foster industry-university partnerships</a:t>
          </a:r>
          <a:endParaRPr lang="en-US" sz="1200" b="1" dirty="0"/>
        </a:p>
      </dgm:t>
    </dgm:pt>
    <dgm:pt modelId="{1B6DBD27-9F33-4B44-A7D1-69B4883C4FC0}" type="parTrans" cxnId="{D5EFC7D2-B879-48BB-8E3C-49CB87193DEC}">
      <dgm:prSet/>
      <dgm:spPr/>
      <dgm:t>
        <a:bodyPr/>
        <a:lstStyle/>
        <a:p>
          <a:endParaRPr lang="en-US"/>
        </a:p>
      </dgm:t>
    </dgm:pt>
    <dgm:pt modelId="{43A67F09-66C3-4D72-A8FC-6BE4AE078B7B}" type="sibTrans" cxnId="{D5EFC7D2-B879-48BB-8E3C-49CB87193DEC}">
      <dgm:prSet/>
      <dgm:spPr/>
      <dgm:t>
        <a:bodyPr/>
        <a:lstStyle/>
        <a:p>
          <a:endParaRPr lang="en-US"/>
        </a:p>
      </dgm:t>
    </dgm:pt>
    <dgm:pt modelId="{3C16A475-06C3-4E4F-A48E-D726BD257641}">
      <dgm:prSet phldrT="[Text]" custT="1"/>
      <dgm:spPr/>
      <dgm:t>
        <a:bodyPr/>
        <a:lstStyle/>
        <a:p>
          <a:r>
            <a:rPr lang="en-US" sz="1200" b="1" dirty="0" smtClean="0"/>
            <a:t>Increased university engagement with industry through consortia or similar efforts</a:t>
          </a:r>
          <a:r>
            <a:rPr lang="en-US" sz="1200" baseline="0" dirty="0" smtClean="0">
              <a:solidFill>
                <a:schemeClr val="tx1"/>
              </a:solidFill>
            </a:rPr>
            <a:t> </a:t>
          </a:r>
          <a:endParaRPr lang="en-US" sz="1200" b="1" dirty="0"/>
        </a:p>
      </dgm:t>
    </dgm:pt>
    <dgm:pt modelId="{EEDB02F3-6B2F-4F2F-9FFF-67610C5DE8C6}" type="parTrans" cxnId="{CD987D41-583B-4100-8416-A996996B8C85}">
      <dgm:prSet/>
      <dgm:spPr/>
      <dgm:t>
        <a:bodyPr/>
        <a:lstStyle/>
        <a:p>
          <a:endParaRPr lang="en-US"/>
        </a:p>
      </dgm:t>
    </dgm:pt>
    <dgm:pt modelId="{12004838-DF6B-4F58-BE77-6E4B9547C29E}" type="sibTrans" cxnId="{CD987D41-583B-4100-8416-A996996B8C85}">
      <dgm:prSet/>
      <dgm:spPr/>
      <dgm:t>
        <a:bodyPr/>
        <a:lstStyle/>
        <a:p>
          <a:endParaRPr lang="en-US"/>
        </a:p>
      </dgm:t>
    </dgm:pt>
    <dgm:pt modelId="{4C0C139B-4C12-4BBF-921D-FDFA72EBB98E}">
      <dgm:prSet phldrT="[Text]" custT="1"/>
      <dgm:spPr/>
      <dgm:t>
        <a:bodyPr/>
        <a:lstStyle/>
        <a:p>
          <a:r>
            <a:rPr lang="en-US" sz="1600" b="1" dirty="0" smtClean="0"/>
            <a:t>Life Sciences </a:t>
          </a:r>
          <a:endParaRPr lang="en-US" sz="1600" b="1" dirty="0"/>
        </a:p>
      </dgm:t>
    </dgm:pt>
    <dgm:pt modelId="{94A3CFC6-2D91-4421-9C09-4781ADC083AF}" type="parTrans" cxnId="{E757398E-600F-4F6A-BEF3-804470D8FA19}">
      <dgm:prSet/>
      <dgm:spPr/>
      <dgm:t>
        <a:bodyPr/>
        <a:lstStyle/>
        <a:p>
          <a:endParaRPr lang="en-US" dirty="0"/>
        </a:p>
      </dgm:t>
    </dgm:pt>
    <dgm:pt modelId="{EB8E38CF-80D2-4ECE-A575-C51EBAD2B0EF}" type="sibTrans" cxnId="{E757398E-600F-4F6A-BEF3-804470D8FA19}">
      <dgm:prSet/>
      <dgm:spPr/>
      <dgm:t>
        <a:bodyPr/>
        <a:lstStyle/>
        <a:p>
          <a:endParaRPr lang="en-US"/>
        </a:p>
      </dgm:t>
    </dgm:pt>
    <dgm:pt modelId="{B796CFEF-9FA3-4522-AAF5-DF810E6ABE6F}">
      <dgm:prSet phldrT="[Text]" custT="1"/>
      <dgm:spPr/>
      <dgm:t>
        <a:bodyPr/>
        <a:lstStyle/>
        <a:p>
          <a:r>
            <a:rPr lang="en-US" sz="1600" b="1" dirty="0" smtClean="0"/>
            <a:t>Advanced Manufacturing &amp; Materials</a:t>
          </a:r>
          <a:endParaRPr lang="en-US" sz="1600" b="1" dirty="0"/>
        </a:p>
      </dgm:t>
    </dgm:pt>
    <dgm:pt modelId="{2721B795-8DEC-4069-8417-7708960C490B}" type="parTrans" cxnId="{BDC3815B-875F-4C5E-975C-69709ACB90AE}">
      <dgm:prSet/>
      <dgm:spPr/>
      <dgm:t>
        <a:bodyPr/>
        <a:lstStyle/>
        <a:p>
          <a:endParaRPr lang="en-US" dirty="0"/>
        </a:p>
      </dgm:t>
    </dgm:pt>
    <dgm:pt modelId="{922A7C53-4D47-4875-B166-9C7980374248}" type="sibTrans" cxnId="{BDC3815B-875F-4C5E-975C-69709ACB90AE}">
      <dgm:prSet/>
      <dgm:spPr/>
      <dgm:t>
        <a:bodyPr/>
        <a:lstStyle/>
        <a:p>
          <a:endParaRPr lang="en-US"/>
        </a:p>
      </dgm:t>
    </dgm:pt>
    <dgm:pt modelId="{41727AA7-43A4-4B02-ADE1-55A52B8A00BE}">
      <dgm:prSet phldrT="[Text]" custT="1"/>
      <dgm:spPr/>
      <dgm:t>
        <a:bodyPr/>
        <a:lstStyle/>
        <a:p>
          <a:r>
            <a:rPr lang="en-US" sz="1200" b="1" dirty="0" smtClean="0"/>
            <a:t>Continued development of proof-of-concept tools for early-stage university research to foster commercialization</a:t>
          </a:r>
          <a:endParaRPr lang="en-US" sz="1200" b="1" dirty="0"/>
        </a:p>
      </dgm:t>
    </dgm:pt>
    <dgm:pt modelId="{5FC778B9-8633-4347-952E-7308B1D0E25F}" type="parTrans" cxnId="{679B17AE-9F83-4F74-AA1D-ED2F49B78EAB}">
      <dgm:prSet/>
      <dgm:spPr/>
      <dgm:t>
        <a:bodyPr/>
        <a:lstStyle/>
        <a:p>
          <a:endParaRPr lang="en-US"/>
        </a:p>
      </dgm:t>
    </dgm:pt>
    <dgm:pt modelId="{15F7D51D-5F89-48DE-A80A-24D5F8CC80E5}" type="sibTrans" cxnId="{679B17AE-9F83-4F74-AA1D-ED2F49B78EAB}">
      <dgm:prSet/>
      <dgm:spPr/>
      <dgm:t>
        <a:bodyPr/>
        <a:lstStyle/>
        <a:p>
          <a:endParaRPr lang="en-US"/>
        </a:p>
      </dgm:t>
    </dgm:pt>
    <dgm:pt modelId="{308F4391-8927-42DA-BF73-F34FA20E060A}">
      <dgm:prSet phldrT="[Text]" custT="1"/>
      <dgm:spPr/>
      <dgm:t>
        <a:bodyPr/>
        <a:lstStyle/>
        <a:p>
          <a:r>
            <a:rPr lang="en-US" sz="1200" b="1" dirty="0" smtClean="0">
              <a:solidFill>
                <a:srgbClr val="C00000"/>
              </a:solidFill>
            </a:rPr>
            <a:t>Foster component manufacturing capabilities available statewide</a:t>
          </a:r>
          <a:endParaRPr lang="en-US" sz="1200" b="1" dirty="0">
            <a:solidFill>
              <a:srgbClr val="C00000"/>
            </a:solidFill>
          </a:endParaRPr>
        </a:p>
      </dgm:t>
    </dgm:pt>
    <dgm:pt modelId="{2938D218-83C5-4A45-BF5E-108A59DB0DA8}" type="parTrans" cxnId="{0D0B2EF4-55FB-4A8A-9A17-521D65A82F05}">
      <dgm:prSet/>
      <dgm:spPr/>
      <dgm:t>
        <a:bodyPr/>
        <a:lstStyle/>
        <a:p>
          <a:endParaRPr lang="en-US"/>
        </a:p>
      </dgm:t>
    </dgm:pt>
    <dgm:pt modelId="{269529BD-11EF-494A-AD48-32C602F4E2CD}" type="sibTrans" cxnId="{0D0B2EF4-55FB-4A8A-9A17-521D65A82F05}">
      <dgm:prSet/>
      <dgm:spPr/>
      <dgm:t>
        <a:bodyPr/>
        <a:lstStyle/>
        <a:p>
          <a:endParaRPr lang="en-US"/>
        </a:p>
      </dgm:t>
    </dgm:pt>
    <dgm:pt modelId="{78C351FC-69E6-42E4-B196-A2C9822EB22F}" type="pres">
      <dgm:prSet presAssocID="{1B27C5A3-440F-4488-B19D-35B36ED58BA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A15E8CF-86F7-44BD-AA98-C89DCEA2CC4C}" type="pres">
      <dgm:prSet presAssocID="{1A7EAA8A-43FD-41F2-9693-0CD1642B08E6}" presName="centerShape" presStyleLbl="node0" presStyleIdx="0" presStyleCnt="1"/>
      <dgm:spPr/>
      <dgm:t>
        <a:bodyPr/>
        <a:lstStyle/>
        <a:p>
          <a:endParaRPr lang="en-US"/>
        </a:p>
      </dgm:t>
    </dgm:pt>
    <dgm:pt modelId="{E03F8DCB-C6CA-4426-869E-AA57BB303ABF}" type="pres">
      <dgm:prSet presAssocID="{17AFD858-9C37-4697-827B-EF4737CE0D6F}" presName="parTrans" presStyleLbl="bgSibTrans2D1" presStyleIdx="0" presStyleCnt="5"/>
      <dgm:spPr/>
      <dgm:t>
        <a:bodyPr/>
        <a:lstStyle/>
        <a:p>
          <a:endParaRPr lang="en-US"/>
        </a:p>
      </dgm:t>
    </dgm:pt>
    <dgm:pt modelId="{BB6079D3-A2EC-4B18-83D5-8AF5932BD802}" type="pres">
      <dgm:prSet presAssocID="{C1B8D6F4-6F14-4A81-81E0-C0EE99BD878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67D2B9-0D6F-432F-B10B-A2197C32DA9E}" type="pres">
      <dgm:prSet presAssocID="{1B17D40F-DBFD-4F51-BCB6-47F6ADC0DD7A}" presName="parTrans" presStyleLbl="bgSibTrans2D1" presStyleIdx="1" presStyleCnt="5"/>
      <dgm:spPr/>
      <dgm:t>
        <a:bodyPr/>
        <a:lstStyle/>
        <a:p>
          <a:endParaRPr lang="en-US"/>
        </a:p>
      </dgm:t>
    </dgm:pt>
    <dgm:pt modelId="{034A7FAB-6F63-4439-A4AE-FD5CADD1F520}" type="pres">
      <dgm:prSet presAssocID="{E47D4AF8-12FB-41AF-9DFB-1DBEE72D5F92}" presName="node" presStyleLbl="node1" presStyleIdx="1" presStyleCnt="5" custScaleX="1057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1EDC6A-DB7F-4ED7-9E59-EAE06C106718}" type="pres">
      <dgm:prSet presAssocID="{420F7969-36B3-4926-A9EA-C943E791E6C6}" presName="parTrans" presStyleLbl="bgSibTrans2D1" presStyleIdx="2" presStyleCnt="5"/>
      <dgm:spPr/>
      <dgm:t>
        <a:bodyPr/>
        <a:lstStyle/>
        <a:p>
          <a:endParaRPr lang="en-US"/>
        </a:p>
      </dgm:t>
    </dgm:pt>
    <dgm:pt modelId="{A4C331B1-61EF-4E42-96A0-78E9224E71B7}" type="pres">
      <dgm:prSet presAssocID="{1A9E8918-1BFB-4A37-B044-7CCE15F90D3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4F61A9-0B6C-4980-8E30-358270585E58}" type="pres">
      <dgm:prSet presAssocID="{94A3CFC6-2D91-4421-9C09-4781ADC083AF}" presName="parTrans" presStyleLbl="bgSibTrans2D1" presStyleIdx="3" presStyleCnt="5"/>
      <dgm:spPr/>
      <dgm:t>
        <a:bodyPr/>
        <a:lstStyle/>
        <a:p>
          <a:endParaRPr lang="en-US"/>
        </a:p>
      </dgm:t>
    </dgm:pt>
    <dgm:pt modelId="{F28CD511-DAC4-4505-A5E0-A67B08F310FB}" type="pres">
      <dgm:prSet presAssocID="{4C0C139B-4C12-4BBF-921D-FDFA72EBB98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4DA761-E2D6-4945-9E99-A05D8C7EAF84}" type="pres">
      <dgm:prSet presAssocID="{2721B795-8DEC-4069-8417-7708960C490B}" presName="parTrans" presStyleLbl="bgSibTrans2D1" presStyleIdx="4" presStyleCnt="5"/>
      <dgm:spPr/>
      <dgm:t>
        <a:bodyPr/>
        <a:lstStyle/>
        <a:p>
          <a:endParaRPr lang="en-US"/>
        </a:p>
      </dgm:t>
    </dgm:pt>
    <dgm:pt modelId="{003D0CF2-6E33-4964-A271-B13E88997E11}" type="pres">
      <dgm:prSet presAssocID="{B796CFEF-9FA3-4522-AAF5-DF810E6ABE6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779A8A2-F6F4-4A96-9355-D519BC5CEBE9}" type="presOf" srcId="{17AFD858-9C37-4697-827B-EF4737CE0D6F}" destId="{E03F8DCB-C6CA-4426-869E-AA57BB303ABF}" srcOrd="0" destOrd="0" presId="urn:microsoft.com/office/officeart/2005/8/layout/radial4"/>
    <dgm:cxn modelId="{B029AB29-D0C9-42B8-807C-7D07C1D1D901}" type="presOf" srcId="{420F7969-36B3-4926-A9EA-C943E791E6C6}" destId="{0A1EDC6A-DB7F-4ED7-9E59-EAE06C106718}" srcOrd="0" destOrd="0" presId="urn:microsoft.com/office/officeart/2005/8/layout/radial4"/>
    <dgm:cxn modelId="{E59854C0-5AF5-423A-8639-15035EBA91AA}" type="presOf" srcId="{4C0C139B-4C12-4BBF-921D-FDFA72EBB98E}" destId="{F28CD511-DAC4-4505-A5E0-A67B08F310FB}" srcOrd="0" destOrd="0" presId="urn:microsoft.com/office/officeart/2005/8/layout/radial4"/>
    <dgm:cxn modelId="{C48BEE9F-0114-44DD-83C7-A17AFC0536DD}" type="presOf" srcId="{1B17D40F-DBFD-4F51-BCB6-47F6ADC0DD7A}" destId="{B167D2B9-0D6F-432F-B10B-A2197C32DA9E}" srcOrd="0" destOrd="0" presId="urn:microsoft.com/office/officeart/2005/8/layout/radial4"/>
    <dgm:cxn modelId="{BDC3815B-875F-4C5E-975C-69709ACB90AE}" srcId="{1A7EAA8A-43FD-41F2-9693-0CD1642B08E6}" destId="{B796CFEF-9FA3-4522-AAF5-DF810E6ABE6F}" srcOrd="4" destOrd="0" parTransId="{2721B795-8DEC-4069-8417-7708960C490B}" sibTransId="{922A7C53-4D47-4875-B166-9C7980374248}"/>
    <dgm:cxn modelId="{0D0B2EF4-55FB-4A8A-9A17-521D65A82F05}" srcId="{B796CFEF-9FA3-4522-AAF5-DF810E6ABE6F}" destId="{308F4391-8927-42DA-BF73-F34FA20E060A}" srcOrd="0" destOrd="0" parTransId="{2938D218-83C5-4A45-BF5E-108A59DB0DA8}" sibTransId="{269529BD-11EF-494A-AD48-32C602F4E2CD}"/>
    <dgm:cxn modelId="{960569EC-AF6B-46ED-9181-2E59AF489394}" srcId="{C1B8D6F4-6F14-4A81-81E0-C0EE99BD878F}" destId="{F9716CE5-21B0-49C4-A748-87A0FF41280C}" srcOrd="0" destOrd="0" parTransId="{45AECEE9-3A3C-4659-80A9-C5FE3DA0528A}" sibTransId="{408C8F37-FA26-438C-9141-4CB11B5046A7}"/>
    <dgm:cxn modelId="{679B17AE-9F83-4F74-AA1D-ED2F49B78EAB}" srcId="{4C0C139B-4C12-4BBF-921D-FDFA72EBB98E}" destId="{41727AA7-43A4-4B02-ADE1-55A52B8A00BE}" srcOrd="0" destOrd="0" parTransId="{5FC778B9-8633-4347-952E-7308B1D0E25F}" sibTransId="{15F7D51D-5F89-48DE-A80A-24D5F8CC80E5}"/>
    <dgm:cxn modelId="{D5EFC7D2-B879-48BB-8E3C-49CB87193DEC}" srcId="{E47D4AF8-12FB-41AF-9DFB-1DBEE72D5F92}" destId="{FBDEE191-AC35-4DE0-B674-09080CA963E9}" srcOrd="0" destOrd="0" parTransId="{1B6DBD27-9F33-4B44-A7D1-69B4883C4FC0}" sibTransId="{43A67F09-66C3-4D72-A8FC-6BE4AE078B7B}"/>
    <dgm:cxn modelId="{5ABD538D-00A1-4039-8638-37B64B8A915F}" srcId="{1B27C5A3-440F-4488-B19D-35B36ED58BA4}" destId="{1A7EAA8A-43FD-41F2-9693-0CD1642B08E6}" srcOrd="0" destOrd="0" parTransId="{D25579FC-8E2B-4D0F-A9CB-1840EB28498C}" sibTransId="{8EC5F4D4-F5D6-4988-B082-A33E4274DCBB}"/>
    <dgm:cxn modelId="{5F14F7C7-FEEE-4E2F-AB0B-72E117D6D6BB}" type="presOf" srcId="{E47D4AF8-12FB-41AF-9DFB-1DBEE72D5F92}" destId="{034A7FAB-6F63-4439-A4AE-FD5CADD1F520}" srcOrd="0" destOrd="0" presId="urn:microsoft.com/office/officeart/2005/8/layout/radial4"/>
    <dgm:cxn modelId="{8335F02A-46C9-4594-BE1D-F01E776934C2}" type="presOf" srcId="{3C16A475-06C3-4E4F-A48E-D726BD257641}" destId="{A4C331B1-61EF-4E42-96A0-78E9224E71B7}" srcOrd="0" destOrd="1" presId="urn:microsoft.com/office/officeart/2005/8/layout/radial4"/>
    <dgm:cxn modelId="{97E88300-C0F3-4DAE-9AA3-BB4DA5F281B9}" type="presOf" srcId="{308F4391-8927-42DA-BF73-F34FA20E060A}" destId="{003D0CF2-6E33-4964-A271-B13E88997E11}" srcOrd="0" destOrd="1" presId="urn:microsoft.com/office/officeart/2005/8/layout/radial4"/>
    <dgm:cxn modelId="{DB986E34-3C08-4F43-A41B-C2AB1F760231}" type="presOf" srcId="{1B27C5A3-440F-4488-B19D-35B36ED58BA4}" destId="{78C351FC-69E6-42E4-B196-A2C9822EB22F}" srcOrd="0" destOrd="0" presId="urn:microsoft.com/office/officeart/2005/8/layout/radial4"/>
    <dgm:cxn modelId="{77B33719-70E7-4AE1-9F0B-F57C7665D332}" type="presOf" srcId="{FBDEE191-AC35-4DE0-B674-09080CA963E9}" destId="{034A7FAB-6F63-4439-A4AE-FD5CADD1F520}" srcOrd="0" destOrd="1" presId="urn:microsoft.com/office/officeart/2005/8/layout/radial4"/>
    <dgm:cxn modelId="{8132AD55-1306-44AD-BA1D-BC7F6AE17FB3}" type="presOf" srcId="{1A7EAA8A-43FD-41F2-9693-0CD1642B08E6}" destId="{9A15E8CF-86F7-44BD-AA98-C89DCEA2CC4C}" srcOrd="0" destOrd="0" presId="urn:microsoft.com/office/officeart/2005/8/layout/radial4"/>
    <dgm:cxn modelId="{6C96941B-5849-4C71-8A53-E33635385B4E}" type="presOf" srcId="{1A9E8918-1BFB-4A37-B044-7CCE15F90D33}" destId="{A4C331B1-61EF-4E42-96A0-78E9224E71B7}" srcOrd="0" destOrd="0" presId="urn:microsoft.com/office/officeart/2005/8/layout/radial4"/>
    <dgm:cxn modelId="{9876EB4F-0415-44C6-B5B9-1E633201D2B4}" type="presOf" srcId="{F9716CE5-21B0-49C4-A748-87A0FF41280C}" destId="{BB6079D3-A2EC-4B18-83D5-8AF5932BD802}" srcOrd="0" destOrd="1" presId="urn:microsoft.com/office/officeart/2005/8/layout/radial4"/>
    <dgm:cxn modelId="{3E0F0078-7CCF-44C2-8250-C3A194A79804}" type="presOf" srcId="{41727AA7-43A4-4B02-ADE1-55A52B8A00BE}" destId="{F28CD511-DAC4-4505-A5E0-A67B08F310FB}" srcOrd="0" destOrd="1" presId="urn:microsoft.com/office/officeart/2005/8/layout/radial4"/>
    <dgm:cxn modelId="{9B4870D8-CCB2-4FB6-A6E0-62FEA4404EEF}" type="presOf" srcId="{2721B795-8DEC-4069-8417-7708960C490B}" destId="{464DA761-E2D6-4945-9E99-A05D8C7EAF84}" srcOrd="0" destOrd="0" presId="urn:microsoft.com/office/officeart/2005/8/layout/radial4"/>
    <dgm:cxn modelId="{CD987D41-583B-4100-8416-A996996B8C85}" srcId="{1A9E8918-1BFB-4A37-B044-7CCE15F90D33}" destId="{3C16A475-06C3-4E4F-A48E-D726BD257641}" srcOrd="0" destOrd="0" parTransId="{EEDB02F3-6B2F-4F2F-9FFF-67610C5DE8C6}" sibTransId="{12004838-DF6B-4F58-BE77-6E4B9547C29E}"/>
    <dgm:cxn modelId="{B38EC95D-21E6-47FE-97F8-5174D7EB5D56}" srcId="{1A7EAA8A-43FD-41F2-9693-0CD1642B08E6}" destId="{1A9E8918-1BFB-4A37-B044-7CCE15F90D33}" srcOrd="2" destOrd="0" parTransId="{420F7969-36B3-4926-A9EA-C943E791E6C6}" sibTransId="{5CCF8A95-5B84-4F1D-9F0F-2997DF888295}"/>
    <dgm:cxn modelId="{57E8843F-F885-429F-A05B-A4D5A1348C7C}" srcId="{1A7EAA8A-43FD-41F2-9693-0CD1642B08E6}" destId="{E47D4AF8-12FB-41AF-9DFB-1DBEE72D5F92}" srcOrd="1" destOrd="0" parTransId="{1B17D40F-DBFD-4F51-BCB6-47F6ADC0DD7A}" sibTransId="{76633BED-C609-499D-9C61-0EF3A992850F}"/>
    <dgm:cxn modelId="{E757398E-600F-4F6A-BEF3-804470D8FA19}" srcId="{1A7EAA8A-43FD-41F2-9693-0CD1642B08E6}" destId="{4C0C139B-4C12-4BBF-921D-FDFA72EBB98E}" srcOrd="3" destOrd="0" parTransId="{94A3CFC6-2D91-4421-9C09-4781ADC083AF}" sibTransId="{EB8E38CF-80D2-4ECE-A575-C51EBAD2B0EF}"/>
    <dgm:cxn modelId="{8BA52C64-960D-4F22-85BD-4AA1EC02034B}" type="presOf" srcId="{C1B8D6F4-6F14-4A81-81E0-C0EE99BD878F}" destId="{BB6079D3-A2EC-4B18-83D5-8AF5932BD802}" srcOrd="0" destOrd="0" presId="urn:microsoft.com/office/officeart/2005/8/layout/radial4"/>
    <dgm:cxn modelId="{708DFF94-91EC-45C8-BB67-B0775FE91C13}" srcId="{1A7EAA8A-43FD-41F2-9693-0CD1642B08E6}" destId="{C1B8D6F4-6F14-4A81-81E0-C0EE99BD878F}" srcOrd="0" destOrd="0" parTransId="{17AFD858-9C37-4697-827B-EF4737CE0D6F}" sibTransId="{EF155DB5-B5FE-4DC0-9460-915B8CC01728}"/>
    <dgm:cxn modelId="{9D7BC2C9-46E4-4162-ABD6-E5149DE78F70}" type="presOf" srcId="{94A3CFC6-2D91-4421-9C09-4781ADC083AF}" destId="{0D4F61A9-0B6C-4980-8E30-358270585E58}" srcOrd="0" destOrd="0" presId="urn:microsoft.com/office/officeart/2005/8/layout/radial4"/>
    <dgm:cxn modelId="{3E5EE15F-5DF2-405F-9742-7788080DB4C2}" type="presOf" srcId="{B796CFEF-9FA3-4522-AAF5-DF810E6ABE6F}" destId="{003D0CF2-6E33-4964-A271-B13E88997E11}" srcOrd="0" destOrd="0" presId="urn:microsoft.com/office/officeart/2005/8/layout/radial4"/>
    <dgm:cxn modelId="{953C3EC7-B83B-4871-B650-D0564F27E292}" type="presParOf" srcId="{78C351FC-69E6-42E4-B196-A2C9822EB22F}" destId="{9A15E8CF-86F7-44BD-AA98-C89DCEA2CC4C}" srcOrd="0" destOrd="0" presId="urn:microsoft.com/office/officeart/2005/8/layout/radial4"/>
    <dgm:cxn modelId="{5142747C-B5B1-4F29-967C-A94AC02C3ABC}" type="presParOf" srcId="{78C351FC-69E6-42E4-B196-A2C9822EB22F}" destId="{E03F8DCB-C6CA-4426-869E-AA57BB303ABF}" srcOrd="1" destOrd="0" presId="urn:microsoft.com/office/officeart/2005/8/layout/radial4"/>
    <dgm:cxn modelId="{33314F29-3E10-483D-B387-6B03B2611E6C}" type="presParOf" srcId="{78C351FC-69E6-42E4-B196-A2C9822EB22F}" destId="{BB6079D3-A2EC-4B18-83D5-8AF5932BD802}" srcOrd="2" destOrd="0" presId="urn:microsoft.com/office/officeart/2005/8/layout/radial4"/>
    <dgm:cxn modelId="{A0EA9148-6F02-42C3-9B3D-C0BEA8B24BFF}" type="presParOf" srcId="{78C351FC-69E6-42E4-B196-A2C9822EB22F}" destId="{B167D2B9-0D6F-432F-B10B-A2197C32DA9E}" srcOrd="3" destOrd="0" presId="urn:microsoft.com/office/officeart/2005/8/layout/radial4"/>
    <dgm:cxn modelId="{FCB93D5C-B21E-4820-AE3D-9BC244EEF765}" type="presParOf" srcId="{78C351FC-69E6-42E4-B196-A2C9822EB22F}" destId="{034A7FAB-6F63-4439-A4AE-FD5CADD1F520}" srcOrd="4" destOrd="0" presId="urn:microsoft.com/office/officeart/2005/8/layout/radial4"/>
    <dgm:cxn modelId="{2AFF802D-B2CC-49CE-82E4-A8AAA3010E38}" type="presParOf" srcId="{78C351FC-69E6-42E4-B196-A2C9822EB22F}" destId="{0A1EDC6A-DB7F-4ED7-9E59-EAE06C106718}" srcOrd="5" destOrd="0" presId="urn:microsoft.com/office/officeart/2005/8/layout/radial4"/>
    <dgm:cxn modelId="{6378A901-C4E4-48E4-87B7-1234451C1029}" type="presParOf" srcId="{78C351FC-69E6-42E4-B196-A2C9822EB22F}" destId="{A4C331B1-61EF-4E42-96A0-78E9224E71B7}" srcOrd="6" destOrd="0" presId="urn:microsoft.com/office/officeart/2005/8/layout/radial4"/>
    <dgm:cxn modelId="{57D90CB1-35FE-4A2D-8800-E4EE29500233}" type="presParOf" srcId="{78C351FC-69E6-42E4-B196-A2C9822EB22F}" destId="{0D4F61A9-0B6C-4980-8E30-358270585E58}" srcOrd="7" destOrd="0" presId="urn:microsoft.com/office/officeart/2005/8/layout/radial4"/>
    <dgm:cxn modelId="{9A68BC55-FA25-4B06-A261-7E5E700FCC3C}" type="presParOf" srcId="{78C351FC-69E6-42E4-B196-A2C9822EB22F}" destId="{F28CD511-DAC4-4505-A5E0-A67B08F310FB}" srcOrd="8" destOrd="0" presId="urn:microsoft.com/office/officeart/2005/8/layout/radial4"/>
    <dgm:cxn modelId="{FB0758CC-BE3E-4512-A316-3FB86F3B3F32}" type="presParOf" srcId="{78C351FC-69E6-42E4-B196-A2C9822EB22F}" destId="{464DA761-E2D6-4945-9E99-A05D8C7EAF84}" srcOrd="9" destOrd="0" presId="urn:microsoft.com/office/officeart/2005/8/layout/radial4"/>
    <dgm:cxn modelId="{DAA9523B-EE69-440C-9FA8-A01B253A476D}" type="presParOf" srcId="{78C351FC-69E6-42E4-B196-A2C9822EB22F}" destId="{003D0CF2-6E33-4964-A271-B13E88997E11}" srcOrd="10" destOrd="0" presId="urn:microsoft.com/office/officeart/2005/8/layout/radial4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1B27C5A3-440F-4488-B19D-35B36ED58BA4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BC563F4-E391-4076-A421-8BF0B8252E7B}">
      <dgm:prSet phldrT="[Text]" custT="1"/>
      <dgm:spPr/>
      <dgm:t>
        <a:bodyPr/>
        <a:lstStyle/>
        <a:p>
          <a:endParaRPr lang="en-US" sz="1600" b="1" dirty="0" smtClean="0"/>
        </a:p>
        <a:p>
          <a:r>
            <a:rPr lang="en-US" sz="1600" b="1" dirty="0" smtClean="0"/>
            <a:t>Research Capacity</a:t>
          </a:r>
        </a:p>
        <a:p>
          <a:endParaRPr lang="en-US" sz="1600" dirty="0"/>
        </a:p>
      </dgm:t>
    </dgm:pt>
    <dgm:pt modelId="{7556182F-42F1-4577-A033-C5F572398A14}" type="parTrans" cxnId="{3095487A-D515-4BA8-B2FA-33911BE8B2A7}">
      <dgm:prSet/>
      <dgm:spPr/>
      <dgm:t>
        <a:bodyPr/>
        <a:lstStyle/>
        <a:p>
          <a:endParaRPr lang="en-US"/>
        </a:p>
      </dgm:t>
    </dgm:pt>
    <dgm:pt modelId="{D183C7A3-1C23-49D6-98E8-EAB597E20E60}" type="sibTrans" cxnId="{3095487A-D515-4BA8-B2FA-33911BE8B2A7}">
      <dgm:prSet/>
      <dgm:spPr/>
      <dgm:t>
        <a:bodyPr/>
        <a:lstStyle/>
        <a:p>
          <a:endParaRPr lang="en-US"/>
        </a:p>
      </dgm:t>
    </dgm:pt>
    <dgm:pt modelId="{B981D0C6-B236-4E3A-926D-55B574D27B2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en-US" sz="1600" b="1" dirty="0" smtClean="0"/>
            <a:t>Intermediate Opportunities (12-36 mos.)</a:t>
          </a:r>
          <a:endParaRPr lang="en-US" sz="1600" dirty="0"/>
        </a:p>
      </dgm:t>
    </dgm:pt>
    <dgm:pt modelId="{F18E026C-7E06-4345-B9D7-6FBADC7F22BA}" type="parTrans" cxnId="{4BCEE432-7A03-4A5F-BA1D-F89D51843F5B}">
      <dgm:prSet/>
      <dgm:spPr/>
      <dgm:t>
        <a:bodyPr/>
        <a:lstStyle/>
        <a:p>
          <a:endParaRPr lang="en-US"/>
        </a:p>
      </dgm:t>
    </dgm:pt>
    <dgm:pt modelId="{A2A6B906-435F-4538-8B6B-6A75B60515BC}" type="sibTrans" cxnId="{4BCEE432-7A03-4A5F-BA1D-F89D51843F5B}">
      <dgm:prSet/>
      <dgm:spPr/>
      <dgm:t>
        <a:bodyPr/>
        <a:lstStyle/>
        <a:p>
          <a:endParaRPr lang="en-US"/>
        </a:p>
      </dgm:t>
    </dgm:pt>
    <dgm:pt modelId="{C6D76DAC-E270-4C94-A807-447C71E87EE5}" type="pres">
      <dgm:prSet presAssocID="{1B27C5A3-440F-4488-B19D-35B36ED58B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2823C5-0E56-4ACE-B04B-7B1720A8E64A}" type="pres">
      <dgm:prSet presAssocID="{B981D0C6-B236-4E3A-926D-55B574D27B2B}" presName="linNode" presStyleCnt="0"/>
      <dgm:spPr/>
      <dgm:t>
        <a:bodyPr/>
        <a:lstStyle/>
        <a:p>
          <a:endParaRPr lang="en-US"/>
        </a:p>
      </dgm:t>
    </dgm:pt>
    <dgm:pt modelId="{FB69539A-A4DC-447C-8F02-846AFA1D6EEC}" type="pres">
      <dgm:prSet presAssocID="{B981D0C6-B236-4E3A-926D-55B574D27B2B}" presName="parentText" presStyleLbl="node1" presStyleIdx="0" presStyleCnt="2" custScaleX="141549" custScaleY="9575" custLinFactNeighborX="68114" custLinFactNeighborY="-682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50BC2-4F93-4C42-9DE9-9B226D5656C2}" type="pres">
      <dgm:prSet presAssocID="{A2A6B906-435F-4538-8B6B-6A75B60515BC}" presName="sp" presStyleCnt="0"/>
      <dgm:spPr/>
      <dgm:t>
        <a:bodyPr/>
        <a:lstStyle/>
        <a:p>
          <a:endParaRPr lang="en-US"/>
        </a:p>
      </dgm:t>
    </dgm:pt>
    <dgm:pt modelId="{8A0DC194-F232-4DFB-A234-3264D96C6449}" type="pres">
      <dgm:prSet presAssocID="{3BC563F4-E391-4076-A421-8BF0B8252E7B}" presName="linNode" presStyleCnt="0"/>
      <dgm:spPr/>
      <dgm:t>
        <a:bodyPr/>
        <a:lstStyle/>
        <a:p>
          <a:endParaRPr lang="en-US"/>
        </a:p>
      </dgm:t>
    </dgm:pt>
    <dgm:pt modelId="{EBF79C06-BC7A-4EC2-90B2-63E8B3282E2F}" type="pres">
      <dgm:prSet presAssocID="{3BC563F4-E391-4076-A421-8BF0B8252E7B}" presName="parentText" presStyleLbl="node1" presStyleIdx="1" presStyleCnt="2" custScaleX="63729" custScaleY="84737" custLinFactNeighborX="-68114" custLinFactNeighborY="349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CEE432-7A03-4A5F-BA1D-F89D51843F5B}" srcId="{1B27C5A3-440F-4488-B19D-35B36ED58BA4}" destId="{B981D0C6-B236-4E3A-926D-55B574D27B2B}" srcOrd="0" destOrd="0" parTransId="{F18E026C-7E06-4345-B9D7-6FBADC7F22BA}" sibTransId="{A2A6B906-435F-4538-8B6B-6A75B60515BC}"/>
    <dgm:cxn modelId="{3095487A-D515-4BA8-B2FA-33911BE8B2A7}" srcId="{1B27C5A3-440F-4488-B19D-35B36ED58BA4}" destId="{3BC563F4-E391-4076-A421-8BF0B8252E7B}" srcOrd="1" destOrd="0" parTransId="{7556182F-42F1-4577-A033-C5F572398A14}" sibTransId="{D183C7A3-1C23-49D6-98E8-EAB597E20E60}"/>
    <dgm:cxn modelId="{292A0048-4591-45FD-98DC-000AF41E846A}" type="presOf" srcId="{1B27C5A3-440F-4488-B19D-35B36ED58BA4}" destId="{C6D76DAC-E270-4C94-A807-447C71E87EE5}" srcOrd="0" destOrd="0" presId="urn:microsoft.com/office/officeart/2005/8/layout/vList5"/>
    <dgm:cxn modelId="{3125B8B3-F422-4212-8D7A-DFF90B7E3813}" type="presOf" srcId="{B981D0C6-B236-4E3A-926D-55B574D27B2B}" destId="{FB69539A-A4DC-447C-8F02-846AFA1D6EEC}" srcOrd="0" destOrd="0" presId="urn:microsoft.com/office/officeart/2005/8/layout/vList5"/>
    <dgm:cxn modelId="{31A63490-A313-4CA1-A88E-80D398CC595C}" type="presOf" srcId="{3BC563F4-E391-4076-A421-8BF0B8252E7B}" destId="{EBF79C06-BC7A-4EC2-90B2-63E8B3282E2F}" srcOrd="0" destOrd="0" presId="urn:microsoft.com/office/officeart/2005/8/layout/vList5"/>
    <dgm:cxn modelId="{00C324A7-64D4-4C80-BA93-B6963ADBCD1B}" type="presParOf" srcId="{C6D76DAC-E270-4C94-A807-447C71E87EE5}" destId="{4D2823C5-0E56-4ACE-B04B-7B1720A8E64A}" srcOrd="0" destOrd="0" presId="urn:microsoft.com/office/officeart/2005/8/layout/vList5"/>
    <dgm:cxn modelId="{C8F97B84-5658-49FB-BB36-092CC19D45E5}" type="presParOf" srcId="{4D2823C5-0E56-4ACE-B04B-7B1720A8E64A}" destId="{FB69539A-A4DC-447C-8F02-846AFA1D6EEC}" srcOrd="0" destOrd="0" presId="urn:microsoft.com/office/officeart/2005/8/layout/vList5"/>
    <dgm:cxn modelId="{180DF974-2A89-4108-83BB-6327AB2B1D05}" type="presParOf" srcId="{C6D76DAC-E270-4C94-A807-447C71E87EE5}" destId="{62D50BC2-4F93-4C42-9DE9-9B226D5656C2}" srcOrd="1" destOrd="0" presId="urn:microsoft.com/office/officeart/2005/8/layout/vList5"/>
    <dgm:cxn modelId="{C3C99594-CF1C-420F-BC06-4A16FE2B7DB0}" type="presParOf" srcId="{C6D76DAC-E270-4C94-A807-447C71E87EE5}" destId="{8A0DC194-F232-4DFB-A234-3264D96C6449}" srcOrd="2" destOrd="0" presId="urn:microsoft.com/office/officeart/2005/8/layout/vList5"/>
    <dgm:cxn modelId="{EA61A769-AB91-4C16-8323-09E7E7783A74}" type="presParOf" srcId="{8A0DC194-F232-4DFB-A234-3264D96C6449}" destId="{EBF79C06-BC7A-4EC2-90B2-63E8B3282E2F}" srcOrd="0" destOrd="0" presId="urn:microsoft.com/office/officeart/2005/8/layout/vList5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1B27C5A3-440F-4488-B19D-35B36ED58BA4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81D0C6-B236-4E3A-926D-55B574D27B2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en-US" sz="1600" b="1" dirty="0" smtClean="0"/>
            <a:t>Intermediate Opportunities (12-36 mos.)</a:t>
          </a:r>
          <a:endParaRPr lang="en-US" sz="1600" dirty="0"/>
        </a:p>
      </dgm:t>
    </dgm:pt>
    <dgm:pt modelId="{F18E026C-7E06-4345-B9D7-6FBADC7F22BA}" type="parTrans" cxnId="{4BCEE432-7A03-4A5F-BA1D-F89D51843F5B}">
      <dgm:prSet/>
      <dgm:spPr/>
      <dgm:t>
        <a:bodyPr/>
        <a:lstStyle/>
        <a:p>
          <a:endParaRPr lang="en-US"/>
        </a:p>
      </dgm:t>
    </dgm:pt>
    <dgm:pt modelId="{A2A6B906-435F-4538-8B6B-6A75B60515BC}" type="sibTrans" cxnId="{4BCEE432-7A03-4A5F-BA1D-F89D51843F5B}">
      <dgm:prSet/>
      <dgm:spPr/>
      <dgm:t>
        <a:bodyPr/>
        <a:lstStyle/>
        <a:p>
          <a:endParaRPr lang="en-US"/>
        </a:p>
      </dgm:t>
    </dgm:pt>
    <dgm:pt modelId="{04AB3E88-C9A9-4BEE-BA72-A19E2CA13A9C}">
      <dgm:prSet phldrT="[Text]" custT="1"/>
      <dgm:spPr/>
      <dgm:t>
        <a:bodyPr/>
        <a:lstStyle/>
        <a:p>
          <a:r>
            <a:rPr lang="en-US" sz="1600" b="1" dirty="0" smtClean="0"/>
            <a:t>Talent</a:t>
          </a:r>
          <a:endParaRPr lang="en-US" sz="1600" b="1" dirty="0"/>
        </a:p>
      </dgm:t>
    </dgm:pt>
    <dgm:pt modelId="{5E63C530-A09B-42F2-A32E-2D0842747EE4}" type="sibTrans" cxnId="{8B528D39-6F80-4035-8E62-67708917C3A0}">
      <dgm:prSet/>
      <dgm:spPr/>
      <dgm:t>
        <a:bodyPr/>
        <a:lstStyle/>
        <a:p>
          <a:endParaRPr lang="en-US"/>
        </a:p>
      </dgm:t>
    </dgm:pt>
    <dgm:pt modelId="{3C1D8B20-73F2-489D-B101-7777D0790FEF}" type="parTrans" cxnId="{8B528D39-6F80-4035-8E62-67708917C3A0}">
      <dgm:prSet/>
      <dgm:spPr/>
      <dgm:t>
        <a:bodyPr/>
        <a:lstStyle/>
        <a:p>
          <a:endParaRPr lang="en-US"/>
        </a:p>
      </dgm:t>
    </dgm:pt>
    <dgm:pt modelId="{C6D76DAC-E270-4C94-A807-447C71E87EE5}" type="pres">
      <dgm:prSet presAssocID="{1B27C5A3-440F-4488-B19D-35B36ED58B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2823C5-0E56-4ACE-B04B-7B1720A8E64A}" type="pres">
      <dgm:prSet presAssocID="{B981D0C6-B236-4E3A-926D-55B574D27B2B}" presName="linNode" presStyleCnt="0"/>
      <dgm:spPr/>
      <dgm:t>
        <a:bodyPr/>
        <a:lstStyle/>
        <a:p>
          <a:endParaRPr lang="en-US"/>
        </a:p>
      </dgm:t>
    </dgm:pt>
    <dgm:pt modelId="{FB69539A-A4DC-447C-8F02-846AFA1D6EEC}" type="pres">
      <dgm:prSet presAssocID="{B981D0C6-B236-4E3A-926D-55B574D27B2B}" presName="parentText" presStyleLbl="node1" presStyleIdx="0" presStyleCnt="2" custScaleX="141549" custScaleY="7631" custLinFactNeighborX="68114" custLinFactNeighborY="-1705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50BC2-4F93-4C42-9DE9-9B226D5656C2}" type="pres">
      <dgm:prSet presAssocID="{A2A6B906-435F-4538-8B6B-6A75B60515BC}" presName="sp" presStyleCnt="0"/>
      <dgm:spPr/>
      <dgm:t>
        <a:bodyPr/>
        <a:lstStyle/>
        <a:p>
          <a:endParaRPr lang="en-US"/>
        </a:p>
      </dgm:t>
    </dgm:pt>
    <dgm:pt modelId="{96E98DE7-2378-4E91-A8A8-DA516E077320}" type="pres">
      <dgm:prSet presAssocID="{04AB3E88-C9A9-4BEE-BA72-A19E2CA13A9C}" presName="linNode" presStyleCnt="0"/>
      <dgm:spPr/>
      <dgm:t>
        <a:bodyPr/>
        <a:lstStyle/>
        <a:p>
          <a:endParaRPr lang="en-US"/>
        </a:p>
      </dgm:t>
    </dgm:pt>
    <dgm:pt modelId="{A41B9E6C-9AC9-4594-83DF-BE76E7EB9473}" type="pres">
      <dgm:prSet presAssocID="{04AB3E88-C9A9-4BEE-BA72-A19E2CA13A9C}" presName="parentText" presStyleLbl="node1" presStyleIdx="1" presStyleCnt="2" custScaleX="64754" custScaleY="52638" custLinFactNeighborX="-68114" custLinFactNeighborY="-797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528D39-6F80-4035-8E62-67708917C3A0}" srcId="{1B27C5A3-440F-4488-B19D-35B36ED58BA4}" destId="{04AB3E88-C9A9-4BEE-BA72-A19E2CA13A9C}" srcOrd="1" destOrd="0" parTransId="{3C1D8B20-73F2-489D-B101-7777D0790FEF}" sibTransId="{5E63C530-A09B-42F2-A32E-2D0842747EE4}"/>
    <dgm:cxn modelId="{FA14FBEF-3374-4F71-A262-1981364CF852}" type="presOf" srcId="{04AB3E88-C9A9-4BEE-BA72-A19E2CA13A9C}" destId="{A41B9E6C-9AC9-4594-83DF-BE76E7EB9473}" srcOrd="0" destOrd="0" presId="urn:microsoft.com/office/officeart/2005/8/layout/vList5"/>
    <dgm:cxn modelId="{3A2BF1FA-961A-4646-A145-B5B7B4C3F9AD}" type="presOf" srcId="{B981D0C6-B236-4E3A-926D-55B574D27B2B}" destId="{FB69539A-A4DC-447C-8F02-846AFA1D6EEC}" srcOrd="0" destOrd="0" presId="urn:microsoft.com/office/officeart/2005/8/layout/vList5"/>
    <dgm:cxn modelId="{4BCEE432-7A03-4A5F-BA1D-F89D51843F5B}" srcId="{1B27C5A3-440F-4488-B19D-35B36ED58BA4}" destId="{B981D0C6-B236-4E3A-926D-55B574D27B2B}" srcOrd="0" destOrd="0" parTransId="{F18E026C-7E06-4345-B9D7-6FBADC7F22BA}" sibTransId="{A2A6B906-435F-4538-8B6B-6A75B60515BC}"/>
    <dgm:cxn modelId="{7AE49134-CEB9-4E0B-BC9D-AD89E3628886}" type="presOf" srcId="{1B27C5A3-440F-4488-B19D-35B36ED58BA4}" destId="{C6D76DAC-E270-4C94-A807-447C71E87EE5}" srcOrd="0" destOrd="0" presId="urn:microsoft.com/office/officeart/2005/8/layout/vList5"/>
    <dgm:cxn modelId="{A7583D33-59DD-45A4-9EA7-3C9962BC5146}" type="presParOf" srcId="{C6D76DAC-E270-4C94-A807-447C71E87EE5}" destId="{4D2823C5-0E56-4ACE-B04B-7B1720A8E64A}" srcOrd="0" destOrd="0" presId="urn:microsoft.com/office/officeart/2005/8/layout/vList5"/>
    <dgm:cxn modelId="{D26E46E5-FE1E-4E9A-A219-63A1543FA8D8}" type="presParOf" srcId="{4D2823C5-0E56-4ACE-B04B-7B1720A8E64A}" destId="{FB69539A-A4DC-447C-8F02-846AFA1D6EEC}" srcOrd="0" destOrd="0" presId="urn:microsoft.com/office/officeart/2005/8/layout/vList5"/>
    <dgm:cxn modelId="{E7CFB8D2-29FD-4D58-8C18-6671D57D8D6F}" type="presParOf" srcId="{C6D76DAC-E270-4C94-A807-447C71E87EE5}" destId="{62D50BC2-4F93-4C42-9DE9-9B226D5656C2}" srcOrd="1" destOrd="0" presId="urn:microsoft.com/office/officeart/2005/8/layout/vList5"/>
    <dgm:cxn modelId="{F175AEC9-5842-4F67-A32C-48FC851D606E}" type="presParOf" srcId="{C6D76DAC-E270-4C94-A807-447C71E87EE5}" destId="{96E98DE7-2378-4E91-A8A8-DA516E077320}" srcOrd="2" destOrd="0" presId="urn:microsoft.com/office/officeart/2005/8/layout/vList5"/>
    <dgm:cxn modelId="{8E4A7834-ECED-469D-A3D4-95C1567A3039}" type="presParOf" srcId="{96E98DE7-2378-4E91-A8A8-DA516E077320}" destId="{A41B9E6C-9AC9-4594-83DF-BE76E7EB9473}" srcOrd="0" destOrd="0" presId="urn:microsoft.com/office/officeart/2005/8/layout/vList5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B27C5A3-440F-4488-B19D-35B36ED58BA4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81D0C6-B236-4E3A-926D-55B574D27B2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en-US" sz="1600" b="1" dirty="0" smtClean="0"/>
            <a:t>Immediate Opportunities (Initiate ASAP)</a:t>
          </a:r>
          <a:endParaRPr lang="en-US" sz="1600" dirty="0"/>
        </a:p>
      </dgm:t>
    </dgm:pt>
    <dgm:pt modelId="{F18E026C-7E06-4345-B9D7-6FBADC7F22BA}" type="parTrans" cxnId="{4BCEE432-7A03-4A5F-BA1D-F89D51843F5B}">
      <dgm:prSet/>
      <dgm:spPr/>
      <dgm:t>
        <a:bodyPr/>
        <a:lstStyle/>
        <a:p>
          <a:endParaRPr lang="en-US"/>
        </a:p>
      </dgm:t>
    </dgm:pt>
    <dgm:pt modelId="{A2A6B906-435F-4538-8B6B-6A75B60515BC}" type="sibTrans" cxnId="{4BCEE432-7A03-4A5F-BA1D-F89D51843F5B}">
      <dgm:prSet/>
      <dgm:spPr/>
      <dgm:t>
        <a:bodyPr/>
        <a:lstStyle/>
        <a:p>
          <a:endParaRPr lang="en-US"/>
        </a:p>
      </dgm:t>
    </dgm:pt>
    <dgm:pt modelId="{04AB3E88-C9A9-4BEE-BA72-A19E2CA13A9C}">
      <dgm:prSet phldrT="[Text]" custT="1"/>
      <dgm:spPr/>
      <dgm:t>
        <a:bodyPr/>
        <a:lstStyle/>
        <a:p>
          <a:r>
            <a:rPr lang="en-US" sz="1600" b="1" dirty="0" smtClean="0"/>
            <a:t>Advanced Manufacturing &amp; Materials</a:t>
          </a:r>
          <a:endParaRPr lang="en-US" sz="1600" b="1" dirty="0"/>
        </a:p>
      </dgm:t>
    </dgm:pt>
    <dgm:pt modelId="{5E63C530-A09B-42F2-A32E-2D0842747EE4}" type="sibTrans" cxnId="{8B528D39-6F80-4035-8E62-67708917C3A0}">
      <dgm:prSet/>
      <dgm:spPr/>
      <dgm:t>
        <a:bodyPr/>
        <a:lstStyle/>
        <a:p>
          <a:endParaRPr lang="en-US"/>
        </a:p>
      </dgm:t>
    </dgm:pt>
    <dgm:pt modelId="{3C1D8B20-73F2-489D-B101-7777D0790FEF}" type="parTrans" cxnId="{8B528D39-6F80-4035-8E62-67708917C3A0}">
      <dgm:prSet/>
      <dgm:spPr/>
      <dgm:t>
        <a:bodyPr/>
        <a:lstStyle/>
        <a:p>
          <a:endParaRPr lang="en-US"/>
        </a:p>
      </dgm:t>
    </dgm:pt>
    <dgm:pt modelId="{C6D76DAC-E270-4C94-A807-447C71E87EE5}" type="pres">
      <dgm:prSet presAssocID="{1B27C5A3-440F-4488-B19D-35B36ED58B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2823C5-0E56-4ACE-B04B-7B1720A8E64A}" type="pres">
      <dgm:prSet presAssocID="{B981D0C6-B236-4E3A-926D-55B574D27B2B}" presName="linNode" presStyleCnt="0"/>
      <dgm:spPr/>
      <dgm:t>
        <a:bodyPr/>
        <a:lstStyle/>
        <a:p>
          <a:endParaRPr lang="en-US"/>
        </a:p>
      </dgm:t>
    </dgm:pt>
    <dgm:pt modelId="{FB69539A-A4DC-447C-8F02-846AFA1D6EEC}" type="pres">
      <dgm:prSet presAssocID="{B981D0C6-B236-4E3A-926D-55B574D27B2B}" presName="parentText" presStyleLbl="node1" presStyleIdx="0" presStyleCnt="2" custScaleX="141549" custScaleY="7631" custLinFactNeighborX="68114" custLinFactNeighborY="-203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50BC2-4F93-4C42-9DE9-9B226D5656C2}" type="pres">
      <dgm:prSet presAssocID="{A2A6B906-435F-4538-8B6B-6A75B60515BC}" presName="sp" presStyleCnt="0"/>
      <dgm:spPr/>
      <dgm:t>
        <a:bodyPr/>
        <a:lstStyle/>
        <a:p>
          <a:endParaRPr lang="en-US"/>
        </a:p>
      </dgm:t>
    </dgm:pt>
    <dgm:pt modelId="{96E98DE7-2378-4E91-A8A8-DA516E077320}" type="pres">
      <dgm:prSet presAssocID="{04AB3E88-C9A9-4BEE-BA72-A19E2CA13A9C}" presName="linNode" presStyleCnt="0"/>
      <dgm:spPr/>
      <dgm:t>
        <a:bodyPr/>
        <a:lstStyle/>
        <a:p>
          <a:endParaRPr lang="en-US"/>
        </a:p>
      </dgm:t>
    </dgm:pt>
    <dgm:pt modelId="{A41B9E6C-9AC9-4594-83DF-BE76E7EB9473}" type="pres">
      <dgm:prSet presAssocID="{04AB3E88-C9A9-4BEE-BA72-A19E2CA13A9C}" presName="parentText" presStyleLbl="node1" presStyleIdx="1" presStyleCnt="2" custScaleX="64754" custScaleY="80292" custLinFactNeighborX="-68114" custLinFactNeighborY="-255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528D39-6F80-4035-8E62-67708917C3A0}" srcId="{1B27C5A3-440F-4488-B19D-35B36ED58BA4}" destId="{04AB3E88-C9A9-4BEE-BA72-A19E2CA13A9C}" srcOrd="1" destOrd="0" parTransId="{3C1D8B20-73F2-489D-B101-7777D0790FEF}" sibTransId="{5E63C530-A09B-42F2-A32E-2D0842747EE4}"/>
    <dgm:cxn modelId="{4BCEE432-7A03-4A5F-BA1D-F89D51843F5B}" srcId="{1B27C5A3-440F-4488-B19D-35B36ED58BA4}" destId="{B981D0C6-B236-4E3A-926D-55B574D27B2B}" srcOrd="0" destOrd="0" parTransId="{F18E026C-7E06-4345-B9D7-6FBADC7F22BA}" sibTransId="{A2A6B906-435F-4538-8B6B-6A75B60515BC}"/>
    <dgm:cxn modelId="{3BDCB503-1E9C-4A6D-91A0-E8F1AE363CC3}" type="presOf" srcId="{1B27C5A3-440F-4488-B19D-35B36ED58BA4}" destId="{C6D76DAC-E270-4C94-A807-447C71E87EE5}" srcOrd="0" destOrd="0" presId="urn:microsoft.com/office/officeart/2005/8/layout/vList5"/>
    <dgm:cxn modelId="{48232945-03D9-4D2E-9A5A-C44D37925865}" type="presOf" srcId="{B981D0C6-B236-4E3A-926D-55B574D27B2B}" destId="{FB69539A-A4DC-447C-8F02-846AFA1D6EEC}" srcOrd="0" destOrd="0" presId="urn:microsoft.com/office/officeart/2005/8/layout/vList5"/>
    <dgm:cxn modelId="{F06487FA-89E6-499B-A660-64347F3C59D1}" type="presOf" srcId="{04AB3E88-C9A9-4BEE-BA72-A19E2CA13A9C}" destId="{A41B9E6C-9AC9-4594-83DF-BE76E7EB9473}" srcOrd="0" destOrd="0" presId="urn:microsoft.com/office/officeart/2005/8/layout/vList5"/>
    <dgm:cxn modelId="{55AE77FA-2D9B-48D4-B745-45825CF621B1}" type="presParOf" srcId="{C6D76DAC-E270-4C94-A807-447C71E87EE5}" destId="{4D2823C5-0E56-4ACE-B04B-7B1720A8E64A}" srcOrd="0" destOrd="0" presId="urn:microsoft.com/office/officeart/2005/8/layout/vList5"/>
    <dgm:cxn modelId="{BE82ADB4-10DB-4AA3-92E6-A86C9157E523}" type="presParOf" srcId="{4D2823C5-0E56-4ACE-B04B-7B1720A8E64A}" destId="{FB69539A-A4DC-447C-8F02-846AFA1D6EEC}" srcOrd="0" destOrd="0" presId="urn:microsoft.com/office/officeart/2005/8/layout/vList5"/>
    <dgm:cxn modelId="{B2C34E01-A8BA-4FFB-A80E-4A628174514D}" type="presParOf" srcId="{C6D76DAC-E270-4C94-A807-447C71E87EE5}" destId="{62D50BC2-4F93-4C42-9DE9-9B226D5656C2}" srcOrd="1" destOrd="0" presId="urn:microsoft.com/office/officeart/2005/8/layout/vList5"/>
    <dgm:cxn modelId="{0D9FBC2C-F535-49CD-A229-66E91D095BE7}" type="presParOf" srcId="{C6D76DAC-E270-4C94-A807-447C71E87EE5}" destId="{96E98DE7-2378-4E91-A8A8-DA516E077320}" srcOrd="2" destOrd="0" presId="urn:microsoft.com/office/officeart/2005/8/layout/vList5"/>
    <dgm:cxn modelId="{9BCECDF3-722D-4844-8B60-88C469A143C2}" type="presParOf" srcId="{96E98DE7-2378-4E91-A8A8-DA516E077320}" destId="{A41B9E6C-9AC9-4594-83DF-BE76E7EB9473}" srcOrd="0" destOrd="0" presId="urn:microsoft.com/office/officeart/2005/8/layout/vList5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1B27C5A3-440F-4488-B19D-35B36ED58BA4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81D0C6-B236-4E3A-926D-55B574D27B2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en-US" sz="1600" b="1" dirty="0" smtClean="0"/>
            <a:t>Immediate Opportunities (Initiate ASAP)</a:t>
          </a:r>
          <a:endParaRPr lang="en-US" sz="1600" dirty="0"/>
        </a:p>
      </dgm:t>
    </dgm:pt>
    <dgm:pt modelId="{F18E026C-7E06-4345-B9D7-6FBADC7F22BA}" type="parTrans" cxnId="{4BCEE432-7A03-4A5F-BA1D-F89D51843F5B}">
      <dgm:prSet/>
      <dgm:spPr/>
      <dgm:t>
        <a:bodyPr/>
        <a:lstStyle/>
        <a:p>
          <a:endParaRPr lang="en-US"/>
        </a:p>
      </dgm:t>
    </dgm:pt>
    <dgm:pt modelId="{A2A6B906-435F-4538-8B6B-6A75B60515BC}" type="sibTrans" cxnId="{4BCEE432-7A03-4A5F-BA1D-F89D51843F5B}">
      <dgm:prSet/>
      <dgm:spPr/>
      <dgm:t>
        <a:bodyPr/>
        <a:lstStyle/>
        <a:p>
          <a:endParaRPr lang="en-US"/>
        </a:p>
      </dgm:t>
    </dgm:pt>
    <dgm:pt modelId="{04AB3E88-C9A9-4BEE-BA72-A19E2CA13A9C}">
      <dgm:prSet phldrT="[Text]" custT="1"/>
      <dgm:spPr/>
      <dgm:t>
        <a:bodyPr/>
        <a:lstStyle/>
        <a:p>
          <a:r>
            <a:rPr lang="en-US" sz="1600" b="1" dirty="0" smtClean="0"/>
            <a:t>Advanced Manufacturing &amp; Materials</a:t>
          </a:r>
          <a:endParaRPr lang="en-US" sz="1600" b="1" dirty="0"/>
        </a:p>
      </dgm:t>
    </dgm:pt>
    <dgm:pt modelId="{5E63C530-A09B-42F2-A32E-2D0842747EE4}" type="sibTrans" cxnId="{8B528D39-6F80-4035-8E62-67708917C3A0}">
      <dgm:prSet/>
      <dgm:spPr/>
      <dgm:t>
        <a:bodyPr/>
        <a:lstStyle/>
        <a:p>
          <a:endParaRPr lang="en-US"/>
        </a:p>
      </dgm:t>
    </dgm:pt>
    <dgm:pt modelId="{3C1D8B20-73F2-489D-B101-7777D0790FEF}" type="parTrans" cxnId="{8B528D39-6F80-4035-8E62-67708917C3A0}">
      <dgm:prSet/>
      <dgm:spPr/>
      <dgm:t>
        <a:bodyPr/>
        <a:lstStyle/>
        <a:p>
          <a:endParaRPr lang="en-US"/>
        </a:p>
      </dgm:t>
    </dgm:pt>
    <dgm:pt modelId="{C6D76DAC-E270-4C94-A807-447C71E87EE5}" type="pres">
      <dgm:prSet presAssocID="{1B27C5A3-440F-4488-B19D-35B36ED58B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2823C5-0E56-4ACE-B04B-7B1720A8E64A}" type="pres">
      <dgm:prSet presAssocID="{B981D0C6-B236-4E3A-926D-55B574D27B2B}" presName="linNode" presStyleCnt="0"/>
      <dgm:spPr/>
      <dgm:t>
        <a:bodyPr/>
        <a:lstStyle/>
        <a:p>
          <a:endParaRPr lang="en-US"/>
        </a:p>
      </dgm:t>
    </dgm:pt>
    <dgm:pt modelId="{FB69539A-A4DC-447C-8F02-846AFA1D6EEC}" type="pres">
      <dgm:prSet presAssocID="{B981D0C6-B236-4E3A-926D-55B574D27B2B}" presName="parentText" presStyleLbl="node1" presStyleIdx="0" presStyleCnt="2" custScaleX="141549" custScaleY="7631" custLinFactNeighborX="68114" custLinFactNeighborY="-1705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50BC2-4F93-4C42-9DE9-9B226D5656C2}" type="pres">
      <dgm:prSet presAssocID="{A2A6B906-435F-4538-8B6B-6A75B60515BC}" presName="sp" presStyleCnt="0"/>
      <dgm:spPr/>
      <dgm:t>
        <a:bodyPr/>
        <a:lstStyle/>
        <a:p>
          <a:endParaRPr lang="en-US"/>
        </a:p>
      </dgm:t>
    </dgm:pt>
    <dgm:pt modelId="{96E98DE7-2378-4E91-A8A8-DA516E077320}" type="pres">
      <dgm:prSet presAssocID="{04AB3E88-C9A9-4BEE-BA72-A19E2CA13A9C}" presName="linNode" presStyleCnt="0"/>
      <dgm:spPr/>
      <dgm:t>
        <a:bodyPr/>
        <a:lstStyle/>
        <a:p>
          <a:endParaRPr lang="en-US"/>
        </a:p>
      </dgm:t>
    </dgm:pt>
    <dgm:pt modelId="{A41B9E6C-9AC9-4594-83DF-BE76E7EB9473}" type="pres">
      <dgm:prSet presAssocID="{04AB3E88-C9A9-4BEE-BA72-A19E2CA13A9C}" presName="parentText" presStyleLbl="node1" presStyleIdx="1" presStyleCnt="2" custScaleX="64754" custScaleY="51106" custLinFactNeighborX="-67005" custLinFactNeighborY="-537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528D39-6F80-4035-8E62-67708917C3A0}" srcId="{1B27C5A3-440F-4488-B19D-35B36ED58BA4}" destId="{04AB3E88-C9A9-4BEE-BA72-A19E2CA13A9C}" srcOrd="1" destOrd="0" parTransId="{3C1D8B20-73F2-489D-B101-7777D0790FEF}" sibTransId="{5E63C530-A09B-42F2-A32E-2D0842747EE4}"/>
    <dgm:cxn modelId="{4BCEE432-7A03-4A5F-BA1D-F89D51843F5B}" srcId="{1B27C5A3-440F-4488-B19D-35B36ED58BA4}" destId="{B981D0C6-B236-4E3A-926D-55B574D27B2B}" srcOrd="0" destOrd="0" parTransId="{F18E026C-7E06-4345-B9D7-6FBADC7F22BA}" sibTransId="{A2A6B906-435F-4538-8B6B-6A75B60515BC}"/>
    <dgm:cxn modelId="{03D9F3ED-6D5F-43AC-B77C-16972C6F5F9E}" type="presOf" srcId="{04AB3E88-C9A9-4BEE-BA72-A19E2CA13A9C}" destId="{A41B9E6C-9AC9-4594-83DF-BE76E7EB9473}" srcOrd="0" destOrd="0" presId="urn:microsoft.com/office/officeart/2005/8/layout/vList5"/>
    <dgm:cxn modelId="{6F5B70DD-AAA4-4A70-B23D-228193A072BE}" type="presOf" srcId="{B981D0C6-B236-4E3A-926D-55B574D27B2B}" destId="{FB69539A-A4DC-447C-8F02-846AFA1D6EEC}" srcOrd="0" destOrd="0" presId="urn:microsoft.com/office/officeart/2005/8/layout/vList5"/>
    <dgm:cxn modelId="{76934287-B964-41A6-9427-30F13AB45B9F}" type="presOf" srcId="{1B27C5A3-440F-4488-B19D-35B36ED58BA4}" destId="{C6D76DAC-E270-4C94-A807-447C71E87EE5}" srcOrd="0" destOrd="0" presId="urn:microsoft.com/office/officeart/2005/8/layout/vList5"/>
    <dgm:cxn modelId="{0BDCF5AA-7172-488C-866C-A7AD6F6487FA}" type="presParOf" srcId="{C6D76DAC-E270-4C94-A807-447C71E87EE5}" destId="{4D2823C5-0E56-4ACE-B04B-7B1720A8E64A}" srcOrd="0" destOrd="0" presId="urn:microsoft.com/office/officeart/2005/8/layout/vList5"/>
    <dgm:cxn modelId="{22D809E7-8636-4BCF-9210-7B07FC9A7E5D}" type="presParOf" srcId="{4D2823C5-0E56-4ACE-B04B-7B1720A8E64A}" destId="{FB69539A-A4DC-447C-8F02-846AFA1D6EEC}" srcOrd="0" destOrd="0" presId="urn:microsoft.com/office/officeart/2005/8/layout/vList5"/>
    <dgm:cxn modelId="{905A059E-962D-450F-AE2B-6F47B539787E}" type="presParOf" srcId="{C6D76DAC-E270-4C94-A807-447C71E87EE5}" destId="{62D50BC2-4F93-4C42-9DE9-9B226D5656C2}" srcOrd="1" destOrd="0" presId="urn:microsoft.com/office/officeart/2005/8/layout/vList5"/>
    <dgm:cxn modelId="{22F3AE5C-AAC0-4542-BD1E-CF228733F007}" type="presParOf" srcId="{C6D76DAC-E270-4C94-A807-447C71E87EE5}" destId="{96E98DE7-2378-4E91-A8A8-DA516E077320}" srcOrd="2" destOrd="0" presId="urn:microsoft.com/office/officeart/2005/8/layout/vList5"/>
    <dgm:cxn modelId="{DEA3BC40-C4A4-4AE3-8636-F1BE86D5F753}" type="presParOf" srcId="{96E98DE7-2378-4E91-A8A8-DA516E077320}" destId="{A41B9E6C-9AC9-4594-83DF-BE76E7EB9473}" srcOrd="0" destOrd="0" presId="urn:microsoft.com/office/officeart/2005/8/layout/vList5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B27C5A3-440F-4488-B19D-35B36ED58BA4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81D0C6-B236-4E3A-926D-55B574D27B2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en-US" sz="1600" b="1" dirty="0" smtClean="0"/>
            <a:t>Short-Term Opportunities (&lt;12 mos.)</a:t>
          </a:r>
          <a:endParaRPr lang="en-US" sz="1600" dirty="0"/>
        </a:p>
      </dgm:t>
    </dgm:pt>
    <dgm:pt modelId="{F18E026C-7E06-4345-B9D7-6FBADC7F22BA}" type="parTrans" cxnId="{4BCEE432-7A03-4A5F-BA1D-F89D51843F5B}">
      <dgm:prSet/>
      <dgm:spPr/>
      <dgm:t>
        <a:bodyPr/>
        <a:lstStyle/>
        <a:p>
          <a:endParaRPr lang="en-US"/>
        </a:p>
      </dgm:t>
    </dgm:pt>
    <dgm:pt modelId="{A2A6B906-435F-4538-8B6B-6A75B60515BC}" type="sibTrans" cxnId="{4BCEE432-7A03-4A5F-BA1D-F89D51843F5B}">
      <dgm:prSet/>
      <dgm:spPr/>
      <dgm:t>
        <a:bodyPr/>
        <a:lstStyle/>
        <a:p>
          <a:endParaRPr lang="en-US"/>
        </a:p>
      </dgm:t>
    </dgm:pt>
    <dgm:pt modelId="{04AB3E88-C9A9-4BEE-BA72-A19E2CA13A9C}">
      <dgm:prSet phldrT="[Text]" custT="1"/>
      <dgm:spPr/>
      <dgm:t>
        <a:bodyPr/>
        <a:lstStyle/>
        <a:p>
          <a:r>
            <a:rPr lang="en-US" sz="1600" b="1" dirty="0" smtClean="0"/>
            <a:t>Advanced Manufacturing &amp; Materials</a:t>
          </a:r>
          <a:endParaRPr lang="en-US" sz="1600" b="1" dirty="0"/>
        </a:p>
      </dgm:t>
    </dgm:pt>
    <dgm:pt modelId="{5E63C530-A09B-42F2-A32E-2D0842747EE4}" type="sibTrans" cxnId="{8B528D39-6F80-4035-8E62-67708917C3A0}">
      <dgm:prSet/>
      <dgm:spPr/>
      <dgm:t>
        <a:bodyPr/>
        <a:lstStyle/>
        <a:p>
          <a:endParaRPr lang="en-US"/>
        </a:p>
      </dgm:t>
    </dgm:pt>
    <dgm:pt modelId="{3C1D8B20-73F2-489D-B101-7777D0790FEF}" type="parTrans" cxnId="{8B528D39-6F80-4035-8E62-67708917C3A0}">
      <dgm:prSet/>
      <dgm:spPr/>
      <dgm:t>
        <a:bodyPr/>
        <a:lstStyle/>
        <a:p>
          <a:endParaRPr lang="en-US"/>
        </a:p>
      </dgm:t>
    </dgm:pt>
    <dgm:pt modelId="{C6D76DAC-E270-4C94-A807-447C71E87EE5}" type="pres">
      <dgm:prSet presAssocID="{1B27C5A3-440F-4488-B19D-35B36ED58B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2823C5-0E56-4ACE-B04B-7B1720A8E64A}" type="pres">
      <dgm:prSet presAssocID="{B981D0C6-B236-4E3A-926D-55B574D27B2B}" presName="linNode" presStyleCnt="0"/>
      <dgm:spPr/>
      <dgm:t>
        <a:bodyPr/>
        <a:lstStyle/>
        <a:p>
          <a:endParaRPr lang="en-US"/>
        </a:p>
      </dgm:t>
    </dgm:pt>
    <dgm:pt modelId="{FB69539A-A4DC-447C-8F02-846AFA1D6EEC}" type="pres">
      <dgm:prSet presAssocID="{B981D0C6-B236-4E3A-926D-55B574D27B2B}" presName="parentText" presStyleLbl="node1" presStyleIdx="0" presStyleCnt="2" custScaleX="141549" custScaleY="7631" custLinFactNeighborX="68114" custLinFactNeighborY="-1705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50BC2-4F93-4C42-9DE9-9B226D5656C2}" type="pres">
      <dgm:prSet presAssocID="{A2A6B906-435F-4538-8B6B-6A75B60515BC}" presName="sp" presStyleCnt="0"/>
      <dgm:spPr/>
      <dgm:t>
        <a:bodyPr/>
        <a:lstStyle/>
        <a:p>
          <a:endParaRPr lang="en-US"/>
        </a:p>
      </dgm:t>
    </dgm:pt>
    <dgm:pt modelId="{96E98DE7-2378-4E91-A8A8-DA516E077320}" type="pres">
      <dgm:prSet presAssocID="{04AB3E88-C9A9-4BEE-BA72-A19E2CA13A9C}" presName="linNode" presStyleCnt="0"/>
      <dgm:spPr/>
      <dgm:t>
        <a:bodyPr/>
        <a:lstStyle/>
        <a:p>
          <a:endParaRPr lang="en-US"/>
        </a:p>
      </dgm:t>
    </dgm:pt>
    <dgm:pt modelId="{A41B9E6C-9AC9-4594-83DF-BE76E7EB9473}" type="pres">
      <dgm:prSet presAssocID="{04AB3E88-C9A9-4BEE-BA72-A19E2CA13A9C}" presName="parentText" presStyleLbl="node1" presStyleIdx="1" presStyleCnt="2" custScaleX="64754" custScaleY="52733" custLinFactNeighborX="-68114" custLinFactNeighborY="-243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528D39-6F80-4035-8E62-67708917C3A0}" srcId="{1B27C5A3-440F-4488-B19D-35B36ED58BA4}" destId="{04AB3E88-C9A9-4BEE-BA72-A19E2CA13A9C}" srcOrd="1" destOrd="0" parTransId="{3C1D8B20-73F2-489D-B101-7777D0790FEF}" sibTransId="{5E63C530-A09B-42F2-A32E-2D0842747EE4}"/>
    <dgm:cxn modelId="{4BCEE432-7A03-4A5F-BA1D-F89D51843F5B}" srcId="{1B27C5A3-440F-4488-B19D-35B36ED58BA4}" destId="{B981D0C6-B236-4E3A-926D-55B574D27B2B}" srcOrd="0" destOrd="0" parTransId="{F18E026C-7E06-4345-B9D7-6FBADC7F22BA}" sibTransId="{A2A6B906-435F-4538-8B6B-6A75B60515BC}"/>
    <dgm:cxn modelId="{3EC8699C-C54F-457E-9399-B6A974CBD54C}" type="presOf" srcId="{B981D0C6-B236-4E3A-926D-55B574D27B2B}" destId="{FB69539A-A4DC-447C-8F02-846AFA1D6EEC}" srcOrd="0" destOrd="0" presId="urn:microsoft.com/office/officeart/2005/8/layout/vList5"/>
    <dgm:cxn modelId="{EF4B4E41-6B75-464B-9D01-7732AC815D8B}" type="presOf" srcId="{1B27C5A3-440F-4488-B19D-35B36ED58BA4}" destId="{C6D76DAC-E270-4C94-A807-447C71E87EE5}" srcOrd="0" destOrd="0" presId="urn:microsoft.com/office/officeart/2005/8/layout/vList5"/>
    <dgm:cxn modelId="{52D9997C-5E70-4D29-AA77-931A36C78716}" type="presOf" srcId="{04AB3E88-C9A9-4BEE-BA72-A19E2CA13A9C}" destId="{A41B9E6C-9AC9-4594-83DF-BE76E7EB9473}" srcOrd="0" destOrd="0" presId="urn:microsoft.com/office/officeart/2005/8/layout/vList5"/>
    <dgm:cxn modelId="{4AF5D338-D2D8-4149-A883-489F6D848404}" type="presParOf" srcId="{C6D76DAC-E270-4C94-A807-447C71E87EE5}" destId="{4D2823C5-0E56-4ACE-B04B-7B1720A8E64A}" srcOrd="0" destOrd="0" presId="urn:microsoft.com/office/officeart/2005/8/layout/vList5"/>
    <dgm:cxn modelId="{C93E9B17-9554-4818-9BDA-BD9CA3D8F4F9}" type="presParOf" srcId="{4D2823C5-0E56-4ACE-B04B-7B1720A8E64A}" destId="{FB69539A-A4DC-447C-8F02-846AFA1D6EEC}" srcOrd="0" destOrd="0" presId="urn:microsoft.com/office/officeart/2005/8/layout/vList5"/>
    <dgm:cxn modelId="{77037600-1A34-4DBE-9073-9F667A53959B}" type="presParOf" srcId="{C6D76DAC-E270-4C94-A807-447C71E87EE5}" destId="{62D50BC2-4F93-4C42-9DE9-9B226D5656C2}" srcOrd="1" destOrd="0" presId="urn:microsoft.com/office/officeart/2005/8/layout/vList5"/>
    <dgm:cxn modelId="{940A07E5-91FA-46EF-BBDA-041B5A3AF5A5}" type="presParOf" srcId="{C6D76DAC-E270-4C94-A807-447C71E87EE5}" destId="{96E98DE7-2378-4E91-A8A8-DA516E077320}" srcOrd="2" destOrd="0" presId="urn:microsoft.com/office/officeart/2005/8/layout/vList5"/>
    <dgm:cxn modelId="{F4E5573B-E052-4013-AFD5-018465AE6FF9}" type="presParOf" srcId="{96E98DE7-2378-4E91-A8A8-DA516E077320}" destId="{A41B9E6C-9AC9-4594-83DF-BE76E7EB9473}" srcOrd="0" destOrd="0" presId="urn:microsoft.com/office/officeart/2005/8/layout/vList5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B27C5A3-440F-4488-B19D-35B36ED58BA4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81D0C6-B236-4E3A-926D-55B574D27B2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en-US" sz="1600" b="1" dirty="0" smtClean="0"/>
            <a:t>Short-Term Opportunities (&lt;12 mos.)</a:t>
          </a:r>
          <a:endParaRPr lang="en-US" sz="1600" dirty="0"/>
        </a:p>
      </dgm:t>
    </dgm:pt>
    <dgm:pt modelId="{F18E026C-7E06-4345-B9D7-6FBADC7F22BA}" type="parTrans" cxnId="{4BCEE432-7A03-4A5F-BA1D-F89D51843F5B}">
      <dgm:prSet/>
      <dgm:spPr/>
      <dgm:t>
        <a:bodyPr/>
        <a:lstStyle/>
        <a:p>
          <a:endParaRPr lang="en-US"/>
        </a:p>
      </dgm:t>
    </dgm:pt>
    <dgm:pt modelId="{A2A6B906-435F-4538-8B6B-6A75B60515BC}" type="sibTrans" cxnId="{4BCEE432-7A03-4A5F-BA1D-F89D51843F5B}">
      <dgm:prSet/>
      <dgm:spPr/>
      <dgm:t>
        <a:bodyPr/>
        <a:lstStyle/>
        <a:p>
          <a:endParaRPr lang="en-US"/>
        </a:p>
      </dgm:t>
    </dgm:pt>
    <dgm:pt modelId="{04AB3E88-C9A9-4BEE-BA72-A19E2CA13A9C}">
      <dgm:prSet phldrT="[Text]" custT="1"/>
      <dgm:spPr/>
      <dgm:t>
        <a:bodyPr/>
        <a:lstStyle/>
        <a:p>
          <a:r>
            <a:rPr lang="en-US" sz="1600" b="1" dirty="0" smtClean="0"/>
            <a:t>Advanced Manufacturing &amp; Materials</a:t>
          </a:r>
          <a:endParaRPr lang="en-US" sz="1600" b="1" dirty="0"/>
        </a:p>
      </dgm:t>
    </dgm:pt>
    <dgm:pt modelId="{5E63C530-A09B-42F2-A32E-2D0842747EE4}" type="sibTrans" cxnId="{8B528D39-6F80-4035-8E62-67708917C3A0}">
      <dgm:prSet/>
      <dgm:spPr/>
      <dgm:t>
        <a:bodyPr/>
        <a:lstStyle/>
        <a:p>
          <a:endParaRPr lang="en-US"/>
        </a:p>
      </dgm:t>
    </dgm:pt>
    <dgm:pt modelId="{3C1D8B20-73F2-489D-B101-7777D0790FEF}" type="parTrans" cxnId="{8B528D39-6F80-4035-8E62-67708917C3A0}">
      <dgm:prSet/>
      <dgm:spPr/>
      <dgm:t>
        <a:bodyPr/>
        <a:lstStyle/>
        <a:p>
          <a:endParaRPr lang="en-US"/>
        </a:p>
      </dgm:t>
    </dgm:pt>
    <dgm:pt modelId="{C6D76DAC-E270-4C94-A807-447C71E87EE5}" type="pres">
      <dgm:prSet presAssocID="{1B27C5A3-440F-4488-B19D-35B36ED58B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2823C5-0E56-4ACE-B04B-7B1720A8E64A}" type="pres">
      <dgm:prSet presAssocID="{B981D0C6-B236-4E3A-926D-55B574D27B2B}" presName="linNode" presStyleCnt="0"/>
      <dgm:spPr/>
      <dgm:t>
        <a:bodyPr/>
        <a:lstStyle/>
        <a:p>
          <a:endParaRPr lang="en-US"/>
        </a:p>
      </dgm:t>
    </dgm:pt>
    <dgm:pt modelId="{FB69539A-A4DC-447C-8F02-846AFA1D6EEC}" type="pres">
      <dgm:prSet presAssocID="{B981D0C6-B236-4E3A-926D-55B574D27B2B}" presName="parentText" presStyleLbl="node1" presStyleIdx="0" presStyleCnt="2" custScaleX="141549" custScaleY="7631" custLinFactNeighborX="68114" custLinFactNeighborY="-1705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50BC2-4F93-4C42-9DE9-9B226D5656C2}" type="pres">
      <dgm:prSet presAssocID="{A2A6B906-435F-4538-8B6B-6A75B60515BC}" presName="sp" presStyleCnt="0"/>
      <dgm:spPr/>
      <dgm:t>
        <a:bodyPr/>
        <a:lstStyle/>
        <a:p>
          <a:endParaRPr lang="en-US"/>
        </a:p>
      </dgm:t>
    </dgm:pt>
    <dgm:pt modelId="{96E98DE7-2378-4E91-A8A8-DA516E077320}" type="pres">
      <dgm:prSet presAssocID="{04AB3E88-C9A9-4BEE-BA72-A19E2CA13A9C}" presName="linNode" presStyleCnt="0"/>
      <dgm:spPr/>
      <dgm:t>
        <a:bodyPr/>
        <a:lstStyle/>
        <a:p>
          <a:endParaRPr lang="en-US"/>
        </a:p>
      </dgm:t>
    </dgm:pt>
    <dgm:pt modelId="{A41B9E6C-9AC9-4594-83DF-BE76E7EB9473}" type="pres">
      <dgm:prSet presAssocID="{04AB3E88-C9A9-4BEE-BA72-A19E2CA13A9C}" presName="parentText" presStyleLbl="node1" presStyleIdx="1" presStyleCnt="2" custScaleX="64754" custScaleY="82785" custLinFactNeighborX="-67004" custLinFactNeighborY="25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528D39-6F80-4035-8E62-67708917C3A0}" srcId="{1B27C5A3-440F-4488-B19D-35B36ED58BA4}" destId="{04AB3E88-C9A9-4BEE-BA72-A19E2CA13A9C}" srcOrd="1" destOrd="0" parTransId="{3C1D8B20-73F2-489D-B101-7777D0790FEF}" sibTransId="{5E63C530-A09B-42F2-A32E-2D0842747EE4}"/>
    <dgm:cxn modelId="{4BCEE432-7A03-4A5F-BA1D-F89D51843F5B}" srcId="{1B27C5A3-440F-4488-B19D-35B36ED58BA4}" destId="{B981D0C6-B236-4E3A-926D-55B574D27B2B}" srcOrd="0" destOrd="0" parTransId="{F18E026C-7E06-4345-B9D7-6FBADC7F22BA}" sibTransId="{A2A6B906-435F-4538-8B6B-6A75B60515BC}"/>
    <dgm:cxn modelId="{8C2870BB-FEFF-451E-9AF3-AFE93BEDDA0B}" type="presOf" srcId="{1B27C5A3-440F-4488-B19D-35B36ED58BA4}" destId="{C6D76DAC-E270-4C94-A807-447C71E87EE5}" srcOrd="0" destOrd="0" presId="urn:microsoft.com/office/officeart/2005/8/layout/vList5"/>
    <dgm:cxn modelId="{A8327429-5466-479C-AF37-B16A655BB838}" type="presOf" srcId="{B981D0C6-B236-4E3A-926D-55B574D27B2B}" destId="{FB69539A-A4DC-447C-8F02-846AFA1D6EEC}" srcOrd="0" destOrd="0" presId="urn:microsoft.com/office/officeart/2005/8/layout/vList5"/>
    <dgm:cxn modelId="{F4419587-2F9D-4894-82B8-CC9ECE85F02A}" type="presOf" srcId="{04AB3E88-C9A9-4BEE-BA72-A19E2CA13A9C}" destId="{A41B9E6C-9AC9-4594-83DF-BE76E7EB9473}" srcOrd="0" destOrd="0" presId="urn:microsoft.com/office/officeart/2005/8/layout/vList5"/>
    <dgm:cxn modelId="{394C99AD-8F62-40C1-A619-8A2284D657C2}" type="presParOf" srcId="{C6D76DAC-E270-4C94-A807-447C71E87EE5}" destId="{4D2823C5-0E56-4ACE-B04B-7B1720A8E64A}" srcOrd="0" destOrd="0" presId="urn:microsoft.com/office/officeart/2005/8/layout/vList5"/>
    <dgm:cxn modelId="{C17E815D-C24E-4473-91E9-69357799C917}" type="presParOf" srcId="{4D2823C5-0E56-4ACE-B04B-7B1720A8E64A}" destId="{FB69539A-A4DC-447C-8F02-846AFA1D6EEC}" srcOrd="0" destOrd="0" presId="urn:microsoft.com/office/officeart/2005/8/layout/vList5"/>
    <dgm:cxn modelId="{FC3FA81E-3C07-4118-9A4F-E8AEA180FB01}" type="presParOf" srcId="{C6D76DAC-E270-4C94-A807-447C71E87EE5}" destId="{62D50BC2-4F93-4C42-9DE9-9B226D5656C2}" srcOrd="1" destOrd="0" presId="urn:microsoft.com/office/officeart/2005/8/layout/vList5"/>
    <dgm:cxn modelId="{8A8F788F-FC74-45F0-853D-BFBB08601326}" type="presParOf" srcId="{C6D76DAC-E270-4C94-A807-447C71E87EE5}" destId="{96E98DE7-2378-4E91-A8A8-DA516E077320}" srcOrd="2" destOrd="0" presId="urn:microsoft.com/office/officeart/2005/8/layout/vList5"/>
    <dgm:cxn modelId="{552108BD-D6F3-47BC-839F-58604CA91D44}" type="presParOf" srcId="{96E98DE7-2378-4E91-A8A8-DA516E077320}" destId="{A41B9E6C-9AC9-4594-83DF-BE76E7EB9473}" srcOrd="0" destOrd="0" presId="urn:microsoft.com/office/officeart/2005/8/layout/vList5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B27C5A3-440F-4488-B19D-35B36ED58BA4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81D0C6-B236-4E3A-926D-55B574D27B2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en-US" sz="1600" b="1" dirty="0" smtClean="0"/>
            <a:t>Intermediate Opportunities (12-36 mos.)</a:t>
          </a:r>
          <a:endParaRPr lang="en-US" sz="1600" dirty="0"/>
        </a:p>
      </dgm:t>
    </dgm:pt>
    <dgm:pt modelId="{F18E026C-7E06-4345-B9D7-6FBADC7F22BA}" type="parTrans" cxnId="{4BCEE432-7A03-4A5F-BA1D-F89D51843F5B}">
      <dgm:prSet/>
      <dgm:spPr/>
      <dgm:t>
        <a:bodyPr/>
        <a:lstStyle/>
        <a:p>
          <a:endParaRPr lang="en-US"/>
        </a:p>
      </dgm:t>
    </dgm:pt>
    <dgm:pt modelId="{A2A6B906-435F-4538-8B6B-6A75B60515BC}" type="sibTrans" cxnId="{4BCEE432-7A03-4A5F-BA1D-F89D51843F5B}">
      <dgm:prSet/>
      <dgm:spPr/>
      <dgm:t>
        <a:bodyPr/>
        <a:lstStyle/>
        <a:p>
          <a:endParaRPr lang="en-US"/>
        </a:p>
      </dgm:t>
    </dgm:pt>
    <dgm:pt modelId="{04AB3E88-C9A9-4BEE-BA72-A19E2CA13A9C}">
      <dgm:prSet phldrT="[Text]" custT="1"/>
      <dgm:spPr/>
      <dgm:t>
        <a:bodyPr/>
        <a:lstStyle/>
        <a:p>
          <a:r>
            <a:rPr lang="en-US" sz="1600" b="1" dirty="0" smtClean="0"/>
            <a:t>Advanced Manufacturing &amp; Materials</a:t>
          </a:r>
          <a:endParaRPr lang="en-US" sz="1600" b="1" dirty="0"/>
        </a:p>
      </dgm:t>
    </dgm:pt>
    <dgm:pt modelId="{5E63C530-A09B-42F2-A32E-2D0842747EE4}" type="sibTrans" cxnId="{8B528D39-6F80-4035-8E62-67708917C3A0}">
      <dgm:prSet/>
      <dgm:spPr/>
      <dgm:t>
        <a:bodyPr/>
        <a:lstStyle/>
        <a:p>
          <a:endParaRPr lang="en-US"/>
        </a:p>
      </dgm:t>
    </dgm:pt>
    <dgm:pt modelId="{3C1D8B20-73F2-489D-B101-7777D0790FEF}" type="parTrans" cxnId="{8B528D39-6F80-4035-8E62-67708917C3A0}">
      <dgm:prSet/>
      <dgm:spPr/>
      <dgm:t>
        <a:bodyPr/>
        <a:lstStyle/>
        <a:p>
          <a:endParaRPr lang="en-US"/>
        </a:p>
      </dgm:t>
    </dgm:pt>
    <dgm:pt modelId="{C6D76DAC-E270-4C94-A807-447C71E87EE5}" type="pres">
      <dgm:prSet presAssocID="{1B27C5A3-440F-4488-B19D-35B36ED58B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2823C5-0E56-4ACE-B04B-7B1720A8E64A}" type="pres">
      <dgm:prSet presAssocID="{B981D0C6-B236-4E3A-926D-55B574D27B2B}" presName="linNode" presStyleCnt="0"/>
      <dgm:spPr/>
      <dgm:t>
        <a:bodyPr/>
        <a:lstStyle/>
        <a:p>
          <a:endParaRPr lang="en-US"/>
        </a:p>
      </dgm:t>
    </dgm:pt>
    <dgm:pt modelId="{FB69539A-A4DC-447C-8F02-846AFA1D6EEC}" type="pres">
      <dgm:prSet presAssocID="{B981D0C6-B236-4E3A-926D-55B574D27B2B}" presName="parentText" presStyleLbl="node1" presStyleIdx="0" presStyleCnt="2" custScaleX="141549" custScaleY="7631" custLinFactNeighborX="68114" custLinFactNeighborY="-1705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50BC2-4F93-4C42-9DE9-9B226D5656C2}" type="pres">
      <dgm:prSet presAssocID="{A2A6B906-435F-4538-8B6B-6A75B60515BC}" presName="sp" presStyleCnt="0"/>
      <dgm:spPr/>
      <dgm:t>
        <a:bodyPr/>
        <a:lstStyle/>
        <a:p>
          <a:endParaRPr lang="en-US"/>
        </a:p>
      </dgm:t>
    </dgm:pt>
    <dgm:pt modelId="{96E98DE7-2378-4E91-A8A8-DA516E077320}" type="pres">
      <dgm:prSet presAssocID="{04AB3E88-C9A9-4BEE-BA72-A19E2CA13A9C}" presName="linNode" presStyleCnt="0"/>
      <dgm:spPr/>
      <dgm:t>
        <a:bodyPr/>
        <a:lstStyle/>
        <a:p>
          <a:endParaRPr lang="en-US"/>
        </a:p>
      </dgm:t>
    </dgm:pt>
    <dgm:pt modelId="{A41B9E6C-9AC9-4594-83DF-BE76E7EB9473}" type="pres">
      <dgm:prSet presAssocID="{04AB3E88-C9A9-4BEE-BA72-A19E2CA13A9C}" presName="parentText" presStyleLbl="node1" presStyleIdx="1" presStyleCnt="2" custScaleX="64754" custScaleY="78559" custLinFactNeighborX="-67005" custLinFactNeighborY="-73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A40A6D4-FF18-49FA-8A45-1DAAFD034E6D}" type="presOf" srcId="{04AB3E88-C9A9-4BEE-BA72-A19E2CA13A9C}" destId="{A41B9E6C-9AC9-4594-83DF-BE76E7EB9473}" srcOrd="0" destOrd="0" presId="urn:microsoft.com/office/officeart/2005/8/layout/vList5"/>
    <dgm:cxn modelId="{A08DB64C-024C-4278-B13F-399B8A589B68}" type="presOf" srcId="{B981D0C6-B236-4E3A-926D-55B574D27B2B}" destId="{FB69539A-A4DC-447C-8F02-846AFA1D6EEC}" srcOrd="0" destOrd="0" presId="urn:microsoft.com/office/officeart/2005/8/layout/vList5"/>
    <dgm:cxn modelId="{8B528D39-6F80-4035-8E62-67708917C3A0}" srcId="{1B27C5A3-440F-4488-B19D-35B36ED58BA4}" destId="{04AB3E88-C9A9-4BEE-BA72-A19E2CA13A9C}" srcOrd="1" destOrd="0" parTransId="{3C1D8B20-73F2-489D-B101-7777D0790FEF}" sibTransId="{5E63C530-A09B-42F2-A32E-2D0842747EE4}"/>
    <dgm:cxn modelId="{12A042B9-FEB0-44CC-B5B4-B1740D4EC438}" type="presOf" srcId="{1B27C5A3-440F-4488-B19D-35B36ED58BA4}" destId="{C6D76DAC-E270-4C94-A807-447C71E87EE5}" srcOrd="0" destOrd="0" presId="urn:microsoft.com/office/officeart/2005/8/layout/vList5"/>
    <dgm:cxn modelId="{4BCEE432-7A03-4A5F-BA1D-F89D51843F5B}" srcId="{1B27C5A3-440F-4488-B19D-35B36ED58BA4}" destId="{B981D0C6-B236-4E3A-926D-55B574D27B2B}" srcOrd="0" destOrd="0" parTransId="{F18E026C-7E06-4345-B9D7-6FBADC7F22BA}" sibTransId="{A2A6B906-435F-4538-8B6B-6A75B60515BC}"/>
    <dgm:cxn modelId="{0B319461-8D8B-4FA3-8688-0C45897620AF}" type="presParOf" srcId="{C6D76DAC-E270-4C94-A807-447C71E87EE5}" destId="{4D2823C5-0E56-4ACE-B04B-7B1720A8E64A}" srcOrd="0" destOrd="0" presId="urn:microsoft.com/office/officeart/2005/8/layout/vList5"/>
    <dgm:cxn modelId="{6C7E5BEB-CE90-4B20-AD1F-822F49422D47}" type="presParOf" srcId="{4D2823C5-0E56-4ACE-B04B-7B1720A8E64A}" destId="{FB69539A-A4DC-447C-8F02-846AFA1D6EEC}" srcOrd="0" destOrd="0" presId="urn:microsoft.com/office/officeart/2005/8/layout/vList5"/>
    <dgm:cxn modelId="{0A5D047C-3FCD-4352-AA1F-6AB90710D441}" type="presParOf" srcId="{C6D76DAC-E270-4C94-A807-447C71E87EE5}" destId="{62D50BC2-4F93-4C42-9DE9-9B226D5656C2}" srcOrd="1" destOrd="0" presId="urn:microsoft.com/office/officeart/2005/8/layout/vList5"/>
    <dgm:cxn modelId="{B35785A2-A446-4F4F-82B5-D3F4E8C5F1FA}" type="presParOf" srcId="{C6D76DAC-E270-4C94-A807-447C71E87EE5}" destId="{96E98DE7-2378-4E91-A8A8-DA516E077320}" srcOrd="2" destOrd="0" presId="urn:microsoft.com/office/officeart/2005/8/layout/vList5"/>
    <dgm:cxn modelId="{81D4459B-2DFC-464D-BA8B-51395771EC96}" type="presParOf" srcId="{96E98DE7-2378-4E91-A8A8-DA516E077320}" destId="{A41B9E6C-9AC9-4594-83DF-BE76E7EB9473}" srcOrd="0" destOrd="0" presId="urn:microsoft.com/office/officeart/2005/8/layout/vList5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1B27C5A3-440F-4488-B19D-35B36ED58BA4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81D0C6-B236-4E3A-926D-55B574D27B2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en-US" sz="1600" b="1" dirty="0" smtClean="0"/>
            <a:t>Intermediate Opportunities (12-36 mos.)</a:t>
          </a:r>
          <a:endParaRPr lang="en-US" sz="1600" dirty="0"/>
        </a:p>
      </dgm:t>
    </dgm:pt>
    <dgm:pt modelId="{F18E026C-7E06-4345-B9D7-6FBADC7F22BA}" type="parTrans" cxnId="{4BCEE432-7A03-4A5F-BA1D-F89D51843F5B}">
      <dgm:prSet/>
      <dgm:spPr/>
      <dgm:t>
        <a:bodyPr/>
        <a:lstStyle/>
        <a:p>
          <a:endParaRPr lang="en-US"/>
        </a:p>
      </dgm:t>
    </dgm:pt>
    <dgm:pt modelId="{A2A6B906-435F-4538-8B6B-6A75B60515BC}" type="sibTrans" cxnId="{4BCEE432-7A03-4A5F-BA1D-F89D51843F5B}">
      <dgm:prSet/>
      <dgm:spPr/>
      <dgm:t>
        <a:bodyPr/>
        <a:lstStyle/>
        <a:p>
          <a:endParaRPr lang="en-US"/>
        </a:p>
      </dgm:t>
    </dgm:pt>
    <dgm:pt modelId="{04AB3E88-C9A9-4BEE-BA72-A19E2CA13A9C}">
      <dgm:prSet phldrT="[Text]" custT="1"/>
      <dgm:spPr/>
      <dgm:t>
        <a:bodyPr/>
        <a:lstStyle/>
        <a:p>
          <a:r>
            <a:rPr lang="en-US" sz="1600" b="1" dirty="0" smtClean="0"/>
            <a:t>Advanced Manufacturing &amp; Materials</a:t>
          </a:r>
          <a:endParaRPr lang="en-US" sz="1600" b="1" dirty="0"/>
        </a:p>
      </dgm:t>
    </dgm:pt>
    <dgm:pt modelId="{5E63C530-A09B-42F2-A32E-2D0842747EE4}" type="sibTrans" cxnId="{8B528D39-6F80-4035-8E62-67708917C3A0}">
      <dgm:prSet/>
      <dgm:spPr/>
      <dgm:t>
        <a:bodyPr/>
        <a:lstStyle/>
        <a:p>
          <a:endParaRPr lang="en-US"/>
        </a:p>
      </dgm:t>
    </dgm:pt>
    <dgm:pt modelId="{3C1D8B20-73F2-489D-B101-7777D0790FEF}" type="parTrans" cxnId="{8B528D39-6F80-4035-8E62-67708917C3A0}">
      <dgm:prSet/>
      <dgm:spPr/>
      <dgm:t>
        <a:bodyPr/>
        <a:lstStyle/>
        <a:p>
          <a:endParaRPr lang="en-US"/>
        </a:p>
      </dgm:t>
    </dgm:pt>
    <dgm:pt modelId="{C6D76DAC-E270-4C94-A807-447C71E87EE5}" type="pres">
      <dgm:prSet presAssocID="{1B27C5A3-440F-4488-B19D-35B36ED58B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2823C5-0E56-4ACE-B04B-7B1720A8E64A}" type="pres">
      <dgm:prSet presAssocID="{B981D0C6-B236-4E3A-926D-55B574D27B2B}" presName="linNode" presStyleCnt="0"/>
      <dgm:spPr/>
      <dgm:t>
        <a:bodyPr/>
        <a:lstStyle/>
        <a:p>
          <a:endParaRPr lang="en-US"/>
        </a:p>
      </dgm:t>
    </dgm:pt>
    <dgm:pt modelId="{FB69539A-A4DC-447C-8F02-846AFA1D6EEC}" type="pres">
      <dgm:prSet presAssocID="{B981D0C6-B236-4E3A-926D-55B574D27B2B}" presName="parentText" presStyleLbl="node1" presStyleIdx="0" presStyleCnt="2" custScaleX="141549" custScaleY="7631" custLinFactNeighborX="68114" custLinFactNeighborY="-1705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50BC2-4F93-4C42-9DE9-9B226D5656C2}" type="pres">
      <dgm:prSet presAssocID="{A2A6B906-435F-4538-8B6B-6A75B60515BC}" presName="sp" presStyleCnt="0"/>
      <dgm:spPr/>
      <dgm:t>
        <a:bodyPr/>
        <a:lstStyle/>
        <a:p>
          <a:endParaRPr lang="en-US"/>
        </a:p>
      </dgm:t>
    </dgm:pt>
    <dgm:pt modelId="{96E98DE7-2378-4E91-A8A8-DA516E077320}" type="pres">
      <dgm:prSet presAssocID="{04AB3E88-C9A9-4BEE-BA72-A19E2CA13A9C}" presName="linNode" presStyleCnt="0"/>
      <dgm:spPr/>
      <dgm:t>
        <a:bodyPr/>
        <a:lstStyle/>
        <a:p>
          <a:endParaRPr lang="en-US"/>
        </a:p>
      </dgm:t>
    </dgm:pt>
    <dgm:pt modelId="{A41B9E6C-9AC9-4594-83DF-BE76E7EB9473}" type="pres">
      <dgm:prSet presAssocID="{04AB3E88-C9A9-4BEE-BA72-A19E2CA13A9C}" presName="parentText" presStyleLbl="node1" presStyleIdx="1" presStyleCnt="2" custScaleX="64754" custScaleY="33107" custLinFactNeighborX="-67005" custLinFactNeighborY="-1269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528D39-6F80-4035-8E62-67708917C3A0}" srcId="{1B27C5A3-440F-4488-B19D-35B36ED58BA4}" destId="{04AB3E88-C9A9-4BEE-BA72-A19E2CA13A9C}" srcOrd="1" destOrd="0" parTransId="{3C1D8B20-73F2-489D-B101-7777D0790FEF}" sibTransId="{5E63C530-A09B-42F2-A32E-2D0842747EE4}"/>
    <dgm:cxn modelId="{4F846430-23E3-4822-A172-EAC6F4DA631B}" type="presOf" srcId="{04AB3E88-C9A9-4BEE-BA72-A19E2CA13A9C}" destId="{A41B9E6C-9AC9-4594-83DF-BE76E7EB9473}" srcOrd="0" destOrd="0" presId="urn:microsoft.com/office/officeart/2005/8/layout/vList5"/>
    <dgm:cxn modelId="{DDAC0E9C-1ADC-4D21-ADD3-06FE60439FAC}" type="presOf" srcId="{B981D0C6-B236-4E3A-926D-55B574D27B2B}" destId="{FB69539A-A4DC-447C-8F02-846AFA1D6EEC}" srcOrd="0" destOrd="0" presId="urn:microsoft.com/office/officeart/2005/8/layout/vList5"/>
    <dgm:cxn modelId="{4BCEE432-7A03-4A5F-BA1D-F89D51843F5B}" srcId="{1B27C5A3-440F-4488-B19D-35B36ED58BA4}" destId="{B981D0C6-B236-4E3A-926D-55B574D27B2B}" srcOrd="0" destOrd="0" parTransId="{F18E026C-7E06-4345-B9D7-6FBADC7F22BA}" sibTransId="{A2A6B906-435F-4538-8B6B-6A75B60515BC}"/>
    <dgm:cxn modelId="{1EBEB1C3-407D-4865-9A1B-34168BF9A91C}" type="presOf" srcId="{1B27C5A3-440F-4488-B19D-35B36ED58BA4}" destId="{C6D76DAC-E270-4C94-A807-447C71E87EE5}" srcOrd="0" destOrd="0" presId="urn:microsoft.com/office/officeart/2005/8/layout/vList5"/>
    <dgm:cxn modelId="{0B20ED08-0EC8-4A27-B95D-FD5233C0D46E}" type="presParOf" srcId="{C6D76DAC-E270-4C94-A807-447C71E87EE5}" destId="{4D2823C5-0E56-4ACE-B04B-7B1720A8E64A}" srcOrd="0" destOrd="0" presId="urn:microsoft.com/office/officeart/2005/8/layout/vList5"/>
    <dgm:cxn modelId="{D6B6C004-46A9-4C5D-908A-C6ACBB22D6C9}" type="presParOf" srcId="{4D2823C5-0E56-4ACE-B04B-7B1720A8E64A}" destId="{FB69539A-A4DC-447C-8F02-846AFA1D6EEC}" srcOrd="0" destOrd="0" presId="urn:microsoft.com/office/officeart/2005/8/layout/vList5"/>
    <dgm:cxn modelId="{342CB648-DFAC-4A37-AE5A-8DBCFA1F61E2}" type="presParOf" srcId="{C6D76DAC-E270-4C94-A807-447C71E87EE5}" destId="{62D50BC2-4F93-4C42-9DE9-9B226D5656C2}" srcOrd="1" destOrd="0" presId="urn:microsoft.com/office/officeart/2005/8/layout/vList5"/>
    <dgm:cxn modelId="{0D71DE86-AC0D-49C0-B0D9-1E7FDCB29092}" type="presParOf" srcId="{C6D76DAC-E270-4C94-A807-447C71E87EE5}" destId="{96E98DE7-2378-4E91-A8A8-DA516E077320}" srcOrd="2" destOrd="0" presId="urn:microsoft.com/office/officeart/2005/8/layout/vList5"/>
    <dgm:cxn modelId="{13642B59-948E-44AC-9743-4F9E9E8A9DB8}" type="presParOf" srcId="{96E98DE7-2378-4E91-A8A8-DA516E077320}" destId="{A41B9E6C-9AC9-4594-83DF-BE76E7EB9473}" srcOrd="0" destOrd="0" presId="urn:microsoft.com/office/officeart/2005/8/layout/vList5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27C5A3-440F-4488-B19D-35B36ED58BA4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2E318C7-A2E2-4A43-9DC1-E5CFA65DEBF9}">
      <dgm:prSet phldrT="[Text]" custT="1"/>
      <dgm:spPr/>
      <dgm:t>
        <a:bodyPr/>
        <a:lstStyle/>
        <a:p>
          <a:r>
            <a:rPr lang="en-US" sz="1600" b="1" dirty="0" smtClean="0"/>
            <a:t>Technology Transfer &amp; Commercialization</a:t>
          </a:r>
          <a:endParaRPr lang="en-US" sz="1400" dirty="0"/>
        </a:p>
      </dgm:t>
    </dgm:pt>
    <dgm:pt modelId="{4FAD9721-EC83-4AA0-ADFA-B4231B6DEB5F}" type="parTrans" cxnId="{CDB7B43E-010A-46EE-967F-FC689D8CD389}">
      <dgm:prSet/>
      <dgm:spPr/>
      <dgm:t>
        <a:bodyPr/>
        <a:lstStyle/>
        <a:p>
          <a:endParaRPr lang="en-US"/>
        </a:p>
      </dgm:t>
    </dgm:pt>
    <dgm:pt modelId="{1DABA4AB-D6DE-464F-804B-11A0767B5054}" type="sibTrans" cxnId="{CDB7B43E-010A-46EE-967F-FC689D8CD389}">
      <dgm:prSet/>
      <dgm:spPr/>
      <dgm:t>
        <a:bodyPr/>
        <a:lstStyle/>
        <a:p>
          <a:endParaRPr lang="en-US"/>
        </a:p>
      </dgm:t>
    </dgm:pt>
    <dgm:pt modelId="{B981D0C6-B236-4E3A-926D-55B574D27B2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en-US" sz="1600" b="1" dirty="0" smtClean="0"/>
            <a:t>Immediate Opportunities (initiate ASAP)</a:t>
          </a:r>
          <a:endParaRPr lang="en-US" sz="1600" dirty="0"/>
        </a:p>
      </dgm:t>
    </dgm:pt>
    <dgm:pt modelId="{F18E026C-7E06-4345-B9D7-6FBADC7F22BA}" type="parTrans" cxnId="{4BCEE432-7A03-4A5F-BA1D-F89D51843F5B}">
      <dgm:prSet/>
      <dgm:spPr/>
      <dgm:t>
        <a:bodyPr/>
        <a:lstStyle/>
        <a:p>
          <a:endParaRPr lang="en-US"/>
        </a:p>
      </dgm:t>
    </dgm:pt>
    <dgm:pt modelId="{A2A6B906-435F-4538-8B6B-6A75B60515BC}" type="sibTrans" cxnId="{4BCEE432-7A03-4A5F-BA1D-F89D51843F5B}">
      <dgm:prSet/>
      <dgm:spPr/>
      <dgm:t>
        <a:bodyPr/>
        <a:lstStyle/>
        <a:p>
          <a:endParaRPr lang="en-US"/>
        </a:p>
      </dgm:t>
    </dgm:pt>
    <dgm:pt modelId="{C6D76DAC-E270-4C94-A807-447C71E87EE5}" type="pres">
      <dgm:prSet presAssocID="{1B27C5A3-440F-4488-B19D-35B36ED58B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2823C5-0E56-4ACE-B04B-7B1720A8E64A}" type="pres">
      <dgm:prSet presAssocID="{B981D0C6-B236-4E3A-926D-55B574D27B2B}" presName="linNode" presStyleCnt="0"/>
      <dgm:spPr/>
      <dgm:t>
        <a:bodyPr/>
        <a:lstStyle/>
        <a:p>
          <a:endParaRPr lang="en-US"/>
        </a:p>
      </dgm:t>
    </dgm:pt>
    <dgm:pt modelId="{FB69539A-A4DC-447C-8F02-846AFA1D6EEC}" type="pres">
      <dgm:prSet presAssocID="{B981D0C6-B236-4E3A-926D-55B574D27B2B}" presName="parentText" presStyleLbl="node1" presStyleIdx="0" presStyleCnt="2" custScaleX="141549" custScaleY="9627" custLinFactNeighborX="68114" custLinFactNeighborY="-1615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50BC2-4F93-4C42-9DE9-9B226D5656C2}" type="pres">
      <dgm:prSet presAssocID="{A2A6B906-435F-4538-8B6B-6A75B60515BC}" presName="sp" presStyleCnt="0"/>
      <dgm:spPr/>
      <dgm:t>
        <a:bodyPr/>
        <a:lstStyle/>
        <a:p>
          <a:endParaRPr lang="en-US"/>
        </a:p>
      </dgm:t>
    </dgm:pt>
    <dgm:pt modelId="{E2C65EE8-6505-49AA-96A4-264541F07272}" type="pres">
      <dgm:prSet presAssocID="{82E318C7-A2E2-4A43-9DC1-E5CFA65DEBF9}" presName="linNode" presStyleCnt="0"/>
      <dgm:spPr/>
      <dgm:t>
        <a:bodyPr/>
        <a:lstStyle/>
        <a:p>
          <a:endParaRPr lang="en-US"/>
        </a:p>
      </dgm:t>
    </dgm:pt>
    <dgm:pt modelId="{63B2BF23-5B57-4EE9-8EF7-4840CCCA56DE}" type="pres">
      <dgm:prSet presAssocID="{82E318C7-A2E2-4A43-9DC1-E5CFA65DEBF9}" presName="parentText" presStyleLbl="node1" presStyleIdx="1" presStyleCnt="2" custScaleX="75009" custScaleY="53871" custLinFactNeighborX="-68114" custLinFactNeighborY="-508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8ECD113-E45C-4F27-BAC7-4CB9F21E5EEB}" type="presOf" srcId="{1B27C5A3-440F-4488-B19D-35B36ED58BA4}" destId="{C6D76DAC-E270-4C94-A807-447C71E87EE5}" srcOrd="0" destOrd="0" presId="urn:microsoft.com/office/officeart/2005/8/layout/vList5"/>
    <dgm:cxn modelId="{4BCEE432-7A03-4A5F-BA1D-F89D51843F5B}" srcId="{1B27C5A3-440F-4488-B19D-35B36ED58BA4}" destId="{B981D0C6-B236-4E3A-926D-55B574D27B2B}" srcOrd="0" destOrd="0" parTransId="{F18E026C-7E06-4345-B9D7-6FBADC7F22BA}" sibTransId="{A2A6B906-435F-4538-8B6B-6A75B60515BC}"/>
    <dgm:cxn modelId="{61D0F7B3-1EDC-4AA7-947A-0D986D1A87AE}" type="presOf" srcId="{82E318C7-A2E2-4A43-9DC1-E5CFA65DEBF9}" destId="{63B2BF23-5B57-4EE9-8EF7-4840CCCA56DE}" srcOrd="0" destOrd="0" presId="urn:microsoft.com/office/officeart/2005/8/layout/vList5"/>
    <dgm:cxn modelId="{CDB7B43E-010A-46EE-967F-FC689D8CD389}" srcId="{1B27C5A3-440F-4488-B19D-35B36ED58BA4}" destId="{82E318C7-A2E2-4A43-9DC1-E5CFA65DEBF9}" srcOrd="1" destOrd="0" parTransId="{4FAD9721-EC83-4AA0-ADFA-B4231B6DEB5F}" sibTransId="{1DABA4AB-D6DE-464F-804B-11A0767B5054}"/>
    <dgm:cxn modelId="{10DC9000-6F0C-46B8-B940-F30DF80FA199}" type="presOf" srcId="{B981D0C6-B236-4E3A-926D-55B574D27B2B}" destId="{FB69539A-A4DC-447C-8F02-846AFA1D6EEC}" srcOrd="0" destOrd="0" presId="urn:microsoft.com/office/officeart/2005/8/layout/vList5"/>
    <dgm:cxn modelId="{912AFD90-8ED2-4C6D-8FA2-B6253BBCD2B8}" type="presParOf" srcId="{C6D76DAC-E270-4C94-A807-447C71E87EE5}" destId="{4D2823C5-0E56-4ACE-B04B-7B1720A8E64A}" srcOrd="0" destOrd="0" presId="urn:microsoft.com/office/officeart/2005/8/layout/vList5"/>
    <dgm:cxn modelId="{F96CD272-D561-4716-AF99-2842B3466188}" type="presParOf" srcId="{4D2823C5-0E56-4ACE-B04B-7B1720A8E64A}" destId="{FB69539A-A4DC-447C-8F02-846AFA1D6EEC}" srcOrd="0" destOrd="0" presId="urn:microsoft.com/office/officeart/2005/8/layout/vList5"/>
    <dgm:cxn modelId="{7274C000-1D5E-4493-9C79-5BFE16651751}" type="presParOf" srcId="{C6D76DAC-E270-4C94-A807-447C71E87EE5}" destId="{62D50BC2-4F93-4C42-9DE9-9B226D5656C2}" srcOrd="1" destOrd="0" presId="urn:microsoft.com/office/officeart/2005/8/layout/vList5"/>
    <dgm:cxn modelId="{9D14FCDD-0B8B-41B3-BDC5-E0575F324918}" type="presParOf" srcId="{C6D76DAC-E270-4C94-A807-447C71E87EE5}" destId="{E2C65EE8-6505-49AA-96A4-264541F07272}" srcOrd="2" destOrd="0" presId="urn:microsoft.com/office/officeart/2005/8/layout/vList5"/>
    <dgm:cxn modelId="{4C750CFD-E239-402A-92E1-ED49B57CDAD2}" type="presParOf" srcId="{E2C65EE8-6505-49AA-96A4-264541F07272}" destId="{63B2BF23-5B57-4EE9-8EF7-4840CCCA56DE}" srcOrd="0" destOrd="0" presId="urn:microsoft.com/office/officeart/2005/8/layout/vList5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27C5A3-440F-4488-B19D-35B36ED58BA4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2E318C7-A2E2-4A43-9DC1-E5CFA65DEBF9}">
      <dgm:prSet phldrT="[Text]" custT="1"/>
      <dgm:spPr/>
      <dgm:t>
        <a:bodyPr/>
        <a:lstStyle/>
        <a:p>
          <a:r>
            <a:rPr lang="en-US" sz="1600" b="1" dirty="0" smtClean="0"/>
            <a:t>Technology Transfer &amp; Commercialization</a:t>
          </a:r>
          <a:endParaRPr lang="en-US" sz="1400" dirty="0"/>
        </a:p>
      </dgm:t>
    </dgm:pt>
    <dgm:pt modelId="{4FAD9721-EC83-4AA0-ADFA-B4231B6DEB5F}" type="parTrans" cxnId="{CDB7B43E-010A-46EE-967F-FC689D8CD389}">
      <dgm:prSet/>
      <dgm:spPr/>
      <dgm:t>
        <a:bodyPr/>
        <a:lstStyle/>
        <a:p>
          <a:endParaRPr lang="en-US"/>
        </a:p>
      </dgm:t>
    </dgm:pt>
    <dgm:pt modelId="{1DABA4AB-D6DE-464F-804B-11A0767B5054}" type="sibTrans" cxnId="{CDB7B43E-010A-46EE-967F-FC689D8CD389}">
      <dgm:prSet/>
      <dgm:spPr/>
      <dgm:t>
        <a:bodyPr/>
        <a:lstStyle/>
        <a:p>
          <a:endParaRPr lang="en-US"/>
        </a:p>
      </dgm:t>
    </dgm:pt>
    <dgm:pt modelId="{B981D0C6-B236-4E3A-926D-55B574D27B2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en-US" sz="1600" b="1" dirty="0" smtClean="0"/>
            <a:t>Immediate Opportunities (initiate ASAP)</a:t>
          </a:r>
          <a:endParaRPr lang="en-US" sz="1600" dirty="0"/>
        </a:p>
      </dgm:t>
    </dgm:pt>
    <dgm:pt modelId="{F18E026C-7E06-4345-B9D7-6FBADC7F22BA}" type="parTrans" cxnId="{4BCEE432-7A03-4A5F-BA1D-F89D51843F5B}">
      <dgm:prSet/>
      <dgm:spPr/>
      <dgm:t>
        <a:bodyPr/>
        <a:lstStyle/>
        <a:p>
          <a:endParaRPr lang="en-US"/>
        </a:p>
      </dgm:t>
    </dgm:pt>
    <dgm:pt modelId="{A2A6B906-435F-4538-8B6B-6A75B60515BC}" type="sibTrans" cxnId="{4BCEE432-7A03-4A5F-BA1D-F89D51843F5B}">
      <dgm:prSet/>
      <dgm:spPr/>
      <dgm:t>
        <a:bodyPr/>
        <a:lstStyle/>
        <a:p>
          <a:endParaRPr lang="en-US"/>
        </a:p>
      </dgm:t>
    </dgm:pt>
    <dgm:pt modelId="{C6D76DAC-E270-4C94-A807-447C71E87EE5}" type="pres">
      <dgm:prSet presAssocID="{1B27C5A3-440F-4488-B19D-35B36ED58B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2823C5-0E56-4ACE-B04B-7B1720A8E64A}" type="pres">
      <dgm:prSet presAssocID="{B981D0C6-B236-4E3A-926D-55B574D27B2B}" presName="linNode" presStyleCnt="0"/>
      <dgm:spPr/>
      <dgm:t>
        <a:bodyPr/>
        <a:lstStyle/>
        <a:p>
          <a:endParaRPr lang="en-US"/>
        </a:p>
      </dgm:t>
    </dgm:pt>
    <dgm:pt modelId="{FB69539A-A4DC-447C-8F02-846AFA1D6EEC}" type="pres">
      <dgm:prSet presAssocID="{B981D0C6-B236-4E3A-926D-55B574D27B2B}" presName="parentText" presStyleLbl="node1" presStyleIdx="0" presStyleCnt="2" custScaleX="141549" custScaleY="9717" custLinFactNeighborX="68114" custLinFactNeighborY="-301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50BC2-4F93-4C42-9DE9-9B226D5656C2}" type="pres">
      <dgm:prSet presAssocID="{A2A6B906-435F-4538-8B6B-6A75B60515BC}" presName="sp" presStyleCnt="0"/>
      <dgm:spPr/>
      <dgm:t>
        <a:bodyPr/>
        <a:lstStyle/>
        <a:p>
          <a:endParaRPr lang="en-US"/>
        </a:p>
      </dgm:t>
    </dgm:pt>
    <dgm:pt modelId="{E2C65EE8-6505-49AA-96A4-264541F07272}" type="pres">
      <dgm:prSet presAssocID="{82E318C7-A2E2-4A43-9DC1-E5CFA65DEBF9}" presName="linNode" presStyleCnt="0"/>
      <dgm:spPr/>
      <dgm:t>
        <a:bodyPr/>
        <a:lstStyle/>
        <a:p>
          <a:endParaRPr lang="en-US"/>
        </a:p>
      </dgm:t>
    </dgm:pt>
    <dgm:pt modelId="{63B2BF23-5B57-4EE9-8EF7-4840CCCA56DE}" type="pres">
      <dgm:prSet presAssocID="{82E318C7-A2E2-4A43-9DC1-E5CFA65DEBF9}" presName="parentText" presStyleLbl="node1" presStyleIdx="1" presStyleCnt="2" custScaleX="75009" custScaleY="78462" custLinFactNeighborX="-68114" custLinFactNeighborY="-381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CEE432-7A03-4A5F-BA1D-F89D51843F5B}" srcId="{1B27C5A3-440F-4488-B19D-35B36ED58BA4}" destId="{B981D0C6-B236-4E3A-926D-55B574D27B2B}" srcOrd="0" destOrd="0" parTransId="{F18E026C-7E06-4345-B9D7-6FBADC7F22BA}" sibTransId="{A2A6B906-435F-4538-8B6B-6A75B60515BC}"/>
    <dgm:cxn modelId="{55C862B4-8719-4106-923D-13CE87D8E2BF}" type="presOf" srcId="{82E318C7-A2E2-4A43-9DC1-E5CFA65DEBF9}" destId="{63B2BF23-5B57-4EE9-8EF7-4840CCCA56DE}" srcOrd="0" destOrd="0" presId="urn:microsoft.com/office/officeart/2005/8/layout/vList5"/>
    <dgm:cxn modelId="{1DB62220-861C-4598-98B0-52B32519D7E9}" type="presOf" srcId="{1B27C5A3-440F-4488-B19D-35B36ED58BA4}" destId="{C6D76DAC-E270-4C94-A807-447C71E87EE5}" srcOrd="0" destOrd="0" presId="urn:microsoft.com/office/officeart/2005/8/layout/vList5"/>
    <dgm:cxn modelId="{CDB7B43E-010A-46EE-967F-FC689D8CD389}" srcId="{1B27C5A3-440F-4488-B19D-35B36ED58BA4}" destId="{82E318C7-A2E2-4A43-9DC1-E5CFA65DEBF9}" srcOrd="1" destOrd="0" parTransId="{4FAD9721-EC83-4AA0-ADFA-B4231B6DEB5F}" sibTransId="{1DABA4AB-D6DE-464F-804B-11A0767B5054}"/>
    <dgm:cxn modelId="{C7D1EA97-969E-4C8B-B25D-43D2B996D45F}" type="presOf" srcId="{B981D0C6-B236-4E3A-926D-55B574D27B2B}" destId="{FB69539A-A4DC-447C-8F02-846AFA1D6EEC}" srcOrd="0" destOrd="0" presId="urn:microsoft.com/office/officeart/2005/8/layout/vList5"/>
    <dgm:cxn modelId="{AC9A8E45-9EB9-4C64-A440-052570A47910}" type="presParOf" srcId="{C6D76DAC-E270-4C94-A807-447C71E87EE5}" destId="{4D2823C5-0E56-4ACE-B04B-7B1720A8E64A}" srcOrd="0" destOrd="0" presId="urn:microsoft.com/office/officeart/2005/8/layout/vList5"/>
    <dgm:cxn modelId="{BE0F758A-4FA5-4443-B9F4-EE95905826C0}" type="presParOf" srcId="{4D2823C5-0E56-4ACE-B04B-7B1720A8E64A}" destId="{FB69539A-A4DC-447C-8F02-846AFA1D6EEC}" srcOrd="0" destOrd="0" presId="urn:microsoft.com/office/officeart/2005/8/layout/vList5"/>
    <dgm:cxn modelId="{390CCF61-C3CF-46E6-B60A-130E75F5A4CB}" type="presParOf" srcId="{C6D76DAC-E270-4C94-A807-447C71E87EE5}" destId="{62D50BC2-4F93-4C42-9DE9-9B226D5656C2}" srcOrd="1" destOrd="0" presId="urn:microsoft.com/office/officeart/2005/8/layout/vList5"/>
    <dgm:cxn modelId="{D3C58901-04A1-4F54-9F66-428E195565C0}" type="presParOf" srcId="{C6D76DAC-E270-4C94-A807-447C71E87EE5}" destId="{E2C65EE8-6505-49AA-96A4-264541F07272}" srcOrd="2" destOrd="0" presId="urn:microsoft.com/office/officeart/2005/8/layout/vList5"/>
    <dgm:cxn modelId="{9CB43A56-D276-4788-BFC7-597146F001EB}" type="presParOf" srcId="{E2C65EE8-6505-49AA-96A4-264541F07272}" destId="{63B2BF23-5B57-4EE9-8EF7-4840CCCA56DE}" srcOrd="0" destOrd="0" presId="urn:microsoft.com/office/officeart/2005/8/layout/vList5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27C5A3-440F-4488-B19D-35B36ED58BA4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2E318C7-A2E2-4A43-9DC1-E5CFA65DEBF9}">
      <dgm:prSet phldrT="[Text]" custT="1"/>
      <dgm:spPr/>
      <dgm:t>
        <a:bodyPr/>
        <a:lstStyle/>
        <a:p>
          <a:r>
            <a:rPr lang="en-US" sz="1600" b="1" dirty="0" smtClean="0"/>
            <a:t>Technology Transfer &amp; Commercialization</a:t>
          </a:r>
          <a:endParaRPr lang="en-US" sz="1400" dirty="0"/>
        </a:p>
      </dgm:t>
    </dgm:pt>
    <dgm:pt modelId="{4FAD9721-EC83-4AA0-ADFA-B4231B6DEB5F}" type="parTrans" cxnId="{CDB7B43E-010A-46EE-967F-FC689D8CD389}">
      <dgm:prSet/>
      <dgm:spPr/>
      <dgm:t>
        <a:bodyPr/>
        <a:lstStyle/>
        <a:p>
          <a:endParaRPr lang="en-US"/>
        </a:p>
      </dgm:t>
    </dgm:pt>
    <dgm:pt modelId="{1DABA4AB-D6DE-464F-804B-11A0767B5054}" type="sibTrans" cxnId="{CDB7B43E-010A-46EE-967F-FC689D8CD389}">
      <dgm:prSet/>
      <dgm:spPr/>
      <dgm:t>
        <a:bodyPr/>
        <a:lstStyle/>
        <a:p>
          <a:endParaRPr lang="en-US"/>
        </a:p>
      </dgm:t>
    </dgm:pt>
    <dgm:pt modelId="{B981D0C6-B236-4E3A-926D-55B574D27B2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en-US" sz="1600" b="1" dirty="0" smtClean="0"/>
            <a:t>Immediate Opportunities (initiate ASAP)</a:t>
          </a:r>
          <a:endParaRPr lang="en-US" sz="1600" dirty="0"/>
        </a:p>
      </dgm:t>
    </dgm:pt>
    <dgm:pt modelId="{F18E026C-7E06-4345-B9D7-6FBADC7F22BA}" type="parTrans" cxnId="{4BCEE432-7A03-4A5F-BA1D-F89D51843F5B}">
      <dgm:prSet/>
      <dgm:spPr/>
      <dgm:t>
        <a:bodyPr/>
        <a:lstStyle/>
        <a:p>
          <a:endParaRPr lang="en-US"/>
        </a:p>
      </dgm:t>
    </dgm:pt>
    <dgm:pt modelId="{A2A6B906-435F-4538-8B6B-6A75B60515BC}" type="sibTrans" cxnId="{4BCEE432-7A03-4A5F-BA1D-F89D51843F5B}">
      <dgm:prSet/>
      <dgm:spPr/>
      <dgm:t>
        <a:bodyPr/>
        <a:lstStyle/>
        <a:p>
          <a:endParaRPr lang="en-US"/>
        </a:p>
      </dgm:t>
    </dgm:pt>
    <dgm:pt modelId="{C6D76DAC-E270-4C94-A807-447C71E87EE5}" type="pres">
      <dgm:prSet presAssocID="{1B27C5A3-440F-4488-B19D-35B36ED58B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2823C5-0E56-4ACE-B04B-7B1720A8E64A}" type="pres">
      <dgm:prSet presAssocID="{B981D0C6-B236-4E3A-926D-55B574D27B2B}" presName="linNode" presStyleCnt="0"/>
      <dgm:spPr/>
      <dgm:t>
        <a:bodyPr/>
        <a:lstStyle/>
        <a:p>
          <a:endParaRPr lang="en-US"/>
        </a:p>
      </dgm:t>
    </dgm:pt>
    <dgm:pt modelId="{FB69539A-A4DC-447C-8F02-846AFA1D6EEC}" type="pres">
      <dgm:prSet presAssocID="{B981D0C6-B236-4E3A-926D-55B574D27B2B}" presName="parentText" presStyleLbl="node1" presStyleIdx="0" presStyleCnt="2" custScaleX="141549" custScaleY="6317" custLinFactNeighborX="68114" custLinFactNeighborY="-19056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50BC2-4F93-4C42-9DE9-9B226D5656C2}" type="pres">
      <dgm:prSet presAssocID="{A2A6B906-435F-4538-8B6B-6A75B60515BC}" presName="sp" presStyleCnt="0"/>
      <dgm:spPr/>
      <dgm:t>
        <a:bodyPr/>
        <a:lstStyle/>
        <a:p>
          <a:endParaRPr lang="en-US"/>
        </a:p>
      </dgm:t>
    </dgm:pt>
    <dgm:pt modelId="{E2C65EE8-6505-49AA-96A4-264541F07272}" type="pres">
      <dgm:prSet presAssocID="{82E318C7-A2E2-4A43-9DC1-E5CFA65DEBF9}" presName="linNode" presStyleCnt="0"/>
      <dgm:spPr/>
      <dgm:t>
        <a:bodyPr/>
        <a:lstStyle/>
        <a:p>
          <a:endParaRPr lang="en-US"/>
        </a:p>
      </dgm:t>
    </dgm:pt>
    <dgm:pt modelId="{63B2BF23-5B57-4EE9-8EF7-4840CCCA56DE}" type="pres">
      <dgm:prSet presAssocID="{82E318C7-A2E2-4A43-9DC1-E5CFA65DEBF9}" presName="parentText" presStyleLbl="node1" presStyleIdx="1" presStyleCnt="2" custScaleX="75009" custScaleY="43545" custLinFactNeighborX="-68114" custLinFactNeighborY="-957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CEE432-7A03-4A5F-BA1D-F89D51843F5B}" srcId="{1B27C5A3-440F-4488-B19D-35B36ED58BA4}" destId="{B981D0C6-B236-4E3A-926D-55B574D27B2B}" srcOrd="0" destOrd="0" parTransId="{F18E026C-7E06-4345-B9D7-6FBADC7F22BA}" sibTransId="{A2A6B906-435F-4538-8B6B-6A75B60515BC}"/>
    <dgm:cxn modelId="{9036145F-B5C2-4B3F-8C8D-917D6D34C342}" type="presOf" srcId="{82E318C7-A2E2-4A43-9DC1-E5CFA65DEBF9}" destId="{63B2BF23-5B57-4EE9-8EF7-4840CCCA56DE}" srcOrd="0" destOrd="0" presId="urn:microsoft.com/office/officeart/2005/8/layout/vList5"/>
    <dgm:cxn modelId="{CCBD0ED8-F8A7-496A-AA59-6F75F6943876}" type="presOf" srcId="{1B27C5A3-440F-4488-B19D-35B36ED58BA4}" destId="{C6D76DAC-E270-4C94-A807-447C71E87EE5}" srcOrd="0" destOrd="0" presId="urn:microsoft.com/office/officeart/2005/8/layout/vList5"/>
    <dgm:cxn modelId="{BCDC81D7-B857-411C-949E-1CA762B3055F}" type="presOf" srcId="{B981D0C6-B236-4E3A-926D-55B574D27B2B}" destId="{FB69539A-A4DC-447C-8F02-846AFA1D6EEC}" srcOrd="0" destOrd="0" presId="urn:microsoft.com/office/officeart/2005/8/layout/vList5"/>
    <dgm:cxn modelId="{CDB7B43E-010A-46EE-967F-FC689D8CD389}" srcId="{1B27C5A3-440F-4488-B19D-35B36ED58BA4}" destId="{82E318C7-A2E2-4A43-9DC1-E5CFA65DEBF9}" srcOrd="1" destOrd="0" parTransId="{4FAD9721-EC83-4AA0-ADFA-B4231B6DEB5F}" sibTransId="{1DABA4AB-D6DE-464F-804B-11A0767B5054}"/>
    <dgm:cxn modelId="{6310325E-5057-440D-84CC-7F76E0E93F2F}" type="presParOf" srcId="{C6D76DAC-E270-4C94-A807-447C71E87EE5}" destId="{4D2823C5-0E56-4ACE-B04B-7B1720A8E64A}" srcOrd="0" destOrd="0" presId="urn:microsoft.com/office/officeart/2005/8/layout/vList5"/>
    <dgm:cxn modelId="{427D1587-840B-4473-B6D4-7AF915A1CDFC}" type="presParOf" srcId="{4D2823C5-0E56-4ACE-B04B-7B1720A8E64A}" destId="{FB69539A-A4DC-447C-8F02-846AFA1D6EEC}" srcOrd="0" destOrd="0" presId="urn:microsoft.com/office/officeart/2005/8/layout/vList5"/>
    <dgm:cxn modelId="{964F4324-CE76-46ED-9DF2-E8318817A67F}" type="presParOf" srcId="{C6D76DAC-E270-4C94-A807-447C71E87EE5}" destId="{62D50BC2-4F93-4C42-9DE9-9B226D5656C2}" srcOrd="1" destOrd="0" presId="urn:microsoft.com/office/officeart/2005/8/layout/vList5"/>
    <dgm:cxn modelId="{C1FE4A41-F4E5-4A96-ABC9-A029268C9537}" type="presParOf" srcId="{C6D76DAC-E270-4C94-A807-447C71E87EE5}" destId="{E2C65EE8-6505-49AA-96A4-264541F07272}" srcOrd="2" destOrd="0" presId="urn:microsoft.com/office/officeart/2005/8/layout/vList5"/>
    <dgm:cxn modelId="{A0540952-66FC-441D-87C5-E0799B02B743}" type="presParOf" srcId="{E2C65EE8-6505-49AA-96A4-264541F07272}" destId="{63B2BF23-5B57-4EE9-8EF7-4840CCCA56DE}" srcOrd="0" destOrd="0" presId="urn:microsoft.com/office/officeart/2005/8/layout/vList5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B27C5A3-440F-4488-B19D-35B36ED58BA4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2E318C7-A2E2-4A43-9DC1-E5CFA65DEBF9}">
      <dgm:prSet phldrT="[Text]" custT="1"/>
      <dgm:spPr/>
      <dgm:t>
        <a:bodyPr/>
        <a:lstStyle/>
        <a:p>
          <a:r>
            <a:rPr lang="en-US" sz="1600" b="1" dirty="0" smtClean="0"/>
            <a:t>Technology Transfer &amp; Commercialization</a:t>
          </a:r>
          <a:endParaRPr lang="en-US" sz="1400" dirty="0"/>
        </a:p>
      </dgm:t>
    </dgm:pt>
    <dgm:pt modelId="{4FAD9721-EC83-4AA0-ADFA-B4231B6DEB5F}" type="parTrans" cxnId="{CDB7B43E-010A-46EE-967F-FC689D8CD389}">
      <dgm:prSet/>
      <dgm:spPr/>
      <dgm:t>
        <a:bodyPr/>
        <a:lstStyle/>
        <a:p>
          <a:endParaRPr lang="en-US"/>
        </a:p>
      </dgm:t>
    </dgm:pt>
    <dgm:pt modelId="{1DABA4AB-D6DE-464F-804B-11A0767B5054}" type="sibTrans" cxnId="{CDB7B43E-010A-46EE-967F-FC689D8CD389}">
      <dgm:prSet/>
      <dgm:spPr/>
      <dgm:t>
        <a:bodyPr/>
        <a:lstStyle/>
        <a:p>
          <a:endParaRPr lang="en-US"/>
        </a:p>
      </dgm:t>
    </dgm:pt>
    <dgm:pt modelId="{B981D0C6-B236-4E3A-926D-55B574D27B2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en-US" sz="1600" b="1" dirty="0" smtClean="0"/>
            <a:t>Immediate Opportunities (initiate ASAP)</a:t>
          </a:r>
          <a:endParaRPr lang="en-US" sz="1600" dirty="0"/>
        </a:p>
      </dgm:t>
    </dgm:pt>
    <dgm:pt modelId="{F18E026C-7E06-4345-B9D7-6FBADC7F22BA}" type="parTrans" cxnId="{4BCEE432-7A03-4A5F-BA1D-F89D51843F5B}">
      <dgm:prSet/>
      <dgm:spPr/>
      <dgm:t>
        <a:bodyPr/>
        <a:lstStyle/>
        <a:p>
          <a:endParaRPr lang="en-US"/>
        </a:p>
      </dgm:t>
    </dgm:pt>
    <dgm:pt modelId="{A2A6B906-435F-4538-8B6B-6A75B60515BC}" type="sibTrans" cxnId="{4BCEE432-7A03-4A5F-BA1D-F89D51843F5B}">
      <dgm:prSet/>
      <dgm:spPr/>
      <dgm:t>
        <a:bodyPr/>
        <a:lstStyle/>
        <a:p>
          <a:endParaRPr lang="en-US"/>
        </a:p>
      </dgm:t>
    </dgm:pt>
    <dgm:pt modelId="{C6D76DAC-E270-4C94-A807-447C71E87EE5}" type="pres">
      <dgm:prSet presAssocID="{1B27C5A3-440F-4488-B19D-35B36ED58B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2823C5-0E56-4ACE-B04B-7B1720A8E64A}" type="pres">
      <dgm:prSet presAssocID="{B981D0C6-B236-4E3A-926D-55B574D27B2B}" presName="linNode" presStyleCnt="0"/>
      <dgm:spPr/>
      <dgm:t>
        <a:bodyPr/>
        <a:lstStyle/>
        <a:p>
          <a:endParaRPr lang="en-US"/>
        </a:p>
      </dgm:t>
    </dgm:pt>
    <dgm:pt modelId="{FB69539A-A4DC-447C-8F02-846AFA1D6EEC}" type="pres">
      <dgm:prSet presAssocID="{B981D0C6-B236-4E3A-926D-55B574D27B2B}" presName="parentText" presStyleLbl="node1" presStyleIdx="0" presStyleCnt="2" custScaleX="141549" custScaleY="7387" custLinFactNeighborX="68114" custLinFactNeighborY="-886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50BC2-4F93-4C42-9DE9-9B226D5656C2}" type="pres">
      <dgm:prSet presAssocID="{A2A6B906-435F-4538-8B6B-6A75B60515BC}" presName="sp" presStyleCnt="0"/>
      <dgm:spPr/>
      <dgm:t>
        <a:bodyPr/>
        <a:lstStyle/>
        <a:p>
          <a:endParaRPr lang="en-US"/>
        </a:p>
      </dgm:t>
    </dgm:pt>
    <dgm:pt modelId="{E2C65EE8-6505-49AA-96A4-264541F07272}" type="pres">
      <dgm:prSet presAssocID="{82E318C7-A2E2-4A43-9DC1-E5CFA65DEBF9}" presName="linNode" presStyleCnt="0"/>
      <dgm:spPr/>
      <dgm:t>
        <a:bodyPr/>
        <a:lstStyle/>
        <a:p>
          <a:endParaRPr lang="en-US"/>
        </a:p>
      </dgm:t>
    </dgm:pt>
    <dgm:pt modelId="{63B2BF23-5B57-4EE9-8EF7-4840CCCA56DE}" type="pres">
      <dgm:prSet presAssocID="{82E318C7-A2E2-4A43-9DC1-E5CFA65DEBF9}" presName="parentText" presStyleLbl="node1" presStyleIdx="1" presStyleCnt="2" custScaleX="75009" custScaleY="60379" custLinFactNeighborX="-68114" custLinFactNeighborY="-396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CEE432-7A03-4A5F-BA1D-F89D51843F5B}" srcId="{1B27C5A3-440F-4488-B19D-35B36ED58BA4}" destId="{B981D0C6-B236-4E3A-926D-55B574D27B2B}" srcOrd="0" destOrd="0" parTransId="{F18E026C-7E06-4345-B9D7-6FBADC7F22BA}" sibTransId="{A2A6B906-435F-4538-8B6B-6A75B60515BC}"/>
    <dgm:cxn modelId="{ED35FEC4-BAE3-48B0-81ED-9DB6D0151AE1}" type="presOf" srcId="{82E318C7-A2E2-4A43-9DC1-E5CFA65DEBF9}" destId="{63B2BF23-5B57-4EE9-8EF7-4840CCCA56DE}" srcOrd="0" destOrd="0" presId="urn:microsoft.com/office/officeart/2005/8/layout/vList5"/>
    <dgm:cxn modelId="{CDB7B43E-010A-46EE-967F-FC689D8CD389}" srcId="{1B27C5A3-440F-4488-B19D-35B36ED58BA4}" destId="{82E318C7-A2E2-4A43-9DC1-E5CFA65DEBF9}" srcOrd="1" destOrd="0" parTransId="{4FAD9721-EC83-4AA0-ADFA-B4231B6DEB5F}" sibTransId="{1DABA4AB-D6DE-464F-804B-11A0767B5054}"/>
    <dgm:cxn modelId="{CF87A1F7-F06F-47B1-BBC8-73B8462E0305}" type="presOf" srcId="{B981D0C6-B236-4E3A-926D-55B574D27B2B}" destId="{FB69539A-A4DC-447C-8F02-846AFA1D6EEC}" srcOrd="0" destOrd="0" presId="urn:microsoft.com/office/officeart/2005/8/layout/vList5"/>
    <dgm:cxn modelId="{408657AD-3AAA-4381-BADE-5606D022C8DA}" type="presOf" srcId="{1B27C5A3-440F-4488-B19D-35B36ED58BA4}" destId="{C6D76DAC-E270-4C94-A807-447C71E87EE5}" srcOrd="0" destOrd="0" presId="urn:microsoft.com/office/officeart/2005/8/layout/vList5"/>
    <dgm:cxn modelId="{B43E5D6A-056F-42AD-AF61-16AF5F20D837}" type="presParOf" srcId="{C6D76DAC-E270-4C94-A807-447C71E87EE5}" destId="{4D2823C5-0E56-4ACE-B04B-7B1720A8E64A}" srcOrd="0" destOrd="0" presId="urn:microsoft.com/office/officeart/2005/8/layout/vList5"/>
    <dgm:cxn modelId="{1F0DEE09-CFA8-4E33-AC66-13243E510531}" type="presParOf" srcId="{4D2823C5-0E56-4ACE-B04B-7B1720A8E64A}" destId="{FB69539A-A4DC-447C-8F02-846AFA1D6EEC}" srcOrd="0" destOrd="0" presId="urn:microsoft.com/office/officeart/2005/8/layout/vList5"/>
    <dgm:cxn modelId="{A766F264-F64A-4145-9F0E-6E3788B80783}" type="presParOf" srcId="{C6D76DAC-E270-4C94-A807-447C71E87EE5}" destId="{62D50BC2-4F93-4C42-9DE9-9B226D5656C2}" srcOrd="1" destOrd="0" presId="urn:microsoft.com/office/officeart/2005/8/layout/vList5"/>
    <dgm:cxn modelId="{F528DDE8-B4A4-4A49-A34F-E9DECEBEBC5A}" type="presParOf" srcId="{C6D76DAC-E270-4C94-A807-447C71E87EE5}" destId="{E2C65EE8-6505-49AA-96A4-264541F07272}" srcOrd="2" destOrd="0" presId="urn:microsoft.com/office/officeart/2005/8/layout/vList5"/>
    <dgm:cxn modelId="{A9FF418E-C7CC-4CBB-917D-CFE0F8080790}" type="presParOf" srcId="{E2C65EE8-6505-49AA-96A4-264541F07272}" destId="{63B2BF23-5B57-4EE9-8EF7-4840CCCA56DE}" srcOrd="0" destOrd="0" presId="urn:microsoft.com/office/officeart/2005/8/layout/vList5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B27C5A3-440F-4488-B19D-35B36ED58BA4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2E318C7-A2E2-4A43-9DC1-E5CFA65DEBF9}">
      <dgm:prSet phldrT="[Text]" custT="1"/>
      <dgm:spPr/>
      <dgm:t>
        <a:bodyPr/>
        <a:lstStyle/>
        <a:p>
          <a:r>
            <a:rPr lang="en-US" sz="1600" b="1" dirty="0" smtClean="0"/>
            <a:t>Research Capacity</a:t>
          </a:r>
          <a:endParaRPr lang="en-US" sz="1400" dirty="0"/>
        </a:p>
      </dgm:t>
    </dgm:pt>
    <dgm:pt modelId="{4FAD9721-EC83-4AA0-ADFA-B4231B6DEB5F}" type="parTrans" cxnId="{CDB7B43E-010A-46EE-967F-FC689D8CD389}">
      <dgm:prSet/>
      <dgm:spPr/>
      <dgm:t>
        <a:bodyPr/>
        <a:lstStyle/>
        <a:p>
          <a:endParaRPr lang="en-US"/>
        </a:p>
      </dgm:t>
    </dgm:pt>
    <dgm:pt modelId="{1DABA4AB-D6DE-464F-804B-11A0767B5054}" type="sibTrans" cxnId="{CDB7B43E-010A-46EE-967F-FC689D8CD389}">
      <dgm:prSet/>
      <dgm:spPr/>
      <dgm:t>
        <a:bodyPr/>
        <a:lstStyle/>
        <a:p>
          <a:endParaRPr lang="en-US"/>
        </a:p>
      </dgm:t>
    </dgm:pt>
    <dgm:pt modelId="{B981D0C6-B236-4E3A-926D-55B574D27B2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en-US" sz="1600" b="1" dirty="0" smtClean="0"/>
            <a:t>Immediate Opportunities (initiate ASAP)</a:t>
          </a:r>
          <a:endParaRPr lang="en-US" sz="1600" dirty="0"/>
        </a:p>
      </dgm:t>
    </dgm:pt>
    <dgm:pt modelId="{F18E026C-7E06-4345-B9D7-6FBADC7F22BA}" type="parTrans" cxnId="{4BCEE432-7A03-4A5F-BA1D-F89D51843F5B}">
      <dgm:prSet/>
      <dgm:spPr/>
      <dgm:t>
        <a:bodyPr/>
        <a:lstStyle/>
        <a:p>
          <a:endParaRPr lang="en-US"/>
        </a:p>
      </dgm:t>
    </dgm:pt>
    <dgm:pt modelId="{A2A6B906-435F-4538-8B6B-6A75B60515BC}" type="sibTrans" cxnId="{4BCEE432-7A03-4A5F-BA1D-F89D51843F5B}">
      <dgm:prSet/>
      <dgm:spPr/>
      <dgm:t>
        <a:bodyPr/>
        <a:lstStyle/>
        <a:p>
          <a:endParaRPr lang="en-US"/>
        </a:p>
      </dgm:t>
    </dgm:pt>
    <dgm:pt modelId="{C6D76DAC-E270-4C94-A807-447C71E87EE5}" type="pres">
      <dgm:prSet presAssocID="{1B27C5A3-440F-4488-B19D-35B36ED58B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2823C5-0E56-4ACE-B04B-7B1720A8E64A}" type="pres">
      <dgm:prSet presAssocID="{B981D0C6-B236-4E3A-926D-55B574D27B2B}" presName="linNode" presStyleCnt="0"/>
      <dgm:spPr/>
      <dgm:t>
        <a:bodyPr/>
        <a:lstStyle/>
        <a:p>
          <a:endParaRPr lang="en-US"/>
        </a:p>
      </dgm:t>
    </dgm:pt>
    <dgm:pt modelId="{FB69539A-A4DC-447C-8F02-846AFA1D6EEC}" type="pres">
      <dgm:prSet presAssocID="{B981D0C6-B236-4E3A-926D-55B574D27B2B}" presName="parentText" presStyleLbl="node1" presStyleIdx="0" presStyleCnt="2" custScaleX="141549" custScaleY="16488" custLinFactNeighborX="68114" custLinFactNeighborY="-161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50BC2-4F93-4C42-9DE9-9B226D5656C2}" type="pres">
      <dgm:prSet presAssocID="{A2A6B906-435F-4538-8B6B-6A75B60515BC}" presName="sp" presStyleCnt="0"/>
      <dgm:spPr/>
      <dgm:t>
        <a:bodyPr/>
        <a:lstStyle/>
        <a:p>
          <a:endParaRPr lang="en-US"/>
        </a:p>
      </dgm:t>
    </dgm:pt>
    <dgm:pt modelId="{E2C65EE8-6505-49AA-96A4-264541F07272}" type="pres">
      <dgm:prSet presAssocID="{82E318C7-A2E2-4A43-9DC1-E5CFA65DEBF9}" presName="linNode" presStyleCnt="0"/>
      <dgm:spPr/>
      <dgm:t>
        <a:bodyPr/>
        <a:lstStyle/>
        <a:p>
          <a:endParaRPr lang="en-US"/>
        </a:p>
      </dgm:t>
    </dgm:pt>
    <dgm:pt modelId="{63B2BF23-5B57-4EE9-8EF7-4840CCCA56DE}" type="pres">
      <dgm:prSet presAssocID="{82E318C7-A2E2-4A43-9DC1-E5CFA65DEBF9}" presName="parentText" presStyleLbl="node1" presStyleIdx="1" presStyleCnt="2" custScaleX="75009" custScaleY="129317" custLinFactNeighborX="-68114" custLinFactNeighborY="-56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CEE432-7A03-4A5F-BA1D-F89D51843F5B}" srcId="{1B27C5A3-440F-4488-B19D-35B36ED58BA4}" destId="{B981D0C6-B236-4E3A-926D-55B574D27B2B}" srcOrd="0" destOrd="0" parTransId="{F18E026C-7E06-4345-B9D7-6FBADC7F22BA}" sibTransId="{A2A6B906-435F-4538-8B6B-6A75B60515BC}"/>
    <dgm:cxn modelId="{CDB7B43E-010A-46EE-967F-FC689D8CD389}" srcId="{1B27C5A3-440F-4488-B19D-35B36ED58BA4}" destId="{82E318C7-A2E2-4A43-9DC1-E5CFA65DEBF9}" srcOrd="1" destOrd="0" parTransId="{4FAD9721-EC83-4AA0-ADFA-B4231B6DEB5F}" sibTransId="{1DABA4AB-D6DE-464F-804B-11A0767B5054}"/>
    <dgm:cxn modelId="{006B3581-AABF-4579-B1E2-F0464DCA373E}" type="presOf" srcId="{82E318C7-A2E2-4A43-9DC1-E5CFA65DEBF9}" destId="{63B2BF23-5B57-4EE9-8EF7-4840CCCA56DE}" srcOrd="0" destOrd="0" presId="urn:microsoft.com/office/officeart/2005/8/layout/vList5"/>
    <dgm:cxn modelId="{190C72EB-5871-4ED8-BDFB-77FCFE05BB53}" type="presOf" srcId="{1B27C5A3-440F-4488-B19D-35B36ED58BA4}" destId="{C6D76DAC-E270-4C94-A807-447C71E87EE5}" srcOrd="0" destOrd="0" presId="urn:microsoft.com/office/officeart/2005/8/layout/vList5"/>
    <dgm:cxn modelId="{52F5F276-01D6-438E-8562-1663247113DF}" type="presOf" srcId="{B981D0C6-B236-4E3A-926D-55B574D27B2B}" destId="{FB69539A-A4DC-447C-8F02-846AFA1D6EEC}" srcOrd="0" destOrd="0" presId="urn:microsoft.com/office/officeart/2005/8/layout/vList5"/>
    <dgm:cxn modelId="{379212EC-E455-4371-87F9-BB33C59C380F}" type="presParOf" srcId="{C6D76DAC-E270-4C94-A807-447C71E87EE5}" destId="{4D2823C5-0E56-4ACE-B04B-7B1720A8E64A}" srcOrd="0" destOrd="0" presId="urn:microsoft.com/office/officeart/2005/8/layout/vList5"/>
    <dgm:cxn modelId="{BEB631DA-19FA-4FF4-8F5D-03217D51F299}" type="presParOf" srcId="{4D2823C5-0E56-4ACE-B04B-7B1720A8E64A}" destId="{FB69539A-A4DC-447C-8F02-846AFA1D6EEC}" srcOrd="0" destOrd="0" presId="urn:microsoft.com/office/officeart/2005/8/layout/vList5"/>
    <dgm:cxn modelId="{CA6C6241-BEBD-4C88-9C5F-9A78971A21ED}" type="presParOf" srcId="{C6D76DAC-E270-4C94-A807-447C71E87EE5}" destId="{62D50BC2-4F93-4C42-9DE9-9B226D5656C2}" srcOrd="1" destOrd="0" presId="urn:microsoft.com/office/officeart/2005/8/layout/vList5"/>
    <dgm:cxn modelId="{498FDDBC-5A5F-48D4-B22F-0B24B9CBAFC7}" type="presParOf" srcId="{C6D76DAC-E270-4C94-A807-447C71E87EE5}" destId="{E2C65EE8-6505-49AA-96A4-264541F07272}" srcOrd="2" destOrd="0" presId="urn:microsoft.com/office/officeart/2005/8/layout/vList5"/>
    <dgm:cxn modelId="{48EA1166-FD0E-4EDD-B9D2-963D4A251262}" type="presParOf" srcId="{E2C65EE8-6505-49AA-96A4-264541F07272}" destId="{63B2BF23-5B57-4EE9-8EF7-4840CCCA56DE}" srcOrd="0" destOrd="0" presId="urn:microsoft.com/office/officeart/2005/8/layout/vList5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B27C5A3-440F-4488-B19D-35B36ED58BA4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2E318C7-A2E2-4A43-9DC1-E5CFA65DEBF9}">
      <dgm:prSet phldrT="[Text]" custT="1"/>
      <dgm:spPr/>
      <dgm:t>
        <a:bodyPr/>
        <a:lstStyle/>
        <a:p>
          <a:r>
            <a:rPr lang="en-US" sz="1600" b="1" dirty="0" smtClean="0"/>
            <a:t>Research Capacity</a:t>
          </a:r>
          <a:endParaRPr lang="en-US" sz="1400" dirty="0"/>
        </a:p>
      </dgm:t>
    </dgm:pt>
    <dgm:pt modelId="{4FAD9721-EC83-4AA0-ADFA-B4231B6DEB5F}" type="parTrans" cxnId="{CDB7B43E-010A-46EE-967F-FC689D8CD389}">
      <dgm:prSet/>
      <dgm:spPr/>
      <dgm:t>
        <a:bodyPr/>
        <a:lstStyle/>
        <a:p>
          <a:endParaRPr lang="en-US"/>
        </a:p>
      </dgm:t>
    </dgm:pt>
    <dgm:pt modelId="{1DABA4AB-D6DE-464F-804B-11A0767B5054}" type="sibTrans" cxnId="{CDB7B43E-010A-46EE-967F-FC689D8CD389}">
      <dgm:prSet/>
      <dgm:spPr/>
      <dgm:t>
        <a:bodyPr/>
        <a:lstStyle/>
        <a:p>
          <a:endParaRPr lang="en-US"/>
        </a:p>
      </dgm:t>
    </dgm:pt>
    <dgm:pt modelId="{B981D0C6-B236-4E3A-926D-55B574D27B2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en-US" sz="1600" b="1" dirty="0" smtClean="0"/>
            <a:t>Immediate Opportunities (initiate ASAP)</a:t>
          </a:r>
          <a:endParaRPr lang="en-US" sz="1600" dirty="0"/>
        </a:p>
      </dgm:t>
    </dgm:pt>
    <dgm:pt modelId="{F18E026C-7E06-4345-B9D7-6FBADC7F22BA}" type="parTrans" cxnId="{4BCEE432-7A03-4A5F-BA1D-F89D51843F5B}">
      <dgm:prSet/>
      <dgm:spPr/>
      <dgm:t>
        <a:bodyPr/>
        <a:lstStyle/>
        <a:p>
          <a:endParaRPr lang="en-US"/>
        </a:p>
      </dgm:t>
    </dgm:pt>
    <dgm:pt modelId="{A2A6B906-435F-4538-8B6B-6A75B60515BC}" type="sibTrans" cxnId="{4BCEE432-7A03-4A5F-BA1D-F89D51843F5B}">
      <dgm:prSet/>
      <dgm:spPr/>
      <dgm:t>
        <a:bodyPr/>
        <a:lstStyle/>
        <a:p>
          <a:endParaRPr lang="en-US"/>
        </a:p>
      </dgm:t>
    </dgm:pt>
    <dgm:pt modelId="{C6D76DAC-E270-4C94-A807-447C71E87EE5}" type="pres">
      <dgm:prSet presAssocID="{1B27C5A3-440F-4488-B19D-35B36ED58B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2823C5-0E56-4ACE-B04B-7B1720A8E64A}" type="pres">
      <dgm:prSet presAssocID="{B981D0C6-B236-4E3A-926D-55B574D27B2B}" presName="linNode" presStyleCnt="0"/>
      <dgm:spPr/>
      <dgm:t>
        <a:bodyPr/>
        <a:lstStyle/>
        <a:p>
          <a:endParaRPr lang="en-US"/>
        </a:p>
      </dgm:t>
    </dgm:pt>
    <dgm:pt modelId="{FB69539A-A4DC-447C-8F02-846AFA1D6EEC}" type="pres">
      <dgm:prSet presAssocID="{B981D0C6-B236-4E3A-926D-55B574D27B2B}" presName="parentText" presStyleLbl="node1" presStyleIdx="0" presStyleCnt="2" custScaleX="141549" custScaleY="8605" custLinFactNeighborX="68114" custLinFactNeighborY="-1848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50BC2-4F93-4C42-9DE9-9B226D5656C2}" type="pres">
      <dgm:prSet presAssocID="{A2A6B906-435F-4538-8B6B-6A75B60515BC}" presName="sp" presStyleCnt="0"/>
      <dgm:spPr/>
      <dgm:t>
        <a:bodyPr/>
        <a:lstStyle/>
        <a:p>
          <a:endParaRPr lang="en-US"/>
        </a:p>
      </dgm:t>
    </dgm:pt>
    <dgm:pt modelId="{E2C65EE8-6505-49AA-96A4-264541F07272}" type="pres">
      <dgm:prSet presAssocID="{82E318C7-A2E2-4A43-9DC1-E5CFA65DEBF9}" presName="linNode" presStyleCnt="0"/>
      <dgm:spPr/>
      <dgm:t>
        <a:bodyPr/>
        <a:lstStyle/>
        <a:p>
          <a:endParaRPr lang="en-US"/>
        </a:p>
      </dgm:t>
    </dgm:pt>
    <dgm:pt modelId="{63B2BF23-5B57-4EE9-8EF7-4840CCCA56DE}" type="pres">
      <dgm:prSet presAssocID="{82E318C7-A2E2-4A43-9DC1-E5CFA65DEBF9}" presName="parentText" presStyleLbl="node1" presStyleIdx="1" presStyleCnt="2" custScaleX="75009" custScaleY="38589" custLinFactNeighborX="-68114" custLinFactNeighborY="-162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CEE432-7A03-4A5F-BA1D-F89D51843F5B}" srcId="{1B27C5A3-440F-4488-B19D-35B36ED58BA4}" destId="{B981D0C6-B236-4E3A-926D-55B574D27B2B}" srcOrd="0" destOrd="0" parTransId="{F18E026C-7E06-4345-B9D7-6FBADC7F22BA}" sibTransId="{A2A6B906-435F-4538-8B6B-6A75B60515BC}"/>
    <dgm:cxn modelId="{6DFD4ED6-EB71-42E9-844B-4D4F34AC3BC4}" type="presOf" srcId="{82E318C7-A2E2-4A43-9DC1-E5CFA65DEBF9}" destId="{63B2BF23-5B57-4EE9-8EF7-4840CCCA56DE}" srcOrd="0" destOrd="0" presId="urn:microsoft.com/office/officeart/2005/8/layout/vList5"/>
    <dgm:cxn modelId="{CDB7B43E-010A-46EE-967F-FC689D8CD389}" srcId="{1B27C5A3-440F-4488-B19D-35B36ED58BA4}" destId="{82E318C7-A2E2-4A43-9DC1-E5CFA65DEBF9}" srcOrd="1" destOrd="0" parTransId="{4FAD9721-EC83-4AA0-ADFA-B4231B6DEB5F}" sibTransId="{1DABA4AB-D6DE-464F-804B-11A0767B5054}"/>
    <dgm:cxn modelId="{B14F3992-77FA-4479-B8DE-63F6D6A55A3A}" type="presOf" srcId="{B981D0C6-B236-4E3A-926D-55B574D27B2B}" destId="{FB69539A-A4DC-447C-8F02-846AFA1D6EEC}" srcOrd="0" destOrd="0" presId="urn:microsoft.com/office/officeart/2005/8/layout/vList5"/>
    <dgm:cxn modelId="{0AF9A060-DE5C-442E-AFEE-8EB9E75F5C8E}" type="presOf" srcId="{1B27C5A3-440F-4488-B19D-35B36ED58BA4}" destId="{C6D76DAC-E270-4C94-A807-447C71E87EE5}" srcOrd="0" destOrd="0" presId="urn:microsoft.com/office/officeart/2005/8/layout/vList5"/>
    <dgm:cxn modelId="{E85BEDC0-17C5-43C7-BBF2-EF75DB5394AD}" type="presParOf" srcId="{C6D76DAC-E270-4C94-A807-447C71E87EE5}" destId="{4D2823C5-0E56-4ACE-B04B-7B1720A8E64A}" srcOrd="0" destOrd="0" presId="urn:microsoft.com/office/officeart/2005/8/layout/vList5"/>
    <dgm:cxn modelId="{400F2DB2-190D-478B-9FBB-8ADD9E2A49D8}" type="presParOf" srcId="{4D2823C5-0E56-4ACE-B04B-7B1720A8E64A}" destId="{FB69539A-A4DC-447C-8F02-846AFA1D6EEC}" srcOrd="0" destOrd="0" presId="urn:microsoft.com/office/officeart/2005/8/layout/vList5"/>
    <dgm:cxn modelId="{81F493C6-5E11-444D-880B-937BC92D76EB}" type="presParOf" srcId="{C6D76DAC-E270-4C94-A807-447C71E87EE5}" destId="{62D50BC2-4F93-4C42-9DE9-9B226D5656C2}" srcOrd="1" destOrd="0" presId="urn:microsoft.com/office/officeart/2005/8/layout/vList5"/>
    <dgm:cxn modelId="{0A6B6C8C-70C2-4710-B78F-A46846E0DF8C}" type="presParOf" srcId="{C6D76DAC-E270-4C94-A807-447C71E87EE5}" destId="{E2C65EE8-6505-49AA-96A4-264541F07272}" srcOrd="2" destOrd="0" presId="urn:microsoft.com/office/officeart/2005/8/layout/vList5"/>
    <dgm:cxn modelId="{13EDDF35-3157-4DDE-AD93-2EC67507083D}" type="presParOf" srcId="{E2C65EE8-6505-49AA-96A4-264541F07272}" destId="{63B2BF23-5B57-4EE9-8EF7-4840CCCA56DE}" srcOrd="0" destOrd="0" presId="urn:microsoft.com/office/officeart/2005/8/layout/vList5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B27C5A3-440F-4488-B19D-35B36ED58BA4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2E318C7-A2E2-4A43-9DC1-E5CFA65DEBF9}">
      <dgm:prSet phldrT="[Text]" custT="1"/>
      <dgm:spPr/>
      <dgm:t>
        <a:bodyPr/>
        <a:lstStyle/>
        <a:p>
          <a:r>
            <a:rPr lang="en-US" sz="1600" b="1" dirty="0" smtClean="0"/>
            <a:t>Talent</a:t>
          </a:r>
          <a:endParaRPr lang="en-US" sz="1400" dirty="0"/>
        </a:p>
      </dgm:t>
    </dgm:pt>
    <dgm:pt modelId="{4FAD9721-EC83-4AA0-ADFA-B4231B6DEB5F}" type="parTrans" cxnId="{CDB7B43E-010A-46EE-967F-FC689D8CD389}">
      <dgm:prSet/>
      <dgm:spPr/>
      <dgm:t>
        <a:bodyPr/>
        <a:lstStyle/>
        <a:p>
          <a:endParaRPr lang="en-US"/>
        </a:p>
      </dgm:t>
    </dgm:pt>
    <dgm:pt modelId="{1DABA4AB-D6DE-464F-804B-11A0767B5054}" type="sibTrans" cxnId="{CDB7B43E-010A-46EE-967F-FC689D8CD389}">
      <dgm:prSet/>
      <dgm:spPr/>
      <dgm:t>
        <a:bodyPr/>
        <a:lstStyle/>
        <a:p>
          <a:endParaRPr lang="en-US"/>
        </a:p>
      </dgm:t>
    </dgm:pt>
    <dgm:pt modelId="{B981D0C6-B236-4E3A-926D-55B574D27B2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en-US" sz="1600" b="1" dirty="0" smtClean="0"/>
            <a:t>Immediate Opportunities (initiate ASAP)</a:t>
          </a:r>
          <a:endParaRPr lang="en-US" sz="1600" dirty="0"/>
        </a:p>
      </dgm:t>
    </dgm:pt>
    <dgm:pt modelId="{F18E026C-7E06-4345-B9D7-6FBADC7F22BA}" type="parTrans" cxnId="{4BCEE432-7A03-4A5F-BA1D-F89D51843F5B}">
      <dgm:prSet/>
      <dgm:spPr/>
      <dgm:t>
        <a:bodyPr/>
        <a:lstStyle/>
        <a:p>
          <a:endParaRPr lang="en-US"/>
        </a:p>
      </dgm:t>
    </dgm:pt>
    <dgm:pt modelId="{A2A6B906-435F-4538-8B6B-6A75B60515BC}" type="sibTrans" cxnId="{4BCEE432-7A03-4A5F-BA1D-F89D51843F5B}">
      <dgm:prSet/>
      <dgm:spPr/>
      <dgm:t>
        <a:bodyPr/>
        <a:lstStyle/>
        <a:p>
          <a:endParaRPr lang="en-US"/>
        </a:p>
      </dgm:t>
    </dgm:pt>
    <dgm:pt modelId="{C6D76DAC-E270-4C94-A807-447C71E87EE5}" type="pres">
      <dgm:prSet presAssocID="{1B27C5A3-440F-4488-B19D-35B36ED58B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2823C5-0E56-4ACE-B04B-7B1720A8E64A}" type="pres">
      <dgm:prSet presAssocID="{B981D0C6-B236-4E3A-926D-55B574D27B2B}" presName="linNode" presStyleCnt="0"/>
      <dgm:spPr/>
      <dgm:t>
        <a:bodyPr/>
        <a:lstStyle/>
        <a:p>
          <a:endParaRPr lang="en-US"/>
        </a:p>
      </dgm:t>
    </dgm:pt>
    <dgm:pt modelId="{FB69539A-A4DC-447C-8F02-846AFA1D6EEC}" type="pres">
      <dgm:prSet presAssocID="{B981D0C6-B236-4E3A-926D-55B574D27B2B}" presName="parentText" presStyleLbl="node1" presStyleIdx="0" presStyleCnt="2" custScaleX="141549" custScaleY="8674" custLinFactNeighborX="68114" custLinFactNeighborY="-588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50BC2-4F93-4C42-9DE9-9B226D5656C2}" type="pres">
      <dgm:prSet presAssocID="{A2A6B906-435F-4538-8B6B-6A75B60515BC}" presName="sp" presStyleCnt="0"/>
      <dgm:spPr/>
      <dgm:t>
        <a:bodyPr/>
        <a:lstStyle/>
        <a:p>
          <a:endParaRPr lang="en-US"/>
        </a:p>
      </dgm:t>
    </dgm:pt>
    <dgm:pt modelId="{E2C65EE8-6505-49AA-96A4-264541F07272}" type="pres">
      <dgm:prSet presAssocID="{82E318C7-A2E2-4A43-9DC1-E5CFA65DEBF9}" presName="linNode" presStyleCnt="0"/>
      <dgm:spPr/>
      <dgm:t>
        <a:bodyPr/>
        <a:lstStyle/>
        <a:p>
          <a:endParaRPr lang="en-US"/>
        </a:p>
      </dgm:t>
    </dgm:pt>
    <dgm:pt modelId="{63B2BF23-5B57-4EE9-8EF7-4840CCCA56DE}" type="pres">
      <dgm:prSet presAssocID="{82E318C7-A2E2-4A43-9DC1-E5CFA65DEBF9}" presName="parentText" presStyleLbl="node1" presStyleIdx="1" presStyleCnt="2" custScaleX="62107" custScaleY="83235" custLinFactNeighborX="-68114" custLinFactNeighborY="43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CEE432-7A03-4A5F-BA1D-F89D51843F5B}" srcId="{1B27C5A3-440F-4488-B19D-35B36ED58BA4}" destId="{B981D0C6-B236-4E3A-926D-55B574D27B2B}" srcOrd="0" destOrd="0" parTransId="{F18E026C-7E06-4345-B9D7-6FBADC7F22BA}" sibTransId="{A2A6B906-435F-4538-8B6B-6A75B60515BC}"/>
    <dgm:cxn modelId="{5F9F5725-4F7B-419C-A4D4-CD0392ADD403}" type="presOf" srcId="{B981D0C6-B236-4E3A-926D-55B574D27B2B}" destId="{FB69539A-A4DC-447C-8F02-846AFA1D6EEC}" srcOrd="0" destOrd="0" presId="urn:microsoft.com/office/officeart/2005/8/layout/vList5"/>
    <dgm:cxn modelId="{DE5C5BC5-8717-4EDD-A782-A3C4E55F7728}" type="presOf" srcId="{82E318C7-A2E2-4A43-9DC1-E5CFA65DEBF9}" destId="{63B2BF23-5B57-4EE9-8EF7-4840CCCA56DE}" srcOrd="0" destOrd="0" presId="urn:microsoft.com/office/officeart/2005/8/layout/vList5"/>
    <dgm:cxn modelId="{CDB7B43E-010A-46EE-967F-FC689D8CD389}" srcId="{1B27C5A3-440F-4488-B19D-35B36ED58BA4}" destId="{82E318C7-A2E2-4A43-9DC1-E5CFA65DEBF9}" srcOrd="1" destOrd="0" parTransId="{4FAD9721-EC83-4AA0-ADFA-B4231B6DEB5F}" sibTransId="{1DABA4AB-D6DE-464F-804B-11A0767B5054}"/>
    <dgm:cxn modelId="{B0A1837A-9F0C-4159-9078-503E2830FC1D}" type="presOf" srcId="{1B27C5A3-440F-4488-B19D-35B36ED58BA4}" destId="{C6D76DAC-E270-4C94-A807-447C71E87EE5}" srcOrd="0" destOrd="0" presId="urn:microsoft.com/office/officeart/2005/8/layout/vList5"/>
    <dgm:cxn modelId="{A63A4B73-4C1D-4FB8-9B9C-527E052F2165}" type="presParOf" srcId="{C6D76DAC-E270-4C94-A807-447C71E87EE5}" destId="{4D2823C5-0E56-4ACE-B04B-7B1720A8E64A}" srcOrd="0" destOrd="0" presId="urn:microsoft.com/office/officeart/2005/8/layout/vList5"/>
    <dgm:cxn modelId="{6F20DFF4-6125-444E-A47F-576A254BCEC2}" type="presParOf" srcId="{4D2823C5-0E56-4ACE-B04B-7B1720A8E64A}" destId="{FB69539A-A4DC-447C-8F02-846AFA1D6EEC}" srcOrd="0" destOrd="0" presId="urn:microsoft.com/office/officeart/2005/8/layout/vList5"/>
    <dgm:cxn modelId="{FD9C6D90-F0F3-40A6-918B-B6BF3BFCE5AD}" type="presParOf" srcId="{C6D76DAC-E270-4C94-A807-447C71E87EE5}" destId="{62D50BC2-4F93-4C42-9DE9-9B226D5656C2}" srcOrd="1" destOrd="0" presId="urn:microsoft.com/office/officeart/2005/8/layout/vList5"/>
    <dgm:cxn modelId="{86D69C73-1B18-46FB-9F2B-83BA8AF0311D}" type="presParOf" srcId="{C6D76DAC-E270-4C94-A807-447C71E87EE5}" destId="{E2C65EE8-6505-49AA-96A4-264541F07272}" srcOrd="2" destOrd="0" presId="urn:microsoft.com/office/officeart/2005/8/layout/vList5"/>
    <dgm:cxn modelId="{B8F42EF6-D999-421D-BF2C-0725083F7C27}" type="presParOf" srcId="{E2C65EE8-6505-49AA-96A4-264541F07272}" destId="{63B2BF23-5B57-4EE9-8EF7-4840CCCA56DE}" srcOrd="0" destOrd="0" presId="urn:microsoft.com/office/officeart/2005/8/layout/vList5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B27C5A3-440F-4488-B19D-35B36ED58BA4}" type="doc">
      <dgm:prSet loTypeId="urn:microsoft.com/office/officeart/2005/8/layout/vList5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BC563F4-E391-4076-A421-8BF0B8252E7B}">
      <dgm:prSet phldrT="[Text]" custT="1"/>
      <dgm:spPr/>
      <dgm:t>
        <a:bodyPr/>
        <a:lstStyle/>
        <a:p>
          <a:endParaRPr lang="en-US" sz="1600" b="1" dirty="0" smtClean="0"/>
        </a:p>
        <a:p>
          <a:r>
            <a:rPr lang="en-US" sz="1600" b="1" dirty="0" smtClean="0"/>
            <a:t>Research Capacity</a:t>
          </a:r>
        </a:p>
        <a:p>
          <a:endParaRPr lang="en-US" sz="1600" dirty="0"/>
        </a:p>
      </dgm:t>
    </dgm:pt>
    <dgm:pt modelId="{7556182F-42F1-4577-A033-C5F572398A14}" type="parTrans" cxnId="{3095487A-D515-4BA8-B2FA-33911BE8B2A7}">
      <dgm:prSet/>
      <dgm:spPr/>
      <dgm:t>
        <a:bodyPr/>
        <a:lstStyle/>
        <a:p>
          <a:endParaRPr lang="en-US"/>
        </a:p>
      </dgm:t>
    </dgm:pt>
    <dgm:pt modelId="{D183C7A3-1C23-49D6-98E8-EAB597E20E60}" type="sibTrans" cxnId="{3095487A-D515-4BA8-B2FA-33911BE8B2A7}">
      <dgm:prSet/>
      <dgm:spPr/>
      <dgm:t>
        <a:bodyPr/>
        <a:lstStyle/>
        <a:p>
          <a:endParaRPr lang="en-US"/>
        </a:p>
      </dgm:t>
    </dgm:pt>
    <dgm:pt modelId="{B981D0C6-B236-4E3A-926D-55B574D27B2B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pPr algn="ctr"/>
          <a:r>
            <a:rPr lang="en-US" sz="1600" b="1" dirty="0" smtClean="0"/>
            <a:t>Short-Term Opportunities (&lt; 12 mos.)</a:t>
          </a:r>
          <a:endParaRPr lang="en-US" sz="1600" dirty="0"/>
        </a:p>
      </dgm:t>
    </dgm:pt>
    <dgm:pt modelId="{F18E026C-7E06-4345-B9D7-6FBADC7F22BA}" type="parTrans" cxnId="{4BCEE432-7A03-4A5F-BA1D-F89D51843F5B}">
      <dgm:prSet/>
      <dgm:spPr/>
      <dgm:t>
        <a:bodyPr/>
        <a:lstStyle/>
        <a:p>
          <a:endParaRPr lang="en-US"/>
        </a:p>
      </dgm:t>
    </dgm:pt>
    <dgm:pt modelId="{A2A6B906-435F-4538-8B6B-6A75B60515BC}" type="sibTrans" cxnId="{4BCEE432-7A03-4A5F-BA1D-F89D51843F5B}">
      <dgm:prSet/>
      <dgm:spPr/>
      <dgm:t>
        <a:bodyPr/>
        <a:lstStyle/>
        <a:p>
          <a:endParaRPr lang="en-US"/>
        </a:p>
      </dgm:t>
    </dgm:pt>
    <dgm:pt modelId="{04AB3E88-C9A9-4BEE-BA72-A19E2CA13A9C}">
      <dgm:prSet phldrT="[Text]" custT="1"/>
      <dgm:spPr/>
      <dgm:t>
        <a:bodyPr/>
        <a:lstStyle/>
        <a:p>
          <a:r>
            <a:rPr lang="en-US" sz="1600" b="1" dirty="0" smtClean="0"/>
            <a:t>Talent</a:t>
          </a:r>
          <a:endParaRPr lang="en-US" sz="1600" b="1" dirty="0"/>
        </a:p>
      </dgm:t>
    </dgm:pt>
    <dgm:pt modelId="{5E63C530-A09B-42F2-A32E-2D0842747EE4}" type="sibTrans" cxnId="{8B528D39-6F80-4035-8E62-67708917C3A0}">
      <dgm:prSet/>
      <dgm:spPr/>
      <dgm:t>
        <a:bodyPr/>
        <a:lstStyle/>
        <a:p>
          <a:endParaRPr lang="en-US"/>
        </a:p>
      </dgm:t>
    </dgm:pt>
    <dgm:pt modelId="{3C1D8B20-73F2-489D-B101-7777D0790FEF}" type="parTrans" cxnId="{8B528D39-6F80-4035-8E62-67708917C3A0}">
      <dgm:prSet/>
      <dgm:spPr/>
      <dgm:t>
        <a:bodyPr/>
        <a:lstStyle/>
        <a:p>
          <a:endParaRPr lang="en-US"/>
        </a:p>
      </dgm:t>
    </dgm:pt>
    <dgm:pt modelId="{C6D76DAC-E270-4C94-A807-447C71E87EE5}" type="pres">
      <dgm:prSet presAssocID="{1B27C5A3-440F-4488-B19D-35B36ED58BA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2823C5-0E56-4ACE-B04B-7B1720A8E64A}" type="pres">
      <dgm:prSet presAssocID="{B981D0C6-B236-4E3A-926D-55B574D27B2B}" presName="linNode" presStyleCnt="0"/>
      <dgm:spPr/>
      <dgm:t>
        <a:bodyPr/>
        <a:lstStyle/>
        <a:p>
          <a:endParaRPr lang="en-US"/>
        </a:p>
      </dgm:t>
    </dgm:pt>
    <dgm:pt modelId="{FB69539A-A4DC-447C-8F02-846AFA1D6EEC}" type="pres">
      <dgm:prSet presAssocID="{B981D0C6-B236-4E3A-926D-55B574D27B2B}" presName="parentText" presStyleLbl="node1" presStyleIdx="0" presStyleCnt="3" custScaleX="141549" custScaleY="18642" custLinFactNeighborX="6864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D50BC2-4F93-4C42-9DE9-9B226D5656C2}" type="pres">
      <dgm:prSet presAssocID="{A2A6B906-435F-4538-8B6B-6A75B60515BC}" presName="sp" presStyleCnt="0"/>
      <dgm:spPr/>
      <dgm:t>
        <a:bodyPr/>
        <a:lstStyle/>
        <a:p>
          <a:endParaRPr lang="en-US"/>
        </a:p>
      </dgm:t>
    </dgm:pt>
    <dgm:pt modelId="{8A0DC194-F232-4DFB-A234-3264D96C6449}" type="pres">
      <dgm:prSet presAssocID="{3BC563F4-E391-4076-A421-8BF0B8252E7B}" presName="linNode" presStyleCnt="0"/>
      <dgm:spPr/>
      <dgm:t>
        <a:bodyPr/>
        <a:lstStyle/>
        <a:p>
          <a:endParaRPr lang="en-US"/>
        </a:p>
      </dgm:t>
    </dgm:pt>
    <dgm:pt modelId="{EBF79C06-BC7A-4EC2-90B2-63E8B3282E2F}" type="pres">
      <dgm:prSet presAssocID="{3BC563F4-E391-4076-A421-8BF0B8252E7B}" presName="parentText" presStyleLbl="node1" presStyleIdx="1" presStyleCnt="3" custScaleX="63729" custLinFactNeighborX="-68114" custLinFactNeighborY="-148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7BE80F-BE45-410F-A656-4896085FAF12}" type="pres">
      <dgm:prSet presAssocID="{D183C7A3-1C23-49D6-98E8-EAB597E20E60}" presName="sp" presStyleCnt="0"/>
      <dgm:spPr/>
      <dgm:t>
        <a:bodyPr/>
        <a:lstStyle/>
        <a:p>
          <a:endParaRPr lang="en-US"/>
        </a:p>
      </dgm:t>
    </dgm:pt>
    <dgm:pt modelId="{96E98DE7-2378-4E91-A8A8-DA516E077320}" type="pres">
      <dgm:prSet presAssocID="{04AB3E88-C9A9-4BEE-BA72-A19E2CA13A9C}" presName="linNode" presStyleCnt="0"/>
      <dgm:spPr/>
      <dgm:t>
        <a:bodyPr/>
        <a:lstStyle/>
        <a:p>
          <a:endParaRPr lang="en-US"/>
        </a:p>
      </dgm:t>
    </dgm:pt>
    <dgm:pt modelId="{A41B9E6C-9AC9-4594-83DF-BE76E7EB9473}" type="pres">
      <dgm:prSet presAssocID="{04AB3E88-C9A9-4BEE-BA72-A19E2CA13A9C}" presName="parentText" presStyleLbl="node1" presStyleIdx="2" presStyleCnt="3" custScaleX="64754" custLinFactNeighborX="-68114" custLinFactNeighborY="1410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65E53C-82F7-47FE-8B45-7A2B3487310D}" type="presOf" srcId="{04AB3E88-C9A9-4BEE-BA72-A19E2CA13A9C}" destId="{A41B9E6C-9AC9-4594-83DF-BE76E7EB9473}" srcOrd="0" destOrd="0" presId="urn:microsoft.com/office/officeart/2005/8/layout/vList5"/>
    <dgm:cxn modelId="{8B528D39-6F80-4035-8E62-67708917C3A0}" srcId="{1B27C5A3-440F-4488-B19D-35B36ED58BA4}" destId="{04AB3E88-C9A9-4BEE-BA72-A19E2CA13A9C}" srcOrd="2" destOrd="0" parTransId="{3C1D8B20-73F2-489D-B101-7777D0790FEF}" sibTransId="{5E63C530-A09B-42F2-A32E-2D0842747EE4}"/>
    <dgm:cxn modelId="{670500C7-35F3-47AC-AC5E-BB485172BB64}" type="presOf" srcId="{B981D0C6-B236-4E3A-926D-55B574D27B2B}" destId="{FB69539A-A4DC-447C-8F02-846AFA1D6EEC}" srcOrd="0" destOrd="0" presId="urn:microsoft.com/office/officeart/2005/8/layout/vList5"/>
    <dgm:cxn modelId="{22C5D653-6C81-41F1-A892-9F2F6721D188}" type="presOf" srcId="{3BC563F4-E391-4076-A421-8BF0B8252E7B}" destId="{EBF79C06-BC7A-4EC2-90B2-63E8B3282E2F}" srcOrd="0" destOrd="0" presId="urn:microsoft.com/office/officeart/2005/8/layout/vList5"/>
    <dgm:cxn modelId="{3095487A-D515-4BA8-B2FA-33911BE8B2A7}" srcId="{1B27C5A3-440F-4488-B19D-35B36ED58BA4}" destId="{3BC563F4-E391-4076-A421-8BF0B8252E7B}" srcOrd="1" destOrd="0" parTransId="{7556182F-42F1-4577-A033-C5F572398A14}" sibTransId="{D183C7A3-1C23-49D6-98E8-EAB597E20E60}"/>
    <dgm:cxn modelId="{C5EF2E82-CC40-4332-94A7-91E52C41EDB3}" type="presOf" srcId="{1B27C5A3-440F-4488-B19D-35B36ED58BA4}" destId="{C6D76DAC-E270-4C94-A807-447C71E87EE5}" srcOrd="0" destOrd="0" presId="urn:microsoft.com/office/officeart/2005/8/layout/vList5"/>
    <dgm:cxn modelId="{4BCEE432-7A03-4A5F-BA1D-F89D51843F5B}" srcId="{1B27C5A3-440F-4488-B19D-35B36ED58BA4}" destId="{B981D0C6-B236-4E3A-926D-55B574D27B2B}" srcOrd="0" destOrd="0" parTransId="{F18E026C-7E06-4345-B9D7-6FBADC7F22BA}" sibTransId="{A2A6B906-435F-4538-8B6B-6A75B60515BC}"/>
    <dgm:cxn modelId="{6261C13B-E7AC-4710-A577-367AB6CDF0A6}" type="presParOf" srcId="{C6D76DAC-E270-4C94-A807-447C71E87EE5}" destId="{4D2823C5-0E56-4ACE-B04B-7B1720A8E64A}" srcOrd="0" destOrd="0" presId="urn:microsoft.com/office/officeart/2005/8/layout/vList5"/>
    <dgm:cxn modelId="{2F1CF37A-3F63-4B25-A482-FCAEF0F69424}" type="presParOf" srcId="{4D2823C5-0E56-4ACE-B04B-7B1720A8E64A}" destId="{FB69539A-A4DC-447C-8F02-846AFA1D6EEC}" srcOrd="0" destOrd="0" presId="urn:microsoft.com/office/officeart/2005/8/layout/vList5"/>
    <dgm:cxn modelId="{06BF9704-D797-42F3-8C9E-2956E0DBC970}" type="presParOf" srcId="{C6D76DAC-E270-4C94-A807-447C71E87EE5}" destId="{62D50BC2-4F93-4C42-9DE9-9B226D5656C2}" srcOrd="1" destOrd="0" presId="urn:microsoft.com/office/officeart/2005/8/layout/vList5"/>
    <dgm:cxn modelId="{244B83CF-9E58-46F7-9C59-43D792C1BB22}" type="presParOf" srcId="{C6D76DAC-E270-4C94-A807-447C71E87EE5}" destId="{8A0DC194-F232-4DFB-A234-3264D96C6449}" srcOrd="2" destOrd="0" presId="urn:microsoft.com/office/officeart/2005/8/layout/vList5"/>
    <dgm:cxn modelId="{03D5CA47-A813-4FA1-B2B6-EE3457E91742}" type="presParOf" srcId="{8A0DC194-F232-4DFB-A234-3264D96C6449}" destId="{EBF79C06-BC7A-4EC2-90B2-63E8B3282E2F}" srcOrd="0" destOrd="0" presId="urn:microsoft.com/office/officeart/2005/8/layout/vList5"/>
    <dgm:cxn modelId="{19D22463-1433-4FB0-BE9F-AC0AB13E8E93}" type="presParOf" srcId="{C6D76DAC-E270-4C94-A807-447C71E87EE5}" destId="{657BE80F-BE45-410F-A656-4896085FAF12}" srcOrd="3" destOrd="0" presId="urn:microsoft.com/office/officeart/2005/8/layout/vList5"/>
    <dgm:cxn modelId="{37080755-8436-46A9-929B-FF92DAB4E9EB}" type="presParOf" srcId="{C6D76DAC-E270-4C94-A807-447C71E87EE5}" destId="{96E98DE7-2378-4E91-A8A8-DA516E077320}" srcOrd="4" destOrd="0" presId="urn:microsoft.com/office/officeart/2005/8/layout/vList5"/>
    <dgm:cxn modelId="{28126876-9B72-4FE3-97E3-525E3627EE0C}" type="presParOf" srcId="{96E98DE7-2378-4E91-A8A8-DA516E077320}" destId="{A41B9E6C-9AC9-4594-83DF-BE76E7EB9473}" srcOrd="0" destOrd="0" presId="urn:microsoft.com/office/officeart/2005/8/layout/vList5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15E8CF-86F7-44BD-AA98-C89DCEA2CC4C}">
      <dsp:nvSpPr>
        <dsp:cNvPr id="0" name=""/>
        <dsp:cNvSpPr/>
      </dsp:nvSpPr>
      <dsp:spPr>
        <a:xfrm>
          <a:off x="3072200" y="2772697"/>
          <a:ext cx="2053471" cy="20534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Emerging Growth Sector Initiatives</a:t>
          </a:r>
          <a:endParaRPr lang="en-US" sz="1600" b="1" kern="1200" dirty="0"/>
        </a:p>
      </dsp:txBody>
      <dsp:txXfrm>
        <a:off x="3372924" y="3073421"/>
        <a:ext cx="1452023" cy="1452023"/>
      </dsp:txXfrm>
    </dsp:sp>
    <dsp:sp modelId="{E03F8DCB-C6CA-4426-869E-AA57BB303ABF}">
      <dsp:nvSpPr>
        <dsp:cNvPr id="0" name=""/>
        <dsp:cNvSpPr/>
      </dsp:nvSpPr>
      <dsp:spPr>
        <a:xfrm rot="10800000">
          <a:off x="1080031" y="3506813"/>
          <a:ext cx="1882599" cy="58523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6079D3-A2EC-4B18-83D5-8AF5932BD802}">
      <dsp:nvSpPr>
        <dsp:cNvPr id="0" name=""/>
        <dsp:cNvSpPr/>
      </dsp:nvSpPr>
      <dsp:spPr>
        <a:xfrm>
          <a:off x="104633" y="3019114"/>
          <a:ext cx="1950797" cy="15606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Digital Media &amp; Enterprise</a:t>
          </a:r>
          <a:r>
            <a:rPr lang="en-US" sz="1600" b="1" kern="1200" baseline="0" dirty="0" smtClean="0"/>
            <a:t> Software</a:t>
          </a:r>
          <a:endParaRPr lang="en-US" sz="16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Talent Development </a:t>
          </a:r>
          <a:endParaRPr lang="en-US" sz="1200" b="1" kern="1200" dirty="0"/>
        </a:p>
      </dsp:txBody>
      <dsp:txXfrm>
        <a:off x="150343" y="3064824"/>
        <a:ext cx="1859377" cy="1469218"/>
      </dsp:txXfrm>
    </dsp:sp>
    <dsp:sp modelId="{B167D2B9-0D6F-432F-B10B-A2197C32DA9E}">
      <dsp:nvSpPr>
        <dsp:cNvPr id="0" name=""/>
        <dsp:cNvSpPr/>
      </dsp:nvSpPr>
      <dsp:spPr>
        <a:xfrm rot="13500000">
          <a:off x="1688548" y="2037725"/>
          <a:ext cx="1882599" cy="58523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4A7FAB-6F63-4439-A4AE-FD5CADD1F520}">
      <dsp:nvSpPr>
        <dsp:cNvPr id="0" name=""/>
        <dsp:cNvSpPr/>
      </dsp:nvSpPr>
      <dsp:spPr>
        <a:xfrm>
          <a:off x="932306" y="884426"/>
          <a:ext cx="2063885" cy="15606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Coastal &amp; Water Management </a:t>
          </a:r>
          <a:endParaRPr lang="en-US" sz="16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Continued development of large-scale signature facilities and related activities to foster industry-university partnerships</a:t>
          </a:r>
          <a:endParaRPr lang="en-US" sz="1200" b="1" kern="1200" dirty="0"/>
        </a:p>
      </dsp:txBody>
      <dsp:txXfrm>
        <a:off x="978016" y="930136"/>
        <a:ext cx="1972465" cy="1469218"/>
      </dsp:txXfrm>
    </dsp:sp>
    <dsp:sp modelId="{0A1EDC6A-DB7F-4ED7-9E59-EAE06C106718}">
      <dsp:nvSpPr>
        <dsp:cNvPr id="0" name=""/>
        <dsp:cNvSpPr/>
      </dsp:nvSpPr>
      <dsp:spPr>
        <a:xfrm rot="16200000">
          <a:off x="3157636" y="1429209"/>
          <a:ext cx="1882599" cy="58523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C331B1-61EF-4E42-96A0-78E9224E71B7}">
      <dsp:nvSpPr>
        <dsp:cNvPr id="0" name=""/>
        <dsp:cNvSpPr/>
      </dsp:nvSpPr>
      <dsp:spPr>
        <a:xfrm>
          <a:off x="3123537" y="209"/>
          <a:ext cx="1950797" cy="15606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Clean Technology </a:t>
          </a:r>
          <a:endParaRPr lang="en-US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Increased university engagement with industry through consortia or similar efforts</a:t>
          </a:r>
          <a:r>
            <a:rPr lang="en-US" sz="1200" kern="1200" baseline="0" dirty="0" smtClean="0">
              <a:solidFill>
                <a:schemeClr val="tx1"/>
              </a:solidFill>
            </a:rPr>
            <a:t> </a:t>
          </a:r>
          <a:endParaRPr lang="en-US" sz="1200" b="1" kern="1200" dirty="0"/>
        </a:p>
      </dsp:txBody>
      <dsp:txXfrm>
        <a:off x="3169247" y="45919"/>
        <a:ext cx="1859377" cy="1469218"/>
      </dsp:txXfrm>
    </dsp:sp>
    <dsp:sp modelId="{0D4F61A9-0B6C-4980-8E30-358270585E58}">
      <dsp:nvSpPr>
        <dsp:cNvPr id="0" name=""/>
        <dsp:cNvSpPr/>
      </dsp:nvSpPr>
      <dsp:spPr>
        <a:xfrm rot="18900000">
          <a:off x="4626725" y="2037725"/>
          <a:ext cx="1882599" cy="58523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8CD511-DAC4-4505-A5E0-A67B08F310FB}">
      <dsp:nvSpPr>
        <dsp:cNvPr id="0" name=""/>
        <dsp:cNvSpPr/>
      </dsp:nvSpPr>
      <dsp:spPr>
        <a:xfrm>
          <a:off x="5258225" y="884426"/>
          <a:ext cx="1950797" cy="15606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Life Sciences </a:t>
          </a:r>
          <a:endParaRPr lang="en-US" sz="16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/>
            <a:t>Continued development of proof-of-concept tools for early-stage university research to foster commercialization</a:t>
          </a:r>
          <a:endParaRPr lang="en-US" sz="1200" b="1" kern="1200" dirty="0"/>
        </a:p>
      </dsp:txBody>
      <dsp:txXfrm>
        <a:off x="5303935" y="930136"/>
        <a:ext cx="1859377" cy="1469218"/>
      </dsp:txXfrm>
    </dsp:sp>
    <dsp:sp modelId="{464DA761-E2D6-4945-9E99-A05D8C7EAF84}">
      <dsp:nvSpPr>
        <dsp:cNvPr id="0" name=""/>
        <dsp:cNvSpPr/>
      </dsp:nvSpPr>
      <dsp:spPr>
        <a:xfrm>
          <a:off x="5235241" y="3506813"/>
          <a:ext cx="1882599" cy="58523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3D0CF2-6E33-4964-A271-B13E88997E11}">
      <dsp:nvSpPr>
        <dsp:cNvPr id="0" name=""/>
        <dsp:cNvSpPr/>
      </dsp:nvSpPr>
      <dsp:spPr>
        <a:xfrm>
          <a:off x="6142442" y="3019114"/>
          <a:ext cx="1950797" cy="15606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Advanced Manufacturing &amp; Materials</a:t>
          </a:r>
          <a:endParaRPr lang="en-US" sz="16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200" b="1" kern="1200" dirty="0" smtClean="0">
              <a:solidFill>
                <a:srgbClr val="C00000"/>
              </a:solidFill>
            </a:rPr>
            <a:t>Foster component manufacturing capabilities available statewide</a:t>
          </a:r>
          <a:endParaRPr lang="en-US" sz="1200" b="1" kern="1200" dirty="0">
            <a:solidFill>
              <a:srgbClr val="C00000"/>
            </a:solidFill>
          </a:endParaRPr>
        </a:p>
      </dsp:txBody>
      <dsp:txXfrm>
        <a:off x="6188152" y="3064824"/>
        <a:ext cx="1859377" cy="146921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69539A-A4DC-447C-8F02-846AFA1D6EEC}">
      <dsp:nvSpPr>
        <dsp:cNvPr id="0" name=""/>
        <dsp:cNvSpPr/>
      </dsp:nvSpPr>
      <dsp:spPr>
        <a:xfrm>
          <a:off x="4078193" y="0"/>
          <a:ext cx="4237473" cy="534753"/>
        </a:xfrm>
        <a:prstGeom prst="roundRect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Intermediate Opportunities (12-36 mos.)</a:t>
          </a:r>
          <a:endParaRPr lang="en-US" sz="1600" kern="1200" dirty="0"/>
        </a:p>
      </dsp:txBody>
      <dsp:txXfrm>
        <a:off x="4104297" y="26104"/>
        <a:ext cx="4185265" cy="482545"/>
      </dsp:txXfrm>
    </dsp:sp>
    <dsp:sp modelId="{EBF79C06-BC7A-4EC2-90B2-63E8B3282E2F}">
      <dsp:nvSpPr>
        <dsp:cNvPr id="0" name=""/>
        <dsp:cNvSpPr/>
      </dsp:nvSpPr>
      <dsp:spPr>
        <a:xfrm>
          <a:off x="11" y="852422"/>
          <a:ext cx="1907819" cy="473246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Research Capacity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93143" y="945554"/>
        <a:ext cx="1721555" cy="454620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69539A-A4DC-447C-8F02-846AFA1D6EEC}">
      <dsp:nvSpPr>
        <dsp:cNvPr id="0" name=""/>
        <dsp:cNvSpPr/>
      </dsp:nvSpPr>
      <dsp:spPr>
        <a:xfrm>
          <a:off x="4078193" y="17620"/>
          <a:ext cx="4237473" cy="426183"/>
        </a:xfrm>
        <a:prstGeom prst="roundRect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Intermediate Opportunities (12-36 mos.)</a:t>
          </a:r>
          <a:endParaRPr lang="en-US" sz="1600" kern="1200" dirty="0"/>
        </a:p>
      </dsp:txBody>
      <dsp:txXfrm>
        <a:off x="4098998" y="38425"/>
        <a:ext cx="4195863" cy="384573"/>
      </dsp:txXfrm>
    </dsp:sp>
    <dsp:sp modelId="{A41B9E6C-9AC9-4594-83DF-BE76E7EB9473}">
      <dsp:nvSpPr>
        <dsp:cNvPr id="0" name=""/>
        <dsp:cNvSpPr/>
      </dsp:nvSpPr>
      <dsp:spPr>
        <a:xfrm>
          <a:off x="11" y="1230100"/>
          <a:ext cx="1938504" cy="29397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Talent</a:t>
          </a:r>
          <a:endParaRPr lang="en-US" sz="1600" b="1" kern="1200" dirty="0"/>
        </a:p>
      </dsp:txBody>
      <dsp:txXfrm>
        <a:off x="94641" y="1324730"/>
        <a:ext cx="1749244" cy="275051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69539A-A4DC-447C-8F02-846AFA1D6EEC}">
      <dsp:nvSpPr>
        <dsp:cNvPr id="0" name=""/>
        <dsp:cNvSpPr/>
      </dsp:nvSpPr>
      <dsp:spPr>
        <a:xfrm>
          <a:off x="4078193" y="85804"/>
          <a:ext cx="4237473" cy="436372"/>
        </a:xfrm>
        <a:prstGeom prst="roundRect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Immediate Opportunities (Initiate ASAP)</a:t>
          </a:r>
          <a:endParaRPr lang="en-US" sz="1600" kern="1200" dirty="0"/>
        </a:p>
      </dsp:txBody>
      <dsp:txXfrm>
        <a:off x="4099495" y="107106"/>
        <a:ext cx="4194869" cy="393768"/>
      </dsp:txXfrm>
    </dsp:sp>
    <dsp:sp modelId="{A41B9E6C-9AC9-4594-83DF-BE76E7EB9473}">
      <dsp:nvSpPr>
        <dsp:cNvPr id="0" name=""/>
        <dsp:cNvSpPr/>
      </dsp:nvSpPr>
      <dsp:spPr>
        <a:xfrm>
          <a:off x="11" y="778304"/>
          <a:ext cx="1938504" cy="45914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Advanced Manufacturing &amp; Materials</a:t>
          </a:r>
          <a:endParaRPr lang="en-US" sz="1600" b="1" kern="1200" dirty="0"/>
        </a:p>
      </dsp:txBody>
      <dsp:txXfrm>
        <a:off x="94641" y="872934"/>
        <a:ext cx="1749244" cy="4402167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69539A-A4DC-447C-8F02-846AFA1D6EEC}">
      <dsp:nvSpPr>
        <dsp:cNvPr id="0" name=""/>
        <dsp:cNvSpPr/>
      </dsp:nvSpPr>
      <dsp:spPr>
        <a:xfrm>
          <a:off x="4078193" y="60400"/>
          <a:ext cx="4237473" cy="426183"/>
        </a:xfrm>
        <a:prstGeom prst="roundRect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Immediate Opportunities (Initiate ASAP)</a:t>
          </a:r>
          <a:endParaRPr lang="en-US" sz="1600" kern="1200" dirty="0"/>
        </a:p>
      </dsp:txBody>
      <dsp:txXfrm>
        <a:off x="4098998" y="81205"/>
        <a:ext cx="4195863" cy="384573"/>
      </dsp:txXfrm>
    </dsp:sp>
    <dsp:sp modelId="{A41B9E6C-9AC9-4594-83DF-BE76E7EB9473}">
      <dsp:nvSpPr>
        <dsp:cNvPr id="0" name=""/>
        <dsp:cNvSpPr/>
      </dsp:nvSpPr>
      <dsp:spPr>
        <a:xfrm>
          <a:off x="33211" y="1418143"/>
          <a:ext cx="1938504" cy="285421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Advanced Manufacturing &amp; Materials</a:t>
          </a:r>
          <a:endParaRPr lang="en-US" sz="1600" b="1" kern="1200" dirty="0"/>
        </a:p>
      </dsp:txBody>
      <dsp:txXfrm>
        <a:off x="127841" y="1512773"/>
        <a:ext cx="1749244" cy="266495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69539A-A4DC-447C-8F02-846AFA1D6EEC}">
      <dsp:nvSpPr>
        <dsp:cNvPr id="0" name=""/>
        <dsp:cNvSpPr/>
      </dsp:nvSpPr>
      <dsp:spPr>
        <a:xfrm>
          <a:off x="4078193" y="14967"/>
          <a:ext cx="4237473" cy="426183"/>
        </a:xfrm>
        <a:prstGeom prst="roundRect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Short-Term Opportunities (&lt;12 mos.)</a:t>
          </a:r>
          <a:endParaRPr lang="en-US" sz="1600" kern="1200" dirty="0"/>
        </a:p>
      </dsp:txBody>
      <dsp:txXfrm>
        <a:off x="4098998" y="35772"/>
        <a:ext cx="4195863" cy="384573"/>
      </dsp:txXfrm>
    </dsp:sp>
    <dsp:sp modelId="{A41B9E6C-9AC9-4594-83DF-BE76E7EB9473}">
      <dsp:nvSpPr>
        <dsp:cNvPr id="0" name=""/>
        <dsp:cNvSpPr/>
      </dsp:nvSpPr>
      <dsp:spPr>
        <a:xfrm>
          <a:off x="11" y="1536906"/>
          <a:ext cx="1938504" cy="29450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Advanced Manufacturing &amp; Materials</a:t>
          </a:r>
          <a:endParaRPr lang="en-US" sz="1600" b="1" kern="1200" dirty="0"/>
        </a:p>
      </dsp:txBody>
      <dsp:txXfrm>
        <a:off x="94641" y="1631536"/>
        <a:ext cx="1749244" cy="275582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69539A-A4DC-447C-8F02-846AFA1D6EEC}">
      <dsp:nvSpPr>
        <dsp:cNvPr id="0" name=""/>
        <dsp:cNvSpPr/>
      </dsp:nvSpPr>
      <dsp:spPr>
        <a:xfrm>
          <a:off x="4078193" y="0"/>
          <a:ext cx="4237473" cy="426183"/>
        </a:xfrm>
        <a:prstGeom prst="roundRect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Short-Term Opportunities (&lt;12 mos.)</a:t>
          </a:r>
          <a:endParaRPr lang="en-US" sz="1600" kern="1200" dirty="0"/>
        </a:p>
      </dsp:txBody>
      <dsp:txXfrm>
        <a:off x="4098998" y="20805"/>
        <a:ext cx="4195863" cy="384573"/>
      </dsp:txXfrm>
    </dsp:sp>
    <dsp:sp modelId="{A41B9E6C-9AC9-4594-83DF-BE76E7EB9473}">
      <dsp:nvSpPr>
        <dsp:cNvPr id="0" name=""/>
        <dsp:cNvSpPr/>
      </dsp:nvSpPr>
      <dsp:spPr>
        <a:xfrm>
          <a:off x="33241" y="847730"/>
          <a:ext cx="1938504" cy="46234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Advanced Manufacturing &amp; Materials</a:t>
          </a:r>
          <a:endParaRPr lang="en-US" sz="1600" b="1" kern="1200" dirty="0"/>
        </a:p>
      </dsp:txBody>
      <dsp:txXfrm>
        <a:off x="127871" y="942360"/>
        <a:ext cx="1749244" cy="443419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69539A-A4DC-447C-8F02-846AFA1D6EEC}">
      <dsp:nvSpPr>
        <dsp:cNvPr id="0" name=""/>
        <dsp:cNvSpPr/>
      </dsp:nvSpPr>
      <dsp:spPr>
        <a:xfrm>
          <a:off x="4078193" y="0"/>
          <a:ext cx="4237473" cy="426183"/>
        </a:xfrm>
        <a:prstGeom prst="roundRect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Intermediate Opportunities (12-36 mos.)</a:t>
          </a:r>
          <a:endParaRPr lang="en-US" sz="1600" kern="1200" dirty="0"/>
        </a:p>
      </dsp:txBody>
      <dsp:txXfrm>
        <a:off x="4098998" y="20805"/>
        <a:ext cx="4195863" cy="384573"/>
      </dsp:txXfrm>
    </dsp:sp>
    <dsp:sp modelId="{A41B9E6C-9AC9-4594-83DF-BE76E7EB9473}">
      <dsp:nvSpPr>
        <dsp:cNvPr id="0" name=""/>
        <dsp:cNvSpPr/>
      </dsp:nvSpPr>
      <dsp:spPr>
        <a:xfrm>
          <a:off x="33211" y="910281"/>
          <a:ext cx="1938504" cy="43874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Advanced Manufacturing &amp; Materials</a:t>
          </a:r>
          <a:endParaRPr lang="en-US" sz="1600" b="1" kern="1200" dirty="0"/>
        </a:p>
      </dsp:txBody>
      <dsp:txXfrm>
        <a:off x="127841" y="1004911"/>
        <a:ext cx="1749244" cy="4198175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69539A-A4DC-447C-8F02-846AFA1D6EEC}">
      <dsp:nvSpPr>
        <dsp:cNvPr id="0" name=""/>
        <dsp:cNvSpPr/>
      </dsp:nvSpPr>
      <dsp:spPr>
        <a:xfrm>
          <a:off x="4103244" y="0"/>
          <a:ext cx="4263503" cy="522751"/>
        </a:xfrm>
        <a:prstGeom prst="roundRect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Immediate Opportunities (initiate ASAP)</a:t>
          </a:r>
          <a:endParaRPr lang="en-US" sz="1600" kern="1200" dirty="0"/>
        </a:p>
      </dsp:txBody>
      <dsp:txXfrm>
        <a:off x="4128763" y="25519"/>
        <a:ext cx="4212465" cy="471713"/>
      </dsp:txXfrm>
    </dsp:sp>
    <dsp:sp modelId="{63B2BF23-5B57-4EE9-8EF7-4840CCCA56DE}">
      <dsp:nvSpPr>
        <dsp:cNvPr id="0" name=""/>
        <dsp:cNvSpPr/>
      </dsp:nvSpPr>
      <dsp:spPr>
        <a:xfrm>
          <a:off x="11" y="1373695"/>
          <a:ext cx="2259296" cy="292522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Technology Transfer &amp; Commercialization</a:t>
          </a:r>
          <a:endParaRPr lang="en-US" sz="1400" kern="1200" dirty="0"/>
        </a:p>
      </dsp:txBody>
      <dsp:txXfrm>
        <a:off x="110301" y="1483985"/>
        <a:ext cx="2038716" cy="27046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69539A-A4DC-447C-8F02-846AFA1D6EEC}">
      <dsp:nvSpPr>
        <dsp:cNvPr id="0" name=""/>
        <dsp:cNvSpPr/>
      </dsp:nvSpPr>
      <dsp:spPr>
        <a:xfrm>
          <a:off x="4103244" y="21530"/>
          <a:ext cx="4263503" cy="527638"/>
        </a:xfrm>
        <a:prstGeom prst="roundRect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Immediate Opportunities (initiate ASAP)</a:t>
          </a:r>
          <a:endParaRPr lang="en-US" sz="1600" kern="1200" dirty="0"/>
        </a:p>
      </dsp:txBody>
      <dsp:txXfrm>
        <a:off x="4129001" y="47287"/>
        <a:ext cx="4211989" cy="476124"/>
      </dsp:txXfrm>
    </dsp:sp>
    <dsp:sp modelId="{63B2BF23-5B57-4EE9-8EF7-4840CCCA56DE}">
      <dsp:nvSpPr>
        <dsp:cNvPr id="0" name=""/>
        <dsp:cNvSpPr/>
      </dsp:nvSpPr>
      <dsp:spPr>
        <a:xfrm>
          <a:off x="11" y="777285"/>
          <a:ext cx="2259296" cy="42605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Technology Transfer &amp; Commercialization</a:t>
          </a:r>
          <a:endParaRPr lang="en-US" sz="1400" kern="1200" dirty="0"/>
        </a:p>
      </dsp:txBody>
      <dsp:txXfrm>
        <a:off x="110301" y="887575"/>
        <a:ext cx="2038716" cy="403994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69539A-A4DC-447C-8F02-846AFA1D6EEC}">
      <dsp:nvSpPr>
        <dsp:cNvPr id="0" name=""/>
        <dsp:cNvSpPr/>
      </dsp:nvSpPr>
      <dsp:spPr>
        <a:xfrm>
          <a:off x="4103244" y="205409"/>
          <a:ext cx="4263503" cy="369363"/>
        </a:xfrm>
        <a:prstGeom prst="roundRect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Immediate Opportunities (initiate ASAP)</a:t>
          </a:r>
          <a:endParaRPr lang="en-US" sz="1600" kern="1200" dirty="0"/>
        </a:p>
      </dsp:txBody>
      <dsp:txXfrm>
        <a:off x="4121275" y="223440"/>
        <a:ext cx="4227441" cy="333301"/>
      </dsp:txXfrm>
    </dsp:sp>
    <dsp:sp modelId="{63B2BF23-5B57-4EE9-8EF7-4840CCCA56DE}">
      <dsp:nvSpPr>
        <dsp:cNvPr id="0" name=""/>
        <dsp:cNvSpPr/>
      </dsp:nvSpPr>
      <dsp:spPr>
        <a:xfrm>
          <a:off x="11" y="1421263"/>
          <a:ext cx="2259296" cy="25461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Technology Transfer &amp; Commercialization</a:t>
          </a:r>
          <a:endParaRPr lang="en-US" sz="1400" kern="1200" dirty="0"/>
        </a:p>
      </dsp:txBody>
      <dsp:txXfrm>
        <a:off x="110301" y="1531553"/>
        <a:ext cx="2038716" cy="23255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69539A-A4DC-447C-8F02-846AFA1D6EEC}">
      <dsp:nvSpPr>
        <dsp:cNvPr id="0" name=""/>
        <dsp:cNvSpPr/>
      </dsp:nvSpPr>
      <dsp:spPr>
        <a:xfrm>
          <a:off x="4103244" y="277738"/>
          <a:ext cx="4263503" cy="431927"/>
        </a:xfrm>
        <a:prstGeom prst="roundRect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Immediate Opportunities (initiate ASAP)</a:t>
          </a:r>
          <a:endParaRPr lang="en-US" sz="1600" kern="1200" dirty="0"/>
        </a:p>
      </dsp:txBody>
      <dsp:txXfrm>
        <a:off x="4124329" y="298823"/>
        <a:ext cx="4221333" cy="389757"/>
      </dsp:txXfrm>
    </dsp:sp>
    <dsp:sp modelId="{63B2BF23-5B57-4EE9-8EF7-4840CCCA56DE}">
      <dsp:nvSpPr>
        <dsp:cNvPr id="0" name=""/>
        <dsp:cNvSpPr/>
      </dsp:nvSpPr>
      <dsp:spPr>
        <a:xfrm>
          <a:off x="11" y="1288825"/>
          <a:ext cx="2259296" cy="353044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Technology Transfer &amp; Commercialization</a:t>
          </a:r>
          <a:endParaRPr lang="en-US" sz="1400" kern="1200" dirty="0"/>
        </a:p>
      </dsp:txBody>
      <dsp:txXfrm>
        <a:off x="110301" y="1399115"/>
        <a:ext cx="2038716" cy="330986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69539A-A4DC-447C-8F02-846AFA1D6EEC}">
      <dsp:nvSpPr>
        <dsp:cNvPr id="0" name=""/>
        <dsp:cNvSpPr/>
      </dsp:nvSpPr>
      <dsp:spPr>
        <a:xfrm>
          <a:off x="4103244" y="0"/>
          <a:ext cx="4263503" cy="593665"/>
        </a:xfrm>
        <a:prstGeom prst="roundRect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Immediate Opportunities (initiate ASAP)</a:t>
          </a:r>
          <a:endParaRPr lang="en-US" sz="1600" kern="1200" dirty="0"/>
        </a:p>
      </dsp:txBody>
      <dsp:txXfrm>
        <a:off x="4132224" y="28980"/>
        <a:ext cx="4205543" cy="535705"/>
      </dsp:txXfrm>
    </dsp:sp>
    <dsp:sp modelId="{63B2BF23-5B57-4EE9-8EF7-4840CCCA56DE}">
      <dsp:nvSpPr>
        <dsp:cNvPr id="0" name=""/>
        <dsp:cNvSpPr/>
      </dsp:nvSpPr>
      <dsp:spPr>
        <a:xfrm>
          <a:off x="2015" y="753550"/>
          <a:ext cx="2257089" cy="465617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Research Capacity</a:t>
          </a:r>
          <a:endParaRPr lang="en-US" sz="1400" kern="1200" dirty="0"/>
        </a:p>
      </dsp:txBody>
      <dsp:txXfrm>
        <a:off x="112197" y="863732"/>
        <a:ext cx="2036725" cy="443581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69539A-A4DC-447C-8F02-846AFA1D6EEC}">
      <dsp:nvSpPr>
        <dsp:cNvPr id="0" name=""/>
        <dsp:cNvSpPr/>
      </dsp:nvSpPr>
      <dsp:spPr>
        <a:xfrm>
          <a:off x="4103244" y="294363"/>
          <a:ext cx="4263503" cy="467256"/>
        </a:xfrm>
        <a:prstGeom prst="roundRect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Immediate Opportunities (initiate ASAP)</a:t>
          </a:r>
          <a:endParaRPr lang="en-US" sz="1600" kern="1200" dirty="0"/>
        </a:p>
      </dsp:txBody>
      <dsp:txXfrm>
        <a:off x="4126054" y="317173"/>
        <a:ext cx="4217883" cy="421636"/>
      </dsp:txXfrm>
    </dsp:sp>
    <dsp:sp modelId="{63B2BF23-5B57-4EE9-8EF7-4840CCCA56DE}">
      <dsp:nvSpPr>
        <dsp:cNvPr id="0" name=""/>
        <dsp:cNvSpPr/>
      </dsp:nvSpPr>
      <dsp:spPr>
        <a:xfrm>
          <a:off x="11" y="1948574"/>
          <a:ext cx="2259296" cy="209540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Research Capacity</a:t>
          </a:r>
          <a:endParaRPr lang="en-US" sz="1400" kern="1200" dirty="0"/>
        </a:p>
      </dsp:txBody>
      <dsp:txXfrm>
        <a:off x="102300" y="2050863"/>
        <a:ext cx="2054718" cy="189082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69539A-A4DC-447C-8F02-846AFA1D6EEC}">
      <dsp:nvSpPr>
        <dsp:cNvPr id="0" name=""/>
        <dsp:cNvSpPr/>
      </dsp:nvSpPr>
      <dsp:spPr>
        <a:xfrm>
          <a:off x="4103244" y="0"/>
          <a:ext cx="4263503" cy="497267"/>
        </a:xfrm>
        <a:prstGeom prst="roundRect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Immediate Opportunities (initiate ASAP)</a:t>
          </a:r>
          <a:endParaRPr lang="en-US" sz="1600" kern="1200" dirty="0"/>
        </a:p>
      </dsp:txBody>
      <dsp:txXfrm>
        <a:off x="4127519" y="24275"/>
        <a:ext cx="4214953" cy="448717"/>
      </dsp:txXfrm>
    </dsp:sp>
    <dsp:sp modelId="{63B2BF23-5B57-4EE9-8EF7-4840CCCA56DE}">
      <dsp:nvSpPr>
        <dsp:cNvPr id="0" name=""/>
        <dsp:cNvSpPr/>
      </dsp:nvSpPr>
      <dsp:spPr>
        <a:xfrm>
          <a:off x="11" y="897163"/>
          <a:ext cx="1870683" cy="47717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Talent</a:t>
          </a:r>
          <a:endParaRPr lang="en-US" sz="1400" kern="1200" dirty="0"/>
        </a:p>
      </dsp:txBody>
      <dsp:txXfrm>
        <a:off x="91330" y="988482"/>
        <a:ext cx="1688045" cy="458910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69539A-A4DC-447C-8F02-846AFA1D6EEC}">
      <dsp:nvSpPr>
        <dsp:cNvPr id="0" name=""/>
        <dsp:cNvSpPr/>
      </dsp:nvSpPr>
      <dsp:spPr>
        <a:xfrm>
          <a:off x="4078204" y="2255"/>
          <a:ext cx="4237473" cy="454988"/>
        </a:xfrm>
        <a:prstGeom prst="roundRect">
          <a:avLst/>
        </a:prstGeom>
        <a:solidFill>
          <a:schemeClr val="accent6">
            <a:lumMod val="75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Short-Term Opportunities (&lt; 12 mos.)</a:t>
          </a:r>
          <a:endParaRPr lang="en-US" sz="1600" kern="1200" dirty="0"/>
        </a:p>
      </dsp:txBody>
      <dsp:txXfrm>
        <a:off x="4100415" y="24466"/>
        <a:ext cx="4193051" cy="410566"/>
      </dsp:txXfrm>
    </dsp:sp>
    <dsp:sp modelId="{EBF79C06-BC7A-4EC2-90B2-63E8B3282E2F}">
      <dsp:nvSpPr>
        <dsp:cNvPr id="0" name=""/>
        <dsp:cNvSpPr/>
      </dsp:nvSpPr>
      <dsp:spPr>
        <a:xfrm>
          <a:off x="11" y="543130"/>
          <a:ext cx="1907819" cy="24406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b="1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Research Capacity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93143" y="636262"/>
        <a:ext cx="1721555" cy="2254399"/>
      </dsp:txXfrm>
    </dsp:sp>
    <dsp:sp modelId="{A41B9E6C-9AC9-4594-83DF-BE76E7EB9473}">
      <dsp:nvSpPr>
        <dsp:cNvPr id="0" name=""/>
        <dsp:cNvSpPr/>
      </dsp:nvSpPr>
      <dsp:spPr>
        <a:xfrm>
          <a:off x="11" y="3144228"/>
          <a:ext cx="1938504" cy="24406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Talent</a:t>
          </a:r>
          <a:endParaRPr lang="en-US" sz="1600" b="1" kern="1200" dirty="0"/>
        </a:p>
      </dsp:txBody>
      <dsp:txXfrm>
        <a:off x="94641" y="3238858"/>
        <a:ext cx="1749244" cy="22514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69921" cy="480060"/>
          </a:xfrm>
          <a:prstGeom prst="rect">
            <a:avLst/>
          </a:prstGeom>
        </p:spPr>
        <p:txBody>
          <a:bodyPr vert="horz" lIns="96617" tIns="48307" rIns="96617" bIns="48307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1" cy="480060"/>
          </a:xfrm>
          <a:prstGeom prst="rect">
            <a:avLst/>
          </a:prstGeom>
        </p:spPr>
        <p:txBody>
          <a:bodyPr vert="horz" lIns="96617" tIns="48307" rIns="96617" bIns="48307" rtlCol="0"/>
          <a:lstStyle>
            <a:lvl1pPr algn="r">
              <a:defRPr sz="1200"/>
            </a:lvl1pPr>
          </a:lstStyle>
          <a:p>
            <a:pPr>
              <a:defRPr/>
            </a:pPr>
            <a:fld id="{F6F351B9-750E-D14E-998A-B3DF9F30EA45}" type="datetime1">
              <a:rPr lang="en-US"/>
              <a:pPr>
                <a:defRPr/>
              </a:pPr>
              <a:t>9/23/2013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19476"/>
            <a:ext cx="3169921" cy="480060"/>
          </a:xfrm>
          <a:prstGeom prst="rect">
            <a:avLst/>
          </a:prstGeom>
        </p:spPr>
        <p:txBody>
          <a:bodyPr vert="horz" lIns="96617" tIns="48307" rIns="96617" bIns="48307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6"/>
            <a:ext cx="3169921" cy="480060"/>
          </a:xfrm>
          <a:prstGeom prst="rect">
            <a:avLst/>
          </a:prstGeom>
        </p:spPr>
        <p:txBody>
          <a:bodyPr vert="horz" lIns="96617" tIns="48307" rIns="96617" bIns="48307" rtlCol="0" anchor="b"/>
          <a:lstStyle>
            <a:lvl1pPr algn="r">
              <a:defRPr sz="1200"/>
            </a:lvl1pPr>
          </a:lstStyle>
          <a:p>
            <a:pPr>
              <a:defRPr/>
            </a:pPr>
            <a:fld id="{E5133A3C-F238-D14F-936E-BB7FBF92480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6053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69921" cy="480060"/>
          </a:xfrm>
          <a:prstGeom prst="rect">
            <a:avLst/>
          </a:prstGeom>
        </p:spPr>
        <p:txBody>
          <a:bodyPr vert="horz" lIns="96617" tIns="48307" rIns="96617" bIns="48307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1" cy="480060"/>
          </a:xfrm>
          <a:prstGeom prst="rect">
            <a:avLst/>
          </a:prstGeom>
        </p:spPr>
        <p:txBody>
          <a:bodyPr vert="horz" lIns="96617" tIns="48307" rIns="96617" bIns="48307" rtlCol="0"/>
          <a:lstStyle>
            <a:lvl1pPr algn="r">
              <a:defRPr sz="1200"/>
            </a:lvl1pPr>
          </a:lstStyle>
          <a:p>
            <a:pPr>
              <a:defRPr/>
            </a:pPr>
            <a:fld id="{AC867154-E6DC-044A-AA0D-18E388381D52}" type="datetime1">
              <a:rPr lang="en-US"/>
              <a:pPr>
                <a:defRPr/>
              </a:pPr>
              <a:t>9/23/2013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722313"/>
            <a:ext cx="4797425" cy="35988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7" tIns="48307" rIns="96617" bIns="48307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2"/>
            <a:ext cx="5852160" cy="4320540"/>
          </a:xfrm>
          <a:prstGeom prst="rect">
            <a:avLst/>
          </a:prstGeom>
        </p:spPr>
        <p:txBody>
          <a:bodyPr vert="horz" lIns="96617" tIns="48307" rIns="96617" bIns="48307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6"/>
            <a:ext cx="3169921" cy="480060"/>
          </a:xfrm>
          <a:prstGeom prst="rect">
            <a:avLst/>
          </a:prstGeom>
        </p:spPr>
        <p:txBody>
          <a:bodyPr vert="horz" lIns="96617" tIns="48307" rIns="96617" bIns="48307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6"/>
            <a:ext cx="3169921" cy="480060"/>
          </a:xfrm>
          <a:prstGeom prst="rect">
            <a:avLst/>
          </a:prstGeom>
        </p:spPr>
        <p:txBody>
          <a:bodyPr vert="horz" lIns="96617" tIns="48307" rIns="96617" bIns="48307" rtlCol="0" anchor="b"/>
          <a:lstStyle>
            <a:lvl1pPr algn="r">
              <a:defRPr sz="1200"/>
            </a:lvl1pPr>
          </a:lstStyle>
          <a:p>
            <a:pPr>
              <a:defRPr/>
            </a:pPr>
            <a:fld id="{206EAC0E-CCED-DF40-910F-4DE6C1138E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6069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5813425" y="6607175"/>
            <a:ext cx="2895600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>
              <a:defRPr/>
            </a:pPr>
            <a:r>
              <a:rPr lang="en-US" sz="1400" dirty="0">
                <a:solidFill>
                  <a:srgbClr val="777777"/>
                </a:solidFill>
                <a:latin typeface="Arial Narrow" pitchFamily="34" charset="0"/>
              </a:rPr>
              <a:t> BUSINESS SENSITIVE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-4763" y="5710238"/>
            <a:ext cx="9151938" cy="752475"/>
            <a:chOff x="-3" y="3597"/>
            <a:chExt cx="5765" cy="474"/>
          </a:xfrm>
        </p:grpSpPr>
        <p:sp>
          <p:nvSpPr>
            <p:cNvPr id="7" name="Freeform 6"/>
            <p:cNvSpPr>
              <a:spLocks/>
            </p:cNvSpPr>
            <p:nvPr userDrawn="1"/>
          </p:nvSpPr>
          <p:spPr bwMode="auto">
            <a:xfrm>
              <a:off x="-3" y="3597"/>
              <a:ext cx="1535" cy="168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535" y="0"/>
                </a:cxn>
                <a:cxn ang="0">
                  <a:pos x="1535" y="168"/>
                </a:cxn>
                <a:cxn ang="0">
                  <a:pos x="999" y="168"/>
                </a:cxn>
                <a:cxn ang="0">
                  <a:pos x="900" y="47"/>
                </a:cxn>
                <a:cxn ang="0">
                  <a:pos x="0" y="47"/>
                </a:cxn>
                <a:cxn ang="0">
                  <a:pos x="1" y="0"/>
                </a:cxn>
              </a:cxnLst>
              <a:rect l="0" t="0" r="r" b="b"/>
              <a:pathLst>
                <a:path w="1535" h="168">
                  <a:moveTo>
                    <a:pt x="1" y="0"/>
                  </a:moveTo>
                  <a:lnTo>
                    <a:pt x="1535" y="0"/>
                  </a:lnTo>
                  <a:lnTo>
                    <a:pt x="1535" y="168"/>
                  </a:lnTo>
                  <a:lnTo>
                    <a:pt x="999" y="168"/>
                  </a:lnTo>
                  <a:lnTo>
                    <a:pt x="900" y="47"/>
                  </a:lnTo>
                  <a:lnTo>
                    <a:pt x="0" y="4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5596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auto">
            <a:xfrm>
              <a:off x="0" y="3777"/>
              <a:ext cx="1638" cy="22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19" y="0"/>
                </a:cxn>
                <a:cxn ang="0">
                  <a:pos x="1254" y="168"/>
                </a:cxn>
                <a:cxn ang="0">
                  <a:pos x="1638" y="168"/>
                </a:cxn>
                <a:cxn ang="0">
                  <a:pos x="1638" y="227"/>
                </a:cxn>
                <a:cxn ang="0">
                  <a:pos x="626" y="227"/>
                </a:cxn>
                <a:cxn ang="0">
                  <a:pos x="470" y="44"/>
                </a:cxn>
                <a:cxn ang="0">
                  <a:pos x="0" y="44"/>
                </a:cxn>
                <a:cxn ang="0">
                  <a:pos x="0" y="0"/>
                </a:cxn>
              </a:cxnLst>
              <a:rect l="0" t="0" r="r" b="b"/>
              <a:pathLst>
                <a:path w="1638" h="227">
                  <a:moveTo>
                    <a:pt x="0" y="0"/>
                  </a:moveTo>
                  <a:lnTo>
                    <a:pt x="1119" y="0"/>
                  </a:lnTo>
                  <a:lnTo>
                    <a:pt x="1254" y="168"/>
                  </a:lnTo>
                  <a:lnTo>
                    <a:pt x="1638" y="168"/>
                  </a:lnTo>
                  <a:lnTo>
                    <a:pt x="1638" y="227"/>
                  </a:lnTo>
                  <a:lnTo>
                    <a:pt x="626" y="227"/>
                  </a:lnTo>
                  <a:lnTo>
                    <a:pt x="470" y="44"/>
                  </a:lnTo>
                  <a:lnTo>
                    <a:pt x="0" y="4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BB1E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9" name="Freeform 8"/>
            <p:cNvSpPr>
              <a:spLocks/>
            </p:cNvSpPr>
            <p:nvPr userDrawn="1"/>
          </p:nvSpPr>
          <p:spPr bwMode="auto">
            <a:xfrm>
              <a:off x="0" y="3887"/>
              <a:ext cx="510" cy="15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1" y="0"/>
                </a:cxn>
                <a:cxn ang="0">
                  <a:pos x="510" y="154"/>
                </a:cxn>
                <a:cxn ang="0">
                  <a:pos x="0" y="154"/>
                </a:cxn>
                <a:cxn ang="0">
                  <a:pos x="0" y="0"/>
                </a:cxn>
              </a:cxnLst>
              <a:rect l="0" t="0" r="r" b="b"/>
              <a:pathLst>
                <a:path w="510" h="154">
                  <a:moveTo>
                    <a:pt x="0" y="0"/>
                  </a:moveTo>
                  <a:lnTo>
                    <a:pt x="381" y="0"/>
                  </a:lnTo>
                  <a:lnTo>
                    <a:pt x="510" y="154"/>
                  </a:lnTo>
                  <a:lnTo>
                    <a:pt x="0" y="15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58025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502" y="3597"/>
              <a:ext cx="1638" cy="1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8"/>
                </a:cxn>
                <a:cxn ang="0">
                  <a:pos x="1638" y="168"/>
                </a:cxn>
                <a:cxn ang="0">
                  <a:pos x="1638" y="23"/>
                </a:cxn>
                <a:cxn ang="0">
                  <a:pos x="391" y="23"/>
                </a:cxn>
                <a:cxn ang="0">
                  <a:pos x="373" y="0"/>
                </a:cxn>
                <a:cxn ang="0">
                  <a:pos x="0" y="0"/>
                </a:cxn>
              </a:cxnLst>
              <a:rect l="0" t="0" r="r" b="b"/>
              <a:pathLst>
                <a:path w="1638" h="168">
                  <a:moveTo>
                    <a:pt x="0" y="0"/>
                  </a:moveTo>
                  <a:lnTo>
                    <a:pt x="0" y="168"/>
                  </a:lnTo>
                  <a:lnTo>
                    <a:pt x="1638" y="168"/>
                  </a:lnTo>
                  <a:lnTo>
                    <a:pt x="1638" y="23"/>
                  </a:lnTo>
                  <a:lnTo>
                    <a:pt x="391" y="23"/>
                  </a:lnTo>
                  <a:lnTo>
                    <a:pt x="37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596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1683" y="3780"/>
              <a:ext cx="1452" cy="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52" y="0"/>
                </a:cxn>
                <a:cxn ang="0">
                  <a:pos x="1452" y="72"/>
                </a:cxn>
                <a:cxn ang="0">
                  <a:pos x="57" y="72"/>
                </a:cxn>
                <a:cxn ang="0">
                  <a:pos x="0" y="0"/>
                </a:cxn>
              </a:cxnLst>
              <a:rect l="0" t="0" r="r" b="b"/>
              <a:pathLst>
                <a:path w="1452" h="72">
                  <a:moveTo>
                    <a:pt x="0" y="0"/>
                  </a:moveTo>
                  <a:lnTo>
                    <a:pt x="1452" y="0"/>
                  </a:lnTo>
                  <a:lnTo>
                    <a:pt x="1452" y="72"/>
                  </a:lnTo>
                  <a:lnTo>
                    <a:pt x="57" y="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1937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2" name="Freeform 11"/>
            <p:cNvSpPr>
              <a:spLocks/>
            </p:cNvSpPr>
            <p:nvPr userDrawn="1"/>
          </p:nvSpPr>
          <p:spPr bwMode="auto">
            <a:xfrm>
              <a:off x="1623" y="3942"/>
              <a:ext cx="1508" cy="129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63"/>
                </a:cxn>
                <a:cxn ang="0">
                  <a:pos x="350" y="63"/>
                </a:cxn>
                <a:cxn ang="0">
                  <a:pos x="404" y="129"/>
                </a:cxn>
                <a:cxn ang="0">
                  <a:pos x="1508" y="129"/>
                </a:cxn>
                <a:cxn ang="0">
                  <a:pos x="1508" y="0"/>
                </a:cxn>
                <a:cxn ang="0">
                  <a:pos x="0" y="2"/>
                </a:cxn>
              </a:cxnLst>
              <a:rect l="0" t="0" r="r" b="b"/>
              <a:pathLst>
                <a:path w="1508" h="129">
                  <a:moveTo>
                    <a:pt x="0" y="2"/>
                  </a:moveTo>
                  <a:lnTo>
                    <a:pt x="0" y="63"/>
                  </a:lnTo>
                  <a:lnTo>
                    <a:pt x="350" y="63"/>
                  </a:lnTo>
                  <a:lnTo>
                    <a:pt x="404" y="129"/>
                  </a:lnTo>
                  <a:lnTo>
                    <a:pt x="1508" y="129"/>
                  </a:lnTo>
                  <a:lnTo>
                    <a:pt x="1508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B2BB1E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" name="Freeform 12"/>
            <p:cNvSpPr>
              <a:spLocks/>
            </p:cNvSpPr>
            <p:nvPr userDrawn="1"/>
          </p:nvSpPr>
          <p:spPr bwMode="auto">
            <a:xfrm>
              <a:off x="3114" y="3620"/>
              <a:ext cx="1643" cy="3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09" y="0"/>
                </a:cxn>
                <a:cxn ang="0">
                  <a:pos x="1004" y="234"/>
                </a:cxn>
                <a:cxn ang="0">
                  <a:pos x="1577" y="234"/>
                </a:cxn>
                <a:cxn ang="0">
                  <a:pos x="1595" y="246"/>
                </a:cxn>
                <a:cxn ang="0">
                  <a:pos x="1643" y="312"/>
                </a:cxn>
                <a:cxn ang="0">
                  <a:pos x="860" y="312"/>
                </a:cxn>
                <a:cxn ang="0">
                  <a:pos x="720" y="145"/>
                </a:cxn>
                <a:cxn ang="0">
                  <a:pos x="0" y="145"/>
                </a:cxn>
                <a:cxn ang="0">
                  <a:pos x="0" y="0"/>
                </a:cxn>
              </a:cxnLst>
              <a:rect l="0" t="0" r="r" b="b"/>
              <a:pathLst>
                <a:path w="1643" h="312">
                  <a:moveTo>
                    <a:pt x="0" y="0"/>
                  </a:moveTo>
                  <a:lnTo>
                    <a:pt x="809" y="0"/>
                  </a:lnTo>
                  <a:lnTo>
                    <a:pt x="1004" y="234"/>
                  </a:lnTo>
                  <a:lnTo>
                    <a:pt x="1577" y="234"/>
                  </a:lnTo>
                  <a:lnTo>
                    <a:pt x="1595" y="246"/>
                  </a:lnTo>
                  <a:lnTo>
                    <a:pt x="1643" y="312"/>
                  </a:lnTo>
                  <a:lnTo>
                    <a:pt x="860" y="312"/>
                  </a:lnTo>
                  <a:lnTo>
                    <a:pt x="720" y="145"/>
                  </a:lnTo>
                  <a:lnTo>
                    <a:pt x="0" y="14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596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3125" y="3780"/>
              <a:ext cx="759" cy="72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699" y="0"/>
                </a:cxn>
                <a:cxn ang="0">
                  <a:pos x="759" y="71"/>
                </a:cxn>
                <a:cxn ang="0">
                  <a:pos x="0" y="72"/>
                </a:cxn>
                <a:cxn ang="0">
                  <a:pos x="1" y="0"/>
                </a:cxn>
              </a:cxnLst>
              <a:rect l="0" t="0" r="r" b="b"/>
              <a:pathLst>
                <a:path w="759" h="72">
                  <a:moveTo>
                    <a:pt x="1" y="0"/>
                  </a:moveTo>
                  <a:lnTo>
                    <a:pt x="699" y="0"/>
                  </a:lnTo>
                  <a:lnTo>
                    <a:pt x="759" y="71"/>
                  </a:lnTo>
                  <a:lnTo>
                    <a:pt x="0" y="7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31937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5" name="Freeform 14"/>
            <p:cNvSpPr>
              <a:spLocks/>
            </p:cNvSpPr>
            <p:nvPr userDrawn="1"/>
          </p:nvSpPr>
          <p:spPr bwMode="auto">
            <a:xfrm>
              <a:off x="3108" y="3942"/>
              <a:ext cx="1604" cy="1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04" y="0"/>
                </a:cxn>
                <a:cxn ang="0">
                  <a:pos x="1604" y="59"/>
                </a:cxn>
                <a:cxn ang="0">
                  <a:pos x="480" y="59"/>
                </a:cxn>
                <a:cxn ang="0">
                  <a:pos x="537" y="128"/>
                </a:cxn>
                <a:cxn ang="0">
                  <a:pos x="5" y="128"/>
                </a:cxn>
                <a:cxn ang="0">
                  <a:pos x="0" y="0"/>
                </a:cxn>
              </a:cxnLst>
              <a:rect l="0" t="0" r="r" b="b"/>
              <a:pathLst>
                <a:path w="1604" h="128">
                  <a:moveTo>
                    <a:pt x="0" y="0"/>
                  </a:moveTo>
                  <a:lnTo>
                    <a:pt x="1604" y="0"/>
                  </a:lnTo>
                  <a:lnTo>
                    <a:pt x="1604" y="59"/>
                  </a:lnTo>
                  <a:lnTo>
                    <a:pt x="480" y="59"/>
                  </a:lnTo>
                  <a:lnTo>
                    <a:pt x="537" y="128"/>
                  </a:lnTo>
                  <a:lnTo>
                    <a:pt x="5" y="1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BB1E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6" name="Freeform 15"/>
            <p:cNvSpPr>
              <a:spLocks/>
            </p:cNvSpPr>
            <p:nvPr userDrawn="1"/>
          </p:nvSpPr>
          <p:spPr bwMode="auto">
            <a:xfrm>
              <a:off x="3989" y="3671"/>
              <a:ext cx="888" cy="9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7" y="0"/>
                </a:cxn>
                <a:cxn ang="0">
                  <a:pos x="888" y="90"/>
                </a:cxn>
                <a:cxn ang="0">
                  <a:pos x="72" y="90"/>
                </a:cxn>
                <a:cxn ang="0">
                  <a:pos x="0" y="0"/>
                </a:cxn>
              </a:cxnLst>
              <a:rect l="0" t="0" r="r" b="b"/>
              <a:pathLst>
                <a:path w="888" h="90">
                  <a:moveTo>
                    <a:pt x="0" y="0"/>
                  </a:moveTo>
                  <a:lnTo>
                    <a:pt x="817" y="0"/>
                  </a:lnTo>
                  <a:lnTo>
                    <a:pt x="888" y="90"/>
                  </a:lnTo>
                  <a:lnTo>
                    <a:pt x="72" y="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58025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7" name="Freeform 29"/>
            <p:cNvSpPr>
              <a:spLocks/>
            </p:cNvSpPr>
            <p:nvPr userDrawn="1"/>
          </p:nvSpPr>
          <p:spPr bwMode="auto">
            <a:xfrm>
              <a:off x="4637" y="3866"/>
              <a:ext cx="1125" cy="66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1125" y="0"/>
                </a:cxn>
                <a:cxn ang="0">
                  <a:pos x="1125" y="66"/>
                </a:cxn>
                <a:cxn ang="0">
                  <a:pos x="0" y="66"/>
                </a:cxn>
                <a:cxn ang="0">
                  <a:pos x="4" y="0"/>
                </a:cxn>
              </a:cxnLst>
              <a:rect l="0" t="0" r="r" b="b"/>
              <a:pathLst>
                <a:path w="1125" h="66">
                  <a:moveTo>
                    <a:pt x="4" y="0"/>
                  </a:moveTo>
                  <a:lnTo>
                    <a:pt x="1125" y="0"/>
                  </a:lnTo>
                  <a:lnTo>
                    <a:pt x="1125" y="66"/>
                  </a:lnTo>
                  <a:lnTo>
                    <a:pt x="0" y="6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5596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8" name="Freeform 30"/>
            <p:cNvSpPr>
              <a:spLocks/>
            </p:cNvSpPr>
            <p:nvPr userDrawn="1"/>
          </p:nvSpPr>
          <p:spPr bwMode="auto">
            <a:xfrm>
              <a:off x="4698" y="3942"/>
              <a:ext cx="1062" cy="12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62" y="0"/>
                </a:cxn>
                <a:cxn ang="0">
                  <a:pos x="1062" y="122"/>
                </a:cxn>
                <a:cxn ang="0">
                  <a:pos x="485" y="122"/>
                </a:cxn>
                <a:cxn ang="0">
                  <a:pos x="431" y="59"/>
                </a:cxn>
                <a:cxn ang="0">
                  <a:pos x="0" y="59"/>
                </a:cxn>
                <a:cxn ang="0">
                  <a:pos x="0" y="0"/>
                </a:cxn>
              </a:cxnLst>
              <a:rect l="0" t="0" r="r" b="b"/>
              <a:pathLst>
                <a:path w="1062" h="122">
                  <a:moveTo>
                    <a:pt x="0" y="0"/>
                  </a:moveTo>
                  <a:lnTo>
                    <a:pt x="1062" y="0"/>
                  </a:lnTo>
                  <a:lnTo>
                    <a:pt x="1062" y="122"/>
                  </a:lnTo>
                  <a:lnTo>
                    <a:pt x="485" y="122"/>
                  </a:lnTo>
                  <a:lnTo>
                    <a:pt x="431" y="59"/>
                  </a:lnTo>
                  <a:lnTo>
                    <a:pt x="0" y="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2BB1E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9" name="Freeform 31"/>
            <p:cNvSpPr>
              <a:spLocks/>
            </p:cNvSpPr>
            <p:nvPr userDrawn="1"/>
          </p:nvSpPr>
          <p:spPr bwMode="auto">
            <a:xfrm>
              <a:off x="4824" y="3671"/>
              <a:ext cx="938" cy="9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" y="90"/>
                </a:cxn>
                <a:cxn ang="0">
                  <a:pos x="938" y="90"/>
                </a:cxn>
                <a:cxn ang="0">
                  <a:pos x="938" y="0"/>
                </a:cxn>
                <a:cxn ang="0">
                  <a:pos x="0" y="0"/>
                </a:cxn>
              </a:cxnLst>
              <a:rect l="0" t="0" r="r" b="b"/>
              <a:pathLst>
                <a:path w="938" h="90">
                  <a:moveTo>
                    <a:pt x="0" y="0"/>
                  </a:moveTo>
                  <a:lnTo>
                    <a:pt x="72" y="90"/>
                  </a:lnTo>
                  <a:lnTo>
                    <a:pt x="938" y="90"/>
                  </a:lnTo>
                  <a:lnTo>
                    <a:pt x="9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5596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20" name="Freeform 33"/>
            <p:cNvSpPr>
              <a:spLocks/>
            </p:cNvSpPr>
            <p:nvPr userDrawn="1"/>
          </p:nvSpPr>
          <p:spPr bwMode="auto">
            <a:xfrm>
              <a:off x="4221" y="3606"/>
              <a:ext cx="1541" cy="5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9" y="51"/>
                </a:cxn>
                <a:cxn ang="0">
                  <a:pos x="1541" y="51"/>
                </a:cxn>
                <a:cxn ang="0">
                  <a:pos x="1541" y="0"/>
                </a:cxn>
                <a:cxn ang="0">
                  <a:pos x="0" y="0"/>
                </a:cxn>
              </a:cxnLst>
              <a:rect l="0" t="0" r="r" b="b"/>
              <a:pathLst>
                <a:path w="1541" h="51">
                  <a:moveTo>
                    <a:pt x="0" y="0"/>
                  </a:moveTo>
                  <a:lnTo>
                    <a:pt x="39" y="51"/>
                  </a:lnTo>
                  <a:lnTo>
                    <a:pt x="1541" y="51"/>
                  </a:lnTo>
                  <a:lnTo>
                    <a:pt x="154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31937"/>
            </a:solidFill>
            <a:ln w="12700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372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733425" y="3578225"/>
            <a:ext cx="7812088" cy="38417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37232" name="Rectangle 16"/>
          <p:cNvSpPr>
            <a:spLocks noGrp="1" noChangeArrowheads="1"/>
          </p:cNvSpPr>
          <p:nvPr>
            <p:ph type="ctrTitle"/>
          </p:nvPr>
        </p:nvSpPr>
        <p:spPr>
          <a:xfrm>
            <a:off x="731838" y="2374900"/>
            <a:ext cx="7802562" cy="492125"/>
          </a:xfrm>
        </p:spPr>
        <p:txBody>
          <a:bodyPr anchor="b"/>
          <a:lstStyle>
            <a:lvl1pPr>
              <a:lnSpc>
                <a:spcPct val="95000"/>
              </a:lnSpc>
              <a:defRPr sz="3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4" name="Rectangle 15"/>
          <p:cNvSpPr>
            <a:spLocks noGrp="1" noChangeArrowheads="1"/>
          </p:cNvSpPr>
          <p:nvPr>
            <p:ph type="dt" sz="half" idx="10"/>
          </p:nvPr>
        </p:nvSpPr>
        <p:spPr>
          <a:xfrm>
            <a:off x="254000" y="6653213"/>
            <a:ext cx="2133600" cy="122237"/>
          </a:xfrm>
        </p:spPr>
        <p:txBody>
          <a:bodyPr/>
          <a:lstStyle>
            <a:lvl1pPr>
              <a:defRPr smtClean="0"/>
            </a:lvl1pPr>
          </a:lstStyle>
          <a:p>
            <a:endParaRPr lang="en-US" dirty="0"/>
          </a:p>
        </p:txBody>
      </p:sp>
      <p:sp>
        <p:nvSpPr>
          <p:cNvPr id="25" name="TextBox 24"/>
          <p:cNvSpPr txBox="1"/>
          <p:nvPr userDrawn="1"/>
        </p:nvSpPr>
        <p:spPr>
          <a:xfrm>
            <a:off x="259576" y="6470388"/>
            <a:ext cx="53875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Confidential Review Draft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–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For discussion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purposes only (7/31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/13).</a:t>
            </a:r>
            <a:endParaRPr lang="en-US" sz="1200" b="1" dirty="0">
              <a:solidFill>
                <a:srgbClr val="FF0000"/>
              </a:solidFill>
              <a:latin typeface="Arial Narrow" pitchFamily="34" charset="0"/>
            </a:endParaRPr>
          </a:p>
        </p:txBody>
      </p:sp>
      <p:grpSp>
        <p:nvGrpSpPr>
          <p:cNvPr id="26" name="Group 42"/>
          <p:cNvGrpSpPr>
            <a:grpSpLocks/>
          </p:cNvGrpSpPr>
          <p:nvPr userDrawn="1"/>
        </p:nvGrpSpPr>
        <p:grpSpPr bwMode="auto">
          <a:xfrm>
            <a:off x="0" y="-9525"/>
            <a:ext cx="9153525" cy="1081088"/>
            <a:chOff x="0" y="-6"/>
            <a:chExt cx="5766" cy="681"/>
          </a:xfrm>
        </p:grpSpPr>
        <p:sp>
          <p:nvSpPr>
            <p:cNvPr id="27" name="Freeform 40"/>
            <p:cNvSpPr>
              <a:spLocks/>
            </p:cNvSpPr>
            <p:nvPr userDrawn="1"/>
          </p:nvSpPr>
          <p:spPr bwMode="auto">
            <a:xfrm>
              <a:off x="0" y="-6"/>
              <a:ext cx="5766" cy="681"/>
            </a:xfrm>
            <a:custGeom>
              <a:avLst/>
              <a:gdLst/>
              <a:ahLst/>
              <a:cxnLst>
                <a:cxn ang="0">
                  <a:pos x="0" y="201"/>
                </a:cxn>
                <a:cxn ang="0">
                  <a:pos x="3714" y="201"/>
                </a:cxn>
                <a:cxn ang="0">
                  <a:pos x="4160" y="679"/>
                </a:cxn>
                <a:cxn ang="0">
                  <a:pos x="5766" y="681"/>
                </a:cxn>
                <a:cxn ang="0">
                  <a:pos x="5762" y="5"/>
                </a:cxn>
                <a:cxn ang="0">
                  <a:pos x="0" y="0"/>
                </a:cxn>
                <a:cxn ang="0">
                  <a:pos x="0" y="201"/>
                </a:cxn>
              </a:cxnLst>
              <a:rect l="0" t="0" r="r" b="b"/>
              <a:pathLst>
                <a:path w="5766" h="681">
                  <a:moveTo>
                    <a:pt x="0" y="201"/>
                  </a:moveTo>
                  <a:lnTo>
                    <a:pt x="3714" y="201"/>
                  </a:lnTo>
                  <a:lnTo>
                    <a:pt x="4160" y="679"/>
                  </a:lnTo>
                  <a:lnTo>
                    <a:pt x="5766" y="681"/>
                  </a:lnTo>
                  <a:lnTo>
                    <a:pt x="5762" y="5"/>
                  </a:lnTo>
                  <a:lnTo>
                    <a:pt x="0" y="0"/>
                  </a:lnTo>
                  <a:lnTo>
                    <a:pt x="0" y="201"/>
                  </a:lnTo>
                  <a:close/>
                </a:path>
              </a:pathLst>
            </a:custGeom>
            <a:solidFill>
              <a:srgbClr val="005596"/>
            </a:soli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pic>
          <p:nvPicPr>
            <p:cNvPr id="28" name="Picture 41" descr="BUS-OForiginalrev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white">
            <a:xfrm>
              <a:off x="4249" y="187"/>
              <a:ext cx="1344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557213"/>
            <a:ext cx="2132013" cy="24336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5750" y="557213"/>
            <a:ext cx="6248400" cy="24336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ver: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 flipH="1">
            <a:off x="3135313" y="5038725"/>
            <a:ext cx="6170612" cy="0"/>
          </a:xfrm>
          <a:prstGeom prst="line">
            <a:avLst/>
          </a:prstGeom>
          <a:ln w="76200" cap="rnd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021414" y="3886194"/>
            <a:ext cx="6707717" cy="1143000"/>
          </a:xfrm>
          <a:prstGeom prst="rect">
            <a:avLst/>
          </a:prstGeom>
        </p:spPr>
        <p:txBody>
          <a:bodyPr vert="horz"/>
          <a:lstStyle>
            <a:lvl1pPr algn="r">
              <a:defRPr sz="5500" b="1" baseline="0">
                <a:solidFill>
                  <a:srgbClr val="215581"/>
                </a:solidFill>
              </a:defRPr>
            </a:lvl1pPr>
          </a:lstStyle>
          <a:p>
            <a:r>
              <a:rPr lang="en-US" dirty="0" smtClean="0"/>
              <a:t>PROJECT TITLE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5313" y="3038477"/>
            <a:ext cx="1866900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135313" y="5238756"/>
            <a:ext cx="5565772" cy="323845"/>
          </a:xfrm>
          <a:prstGeom prst="rect">
            <a:avLst/>
          </a:prstGeom>
        </p:spPr>
        <p:txBody>
          <a:bodyPr vert="horz"/>
          <a:lstStyle>
            <a:lvl1pPr marL="0" marR="0" indent="0" algn="r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400" b="1" baseline="0">
                <a:solidFill>
                  <a:srgbClr val="235C83"/>
                </a:solidFill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dirty="0" smtClean="0"/>
              <a:t>PROJECT SUBTITLE -  FONT SIZE 14 PT ALL CAPS, ONE LINE</a:t>
            </a:r>
          </a:p>
          <a:p>
            <a:pPr lvl="0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3665538" y="5562601"/>
            <a:ext cx="5035547" cy="321731"/>
          </a:xfrm>
          <a:prstGeom prst="rect">
            <a:avLst/>
          </a:prstGeom>
        </p:spPr>
        <p:txBody>
          <a:bodyPr vert="horz"/>
          <a:lstStyle>
            <a:lvl1pPr marL="0" marR="0" indent="0" algn="r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 sz="1050" baseline="0">
                <a:solidFill>
                  <a:srgbClr val="235C83"/>
                </a:solidFill>
              </a:defRPr>
            </a:lvl1pPr>
          </a:lstStyle>
          <a:p>
            <a:pPr marL="0" marR="0" lvl="0" indent="0" algn="r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dirty="0" smtClean="0"/>
              <a:t>MONTH DAY, YEAR – FONT SIZE 10.5 PT ALL CAPS, ONE LINE</a:t>
            </a:r>
          </a:p>
          <a:p>
            <a:pPr lvl="0"/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30826" y="6470388"/>
            <a:ext cx="52784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Working Draft – Not for distribution</a:t>
            </a:r>
            <a:r>
              <a:rPr lang="en-US" sz="1200" b="1" baseline="0" dirty="0" smtClean="0">
                <a:solidFill>
                  <a:srgbClr val="FF0000"/>
                </a:solidFill>
              </a:rPr>
              <a:t>.  </a:t>
            </a:r>
            <a:r>
              <a:rPr lang="en-US" sz="1200" b="1" dirty="0" smtClean="0">
                <a:solidFill>
                  <a:srgbClr val="FF0000"/>
                </a:solidFill>
              </a:rPr>
              <a:t>For discussion purposes</a:t>
            </a:r>
            <a:r>
              <a:rPr lang="en-US" sz="1200" b="1" baseline="0" dirty="0" smtClean="0">
                <a:solidFill>
                  <a:srgbClr val="FF0000"/>
                </a:solidFill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</a:rPr>
              <a:t>only (7/31/13).</a:t>
            </a:r>
            <a:endParaRPr lang="en-US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0649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: Blank, No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474075" y="6529388"/>
            <a:ext cx="560388" cy="173037"/>
          </a:xfrm>
          <a:prstGeom prst="rect">
            <a:avLst/>
          </a:prstGeom>
          <a:solidFill>
            <a:srgbClr val="235C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117475" y="6529388"/>
            <a:ext cx="8915400" cy="0"/>
          </a:xfrm>
          <a:prstGeom prst="line">
            <a:avLst/>
          </a:prstGeom>
          <a:ln w="9525" cmpd="sng">
            <a:solidFill>
              <a:srgbClr val="235C8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 flipH="1">
            <a:off x="8750300" y="6529388"/>
            <a:ext cx="95250" cy="195262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1"/>
          <p:cNvSpPr>
            <a:spLocks noGrp="1"/>
          </p:cNvSpPr>
          <p:nvPr>
            <p:ph type="sldNum" sz="quarter" idx="10"/>
          </p:nvPr>
        </p:nvSpPr>
        <p:spPr bwMode="auto">
          <a:xfrm>
            <a:off x="8731249" y="6500813"/>
            <a:ext cx="381445" cy="171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1" hangingPunct="1">
              <a:defRPr sz="800">
                <a:solidFill>
                  <a:schemeClr val="bg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0A965BC7-65E4-BE47-B084-713452DC55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7" name="Picture 6" descr="LED_only-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0234" y="6573662"/>
            <a:ext cx="213010" cy="89628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330825" y="6470388"/>
            <a:ext cx="53329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</a:rPr>
              <a:t>Working Draft – Not for distribution</a:t>
            </a:r>
            <a:r>
              <a:rPr lang="en-US" sz="1200" b="1" baseline="0" dirty="0" smtClean="0">
                <a:solidFill>
                  <a:srgbClr val="FF0000"/>
                </a:solidFill>
              </a:rPr>
              <a:t>.  </a:t>
            </a:r>
            <a:r>
              <a:rPr lang="en-US" sz="1200" b="1" dirty="0" smtClean="0">
                <a:solidFill>
                  <a:srgbClr val="FF0000"/>
                </a:solidFill>
              </a:rPr>
              <a:t>For discussion purposes</a:t>
            </a:r>
            <a:r>
              <a:rPr lang="en-US" sz="1200" b="1" baseline="0" dirty="0" smtClean="0">
                <a:solidFill>
                  <a:srgbClr val="FF0000"/>
                </a:solidFill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</a:rPr>
              <a:t>only (7/31/13).</a:t>
            </a:r>
            <a:endParaRPr lang="en-US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7868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act: Option 1 _ 2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117475" y="87313"/>
            <a:ext cx="8915400" cy="6670675"/>
          </a:xfrm>
          <a:prstGeom prst="rect">
            <a:avLst/>
          </a:prstGeom>
          <a:solidFill>
            <a:srgbClr val="D9DB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3211513"/>
            <a:ext cx="1744663" cy="334962"/>
          </a:xfrm>
          <a:prstGeom prst="rect">
            <a:avLst/>
          </a:prstGeom>
          <a:solidFill>
            <a:srgbClr val="235C83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TextBox 14"/>
          <p:cNvSpPr txBox="1">
            <a:spLocks noChangeArrowheads="1"/>
          </p:cNvSpPr>
          <p:nvPr userDrawn="1"/>
        </p:nvSpPr>
        <p:spPr bwMode="auto">
          <a:xfrm>
            <a:off x="1954213" y="3195401"/>
            <a:ext cx="3365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solidFill>
                  <a:srgbClr val="235C83"/>
                </a:solidFill>
                <a:latin typeface="Arial" charset="0"/>
                <a:cs typeface="Arial" charset="0"/>
              </a:rPr>
              <a:t>CONTACT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5065183" y="3600447"/>
            <a:ext cx="0" cy="1385750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956328" y="3609443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NAME</a:t>
            </a:r>
          </a:p>
        </p:txBody>
      </p:sp>
      <p:sp>
        <p:nvSpPr>
          <p:cNvPr id="18" name="Text Placeholder 13"/>
          <p:cNvSpPr>
            <a:spLocks noGrp="1"/>
          </p:cNvSpPr>
          <p:nvPr>
            <p:ph type="body" sz="quarter" idx="26" hasCustomPrompt="1"/>
          </p:nvPr>
        </p:nvSpPr>
        <p:spPr>
          <a:xfrm>
            <a:off x="1956328" y="3892280"/>
            <a:ext cx="2542121" cy="274369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  <a:p>
            <a:pPr lvl="0"/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9" name="Text Placeholder 13"/>
          <p:cNvSpPr>
            <a:spLocks noGrp="1"/>
          </p:cNvSpPr>
          <p:nvPr>
            <p:ph type="body" sz="quarter" idx="27" hasCustomPrompt="1"/>
          </p:nvPr>
        </p:nvSpPr>
        <p:spPr>
          <a:xfrm>
            <a:off x="1956328" y="4173397"/>
            <a:ext cx="2871260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 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28" hasCustomPrompt="1"/>
          </p:nvPr>
        </p:nvSpPr>
        <p:spPr>
          <a:xfrm>
            <a:off x="1954213" y="4456234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1" name="Text Placeholder 13"/>
          <p:cNvSpPr>
            <a:spLocks noGrp="1"/>
          </p:cNvSpPr>
          <p:nvPr>
            <p:ph type="body" sz="quarter" idx="29" hasCustomPrompt="1"/>
          </p:nvPr>
        </p:nvSpPr>
        <p:spPr>
          <a:xfrm>
            <a:off x="1954213" y="4725449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5156727" y="3603618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NAME</a:t>
            </a:r>
          </a:p>
        </p:txBody>
      </p:sp>
      <p:sp>
        <p:nvSpPr>
          <p:cNvPr id="23" name="Text Placeholder 13"/>
          <p:cNvSpPr>
            <a:spLocks noGrp="1"/>
          </p:cNvSpPr>
          <p:nvPr>
            <p:ph type="body" sz="quarter" idx="30" hasCustomPrompt="1"/>
          </p:nvPr>
        </p:nvSpPr>
        <p:spPr>
          <a:xfrm>
            <a:off x="5156727" y="3886455"/>
            <a:ext cx="2542121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4" name="Text Placeholder 13"/>
          <p:cNvSpPr>
            <a:spLocks noGrp="1"/>
          </p:cNvSpPr>
          <p:nvPr>
            <p:ph type="body" sz="quarter" idx="31" hasCustomPrompt="1"/>
          </p:nvPr>
        </p:nvSpPr>
        <p:spPr>
          <a:xfrm>
            <a:off x="5156727" y="4167572"/>
            <a:ext cx="2886606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5" name="Text Placeholder 13"/>
          <p:cNvSpPr>
            <a:spLocks noGrp="1"/>
          </p:cNvSpPr>
          <p:nvPr>
            <p:ph type="body" sz="quarter" idx="32" hasCustomPrompt="1"/>
          </p:nvPr>
        </p:nvSpPr>
        <p:spPr>
          <a:xfrm>
            <a:off x="5154612" y="4450409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6" name="Text Placeholder 13"/>
          <p:cNvSpPr>
            <a:spLocks noGrp="1"/>
          </p:cNvSpPr>
          <p:nvPr>
            <p:ph type="body" sz="quarter" idx="33" hasCustomPrompt="1"/>
          </p:nvPr>
        </p:nvSpPr>
        <p:spPr>
          <a:xfrm>
            <a:off x="5154612" y="4719624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  <p:sp>
        <p:nvSpPr>
          <p:cNvPr id="28" name="TextBox 27"/>
          <p:cNvSpPr txBox="1"/>
          <p:nvPr userDrawn="1"/>
        </p:nvSpPr>
        <p:spPr>
          <a:xfrm>
            <a:off x="259576" y="6470388"/>
            <a:ext cx="53875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Confidential Review Draft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–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For discussion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purposes only (7/31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/13).</a:t>
            </a:r>
            <a:endParaRPr lang="en-US" sz="1200" b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2954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: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17475" y="0"/>
            <a:ext cx="8915400" cy="6646863"/>
          </a:xfrm>
          <a:prstGeom prst="rect">
            <a:avLst/>
          </a:prstGeom>
          <a:solidFill>
            <a:srgbClr val="235C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3" name="Straight Connector 2"/>
          <p:cNvCxnSpPr/>
          <p:nvPr userDrawn="1"/>
        </p:nvCxnSpPr>
        <p:spPr>
          <a:xfrm flipH="1">
            <a:off x="3135313" y="5038725"/>
            <a:ext cx="6170612" cy="0"/>
          </a:xfrm>
          <a:prstGeom prst="line">
            <a:avLst/>
          </a:prstGeom>
          <a:ln w="76200" cap="rnd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LED_mainlogo_rev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3238" y="2990850"/>
            <a:ext cx="1965325" cy="55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021414" y="3886194"/>
            <a:ext cx="6707717" cy="1143000"/>
          </a:xfrm>
          <a:prstGeom prst="rect">
            <a:avLst/>
          </a:prstGeom>
        </p:spPr>
        <p:txBody>
          <a:bodyPr vert="horz"/>
          <a:lstStyle>
            <a:lvl1pPr algn="r">
              <a:defRPr sz="55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PROJECT TITLE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135313" y="5238756"/>
            <a:ext cx="5565772" cy="323845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4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PROJECT SUBTITLE -  FONT SIZE 14 PT ALL CAPS, ONE LINE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4140200" y="5562601"/>
            <a:ext cx="4560886" cy="321731"/>
          </a:xfrm>
          <a:prstGeom prst="rect">
            <a:avLst/>
          </a:prstGeom>
        </p:spPr>
        <p:txBody>
          <a:bodyPr vert="horz"/>
          <a:lstStyle>
            <a:lvl1pPr marL="0" indent="0" algn="r">
              <a:buNone/>
              <a:defRPr sz="105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MONTH DAY, YEAR – FONT SIZE 10.5 PT ALL CAPS, ONE 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5604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ontent: Text Box - Header (2 Lines of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8474075" y="6529388"/>
            <a:ext cx="560388" cy="173037"/>
          </a:xfrm>
          <a:prstGeom prst="rect">
            <a:avLst/>
          </a:prstGeom>
          <a:solidFill>
            <a:srgbClr val="235C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 flipH="1">
            <a:off x="8750300" y="6529388"/>
            <a:ext cx="95250" cy="195262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568325" y="403989"/>
            <a:ext cx="7843838" cy="856603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="1" cap="all">
                <a:solidFill>
                  <a:srgbClr val="235C83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create slide title. Complete sentence. Font: blue, </a:t>
            </a:r>
            <a:r>
              <a:rPr lang="en-US" dirty="0" err="1" smtClean="0"/>
              <a:t>arial</a:t>
            </a:r>
            <a:r>
              <a:rPr lang="en-US" dirty="0" smtClean="0"/>
              <a:t> bold 20 pt. Up to two lines only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583675" y="2100255"/>
            <a:ext cx="7480300" cy="91387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rgbClr val="235C83"/>
              </a:buClr>
              <a:buFont typeface="Wingdings" charset="2"/>
              <a:buNone/>
              <a:defRPr sz="1600" b="0" baseline="0">
                <a:solidFill>
                  <a:srgbClr val="000000"/>
                </a:solidFill>
              </a:defRPr>
            </a:lvl1pPr>
            <a:lvl2pPr marL="742950" indent="-285750">
              <a:buClr>
                <a:srgbClr val="235C83"/>
              </a:buClr>
              <a:buFont typeface="Wingdings" charset="2"/>
              <a:buChar char="§"/>
              <a:defRPr sz="1200" b="0">
                <a:solidFill>
                  <a:srgbClr val="000000"/>
                </a:solidFill>
              </a:defRPr>
            </a:lvl2pPr>
            <a:lvl3pPr marL="1143000" indent="-228600">
              <a:buClr>
                <a:srgbClr val="235C83"/>
              </a:buClr>
              <a:buFont typeface="Wingdings" charset="2"/>
              <a:buChar char="§"/>
              <a:defRPr sz="1200" b="0">
                <a:solidFill>
                  <a:srgbClr val="000000"/>
                </a:solidFill>
              </a:defRPr>
            </a:lvl3pPr>
            <a:lvl4pPr marL="1600200" indent="-228600">
              <a:buClr>
                <a:srgbClr val="235C83"/>
              </a:buClr>
              <a:buFont typeface="Wingdings" charset="2"/>
              <a:buChar char="§"/>
              <a:defRPr sz="1200" b="0">
                <a:solidFill>
                  <a:srgbClr val="000000"/>
                </a:solidFill>
              </a:defRPr>
            </a:lvl4pPr>
            <a:lvl5pPr marL="2057400" indent="-228600">
              <a:buClr>
                <a:srgbClr val="235C83"/>
              </a:buClr>
              <a:buFont typeface="Wingdings" charset="2"/>
              <a:buChar char="§"/>
              <a:defRPr sz="12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body text: Arial 16 </a:t>
            </a:r>
            <a:r>
              <a:rPr lang="en-US" dirty="0" err="1" smtClean="0"/>
              <a:t>pt</a:t>
            </a:r>
            <a:r>
              <a:rPr lang="en-US" dirty="0" smtClean="0"/>
              <a:t> with 1.1 line height. This format is for PRESENTATION SLIDES ONLY. 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583675" y="1756838"/>
            <a:ext cx="7473431" cy="4127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="1">
                <a:solidFill>
                  <a:srgbClr val="235C83"/>
                </a:solidFill>
              </a:defRPr>
            </a:lvl1pPr>
          </a:lstStyle>
          <a:p>
            <a:pPr lvl="0"/>
            <a:r>
              <a:rPr lang="en-US" dirty="0" smtClean="0"/>
              <a:t>CLICK TO EDIT BODY SUBTITLE. ALL CAPS BOLD ARIAL 18 PT</a:t>
            </a: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7" hasCustomPrompt="1"/>
          </p:nvPr>
        </p:nvSpPr>
        <p:spPr>
          <a:xfrm>
            <a:off x="583675" y="3598856"/>
            <a:ext cx="7480300" cy="91387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rgbClr val="235C83"/>
              </a:buClr>
              <a:buFont typeface="Wingdings" charset="2"/>
              <a:buNone/>
              <a:defRPr sz="1600" b="0" baseline="0">
                <a:solidFill>
                  <a:srgbClr val="000000"/>
                </a:solidFill>
              </a:defRPr>
            </a:lvl1pPr>
            <a:lvl2pPr marL="742950" indent="-285750">
              <a:buClr>
                <a:srgbClr val="235C83"/>
              </a:buClr>
              <a:buFont typeface="Wingdings" charset="2"/>
              <a:buChar char="§"/>
              <a:defRPr sz="1200" b="0">
                <a:solidFill>
                  <a:srgbClr val="000000"/>
                </a:solidFill>
              </a:defRPr>
            </a:lvl2pPr>
            <a:lvl3pPr marL="1143000" indent="-228600">
              <a:buClr>
                <a:srgbClr val="235C83"/>
              </a:buClr>
              <a:buFont typeface="Wingdings" charset="2"/>
              <a:buChar char="§"/>
              <a:defRPr sz="1200" b="0">
                <a:solidFill>
                  <a:srgbClr val="000000"/>
                </a:solidFill>
              </a:defRPr>
            </a:lvl3pPr>
            <a:lvl4pPr marL="1600200" indent="-228600">
              <a:buClr>
                <a:srgbClr val="235C83"/>
              </a:buClr>
              <a:buFont typeface="Wingdings" charset="2"/>
              <a:buChar char="§"/>
              <a:defRPr sz="1200" b="0">
                <a:solidFill>
                  <a:srgbClr val="000000"/>
                </a:solidFill>
              </a:defRPr>
            </a:lvl4pPr>
            <a:lvl5pPr marL="2057400" indent="-228600">
              <a:buClr>
                <a:srgbClr val="235C83"/>
              </a:buClr>
              <a:buFont typeface="Wingdings" charset="2"/>
              <a:buChar char="§"/>
              <a:defRPr sz="12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body text: Arial 16 </a:t>
            </a:r>
            <a:r>
              <a:rPr lang="en-US" dirty="0" err="1" smtClean="0"/>
              <a:t>pt</a:t>
            </a:r>
            <a:r>
              <a:rPr lang="en-US" dirty="0" smtClean="0"/>
              <a:t> with 1.1 line height. This format is for PRESENTATION SLIDES ONLY. 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583675" y="3255439"/>
            <a:ext cx="7473431" cy="4127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="1">
                <a:solidFill>
                  <a:srgbClr val="235C83"/>
                </a:solidFill>
              </a:defRPr>
            </a:lvl1pPr>
          </a:lstStyle>
          <a:p>
            <a:pPr lvl="0"/>
            <a:r>
              <a:rPr lang="en-US" dirty="0" smtClean="0"/>
              <a:t>CLICK TO EDIT BODY SUBTITLE. ALL CAPS BOLD ARIAL 18 PT</a:t>
            </a:r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9" hasCustomPrompt="1"/>
          </p:nvPr>
        </p:nvSpPr>
        <p:spPr>
          <a:xfrm>
            <a:off x="583675" y="5129726"/>
            <a:ext cx="7480300" cy="913878"/>
          </a:xfrm>
          <a:prstGeom prst="rect">
            <a:avLst/>
          </a:prstGeom>
        </p:spPr>
        <p:txBody>
          <a:bodyPr vert="horz"/>
          <a:lstStyle>
            <a:lvl1pPr marL="0" indent="0">
              <a:buClr>
                <a:srgbClr val="235C83"/>
              </a:buClr>
              <a:buFont typeface="Wingdings" charset="2"/>
              <a:buNone/>
              <a:defRPr sz="1600" b="0" baseline="0">
                <a:solidFill>
                  <a:srgbClr val="000000"/>
                </a:solidFill>
              </a:defRPr>
            </a:lvl1pPr>
            <a:lvl2pPr marL="742950" indent="-285750">
              <a:buClr>
                <a:srgbClr val="235C83"/>
              </a:buClr>
              <a:buFont typeface="Wingdings" charset="2"/>
              <a:buChar char="§"/>
              <a:defRPr sz="1200" b="0">
                <a:solidFill>
                  <a:srgbClr val="000000"/>
                </a:solidFill>
              </a:defRPr>
            </a:lvl2pPr>
            <a:lvl3pPr marL="1143000" indent="-228600">
              <a:buClr>
                <a:srgbClr val="235C83"/>
              </a:buClr>
              <a:buFont typeface="Wingdings" charset="2"/>
              <a:buChar char="§"/>
              <a:defRPr sz="1200" b="0">
                <a:solidFill>
                  <a:srgbClr val="000000"/>
                </a:solidFill>
              </a:defRPr>
            </a:lvl3pPr>
            <a:lvl4pPr marL="1600200" indent="-228600">
              <a:buClr>
                <a:srgbClr val="235C83"/>
              </a:buClr>
              <a:buFont typeface="Wingdings" charset="2"/>
              <a:buChar char="§"/>
              <a:defRPr sz="1200" b="0">
                <a:solidFill>
                  <a:srgbClr val="000000"/>
                </a:solidFill>
              </a:defRPr>
            </a:lvl4pPr>
            <a:lvl5pPr marL="2057400" indent="-228600">
              <a:buClr>
                <a:srgbClr val="235C83"/>
              </a:buClr>
              <a:buFont typeface="Wingdings" charset="2"/>
              <a:buChar char="§"/>
              <a:defRPr sz="1200" b="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body text: Arial 16 </a:t>
            </a:r>
            <a:r>
              <a:rPr lang="en-US" dirty="0" err="1" smtClean="0"/>
              <a:t>pt</a:t>
            </a:r>
            <a:r>
              <a:rPr lang="en-US" dirty="0" smtClean="0"/>
              <a:t> with 1.1 line height. This format is for PRESENTATION SLIDES ONLY. 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583675" y="4786309"/>
            <a:ext cx="7473431" cy="4127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 b="1">
                <a:solidFill>
                  <a:srgbClr val="235C83"/>
                </a:solidFill>
              </a:defRPr>
            </a:lvl1pPr>
          </a:lstStyle>
          <a:p>
            <a:pPr lvl="0"/>
            <a:r>
              <a:rPr lang="en-US" dirty="0" smtClean="0"/>
              <a:t>CLICK TO EDIT BODY SUBTITLE. ALL CAPS BOLD ARIAL 18 PT</a:t>
            </a:r>
          </a:p>
        </p:txBody>
      </p:sp>
      <p:sp>
        <p:nvSpPr>
          <p:cNvPr id="17" name="Slide Number Placeholder 1"/>
          <p:cNvSpPr>
            <a:spLocks noGrp="1"/>
          </p:cNvSpPr>
          <p:nvPr>
            <p:ph type="sldNum" sz="quarter" idx="10"/>
          </p:nvPr>
        </p:nvSpPr>
        <p:spPr bwMode="auto">
          <a:xfrm>
            <a:off x="8731249" y="6500813"/>
            <a:ext cx="381445" cy="171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1" hangingPunct="1">
              <a:defRPr sz="800">
                <a:solidFill>
                  <a:schemeClr val="bg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0A965BC7-65E4-BE47-B084-713452DC55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6" name="Picture 15" descr="LED_only-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0234" y="6573662"/>
            <a:ext cx="213010" cy="89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0127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: Larg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474075" y="6529388"/>
            <a:ext cx="560388" cy="173037"/>
          </a:xfrm>
          <a:prstGeom prst="rect">
            <a:avLst/>
          </a:prstGeom>
          <a:solidFill>
            <a:srgbClr val="235C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 flipH="1">
            <a:off x="8750300" y="6529388"/>
            <a:ext cx="95250" cy="195262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479425" y="893704"/>
            <a:ext cx="8366125" cy="5437246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4000" b="0" i="0" baseline="0">
                <a:solidFill>
                  <a:srgbClr val="235C83"/>
                </a:solidFill>
                <a:latin typeface="Arial"/>
                <a:cs typeface="Arial"/>
              </a:defRPr>
            </a:lvl1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LARGE TEXT. </a:t>
            </a:r>
            <a:br>
              <a:rPr lang="en-US" dirty="0" smtClean="0"/>
            </a:br>
            <a:r>
              <a:rPr lang="en-US" dirty="0" smtClean="0"/>
              <a:t>ALL CAPS. FONT SIZE: 55 PT., </a:t>
            </a:r>
            <a:br>
              <a:rPr lang="en-US" dirty="0" smtClean="0"/>
            </a:br>
            <a:r>
              <a:rPr lang="en-US" dirty="0" smtClean="0"/>
              <a:t>40 PT. 32 PT., OR 24 PT. WITH </a:t>
            </a:r>
            <a:br>
              <a:rPr lang="en-US" dirty="0" smtClean="0"/>
            </a:br>
            <a:r>
              <a:rPr lang="en-US" dirty="0" smtClean="0"/>
              <a:t>1.0 LINE HEIGHT ON EACH. </a:t>
            </a:r>
            <a:br>
              <a:rPr lang="en-US" dirty="0" smtClean="0"/>
            </a:br>
            <a:r>
              <a:rPr lang="en-US" dirty="0" smtClean="0"/>
              <a:t>THE MAIN POINT SHOULD BE </a:t>
            </a:r>
            <a:br>
              <a:rPr lang="en-US" dirty="0" smtClean="0"/>
            </a:br>
            <a:r>
              <a:rPr lang="en-US" dirty="0" smtClean="0"/>
              <a:t>IN BOLD. ALL TEXT SHOULD </a:t>
            </a:r>
            <a:br>
              <a:rPr lang="en-US" dirty="0" smtClean="0"/>
            </a:br>
            <a:r>
              <a:rPr lang="en-US" dirty="0" smtClean="0"/>
              <a:t>BE BLUE.</a:t>
            </a:r>
          </a:p>
        </p:txBody>
      </p:sp>
      <p:sp>
        <p:nvSpPr>
          <p:cNvPr id="9" name="Slide Number Placeholder 1"/>
          <p:cNvSpPr>
            <a:spLocks noGrp="1"/>
          </p:cNvSpPr>
          <p:nvPr>
            <p:ph type="sldNum" sz="quarter" idx="10"/>
          </p:nvPr>
        </p:nvSpPr>
        <p:spPr bwMode="auto">
          <a:xfrm>
            <a:off x="8731249" y="6500813"/>
            <a:ext cx="381445" cy="171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1" hangingPunct="1">
              <a:defRPr sz="800">
                <a:solidFill>
                  <a:schemeClr val="bg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0A965BC7-65E4-BE47-B084-713452DC55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 descr="LED_only-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0234" y="6573662"/>
            <a:ext cx="213010" cy="89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2771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: 2 Images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8474075" y="6529388"/>
            <a:ext cx="560388" cy="173037"/>
          </a:xfrm>
          <a:prstGeom prst="rect">
            <a:avLst/>
          </a:prstGeom>
          <a:solidFill>
            <a:srgbClr val="235C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4657725" y="1882775"/>
            <a:ext cx="0" cy="4175125"/>
          </a:xfrm>
          <a:prstGeom prst="line">
            <a:avLst/>
          </a:prstGeom>
          <a:ln w="6350" cmpd="sng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>
            <a:off x="479425" y="1882775"/>
            <a:ext cx="0" cy="4175125"/>
          </a:xfrm>
          <a:prstGeom prst="line">
            <a:avLst/>
          </a:prstGeom>
          <a:ln w="6350" cmpd="sng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 flipH="1">
            <a:off x="8750300" y="6529388"/>
            <a:ext cx="95250" cy="195262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12140" y="3448051"/>
            <a:ext cx="3919220" cy="2609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Place Image Here</a:t>
            </a:r>
            <a:endParaRPr lang="en-US" dirty="0"/>
          </a:p>
        </p:txBody>
      </p:sp>
      <p:sp>
        <p:nvSpPr>
          <p:cNvPr id="20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4786630" y="3448051"/>
            <a:ext cx="3919220" cy="2609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Place Image Here</a:t>
            </a:r>
            <a:endParaRPr lang="en-US" dirty="0"/>
          </a:p>
        </p:txBody>
      </p:sp>
      <p:sp>
        <p:nvSpPr>
          <p:cNvPr id="11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568325" y="403989"/>
            <a:ext cx="7843838" cy="856603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="1" cap="all">
                <a:solidFill>
                  <a:srgbClr val="235C83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content slide title. Font: blue, </a:t>
            </a:r>
            <a:r>
              <a:rPr lang="en-US" dirty="0" err="1" smtClean="0"/>
              <a:t>arial</a:t>
            </a:r>
            <a:r>
              <a:rPr lang="en-US" dirty="0" smtClean="0"/>
              <a:t> bold 20 </a:t>
            </a:r>
            <a:r>
              <a:rPr lang="en-US" dirty="0" err="1" smtClean="0"/>
              <a:t>pt</a:t>
            </a:r>
            <a:r>
              <a:rPr lang="en-US" dirty="0" smtClean="0"/>
              <a:t> with 1.0 line height. One or two lines only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68325" y="1882776"/>
            <a:ext cx="3595687" cy="1409818"/>
          </a:xfrm>
          <a:prstGeom prst="rect">
            <a:avLst/>
          </a:prstGeom>
        </p:spPr>
        <p:txBody>
          <a:bodyPr vert="horz"/>
          <a:lstStyle>
            <a:lvl1pPr marL="0" indent="0" algn="l">
              <a:buClr>
                <a:srgbClr val="235C83"/>
              </a:buClr>
              <a:buFontTx/>
              <a:buNone/>
              <a:defRPr sz="1600"/>
            </a:lvl1pPr>
            <a:lvl2pPr marL="628650" indent="-171450" algn="l">
              <a:buClr>
                <a:srgbClr val="235C83"/>
              </a:buClr>
              <a:buFont typeface="Wingdings" charset="2"/>
              <a:buChar char="§"/>
              <a:defRPr sz="1200"/>
            </a:lvl2pPr>
            <a:lvl3pPr marL="1085850" indent="-171450" algn="l">
              <a:buClr>
                <a:srgbClr val="235C83"/>
              </a:buClr>
              <a:buFont typeface="Wingdings" charset="2"/>
              <a:buChar char="§"/>
              <a:defRPr sz="1200"/>
            </a:lvl3pPr>
            <a:lvl4pPr marL="1543050" indent="-171450" algn="l">
              <a:buClr>
                <a:srgbClr val="235C83"/>
              </a:buClr>
              <a:buFont typeface="Wingdings" charset="2"/>
              <a:buChar char="§"/>
              <a:defRPr sz="1200"/>
            </a:lvl4pPr>
            <a:lvl5pPr marL="2000250" indent="-171450" algn="l">
              <a:buClr>
                <a:srgbClr val="235C83"/>
              </a:buClr>
              <a:buFont typeface="Wingdings" charset="2"/>
              <a:buChar char="§"/>
              <a:defRPr sz="1200"/>
            </a:lvl5pPr>
          </a:lstStyle>
          <a:p>
            <a:pPr lvl="0"/>
            <a:r>
              <a:rPr lang="en-US" dirty="0" smtClean="0"/>
              <a:t>Click to edit body text: Arial 16 </a:t>
            </a:r>
            <a:r>
              <a:rPr lang="en-US" dirty="0" err="1" smtClean="0"/>
              <a:t>pt</a:t>
            </a:r>
            <a:r>
              <a:rPr lang="en-US" dirty="0" smtClean="0"/>
              <a:t>   with 1.1 line height. </a:t>
            </a:r>
            <a:br>
              <a:rPr lang="en-US" dirty="0" smtClean="0"/>
            </a:br>
            <a:r>
              <a:rPr lang="en-US" dirty="0" smtClean="0"/>
              <a:t>This format is for PRESENTATION SLIDES ONLY.  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4786630" y="1882776"/>
            <a:ext cx="3595687" cy="1409818"/>
          </a:xfrm>
          <a:prstGeom prst="rect">
            <a:avLst/>
          </a:prstGeom>
        </p:spPr>
        <p:txBody>
          <a:bodyPr vert="horz"/>
          <a:lstStyle>
            <a:lvl1pPr marL="0" indent="0" algn="l">
              <a:buClr>
                <a:srgbClr val="235C83"/>
              </a:buClr>
              <a:buFontTx/>
              <a:buNone/>
              <a:defRPr sz="1600"/>
            </a:lvl1pPr>
            <a:lvl2pPr marL="628650" indent="-171450" algn="l">
              <a:buClr>
                <a:srgbClr val="235C83"/>
              </a:buClr>
              <a:buFont typeface="Wingdings" charset="2"/>
              <a:buChar char="§"/>
              <a:defRPr sz="1200"/>
            </a:lvl2pPr>
            <a:lvl3pPr marL="1085850" indent="-171450" algn="l">
              <a:buClr>
                <a:srgbClr val="235C83"/>
              </a:buClr>
              <a:buFont typeface="Wingdings" charset="2"/>
              <a:buChar char="§"/>
              <a:defRPr sz="1200"/>
            </a:lvl3pPr>
            <a:lvl4pPr marL="1543050" indent="-171450" algn="l">
              <a:buClr>
                <a:srgbClr val="235C83"/>
              </a:buClr>
              <a:buFont typeface="Wingdings" charset="2"/>
              <a:buChar char="§"/>
              <a:defRPr sz="1200"/>
            </a:lvl4pPr>
            <a:lvl5pPr marL="2000250" indent="-171450" algn="l">
              <a:buClr>
                <a:srgbClr val="235C83"/>
              </a:buClr>
              <a:buFont typeface="Wingdings" charset="2"/>
              <a:buChar char="§"/>
              <a:defRPr sz="1200"/>
            </a:lvl5pPr>
          </a:lstStyle>
          <a:p>
            <a:pPr lvl="0"/>
            <a:r>
              <a:rPr lang="en-US" dirty="0" smtClean="0"/>
              <a:t>Click to edit body text: Arial 16 </a:t>
            </a:r>
            <a:r>
              <a:rPr lang="en-US" dirty="0" err="1" smtClean="0"/>
              <a:t>pt</a:t>
            </a:r>
            <a:r>
              <a:rPr lang="en-US" dirty="0" smtClean="0"/>
              <a:t>  with 1.1 line height. </a:t>
            </a:r>
            <a:br>
              <a:rPr lang="en-US" dirty="0" smtClean="0"/>
            </a:br>
            <a:r>
              <a:rPr lang="en-US" dirty="0" smtClean="0"/>
              <a:t>This format is for PRESENTATION SLIDES ONLY. </a:t>
            </a:r>
          </a:p>
        </p:txBody>
      </p:sp>
      <p:sp>
        <p:nvSpPr>
          <p:cNvPr id="15" name="Slide Number Placeholder 1"/>
          <p:cNvSpPr>
            <a:spLocks noGrp="1"/>
          </p:cNvSpPr>
          <p:nvPr>
            <p:ph type="sldNum" sz="quarter" idx="10"/>
          </p:nvPr>
        </p:nvSpPr>
        <p:spPr bwMode="auto">
          <a:xfrm>
            <a:off x="8731249" y="6500813"/>
            <a:ext cx="381445" cy="171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1" hangingPunct="1">
              <a:defRPr sz="800">
                <a:solidFill>
                  <a:schemeClr val="bg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0A965BC7-65E4-BE47-B084-713452DC55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4" name="Picture 13" descr="LED_only-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0234" y="6573662"/>
            <a:ext cx="213010" cy="89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3518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: 3 Images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117475" y="6529388"/>
            <a:ext cx="8915400" cy="0"/>
          </a:xfrm>
          <a:prstGeom prst="line">
            <a:avLst/>
          </a:prstGeom>
          <a:ln w="9525" cmpd="sng">
            <a:solidFill>
              <a:srgbClr val="235C8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 flipH="1">
            <a:off x="8750300" y="6529388"/>
            <a:ext cx="95250" cy="195262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71500" y="4123055"/>
            <a:ext cx="2552700" cy="19097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Place Image Here</a:t>
            </a:r>
            <a:endParaRPr lang="en-US" dirty="0"/>
          </a:p>
        </p:txBody>
      </p:sp>
      <p:sp>
        <p:nvSpPr>
          <p:cNvPr id="28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3274536" y="4123055"/>
            <a:ext cx="2552700" cy="19097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Place Image Here</a:t>
            </a:r>
            <a:endParaRPr lang="en-US" dirty="0"/>
          </a:p>
        </p:txBody>
      </p:sp>
      <p:sp>
        <p:nvSpPr>
          <p:cNvPr id="29" name="Content Placeholder 2"/>
          <p:cNvSpPr>
            <a:spLocks noGrp="1"/>
          </p:cNvSpPr>
          <p:nvPr>
            <p:ph sz="half" idx="12" hasCustomPrompt="1"/>
          </p:nvPr>
        </p:nvSpPr>
        <p:spPr>
          <a:xfrm>
            <a:off x="5987733" y="4123055"/>
            <a:ext cx="2552700" cy="19097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Place Image Here</a:t>
            </a:r>
            <a:endParaRPr lang="en-US" dirty="0"/>
          </a:p>
        </p:txBody>
      </p:sp>
      <p:sp>
        <p:nvSpPr>
          <p:cNvPr id="13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30825" y="403989"/>
            <a:ext cx="7843838" cy="856603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="1" cap="all">
                <a:solidFill>
                  <a:srgbClr val="235C83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content slide title. Font: blue, </a:t>
            </a:r>
            <a:r>
              <a:rPr lang="en-US" dirty="0" err="1" smtClean="0"/>
              <a:t>arial</a:t>
            </a:r>
            <a:r>
              <a:rPr lang="en-US" dirty="0" smtClean="0"/>
              <a:t> bold 20 </a:t>
            </a:r>
            <a:r>
              <a:rPr lang="en-US" dirty="0" err="1" smtClean="0"/>
              <a:t>pt</a:t>
            </a:r>
            <a:r>
              <a:rPr lang="en-US" dirty="0" smtClean="0"/>
              <a:t> with 1.0 line height. One or two lines only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68325" y="1882776"/>
            <a:ext cx="2555875" cy="1409818"/>
          </a:xfrm>
          <a:prstGeom prst="rect">
            <a:avLst/>
          </a:prstGeom>
        </p:spPr>
        <p:txBody>
          <a:bodyPr vert="horz"/>
          <a:lstStyle>
            <a:lvl1pPr marL="0" indent="0" algn="l">
              <a:buClr>
                <a:srgbClr val="235C83"/>
              </a:buClr>
              <a:buFontTx/>
              <a:buNone/>
              <a:defRPr sz="1600"/>
            </a:lvl1pPr>
            <a:lvl2pPr marL="628650" indent="-171450" algn="l">
              <a:buClr>
                <a:srgbClr val="235C83"/>
              </a:buClr>
              <a:buFont typeface="Wingdings" charset="2"/>
              <a:buChar char="§"/>
              <a:defRPr sz="1200"/>
            </a:lvl2pPr>
            <a:lvl3pPr marL="1085850" indent="-171450" algn="l">
              <a:buClr>
                <a:srgbClr val="235C83"/>
              </a:buClr>
              <a:buFont typeface="Wingdings" charset="2"/>
              <a:buChar char="§"/>
              <a:defRPr sz="1200"/>
            </a:lvl3pPr>
            <a:lvl4pPr marL="1543050" indent="-171450" algn="l">
              <a:buClr>
                <a:srgbClr val="235C83"/>
              </a:buClr>
              <a:buFont typeface="Wingdings" charset="2"/>
              <a:buChar char="§"/>
              <a:defRPr sz="1200"/>
            </a:lvl4pPr>
            <a:lvl5pPr marL="2000250" indent="-171450" algn="l">
              <a:buClr>
                <a:srgbClr val="235C83"/>
              </a:buClr>
              <a:buFont typeface="Wingdings" charset="2"/>
              <a:buChar char="§"/>
              <a:defRPr sz="1200"/>
            </a:lvl5pPr>
          </a:lstStyle>
          <a:p>
            <a:pPr lvl="0"/>
            <a:r>
              <a:rPr lang="en-US" dirty="0" smtClean="0"/>
              <a:t>Click to edit body text: Arial 16 </a:t>
            </a:r>
            <a:r>
              <a:rPr lang="en-US" dirty="0" err="1" smtClean="0"/>
              <a:t>pt</a:t>
            </a:r>
            <a:r>
              <a:rPr lang="en-US" dirty="0" smtClean="0"/>
              <a:t> with 1.1 line height. This format is for PRESENTATION SLIDES ONLY. 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3274536" y="1882776"/>
            <a:ext cx="2555875" cy="1409818"/>
          </a:xfrm>
          <a:prstGeom prst="rect">
            <a:avLst/>
          </a:prstGeom>
        </p:spPr>
        <p:txBody>
          <a:bodyPr vert="horz"/>
          <a:lstStyle>
            <a:lvl1pPr marL="0" indent="0" algn="l">
              <a:buClr>
                <a:srgbClr val="235C83"/>
              </a:buClr>
              <a:buFontTx/>
              <a:buNone/>
              <a:defRPr sz="1600"/>
            </a:lvl1pPr>
            <a:lvl2pPr marL="628650" indent="-171450" algn="l">
              <a:buClr>
                <a:srgbClr val="235C83"/>
              </a:buClr>
              <a:buFont typeface="Wingdings" charset="2"/>
              <a:buChar char="§"/>
              <a:defRPr sz="1200"/>
            </a:lvl2pPr>
            <a:lvl3pPr marL="1085850" indent="-171450" algn="l">
              <a:buClr>
                <a:srgbClr val="235C83"/>
              </a:buClr>
              <a:buFont typeface="Wingdings" charset="2"/>
              <a:buChar char="§"/>
              <a:defRPr sz="1200"/>
            </a:lvl3pPr>
            <a:lvl4pPr marL="1543050" indent="-171450" algn="l">
              <a:buClr>
                <a:srgbClr val="235C83"/>
              </a:buClr>
              <a:buFont typeface="Wingdings" charset="2"/>
              <a:buChar char="§"/>
              <a:defRPr sz="1200"/>
            </a:lvl4pPr>
            <a:lvl5pPr marL="2000250" indent="-171450" algn="l">
              <a:buClr>
                <a:srgbClr val="235C83"/>
              </a:buClr>
              <a:buFont typeface="Wingdings" charset="2"/>
              <a:buChar char="§"/>
              <a:defRPr sz="1200"/>
            </a:lvl5pPr>
          </a:lstStyle>
          <a:p>
            <a:pPr lvl="0"/>
            <a:r>
              <a:rPr lang="en-US" dirty="0" smtClean="0"/>
              <a:t>Click to edit body text: Arial 16 </a:t>
            </a:r>
            <a:r>
              <a:rPr lang="en-US" dirty="0" err="1" smtClean="0"/>
              <a:t>pt</a:t>
            </a:r>
            <a:r>
              <a:rPr lang="en-US" dirty="0" smtClean="0"/>
              <a:t> with 1.1 line height. This format is for PRESENTATION SLIDES ONLY. 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5987733" y="1882776"/>
            <a:ext cx="2555875" cy="1409818"/>
          </a:xfrm>
          <a:prstGeom prst="rect">
            <a:avLst/>
          </a:prstGeom>
        </p:spPr>
        <p:txBody>
          <a:bodyPr vert="horz"/>
          <a:lstStyle>
            <a:lvl1pPr marL="0" indent="0" algn="l">
              <a:buClr>
                <a:srgbClr val="235C83"/>
              </a:buClr>
              <a:buFontTx/>
              <a:buNone/>
              <a:defRPr sz="1600"/>
            </a:lvl1pPr>
            <a:lvl2pPr marL="628650" indent="-171450" algn="l">
              <a:buClr>
                <a:srgbClr val="235C83"/>
              </a:buClr>
              <a:buFont typeface="Wingdings" charset="2"/>
              <a:buChar char="§"/>
              <a:defRPr sz="1200"/>
            </a:lvl2pPr>
            <a:lvl3pPr marL="1085850" indent="-171450" algn="l">
              <a:buClr>
                <a:srgbClr val="235C83"/>
              </a:buClr>
              <a:buFont typeface="Wingdings" charset="2"/>
              <a:buChar char="§"/>
              <a:defRPr sz="1200"/>
            </a:lvl3pPr>
            <a:lvl4pPr marL="1543050" indent="-171450" algn="l">
              <a:buClr>
                <a:srgbClr val="235C83"/>
              </a:buClr>
              <a:buFont typeface="Wingdings" charset="2"/>
              <a:buChar char="§"/>
              <a:defRPr sz="1200"/>
            </a:lvl4pPr>
            <a:lvl5pPr marL="2000250" indent="-171450" algn="l">
              <a:buClr>
                <a:srgbClr val="235C83"/>
              </a:buClr>
              <a:buFont typeface="Wingdings" charset="2"/>
              <a:buChar char="§"/>
              <a:defRPr sz="1200"/>
            </a:lvl5pPr>
          </a:lstStyle>
          <a:p>
            <a:pPr lvl="0"/>
            <a:r>
              <a:rPr lang="en-US" dirty="0" smtClean="0"/>
              <a:t>Click to edit body text: Arial 16 </a:t>
            </a:r>
            <a:r>
              <a:rPr lang="en-US" dirty="0" err="1" smtClean="0"/>
              <a:t>pt</a:t>
            </a:r>
            <a:r>
              <a:rPr lang="en-US" dirty="0" smtClean="0"/>
              <a:t> with 1.1 line height. This format is for PRESENTATION SLIDES ONLY.  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259576" y="6470388"/>
            <a:ext cx="53875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Confidential Review Draft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–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For discussion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purposes only (7/31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/13).</a:t>
            </a:r>
            <a:endParaRPr lang="en-US" sz="1200" b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228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1377950"/>
            <a:ext cx="8532813" cy="1997470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259576" y="6470388"/>
            <a:ext cx="53875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Confidential Review Draft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–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For discussion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purposes only (7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/31/13).</a:t>
            </a:r>
            <a:endParaRPr lang="en-US" sz="1200" b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: Real East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8474075" y="6529388"/>
            <a:ext cx="560388" cy="173037"/>
          </a:xfrm>
          <a:prstGeom prst="rect">
            <a:avLst/>
          </a:prstGeom>
          <a:solidFill>
            <a:srgbClr val="235C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7475" y="6529388"/>
            <a:ext cx="8915400" cy="0"/>
          </a:xfrm>
          <a:prstGeom prst="line">
            <a:avLst/>
          </a:prstGeom>
          <a:ln w="9525" cmpd="sng">
            <a:solidFill>
              <a:srgbClr val="235C8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 flipH="1">
            <a:off x="8750300" y="6529388"/>
            <a:ext cx="95250" cy="195262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5910263" y="1335852"/>
            <a:ext cx="0" cy="4722048"/>
          </a:xfrm>
          <a:prstGeom prst="line">
            <a:avLst/>
          </a:prstGeom>
          <a:ln w="6350" cmpd="sng">
            <a:solidFill>
              <a:srgbClr val="BFBFB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568326" y="1448742"/>
            <a:ext cx="5024438" cy="45840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Place Image Here</a:t>
            </a:r>
            <a:endParaRPr lang="en-US" dirty="0"/>
          </a:p>
        </p:txBody>
      </p:sp>
      <p:sp>
        <p:nvSpPr>
          <p:cNvPr id="19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568325" y="403989"/>
            <a:ext cx="7843838" cy="856603"/>
          </a:xfrm>
          <a:prstGeom prst="rect">
            <a:avLst/>
          </a:prstGeom>
        </p:spPr>
        <p:txBody>
          <a:bodyPr vert="horz">
            <a:noAutofit/>
          </a:bodyPr>
          <a:lstStyle>
            <a:lvl1pPr marL="0" indent="0">
              <a:buFontTx/>
              <a:buNone/>
              <a:defRPr sz="2000" b="1" cap="all" baseline="0">
                <a:solidFill>
                  <a:srgbClr val="235C83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content slide title. Font: blue, </a:t>
            </a:r>
            <a:r>
              <a:rPr lang="en-US" dirty="0" err="1" smtClean="0"/>
              <a:t>arial</a:t>
            </a:r>
            <a:r>
              <a:rPr lang="en-US" dirty="0" smtClean="0"/>
              <a:t> bold 20 </a:t>
            </a:r>
            <a:r>
              <a:rPr lang="en-US" dirty="0" err="1" smtClean="0"/>
              <a:t>pt</a:t>
            </a:r>
            <a:r>
              <a:rPr lang="en-US" dirty="0" smtClean="0"/>
              <a:t> with 1.0 line height. One or two lines only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 flipH="1">
            <a:off x="6062664" y="4857234"/>
            <a:ext cx="2480944" cy="0"/>
          </a:xfrm>
          <a:prstGeom prst="line">
            <a:avLst/>
          </a:prstGeom>
          <a:ln w="6350" cmpd="sng">
            <a:solidFill>
              <a:srgbClr val="BFBFB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 Placeholder 12"/>
          <p:cNvSpPr>
            <a:spLocks noGrp="1"/>
          </p:cNvSpPr>
          <p:nvPr>
            <p:ph type="body" sz="quarter" idx="17" hasCustomPrompt="1"/>
          </p:nvPr>
        </p:nvSpPr>
        <p:spPr>
          <a:xfrm>
            <a:off x="5987733" y="1525310"/>
            <a:ext cx="2555875" cy="1296918"/>
          </a:xfrm>
          <a:prstGeom prst="rect">
            <a:avLst/>
          </a:prstGeom>
        </p:spPr>
        <p:txBody>
          <a:bodyPr vert="horz"/>
          <a:lstStyle>
            <a:lvl1pPr marL="0" indent="0" algn="l">
              <a:buClr>
                <a:srgbClr val="235C83"/>
              </a:buClr>
              <a:buFontTx/>
              <a:buNone/>
              <a:defRPr sz="1600"/>
            </a:lvl1pPr>
            <a:lvl2pPr marL="628650" indent="-171450" algn="l">
              <a:buClr>
                <a:srgbClr val="235C83"/>
              </a:buClr>
              <a:buFont typeface="Wingdings" charset="2"/>
              <a:buChar char="§"/>
              <a:defRPr sz="1200"/>
            </a:lvl2pPr>
            <a:lvl3pPr marL="1085850" indent="-171450" algn="l">
              <a:buClr>
                <a:srgbClr val="235C83"/>
              </a:buClr>
              <a:buFont typeface="Wingdings" charset="2"/>
              <a:buChar char="§"/>
              <a:defRPr sz="1200"/>
            </a:lvl3pPr>
            <a:lvl4pPr marL="1543050" indent="-171450" algn="l">
              <a:buClr>
                <a:srgbClr val="235C83"/>
              </a:buClr>
              <a:buFont typeface="Wingdings" charset="2"/>
              <a:buChar char="§"/>
              <a:defRPr sz="1200"/>
            </a:lvl4pPr>
            <a:lvl5pPr marL="2000250" indent="-171450" algn="l">
              <a:buClr>
                <a:srgbClr val="235C83"/>
              </a:buClr>
              <a:buFont typeface="Wingdings" charset="2"/>
              <a:buChar char="§"/>
              <a:defRPr sz="1200"/>
            </a:lvl5pPr>
          </a:lstStyle>
          <a:p>
            <a:pPr lvl="0"/>
            <a:r>
              <a:rPr lang="en-US" dirty="0" smtClean="0"/>
              <a:t>Click to edit body text: Arial 16 </a:t>
            </a:r>
            <a:r>
              <a:rPr lang="en-US" dirty="0" err="1" smtClean="0"/>
              <a:t>pt</a:t>
            </a:r>
            <a:r>
              <a:rPr lang="en-US" dirty="0" smtClean="0"/>
              <a:t> with 1.1 line height. This format is for PRESENTATION SLIDES ONLY. </a:t>
            </a:r>
          </a:p>
        </p:txBody>
      </p:sp>
      <p:sp>
        <p:nvSpPr>
          <p:cNvPr id="23" name="Text Placeholder 12"/>
          <p:cNvSpPr>
            <a:spLocks noGrp="1"/>
          </p:cNvSpPr>
          <p:nvPr>
            <p:ph type="body" sz="quarter" idx="18" hasCustomPrompt="1"/>
          </p:nvPr>
        </p:nvSpPr>
        <p:spPr>
          <a:xfrm>
            <a:off x="5987733" y="1301401"/>
            <a:ext cx="2555875" cy="223909"/>
          </a:xfrm>
          <a:prstGeom prst="rect">
            <a:avLst/>
          </a:prstGeom>
        </p:spPr>
        <p:txBody>
          <a:bodyPr vert="horz"/>
          <a:lstStyle>
            <a:lvl1pPr marL="0" indent="0" algn="l">
              <a:buClr>
                <a:srgbClr val="235C83"/>
              </a:buClr>
              <a:buFontTx/>
              <a:buNone/>
              <a:defRPr sz="1200" b="1">
                <a:solidFill>
                  <a:srgbClr val="235C83"/>
                </a:solidFill>
              </a:defRPr>
            </a:lvl1pPr>
            <a:lvl2pPr marL="628650" indent="-171450" algn="l">
              <a:buClr>
                <a:srgbClr val="235C83"/>
              </a:buClr>
              <a:buFont typeface="Wingdings" charset="2"/>
              <a:buChar char="§"/>
              <a:defRPr sz="1200"/>
            </a:lvl2pPr>
            <a:lvl3pPr marL="1085850" indent="-171450" algn="l">
              <a:buClr>
                <a:srgbClr val="235C83"/>
              </a:buClr>
              <a:buFont typeface="Wingdings" charset="2"/>
              <a:buChar char="§"/>
              <a:defRPr sz="1200"/>
            </a:lvl3pPr>
            <a:lvl4pPr marL="1543050" indent="-171450" algn="l">
              <a:buClr>
                <a:srgbClr val="235C83"/>
              </a:buClr>
              <a:buFont typeface="Wingdings" charset="2"/>
              <a:buChar char="§"/>
              <a:defRPr sz="1200"/>
            </a:lvl4pPr>
            <a:lvl5pPr marL="2000250" indent="-171450" algn="l">
              <a:buClr>
                <a:srgbClr val="235C83"/>
              </a:buClr>
              <a:buFont typeface="Wingdings" charset="2"/>
              <a:buChar char="§"/>
              <a:defRPr sz="1200"/>
            </a:lvl5pPr>
          </a:lstStyle>
          <a:p>
            <a:pPr lvl="0"/>
            <a:r>
              <a:rPr lang="en-US" dirty="0" smtClean="0"/>
              <a:t>CLICK TO EDIT SUBTITLE</a:t>
            </a:r>
          </a:p>
        </p:txBody>
      </p:sp>
      <p:sp>
        <p:nvSpPr>
          <p:cNvPr id="24" name="Text Placeholder 12"/>
          <p:cNvSpPr>
            <a:spLocks noGrp="1"/>
          </p:cNvSpPr>
          <p:nvPr>
            <p:ph type="body" sz="quarter" idx="19" hasCustomPrompt="1"/>
          </p:nvPr>
        </p:nvSpPr>
        <p:spPr>
          <a:xfrm>
            <a:off x="5987733" y="2992200"/>
            <a:ext cx="2555875" cy="230780"/>
          </a:xfrm>
          <a:prstGeom prst="rect">
            <a:avLst/>
          </a:prstGeom>
        </p:spPr>
        <p:txBody>
          <a:bodyPr vert="horz"/>
          <a:lstStyle>
            <a:lvl1pPr marL="0" indent="0" algn="l">
              <a:buClr>
                <a:srgbClr val="235C83"/>
              </a:buClr>
              <a:buFontTx/>
              <a:buNone/>
              <a:defRPr sz="1200" b="1">
                <a:solidFill>
                  <a:srgbClr val="235C83"/>
                </a:solidFill>
              </a:defRPr>
            </a:lvl1pPr>
            <a:lvl2pPr marL="628650" indent="-171450" algn="l">
              <a:buClr>
                <a:srgbClr val="235C83"/>
              </a:buClr>
              <a:buFont typeface="Wingdings" charset="2"/>
              <a:buChar char="§"/>
              <a:defRPr sz="1200"/>
            </a:lvl2pPr>
            <a:lvl3pPr marL="1085850" indent="-171450" algn="l">
              <a:buClr>
                <a:srgbClr val="235C83"/>
              </a:buClr>
              <a:buFont typeface="Wingdings" charset="2"/>
              <a:buChar char="§"/>
              <a:defRPr sz="1200"/>
            </a:lvl3pPr>
            <a:lvl4pPr marL="1543050" indent="-171450" algn="l">
              <a:buClr>
                <a:srgbClr val="235C83"/>
              </a:buClr>
              <a:buFont typeface="Wingdings" charset="2"/>
              <a:buChar char="§"/>
              <a:defRPr sz="1200"/>
            </a:lvl4pPr>
            <a:lvl5pPr marL="2000250" indent="-171450" algn="l">
              <a:buClr>
                <a:srgbClr val="235C83"/>
              </a:buClr>
              <a:buFont typeface="Wingdings" charset="2"/>
              <a:buChar char="§"/>
              <a:defRPr sz="1200"/>
            </a:lvl5pPr>
          </a:lstStyle>
          <a:p>
            <a:pPr lvl="0"/>
            <a:r>
              <a:rPr lang="en-US" dirty="0" smtClean="0"/>
              <a:t>CLICK TO EDIT SUBTITLE</a:t>
            </a:r>
          </a:p>
        </p:txBody>
      </p:sp>
      <p:sp>
        <p:nvSpPr>
          <p:cNvPr id="25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5987733" y="3222979"/>
            <a:ext cx="2555875" cy="760113"/>
          </a:xfrm>
          <a:prstGeom prst="rect">
            <a:avLst/>
          </a:prstGeom>
        </p:spPr>
        <p:txBody>
          <a:bodyPr vert="horz"/>
          <a:lstStyle>
            <a:lvl1pPr marL="0" indent="0" algn="l">
              <a:buClr>
                <a:srgbClr val="235C83"/>
              </a:buClr>
              <a:buFontTx/>
              <a:buNone/>
              <a:defRPr sz="1600"/>
            </a:lvl1pPr>
            <a:lvl2pPr marL="628650" indent="-171450" algn="l">
              <a:buClr>
                <a:srgbClr val="235C83"/>
              </a:buClr>
              <a:buFont typeface="Wingdings" charset="2"/>
              <a:buChar char="§"/>
              <a:defRPr sz="1200"/>
            </a:lvl2pPr>
            <a:lvl3pPr marL="1085850" indent="-171450" algn="l">
              <a:buClr>
                <a:srgbClr val="235C83"/>
              </a:buClr>
              <a:buFont typeface="Wingdings" charset="2"/>
              <a:buChar char="§"/>
              <a:defRPr sz="1200"/>
            </a:lvl3pPr>
            <a:lvl4pPr marL="1543050" indent="-171450" algn="l">
              <a:buClr>
                <a:srgbClr val="235C83"/>
              </a:buClr>
              <a:buFont typeface="Wingdings" charset="2"/>
              <a:buChar char="§"/>
              <a:defRPr sz="1200"/>
            </a:lvl4pPr>
            <a:lvl5pPr marL="2000250" indent="-171450" algn="l">
              <a:buClr>
                <a:srgbClr val="235C83"/>
              </a:buClr>
              <a:buFont typeface="Wingdings" charset="2"/>
              <a:buChar char="§"/>
              <a:defRPr sz="1200"/>
            </a:lvl5pPr>
          </a:lstStyle>
          <a:p>
            <a:pPr lvl="0"/>
            <a:r>
              <a:rPr lang="en-US" dirty="0" smtClean="0"/>
              <a:t>Click to edit body text: Arial 16 </a:t>
            </a:r>
            <a:r>
              <a:rPr lang="en-US" dirty="0" err="1" smtClean="0"/>
              <a:t>pt</a:t>
            </a:r>
            <a:endParaRPr lang="en-US" dirty="0" smtClean="0"/>
          </a:p>
          <a:p>
            <a:pPr lvl="0"/>
            <a:endParaRPr lang="en-US" dirty="0" smtClean="0"/>
          </a:p>
        </p:txBody>
      </p:sp>
      <p:sp>
        <p:nvSpPr>
          <p:cNvPr id="26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5987733" y="4077167"/>
            <a:ext cx="2555875" cy="240187"/>
          </a:xfrm>
          <a:prstGeom prst="rect">
            <a:avLst/>
          </a:prstGeom>
        </p:spPr>
        <p:txBody>
          <a:bodyPr vert="horz"/>
          <a:lstStyle>
            <a:lvl1pPr marL="0" indent="0" algn="l">
              <a:buClr>
                <a:srgbClr val="235C83"/>
              </a:buClr>
              <a:buFontTx/>
              <a:buNone/>
              <a:defRPr sz="1200" b="1">
                <a:solidFill>
                  <a:srgbClr val="235C83"/>
                </a:solidFill>
              </a:defRPr>
            </a:lvl1pPr>
            <a:lvl2pPr marL="628650" indent="-171450" algn="l">
              <a:buClr>
                <a:srgbClr val="235C83"/>
              </a:buClr>
              <a:buFont typeface="Wingdings" charset="2"/>
              <a:buChar char="§"/>
              <a:defRPr sz="1200"/>
            </a:lvl2pPr>
            <a:lvl3pPr marL="1085850" indent="-171450" algn="l">
              <a:buClr>
                <a:srgbClr val="235C83"/>
              </a:buClr>
              <a:buFont typeface="Wingdings" charset="2"/>
              <a:buChar char="§"/>
              <a:defRPr sz="1200"/>
            </a:lvl3pPr>
            <a:lvl4pPr marL="1543050" indent="-171450" algn="l">
              <a:buClr>
                <a:srgbClr val="235C83"/>
              </a:buClr>
              <a:buFont typeface="Wingdings" charset="2"/>
              <a:buChar char="§"/>
              <a:defRPr sz="1200"/>
            </a:lvl4pPr>
            <a:lvl5pPr marL="2000250" indent="-171450" algn="l">
              <a:buClr>
                <a:srgbClr val="235C83"/>
              </a:buClr>
              <a:buFont typeface="Wingdings" charset="2"/>
              <a:buChar char="§"/>
              <a:defRPr sz="1200"/>
            </a:lvl5pPr>
          </a:lstStyle>
          <a:p>
            <a:pPr lvl="0"/>
            <a:r>
              <a:rPr lang="en-US" dirty="0" smtClean="0"/>
              <a:t>CLICK TO EDIT SUBTITLE</a:t>
            </a:r>
          </a:p>
        </p:txBody>
      </p:sp>
      <p:sp>
        <p:nvSpPr>
          <p:cNvPr id="27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5987733" y="4317355"/>
            <a:ext cx="2555875" cy="530856"/>
          </a:xfrm>
          <a:prstGeom prst="rect">
            <a:avLst/>
          </a:prstGeom>
        </p:spPr>
        <p:txBody>
          <a:bodyPr vert="horz"/>
          <a:lstStyle>
            <a:lvl1pPr marL="0" indent="0" algn="l">
              <a:buClr>
                <a:srgbClr val="235C83"/>
              </a:buClr>
              <a:buFontTx/>
              <a:buNone/>
              <a:defRPr sz="1600"/>
            </a:lvl1pPr>
            <a:lvl2pPr marL="628650" indent="-171450" algn="l">
              <a:buClr>
                <a:srgbClr val="235C83"/>
              </a:buClr>
              <a:buFont typeface="Wingdings" charset="2"/>
              <a:buChar char="§"/>
              <a:defRPr sz="1200"/>
            </a:lvl2pPr>
            <a:lvl3pPr marL="1085850" indent="-171450" algn="l">
              <a:buClr>
                <a:srgbClr val="235C83"/>
              </a:buClr>
              <a:buFont typeface="Wingdings" charset="2"/>
              <a:buChar char="§"/>
              <a:defRPr sz="1200"/>
            </a:lvl3pPr>
            <a:lvl4pPr marL="1543050" indent="-171450" algn="l">
              <a:buClr>
                <a:srgbClr val="235C83"/>
              </a:buClr>
              <a:buFont typeface="Wingdings" charset="2"/>
              <a:buChar char="§"/>
              <a:defRPr sz="1200"/>
            </a:lvl4pPr>
            <a:lvl5pPr marL="2000250" indent="-171450" algn="l">
              <a:buClr>
                <a:srgbClr val="235C83"/>
              </a:buClr>
              <a:buFont typeface="Wingdings" charset="2"/>
              <a:buChar char="§"/>
              <a:defRPr sz="1200"/>
            </a:lvl5pPr>
          </a:lstStyle>
          <a:p>
            <a:pPr lvl="0"/>
            <a:r>
              <a:rPr lang="en-US" dirty="0" smtClean="0"/>
              <a:t>Click to edit body text: Arial 16 </a:t>
            </a:r>
            <a:r>
              <a:rPr lang="en-US" dirty="0" err="1" smtClean="0"/>
              <a:t>pt</a:t>
            </a:r>
            <a:endParaRPr lang="en-US" dirty="0" smtClean="0"/>
          </a:p>
        </p:txBody>
      </p:sp>
      <p:sp>
        <p:nvSpPr>
          <p:cNvPr id="30" name="Text Placeholder 12"/>
          <p:cNvSpPr>
            <a:spLocks noGrp="1"/>
          </p:cNvSpPr>
          <p:nvPr>
            <p:ph type="body" sz="quarter" idx="24" hasCustomPrompt="1"/>
          </p:nvPr>
        </p:nvSpPr>
        <p:spPr>
          <a:xfrm>
            <a:off x="6716889" y="5009053"/>
            <a:ext cx="1905215" cy="568837"/>
          </a:xfrm>
          <a:prstGeom prst="rect">
            <a:avLst/>
          </a:prstGeom>
        </p:spPr>
        <p:txBody>
          <a:bodyPr vert="horz"/>
          <a:lstStyle>
            <a:lvl1pPr marL="0" indent="0" algn="l">
              <a:buClr>
                <a:srgbClr val="235C83"/>
              </a:buClr>
              <a:buFontTx/>
              <a:buNone/>
              <a:defRPr sz="1100"/>
            </a:lvl1pPr>
            <a:lvl2pPr marL="628650" indent="-171450" algn="l">
              <a:buClr>
                <a:srgbClr val="235C83"/>
              </a:buClr>
              <a:buFont typeface="Wingdings" charset="2"/>
              <a:buChar char="§"/>
              <a:defRPr sz="1200"/>
            </a:lvl2pPr>
            <a:lvl3pPr marL="1085850" indent="-171450" algn="l">
              <a:buClr>
                <a:srgbClr val="235C83"/>
              </a:buClr>
              <a:buFont typeface="Wingdings" charset="2"/>
              <a:buChar char="§"/>
              <a:defRPr sz="1200"/>
            </a:lvl3pPr>
            <a:lvl4pPr marL="1543050" indent="-171450" algn="l">
              <a:buClr>
                <a:srgbClr val="235C83"/>
              </a:buClr>
              <a:buFont typeface="Wingdings" charset="2"/>
              <a:buChar char="§"/>
              <a:defRPr sz="1200"/>
            </a:lvl4pPr>
            <a:lvl5pPr marL="2000250" indent="-171450" algn="l">
              <a:buClr>
                <a:srgbClr val="235C83"/>
              </a:buClr>
              <a:buFont typeface="Wingdings" charset="2"/>
              <a:buChar char="§"/>
              <a:defRPr sz="1200"/>
            </a:lvl5pPr>
          </a:lstStyle>
          <a:p>
            <a:pPr lvl="0"/>
            <a:r>
              <a:rPr lang="en-US" dirty="0" smtClean="0"/>
              <a:t>CLICK TO EDIT RANKING</a:t>
            </a:r>
          </a:p>
          <a:p>
            <a:pPr lvl="0"/>
            <a:endParaRPr lang="en-US" dirty="0" smtClean="0"/>
          </a:p>
          <a:p>
            <a:pPr lvl="0"/>
            <a:endParaRPr lang="en-US" dirty="0" smtClean="0"/>
          </a:p>
        </p:txBody>
      </p:sp>
      <p:sp>
        <p:nvSpPr>
          <p:cNvPr id="31" name="Text Placeholder 12"/>
          <p:cNvSpPr>
            <a:spLocks noGrp="1"/>
          </p:cNvSpPr>
          <p:nvPr>
            <p:ph type="body" sz="quarter" idx="26" hasCustomPrompt="1"/>
          </p:nvPr>
        </p:nvSpPr>
        <p:spPr>
          <a:xfrm>
            <a:off x="6716889" y="5698470"/>
            <a:ext cx="1905215" cy="568837"/>
          </a:xfrm>
          <a:prstGeom prst="rect">
            <a:avLst/>
          </a:prstGeom>
        </p:spPr>
        <p:txBody>
          <a:bodyPr vert="horz"/>
          <a:lstStyle>
            <a:lvl1pPr marL="0" indent="0" algn="l">
              <a:buClr>
                <a:srgbClr val="235C83"/>
              </a:buClr>
              <a:buFontTx/>
              <a:buNone/>
              <a:defRPr sz="1100"/>
            </a:lvl1pPr>
            <a:lvl2pPr marL="628650" indent="-171450" algn="l">
              <a:buClr>
                <a:srgbClr val="235C83"/>
              </a:buClr>
              <a:buFont typeface="Wingdings" charset="2"/>
              <a:buChar char="§"/>
              <a:defRPr sz="1200"/>
            </a:lvl2pPr>
            <a:lvl3pPr marL="1085850" indent="-171450" algn="l">
              <a:buClr>
                <a:srgbClr val="235C83"/>
              </a:buClr>
              <a:buFont typeface="Wingdings" charset="2"/>
              <a:buChar char="§"/>
              <a:defRPr sz="1200"/>
            </a:lvl3pPr>
            <a:lvl4pPr marL="1543050" indent="-171450" algn="l">
              <a:buClr>
                <a:srgbClr val="235C83"/>
              </a:buClr>
              <a:buFont typeface="Wingdings" charset="2"/>
              <a:buChar char="§"/>
              <a:defRPr sz="1200"/>
            </a:lvl4pPr>
            <a:lvl5pPr marL="2000250" indent="-171450" algn="l">
              <a:buClr>
                <a:srgbClr val="235C83"/>
              </a:buClr>
              <a:buFont typeface="Wingdings" charset="2"/>
              <a:buChar char="§"/>
              <a:defRPr sz="1200"/>
            </a:lvl5pPr>
          </a:lstStyle>
          <a:p>
            <a:pPr lvl="0"/>
            <a:r>
              <a:rPr lang="en-US" dirty="0" smtClean="0"/>
              <a:t>CLICK TO EDIT RANKING</a:t>
            </a:r>
          </a:p>
          <a:p>
            <a:pPr lvl="0"/>
            <a:endParaRPr lang="en-US" dirty="0" smtClean="0"/>
          </a:p>
          <a:p>
            <a:pPr lvl="0"/>
            <a:endParaRPr lang="en-US" dirty="0" smtClean="0"/>
          </a:p>
        </p:txBody>
      </p:sp>
      <p:sp>
        <p:nvSpPr>
          <p:cNvPr id="32" name="Text Placeholder 35"/>
          <p:cNvSpPr>
            <a:spLocks noGrp="1"/>
          </p:cNvSpPr>
          <p:nvPr>
            <p:ph type="body" sz="quarter" idx="27" hasCustomPrompt="1"/>
          </p:nvPr>
        </p:nvSpPr>
        <p:spPr>
          <a:xfrm>
            <a:off x="5997140" y="5665379"/>
            <a:ext cx="959167" cy="476931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800" b="1" spc="-150" baseline="0">
                <a:solidFill>
                  <a:srgbClr val="215581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 smtClean="0"/>
              <a:t>TOP 10</a:t>
            </a:r>
            <a:endParaRPr lang="en-US" dirty="0"/>
          </a:p>
        </p:txBody>
      </p:sp>
      <p:sp>
        <p:nvSpPr>
          <p:cNvPr id="33" name="Text Placeholder 35"/>
          <p:cNvSpPr>
            <a:spLocks noGrp="1"/>
          </p:cNvSpPr>
          <p:nvPr>
            <p:ph type="body" sz="quarter" idx="28" hasCustomPrompt="1"/>
          </p:nvPr>
        </p:nvSpPr>
        <p:spPr>
          <a:xfrm>
            <a:off x="5987733" y="4966748"/>
            <a:ext cx="959167" cy="476931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400" b="1" spc="-150" baseline="0">
                <a:solidFill>
                  <a:srgbClr val="215581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 smtClean="0"/>
              <a:t>No.1</a:t>
            </a:r>
            <a:endParaRPr lang="en-US" dirty="0"/>
          </a:p>
        </p:txBody>
      </p:sp>
      <p:sp>
        <p:nvSpPr>
          <p:cNvPr id="28" name="Slide Number Placeholder 1"/>
          <p:cNvSpPr>
            <a:spLocks noGrp="1"/>
          </p:cNvSpPr>
          <p:nvPr>
            <p:ph type="sldNum" sz="quarter" idx="10"/>
          </p:nvPr>
        </p:nvSpPr>
        <p:spPr bwMode="auto">
          <a:xfrm>
            <a:off x="8731249" y="6500813"/>
            <a:ext cx="381445" cy="171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1" hangingPunct="1">
              <a:defRPr sz="800">
                <a:solidFill>
                  <a:schemeClr val="bg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0A965BC7-65E4-BE47-B084-713452DC55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2" name="Picture 21" descr="LED_only-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0234" y="6573662"/>
            <a:ext cx="213010" cy="89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43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Rank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474075" y="6529388"/>
            <a:ext cx="560388" cy="173037"/>
          </a:xfrm>
          <a:prstGeom prst="rect">
            <a:avLst/>
          </a:prstGeom>
          <a:solidFill>
            <a:srgbClr val="235C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117475" y="6529388"/>
            <a:ext cx="8915400" cy="0"/>
          </a:xfrm>
          <a:prstGeom prst="line">
            <a:avLst/>
          </a:prstGeom>
          <a:ln w="9525" cmpd="sng">
            <a:solidFill>
              <a:srgbClr val="235C8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 flipH="1">
            <a:off x="8750300" y="6529388"/>
            <a:ext cx="95250" cy="195262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 userDrawn="1"/>
        </p:nvSpPr>
        <p:spPr>
          <a:xfrm>
            <a:off x="0" y="527050"/>
            <a:ext cx="1887538" cy="525463"/>
          </a:xfrm>
          <a:prstGeom prst="rect">
            <a:avLst/>
          </a:prstGeom>
          <a:solidFill>
            <a:srgbClr val="235C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235C83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0" y="2651125"/>
            <a:ext cx="1887538" cy="525463"/>
          </a:xfrm>
          <a:prstGeom prst="rect">
            <a:avLst/>
          </a:prstGeom>
          <a:solidFill>
            <a:srgbClr val="235C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 userDrawn="1"/>
        </p:nvSpPr>
        <p:spPr>
          <a:xfrm>
            <a:off x="0" y="4689475"/>
            <a:ext cx="1887538" cy="525463"/>
          </a:xfrm>
          <a:prstGeom prst="rect">
            <a:avLst/>
          </a:prstGeom>
          <a:solidFill>
            <a:srgbClr val="235C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25" name="Straight Connector 24"/>
          <p:cNvCxnSpPr/>
          <p:nvPr userDrawn="1"/>
        </p:nvCxnSpPr>
        <p:spPr>
          <a:xfrm>
            <a:off x="2146300" y="1531938"/>
            <a:ext cx="6337300" cy="0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538663" y="527050"/>
            <a:ext cx="3944937" cy="716727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600" baseline="0"/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CLICK TO EDIT RANKING TEXT. </a:t>
            </a:r>
            <a:br>
              <a:rPr lang="en-US" dirty="0" smtClean="0"/>
            </a:br>
            <a:r>
              <a:rPr lang="en-US" dirty="0" smtClean="0"/>
              <a:t>FONT: 16 PT WITH 1.0 LINE HEIGHT</a:t>
            </a:r>
            <a:endParaRPr lang="en-US" dirty="0"/>
          </a:p>
        </p:txBody>
      </p:sp>
      <p:sp>
        <p:nvSpPr>
          <p:cNvPr id="30" name="Text Placeholder 27"/>
          <p:cNvSpPr>
            <a:spLocks noGrp="1"/>
          </p:cNvSpPr>
          <p:nvPr>
            <p:ph type="body" sz="quarter" idx="16" hasCustomPrompt="1"/>
          </p:nvPr>
        </p:nvSpPr>
        <p:spPr>
          <a:xfrm>
            <a:off x="2042823" y="1601670"/>
            <a:ext cx="6327775" cy="319087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i="1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 smtClean="0"/>
              <a:t>Click to edit source – Italicize publication only</a:t>
            </a:r>
            <a:endParaRPr lang="en-US" dirty="0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9" hasCustomPrompt="1"/>
          </p:nvPr>
        </p:nvSpPr>
        <p:spPr>
          <a:xfrm>
            <a:off x="2042823" y="527050"/>
            <a:ext cx="2265363" cy="93186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000" b="1" baseline="0">
                <a:solidFill>
                  <a:srgbClr val="235C83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 smtClean="0"/>
              <a:t>Insert Stat - 36pt or Ranking - 72pt</a:t>
            </a:r>
            <a:endParaRPr lang="en-US" dirty="0"/>
          </a:p>
        </p:txBody>
      </p:sp>
      <p:cxnSp>
        <p:nvCxnSpPr>
          <p:cNvPr id="40" name="Straight Connector 39"/>
          <p:cNvCxnSpPr/>
          <p:nvPr userDrawn="1"/>
        </p:nvCxnSpPr>
        <p:spPr>
          <a:xfrm>
            <a:off x="2146300" y="3656013"/>
            <a:ext cx="6337300" cy="0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 Placeholder 7"/>
          <p:cNvSpPr>
            <a:spLocks noGrp="1"/>
          </p:cNvSpPr>
          <p:nvPr>
            <p:ph type="body" sz="quarter" idx="20" hasCustomPrompt="1"/>
          </p:nvPr>
        </p:nvSpPr>
        <p:spPr>
          <a:xfrm>
            <a:off x="4538663" y="2651125"/>
            <a:ext cx="3944937" cy="716727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/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CLICK TO EDIT RANKING TEXT.</a:t>
            </a:r>
            <a:br>
              <a:rPr lang="en-US" dirty="0" smtClean="0"/>
            </a:br>
            <a:r>
              <a:rPr lang="en-US" dirty="0" smtClean="0"/>
              <a:t>FONT: 16 PT WITH 1.0 LINE HEIGHT</a:t>
            </a:r>
          </a:p>
        </p:txBody>
      </p:sp>
      <p:sp>
        <p:nvSpPr>
          <p:cNvPr id="42" name="Text Placeholder 27"/>
          <p:cNvSpPr>
            <a:spLocks noGrp="1"/>
          </p:cNvSpPr>
          <p:nvPr>
            <p:ph type="body" sz="quarter" idx="21" hasCustomPrompt="1"/>
          </p:nvPr>
        </p:nvSpPr>
        <p:spPr>
          <a:xfrm>
            <a:off x="2042823" y="3725745"/>
            <a:ext cx="6327775" cy="319087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i="1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 smtClean="0"/>
              <a:t>Click to edit source – Italicize publication only</a:t>
            </a:r>
            <a:endParaRPr lang="en-US" dirty="0"/>
          </a:p>
        </p:txBody>
      </p:sp>
      <p:sp>
        <p:nvSpPr>
          <p:cNvPr id="43" name="Text Placeholder 35"/>
          <p:cNvSpPr>
            <a:spLocks noGrp="1"/>
          </p:cNvSpPr>
          <p:nvPr>
            <p:ph type="body" sz="quarter" idx="22" hasCustomPrompt="1"/>
          </p:nvPr>
        </p:nvSpPr>
        <p:spPr>
          <a:xfrm>
            <a:off x="2042823" y="2651125"/>
            <a:ext cx="2265363" cy="93186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000" b="1" baseline="0">
                <a:solidFill>
                  <a:srgbClr val="235C83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 smtClean="0"/>
              <a:t>Insert Stat - 36pt or Ranking - 72pt</a:t>
            </a:r>
            <a:endParaRPr lang="en-US" dirty="0"/>
          </a:p>
        </p:txBody>
      </p:sp>
      <p:cxnSp>
        <p:nvCxnSpPr>
          <p:cNvPr id="44" name="Straight Connector 43"/>
          <p:cNvCxnSpPr/>
          <p:nvPr userDrawn="1"/>
        </p:nvCxnSpPr>
        <p:spPr>
          <a:xfrm>
            <a:off x="2146300" y="5694363"/>
            <a:ext cx="6337300" cy="0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4538663" y="4689475"/>
            <a:ext cx="3944937" cy="716727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/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RANKING TEXT. </a:t>
            </a:r>
            <a:br>
              <a:rPr lang="en-US" dirty="0" smtClean="0"/>
            </a:br>
            <a:r>
              <a:rPr lang="en-US" dirty="0" smtClean="0"/>
              <a:t>FONT: 16 PT WITH 1.0 LINE HEIGHT</a:t>
            </a:r>
          </a:p>
          <a:p>
            <a:pPr lvl="0"/>
            <a:endParaRPr lang="en-US" dirty="0"/>
          </a:p>
        </p:txBody>
      </p:sp>
      <p:sp>
        <p:nvSpPr>
          <p:cNvPr id="46" name="Text Placeholder 27"/>
          <p:cNvSpPr>
            <a:spLocks noGrp="1"/>
          </p:cNvSpPr>
          <p:nvPr>
            <p:ph type="body" sz="quarter" idx="24" hasCustomPrompt="1"/>
          </p:nvPr>
        </p:nvSpPr>
        <p:spPr>
          <a:xfrm>
            <a:off x="2042823" y="5764095"/>
            <a:ext cx="6327775" cy="319087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i="1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 smtClean="0"/>
              <a:t>Click to edit source – Italicize publication only</a:t>
            </a:r>
            <a:endParaRPr lang="en-US" dirty="0"/>
          </a:p>
        </p:txBody>
      </p:sp>
      <p:sp>
        <p:nvSpPr>
          <p:cNvPr id="47" name="Text Placeholder 35"/>
          <p:cNvSpPr>
            <a:spLocks noGrp="1"/>
          </p:cNvSpPr>
          <p:nvPr>
            <p:ph type="body" sz="quarter" idx="25" hasCustomPrompt="1"/>
          </p:nvPr>
        </p:nvSpPr>
        <p:spPr>
          <a:xfrm>
            <a:off x="2042823" y="4689475"/>
            <a:ext cx="2265363" cy="93186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000" b="1" baseline="0">
                <a:solidFill>
                  <a:srgbClr val="235C83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 smtClean="0"/>
              <a:t>Insert Stat - 36pt or Ranking - 72pt</a:t>
            </a:r>
            <a:endParaRPr lang="en-US" dirty="0"/>
          </a:p>
        </p:txBody>
      </p:sp>
      <p:sp>
        <p:nvSpPr>
          <p:cNvPr id="27" name="Slide Number Placeholder 1"/>
          <p:cNvSpPr>
            <a:spLocks noGrp="1"/>
          </p:cNvSpPr>
          <p:nvPr>
            <p:ph type="sldNum" sz="quarter" idx="10"/>
          </p:nvPr>
        </p:nvSpPr>
        <p:spPr bwMode="auto">
          <a:xfrm>
            <a:off x="8731249" y="6500813"/>
            <a:ext cx="381445" cy="171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1" hangingPunct="1">
              <a:defRPr sz="800">
                <a:solidFill>
                  <a:schemeClr val="bg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0A965BC7-65E4-BE47-B084-713452DC55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6" name="Picture 25" descr="LED_only-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0234" y="6573662"/>
            <a:ext cx="213010" cy="89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0162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 Rank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474075" y="6529388"/>
            <a:ext cx="560388" cy="173037"/>
          </a:xfrm>
          <a:prstGeom prst="rect">
            <a:avLst/>
          </a:prstGeom>
          <a:solidFill>
            <a:srgbClr val="235C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117475" y="6529388"/>
            <a:ext cx="8915400" cy="0"/>
          </a:xfrm>
          <a:prstGeom prst="line">
            <a:avLst/>
          </a:prstGeom>
          <a:ln w="9525" cmpd="sng">
            <a:solidFill>
              <a:srgbClr val="235C8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 flipH="1">
            <a:off x="8750300" y="6529388"/>
            <a:ext cx="95250" cy="195262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 userDrawn="1"/>
        </p:nvSpPr>
        <p:spPr>
          <a:xfrm>
            <a:off x="0" y="1676926"/>
            <a:ext cx="1887538" cy="525463"/>
          </a:xfrm>
          <a:prstGeom prst="rect">
            <a:avLst/>
          </a:prstGeom>
          <a:solidFill>
            <a:srgbClr val="235C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0" y="3801001"/>
            <a:ext cx="1887538" cy="525463"/>
          </a:xfrm>
          <a:prstGeom prst="rect">
            <a:avLst/>
          </a:prstGeom>
          <a:solidFill>
            <a:srgbClr val="235C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25" name="Straight Connector 24"/>
          <p:cNvCxnSpPr/>
          <p:nvPr userDrawn="1"/>
        </p:nvCxnSpPr>
        <p:spPr>
          <a:xfrm>
            <a:off x="2146300" y="2681814"/>
            <a:ext cx="6337300" cy="0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538663" y="1676926"/>
            <a:ext cx="3944937" cy="716727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aseline="0"/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RANKING TEXT. </a:t>
            </a:r>
            <a:br>
              <a:rPr lang="en-US" dirty="0" smtClean="0"/>
            </a:br>
            <a:r>
              <a:rPr lang="en-US" dirty="0" smtClean="0"/>
              <a:t>FONT: 16 PT WITH 1.0 LINE HEIGHT</a:t>
            </a:r>
          </a:p>
          <a:p>
            <a:pPr lvl="0"/>
            <a:endParaRPr lang="en-US" dirty="0"/>
          </a:p>
        </p:txBody>
      </p:sp>
      <p:sp>
        <p:nvSpPr>
          <p:cNvPr id="30" name="Text Placeholder 27"/>
          <p:cNvSpPr>
            <a:spLocks noGrp="1"/>
          </p:cNvSpPr>
          <p:nvPr>
            <p:ph type="body" sz="quarter" idx="16" hasCustomPrompt="1"/>
          </p:nvPr>
        </p:nvSpPr>
        <p:spPr>
          <a:xfrm>
            <a:off x="2042823" y="2751546"/>
            <a:ext cx="6327775" cy="319087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i="1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 smtClean="0"/>
              <a:t>Click to edit source – Italicize publication only</a:t>
            </a:r>
            <a:endParaRPr lang="en-US" dirty="0"/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19" hasCustomPrompt="1"/>
          </p:nvPr>
        </p:nvSpPr>
        <p:spPr>
          <a:xfrm>
            <a:off x="2042823" y="1676926"/>
            <a:ext cx="2265363" cy="93186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000" b="1" baseline="0">
                <a:solidFill>
                  <a:srgbClr val="235C83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 smtClean="0"/>
              <a:t>Insert Stat - 36pt or Ranking - 72pt</a:t>
            </a:r>
            <a:endParaRPr lang="en-US" dirty="0"/>
          </a:p>
        </p:txBody>
      </p:sp>
      <p:cxnSp>
        <p:nvCxnSpPr>
          <p:cNvPr id="40" name="Straight Connector 39"/>
          <p:cNvCxnSpPr/>
          <p:nvPr userDrawn="1"/>
        </p:nvCxnSpPr>
        <p:spPr>
          <a:xfrm>
            <a:off x="2146300" y="4805889"/>
            <a:ext cx="6337300" cy="0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 Placeholder 7"/>
          <p:cNvSpPr>
            <a:spLocks noGrp="1"/>
          </p:cNvSpPr>
          <p:nvPr>
            <p:ph type="body" sz="quarter" idx="20" hasCustomPrompt="1"/>
          </p:nvPr>
        </p:nvSpPr>
        <p:spPr>
          <a:xfrm>
            <a:off x="4538663" y="3801001"/>
            <a:ext cx="3944937" cy="716727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/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RANKING TEXT.</a:t>
            </a:r>
            <a:br>
              <a:rPr lang="en-US" dirty="0" smtClean="0"/>
            </a:br>
            <a:r>
              <a:rPr lang="en-US" dirty="0" smtClean="0"/>
              <a:t>FONT: 16 PT WITH 1.0 LINE HEIGHT</a:t>
            </a:r>
          </a:p>
          <a:p>
            <a:pPr lvl="0"/>
            <a:endParaRPr lang="en-US" dirty="0"/>
          </a:p>
        </p:txBody>
      </p:sp>
      <p:sp>
        <p:nvSpPr>
          <p:cNvPr id="42" name="Text Placeholder 27"/>
          <p:cNvSpPr>
            <a:spLocks noGrp="1"/>
          </p:cNvSpPr>
          <p:nvPr>
            <p:ph type="body" sz="quarter" idx="21" hasCustomPrompt="1"/>
          </p:nvPr>
        </p:nvSpPr>
        <p:spPr>
          <a:xfrm>
            <a:off x="2042823" y="4875621"/>
            <a:ext cx="6327775" cy="319087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i="1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 smtClean="0"/>
              <a:t>Click to edit source – Italicize publication only</a:t>
            </a:r>
            <a:endParaRPr lang="en-US" dirty="0"/>
          </a:p>
        </p:txBody>
      </p:sp>
      <p:sp>
        <p:nvSpPr>
          <p:cNvPr id="43" name="Text Placeholder 35"/>
          <p:cNvSpPr>
            <a:spLocks noGrp="1"/>
          </p:cNvSpPr>
          <p:nvPr>
            <p:ph type="body" sz="quarter" idx="22" hasCustomPrompt="1"/>
          </p:nvPr>
        </p:nvSpPr>
        <p:spPr>
          <a:xfrm>
            <a:off x="2042823" y="3801001"/>
            <a:ext cx="2265363" cy="93186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000" b="1" baseline="0">
                <a:solidFill>
                  <a:srgbClr val="235C83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 smtClean="0"/>
              <a:t>Insert Stat - 36pt or Ranking - 72pt</a:t>
            </a:r>
            <a:endParaRPr lang="en-US" dirty="0"/>
          </a:p>
        </p:txBody>
      </p:sp>
      <p:sp>
        <p:nvSpPr>
          <p:cNvPr id="18" name="Slide Number Placeholder 1"/>
          <p:cNvSpPr>
            <a:spLocks noGrp="1"/>
          </p:cNvSpPr>
          <p:nvPr>
            <p:ph type="sldNum" sz="quarter" idx="10"/>
          </p:nvPr>
        </p:nvSpPr>
        <p:spPr bwMode="auto">
          <a:xfrm>
            <a:off x="8731249" y="6500813"/>
            <a:ext cx="381445" cy="171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1" hangingPunct="1">
              <a:defRPr sz="800">
                <a:solidFill>
                  <a:schemeClr val="bg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0A965BC7-65E4-BE47-B084-713452DC55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7" name="Picture 16" descr="LED_only-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0234" y="6573662"/>
            <a:ext cx="213010" cy="89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7466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 Ran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8474075" y="6529388"/>
            <a:ext cx="560388" cy="173037"/>
          </a:xfrm>
          <a:prstGeom prst="rect">
            <a:avLst/>
          </a:prstGeom>
          <a:solidFill>
            <a:srgbClr val="235C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117475" y="6529388"/>
            <a:ext cx="8915400" cy="0"/>
          </a:xfrm>
          <a:prstGeom prst="line">
            <a:avLst/>
          </a:prstGeom>
          <a:ln w="9525" cmpd="sng">
            <a:solidFill>
              <a:srgbClr val="235C8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 flipH="1">
            <a:off x="8750300" y="6529388"/>
            <a:ext cx="95250" cy="195262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 userDrawn="1"/>
        </p:nvSpPr>
        <p:spPr>
          <a:xfrm>
            <a:off x="0" y="2651125"/>
            <a:ext cx="1887538" cy="525463"/>
          </a:xfrm>
          <a:prstGeom prst="rect">
            <a:avLst/>
          </a:prstGeom>
          <a:solidFill>
            <a:srgbClr val="235C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40" name="Straight Connector 39"/>
          <p:cNvCxnSpPr/>
          <p:nvPr userDrawn="1"/>
        </p:nvCxnSpPr>
        <p:spPr>
          <a:xfrm>
            <a:off x="2146300" y="3656013"/>
            <a:ext cx="6337300" cy="0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 Placeholder 7"/>
          <p:cNvSpPr>
            <a:spLocks noGrp="1"/>
          </p:cNvSpPr>
          <p:nvPr>
            <p:ph type="body" sz="quarter" idx="20" hasCustomPrompt="1"/>
          </p:nvPr>
        </p:nvSpPr>
        <p:spPr>
          <a:xfrm>
            <a:off x="4538663" y="2651125"/>
            <a:ext cx="3944937" cy="716727"/>
          </a:xfrm>
          <a:prstGeom prst="rect">
            <a:avLst/>
          </a:prstGeom>
        </p:spPr>
        <p:txBody>
          <a:bodyPr vert="horz"/>
          <a:lstStyle>
            <a:lvl1pPr marL="0" marR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baseline="0"/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RANKING TEXT.</a:t>
            </a:r>
            <a:br>
              <a:rPr lang="en-US" dirty="0" smtClean="0"/>
            </a:br>
            <a:r>
              <a:rPr lang="en-US" dirty="0" smtClean="0"/>
              <a:t>FONT: 16 PT WITH 1.0 LINE HEIGHT</a:t>
            </a:r>
          </a:p>
        </p:txBody>
      </p:sp>
      <p:sp>
        <p:nvSpPr>
          <p:cNvPr id="42" name="Text Placeholder 27"/>
          <p:cNvSpPr>
            <a:spLocks noGrp="1"/>
          </p:cNvSpPr>
          <p:nvPr>
            <p:ph type="body" sz="quarter" idx="21" hasCustomPrompt="1"/>
          </p:nvPr>
        </p:nvSpPr>
        <p:spPr>
          <a:xfrm>
            <a:off x="2042823" y="3725745"/>
            <a:ext cx="6327775" cy="319087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i="1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 smtClean="0"/>
              <a:t>Click to edit source – Italicize publication only</a:t>
            </a:r>
            <a:endParaRPr lang="en-US" dirty="0"/>
          </a:p>
        </p:txBody>
      </p:sp>
      <p:sp>
        <p:nvSpPr>
          <p:cNvPr id="43" name="Text Placeholder 35"/>
          <p:cNvSpPr>
            <a:spLocks noGrp="1"/>
          </p:cNvSpPr>
          <p:nvPr>
            <p:ph type="body" sz="quarter" idx="22" hasCustomPrompt="1"/>
          </p:nvPr>
        </p:nvSpPr>
        <p:spPr>
          <a:xfrm>
            <a:off x="2042823" y="2651125"/>
            <a:ext cx="2265363" cy="931863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000" b="1" baseline="0">
                <a:solidFill>
                  <a:srgbClr val="235C83"/>
                </a:solidFill>
              </a:defRPr>
            </a:lvl1pPr>
            <a:lvl2pPr marL="45720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2000"/>
            </a:lvl4pPr>
            <a:lvl5pPr marL="1828800" indent="0">
              <a:buFontTx/>
              <a:buNone/>
              <a:defRPr sz="2000"/>
            </a:lvl5pPr>
          </a:lstStyle>
          <a:p>
            <a:pPr lvl="0"/>
            <a:r>
              <a:rPr lang="en-US" dirty="0" smtClean="0"/>
              <a:t>Insert Stat - 36pt or Ranking - 72pt</a:t>
            </a:r>
            <a:endParaRPr lang="en-US" dirty="0"/>
          </a:p>
        </p:txBody>
      </p:sp>
      <p:sp>
        <p:nvSpPr>
          <p:cNvPr id="13" name="Slide Number Placeholder 1"/>
          <p:cNvSpPr>
            <a:spLocks noGrp="1"/>
          </p:cNvSpPr>
          <p:nvPr>
            <p:ph type="sldNum" sz="quarter" idx="10"/>
          </p:nvPr>
        </p:nvSpPr>
        <p:spPr bwMode="auto">
          <a:xfrm>
            <a:off x="8731249" y="6500813"/>
            <a:ext cx="381445" cy="171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1" hangingPunct="1">
              <a:defRPr sz="800">
                <a:solidFill>
                  <a:schemeClr val="bg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0A965BC7-65E4-BE47-B084-713452DC55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2" name="Picture 11" descr="LED_only-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0234" y="6573662"/>
            <a:ext cx="213010" cy="89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9275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8474075" y="6529388"/>
            <a:ext cx="560388" cy="173037"/>
          </a:xfrm>
          <a:prstGeom prst="rect">
            <a:avLst/>
          </a:prstGeom>
          <a:solidFill>
            <a:srgbClr val="235C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117475" y="6529388"/>
            <a:ext cx="8915400" cy="0"/>
          </a:xfrm>
          <a:prstGeom prst="line">
            <a:avLst/>
          </a:prstGeom>
          <a:ln w="9525" cmpd="sng">
            <a:solidFill>
              <a:srgbClr val="235C8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 userDrawn="1"/>
        </p:nvSpPr>
        <p:spPr>
          <a:xfrm>
            <a:off x="117475" y="87313"/>
            <a:ext cx="8915400" cy="6442075"/>
          </a:xfrm>
          <a:prstGeom prst="rect">
            <a:avLst/>
          </a:prstGeom>
          <a:solidFill>
            <a:srgbClr val="D9DB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 flipH="1">
            <a:off x="8750300" y="6529388"/>
            <a:ext cx="95250" cy="195262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600074" y="403225"/>
            <a:ext cx="78438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1" dirty="0" smtClean="0">
                <a:solidFill>
                  <a:srgbClr val="235C83"/>
                </a:solidFill>
                <a:latin typeface="Arial" charset="0"/>
                <a:cs typeface="Arial" charset="0"/>
              </a:rPr>
              <a:t>APPENDIX 1</a:t>
            </a:r>
            <a:endParaRPr lang="en-US" sz="2000" b="1" dirty="0">
              <a:solidFill>
                <a:srgbClr val="235C83"/>
              </a:solidFill>
              <a:latin typeface="Arial" charset="0"/>
              <a:cs typeface="Arial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1336675"/>
            <a:ext cx="1744663" cy="334962"/>
          </a:xfrm>
          <a:prstGeom prst="rect">
            <a:avLst/>
          </a:prstGeom>
          <a:solidFill>
            <a:srgbClr val="235C83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038850" y="4632618"/>
            <a:ext cx="0" cy="1726910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7"/>
          <p:cNvSpPr>
            <a:spLocks noGrp="1"/>
          </p:cNvSpPr>
          <p:nvPr>
            <p:ph type="body" sz="quarter" idx="20" hasCustomPrompt="1"/>
          </p:nvPr>
        </p:nvSpPr>
        <p:spPr>
          <a:xfrm>
            <a:off x="1855261" y="1281521"/>
            <a:ext cx="6306077" cy="347781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2000" b="1">
                <a:solidFill>
                  <a:srgbClr val="235C8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CLICK TO EDIT TITLE. ARIAL ALL CAPS 20 PT</a:t>
            </a:r>
            <a:endParaRPr lang="en-US" dirty="0"/>
          </a:p>
        </p:txBody>
      </p:sp>
      <p:sp>
        <p:nvSpPr>
          <p:cNvPr id="12" name="Text Placeholder 27"/>
          <p:cNvSpPr>
            <a:spLocks noGrp="1"/>
          </p:cNvSpPr>
          <p:nvPr>
            <p:ph type="body" sz="quarter" idx="21" hasCustomPrompt="1"/>
          </p:nvPr>
        </p:nvSpPr>
        <p:spPr>
          <a:xfrm>
            <a:off x="1855261" y="1665819"/>
            <a:ext cx="6306077" cy="319087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 smtClean="0"/>
              <a:t>CLICK TO EDIT SUBTITLE. ARIAL ALL CAPS 16 PT. ONE LINE</a:t>
            </a:r>
            <a:endParaRPr lang="en-US" dirty="0"/>
          </a:p>
        </p:txBody>
      </p:sp>
      <p:sp>
        <p:nvSpPr>
          <p:cNvPr id="13" name="Text Placeholder 27"/>
          <p:cNvSpPr>
            <a:spLocks noGrp="1"/>
          </p:cNvSpPr>
          <p:nvPr>
            <p:ph type="body" sz="quarter" idx="22" hasCustomPrompt="1"/>
          </p:nvPr>
        </p:nvSpPr>
        <p:spPr>
          <a:xfrm>
            <a:off x="1855261" y="2201867"/>
            <a:ext cx="6306077" cy="231721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120000"/>
              </a:lnSpc>
              <a:buFontTx/>
              <a:buNone/>
              <a:defRPr sz="160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 smtClean="0"/>
              <a:t>Click to edit body text: Arial 16 </a:t>
            </a:r>
            <a:r>
              <a:rPr lang="en-US" dirty="0" err="1" smtClean="0"/>
              <a:t>pt</a:t>
            </a:r>
            <a:r>
              <a:rPr lang="en-US" dirty="0" smtClean="0"/>
              <a:t> with 1.1 line height. This format is for PRESENTATION SLIDES ONLY. </a:t>
            </a:r>
          </a:p>
        </p:txBody>
      </p:sp>
      <p:sp>
        <p:nvSpPr>
          <p:cNvPr id="18" name="Text Placeholder 27"/>
          <p:cNvSpPr>
            <a:spLocks noGrp="1"/>
          </p:cNvSpPr>
          <p:nvPr>
            <p:ph type="body" sz="quarter" idx="24" hasCustomPrompt="1"/>
          </p:nvPr>
        </p:nvSpPr>
        <p:spPr>
          <a:xfrm>
            <a:off x="1844678" y="4855902"/>
            <a:ext cx="3944937" cy="996681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200" baseline="0"/>
            </a:lvl1pPr>
            <a:lvl2pPr marL="457200" indent="0">
              <a:buFontTx/>
              <a:buNone/>
              <a:defRPr sz="1200"/>
            </a:lvl2pPr>
            <a:lvl3pPr marL="914400" indent="0">
              <a:buFontTx/>
              <a:buNone/>
              <a:defRPr sz="1200"/>
            </a:lvl3pPr>
            <a:lvl4pPr marL="1371600" indent="0">
              <a:buFontTx/>
              <a:buNone/>
              <a:defRPr sz="1200"/>
            </a:lvl4pPr>
            <a:lvl5pPr marL="1828800" indent="0">
              <a:buFontTx/>
              <a:buNone/>
              <a:defRPr sz="1200"/>
            </a:lvl5pPr>
          </a:lstStyle>
          <a:p>
            <a:pPr lvl="0"/>
            <a:r>
              <a:rPr lang="en-US" dirty="0" smtClean="0"/>
              <a:t>Click to edit text: Arial 12 </a:t>
            </a:r>
            <a:r>
              <a:rPr lang="en-US" dirty="0" err="1" smtClean="0"/>
              <a:t>pt</a:t>
            </a:r>
            <a:r>
              <a:rPr lang="en-US" dirty="0" smtClean="0"/>
              <a:t> with 1.0 line height.</a:t>
            </a:r>
            <a:endParaRPr lang="en-US" dirty="0"/>
          </a:p>
        </p:txBody>
      </p:sp>
      <p:sp>
        <p:nvSpPr>
          <p:cNvPr id="25" name="Text Placeholder 7"/>
          <p:cNvSpPr>
            <a:spLocks noGrp="1"/>
          </p:cNvSpPr>
          <p:nvPr>
            <p:ph type="body" sz="quarter" idx="25" hasCustomPrompt="1"/>
          </p:nvPr>
        </p:nvSpPr>
        <p:spPr>
          <a:xfrm>
            <a:off x="1844678" y="4550282"/>
            <a:ext cx="3944937" cy="363031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baseline="0">
                <a:solidFill>
                  <a:srgbClr val="235C83"/>
                </a:solidFill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CLICK TO EDIT TITLE. 14 PT ALL CAPS</a:t>
            </a:r>
            <a:endParaRPr lang="en-US" dirty="0"/>
          </a:p>
        </p:txBody>
      </p:sp>
      <p:sp>
        <p:nvSpPr>
          <p:cNvPr id="27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6217168" y="4913313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NAME</a:t>
            </a:r>
          </a:p>
        </p:txBody>
      </p:sp>
      <p:sp>
        <p:nvSpPr>
          <p:cNvPr id="28" name="Text Placeholder 13"/>
          <p:cNvSpPr>
            <a:spLocks noGrp="1"/>
          </p:cNvSpPr>
          <p:nvPr>
            <p:ph type="body" sz="quarter" idx="26" hasCustomPrompt="1"/>
          </p:nvPr>
        </p:nvSpPr>
        <p:spPr>
          <a:xfrm>
            <a:off x="6217168" y="5196150"/>
            <a:ext cx="2542121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9" name="Text Placeholder 13"/>
          <p:cNvSpPr>
            <a:spLocks noGrp="1"/>
          </p:cNvSpPr>
          <p:nvPr>
            <p:ph type="body" sz="quarter" idx="27" hasCustomPrompt="1"/>
          </p:nvPr>
        </p:nvSpPr>
        <p:spPr>
          <a:xfrm>
            <a:off x="6217167" y="5477267"/>
            <a:ext cx="2969164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0" name="Text Placeholder 13"/>
          <p:cNvSpPr>
            <a:spLocks noGrp="1"/>
          </p:cNvSpPr>
          <p:nvPr>
            <p:ph type="body" sz="quarter" idx="28" hasCustomPrompt="1"/>
          </p:nvPr>
        </p:nvSpPr>
        <p:spPr>
          <a:xfrm>
            <a:off x="6215053" y="5760104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1" name="Text Placeholder 13"/>
          <p:cNvSpPr>
            <a:spLocks noGrp="1"/>
          </p:cNvSpPr>
          <p:nvPr>
            <p:ph type="body" sz="quarter" idx="29" hasCustomPrompt="1"/>
          </p:nvPr>
        </p:nvSpPr>
        <p:spPr>
          <a:xfrm>
            <a:off x="6215053" y="6029319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  <p:sp>
        <p:nvSpPr>
          <p:cNvPr id="23" name="Slide Number Placeholder 1"/>
          <p:cNvSpPr>
            <a:spLocks noGrp="1"/>
          </p:cNvSpPr>
          <p:nvPr>
            <p:ph type="sldNum" sz="quarter" idx="10"/>
          </p:nvPr>
        </p:nvSpPr>
        <p:spPr bwMode="auto">
          <a:xfrm>
            <a:off x="8731249" y="6500813"/>
            <a:ext cx="381445" cy="171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1" hangingPunct="1">
              <a:defRPr sz="800">
                <a:solidFill>
                  <a:schemeClr val="bg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0A965BC7-65E4-BE47-B084-713452DC55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4" name="Picture 23" descr="LED_only-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0234" y="6573662"/>
            <a:ext cx="213010" cy="89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0030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: Option 1 _ 1  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117475" y="87313"/>
            <a:ext cx="8915400" cy="6670675"/>
          </a:xfrm>
          <a:prstGeom prst="rect">
            <a:avLst/>
          </a:prstGeom>
          <a:solidFill>
            <a:srgbClr val="D9DB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3211513"/>
            <a:ext cx="1744663" cy="334962"/>
          </a:xfrm>
          <a:prstGeom prst="rect">
            <a:avLst/>
          </a:prstGeom>
          <a:solidFill>
            <a:srgbClr val="235C83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TextBox 14"/>
          <p:cNvSpPr txBox="1">
            <a:spLocks noChangeArrowheads="1"/>
          </p:cNvSpPr>
          <p:nvPr userDrawn="1"/>
        </p:nvSpPr>
        <p:spPr bwMode="auto">
          <a:xfrm>
            <a:off x="1954213" y="3195401"/>
            <a:ext cx="3365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solidFill>
                  <a:srgbClr val="235C83"/>
                </a:solidFill>
                <a:latin typeface="Arial" charset="0"/>
                <a:cs typeface="Arial" charset="0"/>
              </a:rPr>
              <a:t>CONTACT</a:t>
            </a:r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956328" y="3609443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NAME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26" hasCustomPrompt="1"/>
          </p:nvPr>
        </p:nvSpPr>
        <p:spPr>
          <a:xfrm>
            <a:off x="1956328" y="3892280"/>
            <a:ext cx="2542121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1" name="Text Placeholder 13"/>
          <p:cNvSpPr>
            <a:spLocks noGrp="1"/>
          </p:cNvSpPr>
          <p:nvPr>
            <p:ph type="body" sz="quarter" idx="27" hasCustomPrompt="1"/>
          </p:nvPr>
        </p:nvSpPr>
        <p:spPr>
          <a:xfrm>
            <a:off x="1956328" y="4173397"/>
            <a:ext cx="2871260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2" name="Text Placeholder 13"/>
          <p:cNvSpPr>
            <a:spLocks noGrp="1"/>
          </p:cNvSpPr>
          <p:nvPr>
            <p:ph type="body" sz="quarter" idx="28" hasCustomPrompt="1"/>
          </p:nvPr>
        </p:nvSpPr>
        <p:spPr>
          <a:xfrm>
            <a:off x="1954213" y="4456234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3" name="Text Placeholder 13"/>
          <p:cNvSpPr>
            <a:spLocks noGrp="1"/>
          </p:cNvSpPr>
          <p:nvPr>
            <p:ph type="body" sz="quarter" idx="29" hasCustomPrompt="1"/>
          </p:nvPr>
        </p:nvSpPr>
        <p:spPr>
          <a:xfrm>
            <a:off x="1954213" y="4725449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</p:spTree>
    <p:extLst>
      <p:ext uri="{BB962C8B-B14F-4D97-AF65-F5344CB8AC3E}">
        <p14:creationId xmlns:p14="http://schemas.microsoft.com/office/powerpoint/2010/main" val="18036467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: Option 1 _ 3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117475" y="87313"/>
            <a:ext cx="8915400" cy="6670675"/>
          </a:xfrm>
          <a:prstGeom prst="rect">
            <a:avLst/>
          </a:prstGeom>
          <a:solidFill>
            <a:srgbClr val="D9DB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-14288" y="1341675"/>
            <a:ext cx="1744663" cy="334962"/>
          </a:xfrm>
          <a:prstGeom prst="rect">
            <a:avLst/>
          </a:prstGeom>
          <a:solidFill>
            <a:srgbClr val="235C83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TextBox 14"/>
          <p:cNvSpPr txBox="1">
            <a:spLocks noChangeArrowheads="1"/>
          </p:cNvSpPr>
          <p:nvPr userDrawn="1"/>
        </p:nvSpPr>
        <p:spPr bwMode="auto">
          <a:xfrm>
            <a:off x="1939925" y="1325563"/>
            <a:ext cx="3365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solidFill>
                  <a:srgbClr val="235C83"/>
                </a:solidFill>
                <a:latin typeface="Arial" charset="0"/>
                <a:cs typeface="Arial" charset="0"/>
              </a:rPr>
              <a:t>CONTACT</a:t>
            </a:r>
          </a:p>
        </p:txBody>
      </p:sp>
      <p:sp>
        <p:nvSpPr>
          <p:cNvPr id="10" name="TextBox 14"/>
          <p:cNvSpPr txBox="1">
            <a:spLocks noChangeArrowheads="1"/>
          </p:cNvSpPr>
          <p:nvPr userDrawn="1"/>
        </p:nvSpPr>
        <p:spPr bwMode="auto">
          <a:xfrm>
            <a:off x="2302519" y="5494338"/>
            <a:ext cx="3365500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1200" b="1" dirty="0">
                <a:solidFill>
                  <a:srgbClr val="235C83"/>
                </a:solidFill>
                <a:latin typeface="Arial" charset="0"/>
                <a:cs typeface="Arial" charset="0"/>
              </a:rPr>
              <a:t>OpportunityLouisiana.com</a:t>
            </a:r>
          </a:p>
          <a:p>
            <a:pPr eaLnBrk="1" hangingPunct="1">
              <a:lnSpc>
                <a:spcPct val="150000"/>
              </a:lnSpc>
            </a:pPr>
            <a:r>
              <a:rPr lang="en-US" sz="1200" b="1" dirty="0">
                <a:solidFill>
                  <a:srgbClr val="235C83"/>
                </a:solidFill>
                <a:latin typeface="Arial" charset="0"/>
                <a:cs typeface="Arial" charset="0"/>
              </a:rPr>
              <a:t>@LEDLouisiana</a:t>
            </a:r>
          </a:p>
        </p:txBody>
      </p:sp>
      <p:pic>
        <p:nvPicPr>
          <p:cNvPr id="11" name="Picture 3" descr="Twitter_256x256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57400" y="5872163"/>
            <a:ext cx="228600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" descr="Apple_Safari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46288" y="5576888"/>
            <a:ext cx="233362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5" name="Straight Connector 14"/>
          <p:cNvCxnSpPr/>
          <p:nvPr userDrawn="1"/>
        </p:nvCxnSpPr>
        <p:spPr>
          <a:xfrm>
            <a:off x="5050895" y="1726383"/>
            <a:ext cx="0" cy="1411011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1956328" y="3609443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NAME</a:t>
            </a:r>
          </a:p>
        </p:txBody>
      </p:sp>
      <p:sp>
        <p:nvSpPr>
          <p:cNvPr id="19" name="Text Placeholder 13"/>
          <p:cNvSpPr>
            <a:spLocks noGrp="1"/>
          </p:cNvSpPr>
          <p:nvPr>
            <p:ph type="body" sz="quarter" idx="26" hasCustomPrompt="1"/>
          </p:nvPr>
        </p:nvSpPr>
        <p:spPr>
          <a:xfrm>
            <a:off x="1956328" y="3892280"/>
            <a:ext cx="2542121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0" name="Text Placeholder 13"/>
          <p:cNvSpPr>
            <a:spLocks noGrp="1"/>
          </p:cNvSpPr>
          <p:nvPr>
            <p:ph type="body" sz="quarter" idx="27" hasCustomPrompt="1"/>
          </p:nvPr>
        </p:nvSpPr>
        <p:spPr>
          <a:xfrm>
            <a:off x="1956328" y="4173397"/>
            <a:ext cx="2871260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1" name="Text Placeholder 13"/>
          <p:cNvSpPr>
            <a:spLocks noGrp="1"/>
          </p:cNvSpPr>
          <p:nvPr>
            <p:ph type="body" sz="quarter" idx="28" hasCustomPrompt="1"/>
          </p:nvPr>
        </p:nvSpPr>
        <p:spPr>
          <a:xfrm>
            <a:off x="1954213" y="4456234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29" hasCustomPrompt="1"/>
          </p:nvPr>
        </p:nvSpPr>
        <p:spPr>
          <a:xfrm>
            <a:off x="1954213" y="4725449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  <p:sp>
        <p:nvSpPr>
          <p:cNvPr id="23" name="Text Placeholder 13"/>
          <p:cNvSpPr>
            <a:spLocks noGrp="1"/>
          </p:cNvSpPr>
          <p:nvPr>
            <p:ph type="body" sz="quarter" idx="30" hasCustomPrompt="1"/>
          </p:nvPr>
        </p:nvSpPr>
        <p:spPr>
          <a:xfrm>
            <a:off x="1958443" y="1760640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NAME</a:t>
            </a:r>
          </a:p>
        </p:txBody>
      </p:sp>
      <p:sp>
        <p:nvSpPr>
          <p:cNvPr id="24" name="Text Placeholder 13"/>
          <p:cNvSpPr>
            <a:spLocks noGrp="1"/>
          </p:cNvSpPr>
          <p:nvPr>
            <p:ph type="body" sz="quarter" idx="31" hasCustomPrompt="1"/>
          </p:nvPr>
        </p:nvSpPr>
        <p:spPr>
          <a:xfrm>
            <a:off x="1958443" y="2043477"/>
            <a:ext cx="2542121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5" name="Text Placeholder 13"/>
          <p:cNvSpPr>
            <a:spLocks noGrp="1"/>
          </p:cNvSpPr>
          <p:nvPr>
            <p:ph type="body" sz="quarter" idx="32" hasCustomPrompt="1"/>
          </p:nvPr>
        </p:nvSpPr>
        <p:spPr>
          <a:xfrm>
            <a:off x="1958443" y="2324594"/>
            <a:ext cx="2869145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6" name="Text Placeholder 13"/>
          <p:cNvSpPr>
            <a:spLocks noGrp="1"/>
          </p:cNvSpPr>
          <p:nvPr>
            <p:ph type="body" sz="quarter" idx="33" hasCustomPrompt="1"/>
          </p:nvPr>
        </p:nvSpPr>
        <p:spPr>
          <a:xfrm>
            <a:off x="1956328" y="2607431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7" name="Text Placeholder 13"/>
          <p:cNvSpPr>
            <a:spLocks noGrp="1"/>
          </p:cNvSpPr>
          <p:nvPr>
            <p:ph type="body" sz="quarter" idx="34" hasCustomPrompt="1"/>
          </p:nvPr>
        </p:nvSpPr>
        <p:spPr>
          <a:xfrm>
            <a:off x="1956328" y="2876646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  <p:sp>
        <p:nvSpPr>
          <p:cNvPr id="28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5155142" y="1756511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NAME</a:t>
            </a:r>
          </a:p>
        </p:txBody>
      </p:sp>
      <p:sp>
        <p:nvSpPr>
          <p:cNvPr id="29" name="Text Placeholder 13"/>
          <p:cNvSpPr>
            <a:spLocks noGrp="1"/>
          </p:cNvSpPr>
          <p:nvPr>
            <p:ph type="body" sz="quarter" idx="35" hasCustomPrompt="1"/>
          </p:nvPr>
        </p:nvSpPr>
        <p:spPr>
          <a:xfrm>
            <a:off x="5155142" y="2039348"/>
            <a:ext cx="2542121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0" name="Text Placeholder 13"/>
          <p:cNvSpPr>
            <a:spLocks noGrp="1"/>
          </p:cNvSpPr>
          <p:nvPr>
            <p:ph type="body" sz="quarter" idx="36" hasCustomPrompt="1"/>
          </p:nvPr>
        </p:nvSpPr>
        <p:spPr>
          <a:xfrm>
            <a:off x="5155142" y="2320465"/>
            <a:ext cx="2988733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1" name="Text Placeholder 13"/>
          <p:cNvSpPr>
            <a:spLocks noGrp="1"/>
          </p:cNvSpPr>
          <p:nvPr>
            <p:ph type="body" sz="quarter" idx="37" hasCustomPrompt="1"/>
          </p:nvPr>
        </p:nvSpPr>
        <p:spPr>
          <a:xfrm>
            <a:off x="5153027" y="2603302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2" name="Text Placeholder 13"/>
          <p:cNvSpPr>
            <a:spLocks noGrp="1"/>
          </p:cNvSpPr>
          <p:nvPr>
            <p:ph type="body" sz="quarter" idx="38" hasCustomPrompt="1"/>
          </p:nvPr>
        </p:nvSpPr>
        <p:spPr>
          <a:xfrm>
            <a:off x="5153027" y="2872517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</p:spTree>
    <p:extLst>
      <p:ext uri="{BB962C8B-B14F-4D97-AF65-F5344CB8AC3E}">
        <p14:creationId xmlns:p14="http://schemas.microsoft.com/office/powerpoint/2010/main" val="27866462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: Option 1 _ 4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117475" y="87313"/>
            <a:ext cx="8915400" cy="6670675"/>
          </a:xfrm>
          <a:prstGeom prst="rect">
            <a:avLst/>
          </a:prstGeom>
          <a:solidFill>
            <a:srgbClr val="D9DB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-14288" y="1341675"/>
            <a:ext cx="1744663" cy="334962"/>
          </a:xfrm>
          <a:prstGeom prst="rect">
            <a:avLst/>
          </a:prstGeom>
          <a:solidFill>
            <a:srgbClr val="235C83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TextBox 14"/>
          <p:cNvSpPr txBox="1">
            <a:spLocks noChangeArrowheads="1"/>
          </p:cNvSpPr>
          <p:nvPr userDrawn="1"/>
        </p:nvSpPr>
        <p:spPr bwMode="auto">
          <a:xfrm>
            <a:off x="1939925" y="1325563"/>
            <a:ext cx="3365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solidFill>
                  <a:srgbClr val="235C83"/>
                </a:solidFill>
                <a:latin typeface="Arial" charset="0"/>
                <a:cs typeface="Arial" charset="0"/>
              </a:rPr>
              <a:t>CONTACT</a:t>
            </a:r>
          </a:p>
        </p:txBody>
      </p:sp>
      <p:sp>
        <p:nvSpPr>
          <p:cNvPr id="10" name="TextBox 14"/>
          <p:cNvSpPr txBox="1">
            <a:spLocks noChangeArrowheads="1"/>
          </p:cNvSpPr>
          <p:nvPr userDrawn="1"/>
        </p:nvSpPr>
        <p:spPr bwMode="auto">
          <a:xfrm>
            <a:off x="2302519" y="5494338"/>
            <a:ext cx="3365500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1200" b="1" dirty="0">
                <a:solidFill>
                  <a:srgbClr val="235C83"/>
                </a:solidFill>
                <a:latin typeface="Arial" charset="0"/>
                <a:cs typeface="Arial" charset="0"/>
              </a:rPr>
              <a:t>OpportunityLouisiana.com</a:t>
            </a:r>
          </a:p>
          <a:p>
            <a:pPr eaLnBrk="1" hangingPunct="1">
              <a:lnSpc>
                <a:spcPct val="150000"/>
              </a:lnSpc>
            </a:pPr>
            <a:r>
              <a:rPr lang="en-US" sz="1200" b="1" dirty="0">
                <a:solidFill>
                  <a:srgbClr val="235C83"/>
                </a:solidFill>
                <a:latin typeface="Arial" charset="0"/>
                <a:cs typeface="Arial" charset="0"/>
              </a:rPr>
              <a:t>@LEDLouisiana</a:t>
            </a:r>
          </a:p>
        </p:txBody>
      </p:sp>
      <p:pic>
        <p:nvPicPr>
          <p:cNvPr id="11" name="Picture 3" descr="Twitter_256x256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57400" y="5872163"/>
            <a:ext cx="228600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" descr="Apple_Safari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46288" y="5576888"/>
            <a:ext cx="233362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Straight Connector 17"/>
          <p:cNvCxnSpPr/>
          <p:nvPr userDrawn="1"/>
        </p:nvCxnSpPr>
        <p:spPr>
          <a:xfrm>
            <a:off x="5050895" y="3609443"/>
            <a:ext cx="0" cy="1377353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5050895" y="1726383"/>
            <a:ext cx="0" cy="1411011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1956328" y="3609443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NAME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26" hasCustomPrompt="1"/>
          </p:nvPr>
        </p:nvSpPr>
        <p:spPr>
          <a:xfrm>
            <a:off x="1956328" y="3892280"/>
            <a:ext cx="2542121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3" name="Text Placeholder 13"/>
          <p:cNvSpPr>
            <a:spLocks noGrp="1"/>
          </p:cNvSpPr>
          <p:nvPr>
            <p:ph type="body" sz="quarter" idx="27" hasCustomPrompt="1"/>
          </p:nvPr>
        </p:nvSpPr>
        <p:spPr>
          <a:xfrm>
            <a:off x="1956328" y="4173397"/>
            <a:ext cx="2871260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4" name="Text Placeholder 13"/>
          <p:cNvSpPr>
            <a:spLocks noGrp="1"/>
          </p:cNvSpPr>
          <p:nvPr>
            <p:ph type="body" sz="quarter" idx="28" hasCustomPrompt="1"/>
          </p:nvPr>
        </p:nvSpPr>
        <p:spPr>
          <a:xfrm>
            <a:off x="1954213" y="4456234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5" name="Text Placeholder 13"/>
          <p:cNvSpPr>
            <a:spLocks noGrp="1"/>
          </p:cNvSpPr>
          <p:nvPr>
            <p:ph type="body" sz="quarter" idx="29" hasCustomPrompt="1"/>
          </p:nvPr>
        </p:nvSpPr>
        <p:spPr>
          <a:xfrm>
            <a:off x="1954213" y="4725449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  <p:sp>
        <p:nvSpPr>
          <p:cNvPr id="26" name="Text Placeholder 13"/>
          <p:cNvSpPr>
            <a:spLocks noGrp="1"/>
          </p:cNvSpPr>
          <p:nvPr>
            <p:ph type="body" sz="quarter" idx="30" hasCustomPrompt="1"/>
          </p:nvPr>
        </p:nvSpPr>
        <p:spPr>
          <a:xfrm>
            <a:off x="1958443" y="1760640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NAME</a:t>
            </a:r>
          </a:p>
        </p:txBody>
      </p:sp>
      <p:sp>
        <p:nvSpPr>
          <p:cNvPr id="27" name="Text Placeholder 13"/>
          <p:cNvSpPr>
            <a:spLocks noGrp="1"/>
          </p:cNvSpPr>
          <p:nvPr>
            <p:ph type="body" sz="quarter" idx="31" hasCustomPrompt="1"/>
          </p:nvPr>
        </p:nvSpPr>
        <p:spPr>
          <a:xfrm>
            <a:off x="1958443" y="2043477"/>
            <a:ext cx="2542121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8" name="Text Placeholder 13"/>
          <p:cNvSpPr>
            <a:spLocks noGrp="1"/>
          </p:cNvSpPr>
          <p:nvPr>
            <p:ph type="body" sz="quarter" idx="32" hasCustomPrompt="1"/>
          </p:nvPr>
        </p:nvSpPr>
        <p:spPr>
          <a:xfrm>
            <a:off x="1958443" y="2324594"/>
            <a:ext cx="2869145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9" name="Text Placeholder 13"/>
          <p:cNvSpPr>
            <a:spLocks noGrp="1"/>
          </p:cNvSpPr>
          <p:nvPr>
            <p:ph type="body" sz="quarter" idx="33" hasCustomPrompt="1"/>
          </p:nvPr>
        </p:nvSpPr>
        <p:spPr>
          <a:xfrm>
            <a:off x="1956328" y="2607431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0" name="Text Placeholder 13"/>
          <p:cNvSpPr>
            <a:spLocks noGrp="1"/>
          </p:cNvSpPr>
          <p:nvPr>
            <p:ph type="body" sz="quarter" idx="34" hasCustomPrompt="1"/>
          </p:nvPr>
        </p:nvSpPr>
        <p:spPr>
          <a:xfrm>
            <a:off x="1956328" y="2876646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  <p:sp>
        <p:nvSpPr>
          <p:cNvPr id="31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5155142" y="1756511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NAME</a:t>
            </a:r>
          </a:p>
        </p:txBody>
      </p:sp>
      <p:sp>
        <p:nvSpPr>
          <p:cNvPr id="32" name="Text Placeholder 13"/>
          <p:cNvSpPr>
            <a:spLocks noGrp="1"/>
          </p:cNvSpPr>
          <p:nvPr>
            <p:ph type="body" sz="quarter" idx="35" hasCustomPrompt="1"/>
          </p:nvPr>
        </p:nvSpPr>
        <p:spPr>
          <a:xfrm>
            <a:off x="5155142" y="2039348"/>
            <a:ext cx="2542121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3" name="Text Placeholder 13"/>
          <p:cNvSpPr>
            <a:spLocks noGrp="1"/>
          </p:cNvSpPr>
          <p:nvPr>
            <p:ph type="body" sz="quarter" idx="36" hasCustomPrompt="1"/>
          </p:nvPr>
        </p:nvSpPr>
        <p:spPr>
          <a:xfrm>
            <a:off x="5155142" y="2320465"/>
            <a:ext cx="2988733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4" name="Text Placeholder 13"/>
          <p:cNvSpPr>
            <a:spLocks noGrp="1"/>
          </p:cNvSpPr>
          <p:nvPr>
            <p:ph type="body" sz="quarter" idx="37" hasCustomPrompt="1"/>
          </p:nvPr>
        </p:nvSpPr>
        <p:spPr>
          <a:xfrm>
            <a:off x="5153027" y="2603302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5" name="Text Placeholder 13"/>
          <p:cNvSpPr>
            <a:spLocks noGrp="1"/>
          </p:cNvSpPr>
          <p:nvPr>
            <p:ph type="body" sz="quarter" idx="38" hasCustomPrompt="1"/>
          </p:nvPr>
        </p:nvSpPr>
        <p:spPr>
          <a:xfrm>
            <a:off x="5153027" y="2872517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  <p:sp>
        <p:nvSpPr>
          <p:cNvPr id="36" name="Text Placeholder 13"/>
          <p:cNvSpPr>
            <a:spLocks noGrp="1"/>
          </p:cNvSpPr>
          <p:nvPr>
            <p:ph type="body" sz="quarter" idx="39" hasCustomPrompt="1"/>
          </p:nvPr>
        </p:nvSpPr>
        <p:spPr>
          <a:xfrm>
            <a:off x="5157257" y="3610042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NAME</a:t>
            </a:r>
          </a:p>
        </p:txBody>
      </p:sp>
      <p:sp>
        <p:nvSpPr>
          <p:cNvPr id="37" name="Text Placeholder 13"/>
          <p:cNvSpPr>
            <a:spLocks noGrp="1"/>
          </p:cNvSpPr>
          <p:nvPr>
            <p:ph type="body" sz="quarter" idx="40" hasCustomPrompt="1"/>
          </p:nvPr>
        </p:nvSpPr>
        <p:spPr>
          <a:xfrm>
            <a:off x="5157257" y="3892879"/>
            <a:ext cx="2542121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8" name="Text Placeholder 13"/>
          <p:cNvSpPr>
            <a:spLocks noGrp="1"/>
          </p:cNvSpPr>
          <p:nvPr>
            <p:ph type="body" sz="quarter" idx="41" hasCustomPrompt="1"/>
          </p:nvPr>
        </p:nvSpPr>
        <p:spPr>
          <a:xfrm>
            <a:off x="5157257" y="4173996"/>
            <a:ext cx="2986618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9" name="Text Placeholder 13"/>
          <p:cNvSpPr>
            <a:spLocks noGrp="1"/>
          </p:cNvSpPr>
          <p:nvPr>
            <p:ph type="body" sz="quarter" idx="42" hasCustomPrompt="1"/>
          </p:nvPr>
        </p:nvSpPr>
        <p:spPr>
          <a:xfrm>
            <a:off x="5155142" y="4456833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0" name="Text Placeholder 13"/>
          <p:cNvSpPr>
            <a:spLocks noGrp="1"/>
          </p:cNvSpPr>
          <p:nvPr>
            <p:ph type="body" sz="quarter" idx="43" hasCustomPrompt="1"/>
          </p:nvPr>
        </p:nvSpPr>
        <p:spPr>
          <a:xfrm>
            <a:off x="5155142" y="4726048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</p:spTree>
    <p:extLst>
      <p:ext uri="{BB962C8B-B14F-4D97-AF65-F5344CB8AC3E}">
        <p14:creationId xmlns:p14="http://schemas.microsoft.com/office/powerpoint/2010/main" val="21207302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: Option 2 _ 1 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211513"/>
            <a:ext cx="1744663" cy="334962"/>
          </a:xfrm>
          <a:prstGeom prst="rect">
            <a:avLst/>
          </a:prstGeom>
          <a:solidFill>
            <a:srgbClr val="235C83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8474075" y="6529388"/>
            <a:ext cx="560388" cy="173037"/>
          </a:xfrm>
          <a:prstGeom prst="rect">
            <a:avLst/>
          </a:prstGeom>
          <a:solidFill>
            <a:srgbClr val="235C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117475" y="6529388"/>
            <a:ext cx="8915400" cy="0"/>
          </a:xfrm>
          <a:prstGeom prst="line">
            <a:avLst/>
          </a:prstGeom>
          <a:ln w="9525" cmpd="sng">
            <a:solidFill>
              <a:srgbClr val="235C8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 flipH="1">
            <a:off x="8750300" y="6529388"/>
            <a:ext cx="95250" cy="195262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14"/>
          <p:cNvSpPr txBox="1">
            <a:spLocks noChangeArrowheads="1"/>
          </p:cNvSpPr>
          <p:nvPr userDrawn="1"/>
        </p:nvSpPr>
        <p:spPr bwMode="auto">
          <a:xfrm>
            <a:off x="1954213" y="3195401"/>
            <a:ext cx="3365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solidFill>
                  <a:srgbClr val="235C83"/>
                </a:solidFill>
                <a:latin typeface="Arial" charset="0"/>
                <a:cs typeface="Arial" charset="0"/>
              </a:rPr>
              <a:t>CONTACT</a:t>
            </a:r>
          </a:p>
        </p:txBody>
      </p:sp>
      <p:sp>
        <p:nvSpPr>
          <p:cNvPr id="10" name="TextBox 14"/>
          <p:cNvSpPr txBox="1">
            <a:spLocks noChangeArrowheads="1"/>
          </p:cNvSpPr>
          <p:nvPr userDrawn="1"/>
        </p:nvSpPr>
        <p:spPr bwMode="auto">
          <a:xfrm>
            <a:off x="2302519" y="5494338"/>
            <a:ext cx="3365500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1200" b="1" dirty="0">
                <a:solidFill>
                  <a:srgbClr val="235C83"/>
                </a:solidFill>
                <a:latin typeface="Arial" charset="0"/>
                <a:cs typeface="Arial" charset="0"/>
              </a:rPr>
              <a:t>OpportunityLouisiana.com</a:t>
            </a:r>
          </a:p>
          <a:p>
            <a:pPr eaLnBrk="1" hangingPunct="1">
              <a:lnSpc>
                <a:spcPct val="150000"/>
              </a:lnSpc>
            </a:pPr>
            <a:r>
              <a:rPr lang="en-US" sz="1200" b="1" dirty="0">
                <a:solidFill>
                  <a:srgbClr val="235C83"/>
                </a:solidFill>
                <a:latin typeface="Arial" charset="0"/>
                <a:cs typeface="Arial" charset="0"/>
              </a:rPr>
              <a:t>@LEDLouisiana</a:t>
            </a:r>
          </a:p>
        </p:txBody>
      </p:sp>
      <p:pic>
        <p:nvPicPr>
          <p:cNvPr id="11" name="Picture 3" descr="Twitter_256x256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57400" y="5872163"/>
            <a:ext cx="228600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" descr="Apple_Safari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46288" y="5576888"/>
            <a:ext cx="233362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956328" y="3609443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NAME</a:t>
            </a:r>
          </a:p>
        </p:txBody>
      </p:sp>
      <p:sp>
        <p:nvSpPr>
          <p:cNvPr id="18" name="Text Placeholder 13"/>
          <p:cNvSpPr>
            <a:spLocks noGrp="1"/>
          </p:cNvSpPr>
          <p:nvPr>
            <p:ph type="body" sz="quarter" idx="26" hasCustomPrompt="1"/>
          </p:nvPr>
        </p:nvSpPr>
        <p:spPr>
          <a:xfrm>
            <a:off x="1956328" y="3892280"/>
            <a:ext cx="2542121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4" name="Text Placeholder 13"/>
          <p:cNvSpPr>
            <a:spLocks noGrp="1"/>
          </p:cNvSpPr>
          <p:nvPr>
            <p:ph type="body" sz="quarter" idx="27" hasCustomPrompt="1"/>
          </p:nvPr>
        </p:nvSpPr>
        <p:spPr>
          <a:xfrm>
            <a:off x="1956328" y="4173397"/>
            <a:ext cx="2871260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5" name="Text Placeholder 13"/>
          <p:cNvSpPr>
            <a:spLocks noGrp="1"/>
          </p:cNvSpPr>
          <p:nvPr>
            <p:ph type="body" sz="quarter" idx="28" hasCustomPrompt="1"/>
          </p:nvPr>
        </p:nvSpPr>
        <p:spPr>
          <a:xfrm>
            <a:off x="1954213" y="4456234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6" name="Text Placeholder 13"/>
          <p:cNvSpPr>
            <a:spLocks noGrp="1"/>
          </p:cNvSpPr>
          <p:nvPr>
            <p:ph type="body" sz="quarter" idx="29" hasCustomPrompt="1"/>
          </p:nvPr>
        </p:nvSpPr>
        <p:spPr>
          <a:xfrm>
            <a:off x="1954213" y="4725449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  <p:sp>
        <p:nvSpPr>
          <p:cNvPr id="19" name="Slide Number Placeholder 1"/>
          <p:cNvSpPr>
            <a:spLocks noGrp="1"/>
          </p:cNvSpPr>
          <p:nvPr>
            <p:ph type="sldNum" sz="quarter" idx="10"/>
          </p:nvPr>
        </p:nvSpPr>
        <p:spPr bwMode="auto">
          <a:xfrm>
            <a:off x="8731249" y="6500813"/>
            <a:ext cx="381445" cy="171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1" hangingPunct="1">
              <a:defRPr sz="800">
                <a:solidFill>
                  <a:schemeClr val="bg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0A965BC7-65E4-BE47-B084-713452DC55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0" name="Picture 19" descr="LED_only-logo_white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0234" y="6573662"/>
            <a:ext cx="213010" cy="89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2138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: Option 2 _ 2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211513"/>
            <a:ext cx="1744663" cy="334962"/>
          </a:xfrm>
          <a:prstGeom prst="rect">
            <a:avLst/>
          </a:prstGeom>
          <a:solidFill>
            <a:srgbClr val="235C83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8474075" y="6529388"/>
            <a:ext cx="560388" cy="173037"/>
          </a:xfrm>
          <a:prstGeom prst="rect">
            <a:avLst/>
          </a:prstGeom>
          <a:solidFill>
            <a:srgbClr val="235C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117475" y="6529388"/>
            <a:ext cx="8915400" cy="0"/>
          </a:xfrm>
          <a:prstGeom prst="line">
            <a:avLst/>
          </a:prstGeom>
          <a:ln w="9525" cmpd="sng">
            <a:solidFill>
              <a:srgbClr val="235C8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 flipH="1">
            <a:off x="8750300" y="6529388"/>
            <a:ext cx="95250" cy="195262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14"/>
          <p:cNvSpPr txBox="1">
            <a:spLocks noChangeArrowheads="1"/>
          </p:cNvSpPr>
          <p:nvPr userDrawn="1"/>
        </p:nvSpPr>
        <p:spPr bwMode="auto">
          <a:xfrm>
            <a:off x="1954213" y="3195401"/>
            <a:ext cx="3365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solidFill>
                  <a:srgbClr val="235C83"/>
                </a:solidFill>
                <a:latin typeface="Arial" charset="0"/>
                <a:cs typeface="Arial" charset="0"/>
              </a:rPr>
              <a:t>CONTACT</a:t>
            </a: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5065183" y="3600447"/>
            <a:ext cx="0" cy="1385750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956328" y="3609443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NAME</a:t>
            </a:r>
          </a:p>
        </p:txBody>
      </p:sp>
      <p:sp>
        <p:nvSpPr>
          <p:cNvPr id="28" name="Text Placeholder 13"/>
          <p:cNvSpPr>
            <a:spLocks noGrp="1"/>
          </p:cNvSpPr>
          <p:nvPr>
            <p:ph type="body" sz="quarter" idx="26" hasCustomPrompt="1"/>
          </p:nvPr>
        </p:nvSpPr>
        <p:spPr>
          <a:xfrm>
            <a:off x="1956328" y="3892280"/>
            <a:ext cx="2542121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29" name="Text Placeholder 13"/>
          <p:cNvSpPr>
            <a:spLocks noGrp="1"/>
          </p:cNvSpPr>
          <p:nvPr>
            <p:ph type="body" sz="quarter" idx="27" hasCustomPrompt="1"/>
          </p:nvPr>
        </p:nvSpPr>
        <p:spPr>
          <a:xfrm>
            <a:off x="1956328" y="4173397"/>
            <a:ext cx="2871260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0" name="Text Placeholder 13"/>
          <p:cNvSpPr>
            <a:spLocks noGrp="1"/>
          </p:cNvSpPr>
          <p:nvPr>
            <p:ph type="body" sz="quarter" idx="28" hasCustomPrompt="1"/>
          </p:nvPr>
        </p:nvSpPr>
        <p:spPr>
          <a:xfrm>
            <a:off x="1954213" y="4456234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1" name="Text Placeholder 13"/>
          <p:cNvSpPr>
            <a:spLocks noGrp="1"/>
          </p:cNvSpPr>
          <p:nvPr>
            <p:ph type="body" sz="quarter" idx="29" hasCustomPrompt="1"/>
          </p:nvPr>
        </p:nvSpPr>
        <p:spPr>
          <a:xfrm>
            <a:off x="1954213" y="4725449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  <p:sp>
        <p:nvSpPr>
          <p:cNvPr id="32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5156727" y="3603618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NAME</a:t>
            </a:r>
          </a:p>
        </p:txBody>
      </p:sp>
      <p:sp>
        <p:nvSpPr>
          <p:cNvPr id="33" name="Text Placeholder 13"/>
          <p:cNvSpPr>
            <a:spLocks noGrp="1"/>
          </p:cNvSpPr>
          <p:nvPr>
            <p:ph type="body" sz="quarter" idx="30" hasCustomPrompt="1"/>
          </p:nvPr>
        </p:nvSpPr>
        <p:spPr>
          <a:xfrm>
            <a:off x="5156727" y="3886455"/>
            <a:ext cx="2542121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4" name="Text Placeholder 13"/>
          <p:cNvSpPr>
            <a:spLocks noGrp="1"/>
          </p:cNvSpPr>
          <p:nvPr>
            <p:ph type="body" sz="quarter" idx="31" hasCustomPrompt="1"/>
          </p:nvPr>
        </p:nvSpPr>
        <p:spPr>
          <a:xfrm>
            <a:off x="5156727" y="4167572"/>
            <a:ext cx="2886606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5" name="Text Placeholder 13"/>
          <p:cNvSpPr>
            <a:spLocks noGrp="1"/>
          </p:cNvSpPr>
          <p:nvPr>
            <p:ph type="body" sz="quarter" idx="32" hasCustomPrompt="1"/>
          </p:nvPr>
        </p:nvSpPr>
        <p:spPr>
          <a:xfrm>
            <a:off x="5154612" y="4450409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6" name="Text Placeholder 13"/>
          <p:cNvSpPr>
            <a:spLocks noGrp="1"/>
          </p:cNvSpPr>
          <p:nvPr>
            <p:ph type="body" sz="quarter" idx="33" hasCustomPrompt="1"/>
          </p:nvPr>
        </p:nvSpPr>
        <p:spPr>
          <a:xfrm>
            <a:off x="5154612" y="4719624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  <p:sp>
        <p:nvSpPr>
          <p:cNvPr id="23" name="Slide Number Placeholder 1"/>
          <p:cNvSpPr>
            <a:spLocks noGrp="1"/>
          </p:cNvSpPr>
          <p:nvPr>
            <p:ph type="sldNum" sz="quarter" idx="10"/>
          </p:nvPr>
        </p:nvSpPr>
        <p:spPr bwMode="auto">
          <a:xfrm>
            <a:off x="8731249" y="6500813"/>
            <a:ext cx="381445" cy="171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1" hangingPunct="1">
              <a:defRPr sz="800">
                <a:solidFill>
                  <a:schemeClr val="bg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0A965BC7-65E4-BE47-B084-713452DC55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4" name="Picture 23" descr="LED_only-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0234" y="6573662"/>
            <a:ext cx="213010" cy="89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9230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: Option 2 _ 3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-14288" y="1341675"/>
            <a:ext cx="1744663" cy="334962"/>
          </a:xfrm>
          <a:prstGeom prst="rect">
            <a:avLst/>
          </a:prstGeom>
          <a:solidFill>
            <a:srgbClr val="235C83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8474075" y="6529388"/>
            <a:ext cx="560388" cy="173037"/>
          </a:xfrm>
          <a:prstGeom prst="rect">
            <a:avLst/>
          </a:prstGeom>
          <a:solidFill>
            <a:srgbClr val="235C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117475" y="6529388"/>
            <a:ext cx="8915400" cy="0"/>
          </a:xfrm>
          <a:prstGeom prst="line">
            <a:avLst/>
          </a:prstGeom>
          <a:ln w="9525" cmpd="sng">
            <a:solidFill>
              <a:srgbClr val="235C8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 flipH="1">
            <a:off x="8750300" y="6529388"/>
            <a:ext cx="95250" cy="195262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14"/>
          <p:cNvSpPr txBox="1">
            <a:spLocks noChangeArrowheads="1"/>
          </p:cNvSpPr>
          <p:nvPr userDrawn="1"/>
        </p:nvSpPr>
        <p:spPr bwMode="auto">
          <a:xfrm>
            <a:off x="1939925" y="1325563"/>
            <a:ext cx="3365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solidFill>
                  <a:srgbClr val="235C83"/>
                </a:solidFill>
                <a:latin typeface="Arial" charset="0"/>
                <a:cs typeface="Arial" charset="0"/>
              </a:rPr>
              <a:t>CONTACT</a:t>
            </a:r>
          </a:p>
        </p:txBody>
      </p:sp>
      <p:sp>
        <p:nvSpPr>
          <p:cNvPr id="10" name="TextBox 14"/>
          <p:cNvSpPr txBox="1">
            <a:spLocks noChangeArrowheads="1"/>
          </p:cNvSpPr>
          <p:nvPr userDrawn="1"/>
        </p:nvSpPr>
        <p:spPr bwMode="auto">
          <a:xfrm>
            <a:off x="2302519" y="5494338"/>
            <a:ext cx="3365500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1200" b="1" dirty="0">
                <a:solidFill>
                  <a:srgbClr val="235C83"/>
                </a:solidFill>
                <a:latin typeface="Arial" charset="0"/>
                <a:cs typeface="Arial" charset="0"/>
              </a:rPr>
              <a:t>OpportunityLouisiana.com</a:t>
            </a:r>
          </a:p>
          <a:p>
            <a:pPr eaLnBrk="1" hangingPunct="1">
              <a:lnSpc>
                <a:spcPct val="150000"/>
              </a:lnSpc>
            </a:pPr>
            <a:r>
              <a:rPr lang="en-US" sz="1200" b="1" dirty="0">
                <a:solidFill>
                  <a:srgbClr val="235C83"/>
                </a:solidFill>
                <a:latin typeface="Arial" charset="0"/>
                <a:cs typeface="Arial" charset="0"/>
              </a:rPr>
              <a:t>@LEDLouisiana</a:t>
            </a:r>
          </a:p>
        </p:txBody>
      </p:sp>
      <p:pic>
        <p:nvPicPr>
          <p:cNvPr id="11" name="Picture 3" descr="Twitter_256x256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57400" y="5872163"/>
            <a:ext cx="228600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" descr="Apple_Safari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46288" y="5576888"/>
            <a:ext cx="233362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Straight Connector 16"/>
          <p:cNvCxnSpPr/>
          <p:nvPr userDrawn="1"/>
        </p:nvCxnSpPr>
        <p:spPr>
          <a:xfrm>
            <a:off x="5050895" y="1726383"/>
            <a:ext cx="0" cy="1411011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1956328" y="3609443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NAME</a:t>
            </a:r>
          </a:p>
        </p:txBody>
      </p:sp>
      <p:sp>
        <p:nvSpPr>
          <p:cNvPr id="34" name="Text Placeholder 13"/>
          <p:cNvSpPr>
            <a:spLocks noGrp="1"/>
          </p:cNvSpPr>
          <p:nvPr>
            <p:ph type="body" sz="quarter" idx="26" hasCustomPrompt="1"/>
          </p:nvPr>
        </p:nvSpPr>
        <p:spPr>
          <a:xfrm>
            <a:off x="1956328" y="3892280"/>
            <a:ext cx="2542121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5" name="Text Placeholder 13"/>
          <p:cNvSpPr>
            <a:spLocks noGrp="1"/>
          </p:cNvSpPr>
          <p:nvPr>
            <p:ph type="body" sz="quarter" idx="27" hasCustomPrompt="1"/>
          </p:nvPr>
        </p:nvSpPr>
        <p:spPr>
          <a:xfrm>
            <a:off x="1956328" y="4173397"/>
            <a:ext cx="2871260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6" name="Text Placeholder 13"/>
          <p:cNvSpPr>
            <a:spLocks noGrp="1"/>
          </p:cNvSpPr>
          <p:nvPr>
            <p:ph type="body" sz="quarter" idx="28" hasCustomPrompt="1"/>
          </p:nvPr>
        </p:nvSpPr>
        <p:spPr>
          <a:xfrm>
            <a:off x="1954213" y="4456234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7" name="Text Placeholder 13"/>
          <p:cNvSpPr>
            <a:spLocks noGrp="1"/>
          </p:cNvSpPr>
          <p:nvPr>
            <p:ph type="body" sz="quarter" idx="29" hasCustomPrompt="1"/>
          </p:nvPr>
        </p:nvSpPr>
        <p:spPr>
          <a:xfrm>
            <a:off x="1954213" y="4725449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  <p:sp>
        <p:nvSpPr>
          <p:cNvPr id="38" name="Text Placeholder 13"/>
          <p:cNvSpPr>
            <a:spLocks noGrp="1"/>
          </p:cNvSpPr>
          <p:nvPr>
            <p:ph type="body" sz="quarter" idx="30" hasCustomPrompt="1"/>
          </p:nvPr>
        </p:nvSpPr>
        <p:spPr>
          <a:xfrm>
            <a:off x="1958443" y="1760640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NAME</a:t>
            </a:r>
          </a:p>
        </p:txBody>
      </p:sp>
      <p:sp>
        <p:nvSpPr>
          <p:cNvPr id="39" name="Text Placeholder 13"/>
          <p:cNvSpPr>
            <a:spLocks noGrp="1"/>
          </p:cNvSpPr>
          <p:nvPr>
            <p:ph type="body" sz="quarter" idx="31" hasCustomPrompt="1"/>
          </p:nvPr>
        </p:nvSpPr>
        <p:spPr>
          <a:xfrm>
            <a:off x="1958443" y="2043477"/>
            <a:ext cx="2542121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0" name="Text Placeholder 13"/>
          <p:cNvSpPr>
            <a:spLocks noGrp="1"/>
          </p:cNvSpPr>
          <p:nvPr>
            <p:ph type="body" sz="quarter" idx="32" hasCustomPrompt="1"/>
          </p:nvPr>
        </p:nvSpPr>
        <p:spPr>
          <a:xfrm>
            <a:off x="1958443" y="2324594"/>
            <a:ext cx="2869145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1" name="Text Placeholder 13"/>
          <p:cNvSpPr>
            <a:spLocks noGrp="1"/>
          </p:cNvSpPr>
          <p:nvPr>
            <p:ph type="body" sz="quarter" idx="33" hasCustomPrompt="1"/>
          </p:nvPr>
        </p:nvSpPr>
        <p:spPr>
          <a:xfrm>
            <a:off x="1956328" y="2607431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2" name="Text Placeholder 13"/>
          <p:cNvSpPr>
            <a:spLocks noGrp="1"/>
          </p:cNvSpPr>
          <p:nvPr>
            <p:ph type="body" sz="quarter" idx="34" hasCustomPrompt="1"/>
          </p:nvPr>
        </p:nvSpPr>
        <p:spPr>
          <a:xfrm>
            <a:off x="1956328" y="2876646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  <p:sp>
        <p:nvSpPr>
          <p:cNvPr id="43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5155142" y="1756511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NAME</a:t>
            </a:r>
          </a:p>
        </p:txBody>
      </p:sp>
      <p:sp>
        <p:nvSpPr>
          <p:cNvPr id="44" name="Text Placeholder 13"/>
          <p:cNvSpPr>
            <a:spLocks noGrp="1"/>
          </p:cNvSpPr>
          <p:nvPr>
            <p:ph type="body" sz="quarter" idx="35" hasCustomPrompt="1"/>
          </p:nvPr>
        </p:nvSpPr>
        <p:spPr>
          <a:xfrm>
            <a:off x="5155142" y="2039348"/>
            <a:ext cx="2542121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5" name="Text Placeholder 13"/>
          <p:cNvSpPr>
            <a:spLocks noGrp="1"/>
          </p:cNvSpPr>
          <p:nvPr>
            <p:ph type="body" sz="quarter" idx="36" hasCustomPrompt="1"/>
          </p:nvPr>
        </p:nvSpPr>
        <p:spPr>
          <a:xfrm>
            <a:off x="5155142" y="2320465"/>
            <a:ext cx="2988733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6" name="Text Placeholder 13"/>
          <p:cNvSpPr>
            <a:spLocks noGrp="1"/>
          </p:cNvSpPr>
          <p:nvPr>
            <p:ph type="body" sz="quarter" idx="37" hasCustomPrompt="1"/>
          </p:nvPr>
        </p:nvSpPr>
        <p:spPr>
          <a:xfrm>
            <a:off x="5153027" y="2603302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7" name="Text Placeholder 13"/>
          <p:cNvSpPr>
            <a:spLocks noGrp="1"/>
          </p:cNvSpPr>
          <p:nvPr>
            <p:ph type="body" sz="quarter" idx="38" hasCustomPrompt="1"/>
          </p:nvPr>
        </p:nvSpPr>
        <p:spPr>
          <a:xfrm>
            <a:off x="5153027" y="2872517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  <p:sp>
        <p:nvSpPr>
          <p:cNvPr id="28" name="Slide Number Placeholder 1"/>
          <p:cNvSpPr>
            <a:spLocks noGrp="1"/>
          </p:cNvSpPr>
          <p:nvPr>
            <p:ph type="sldNum" sz="quarter" idx="10"/>
          </p:nvPr>
        </p:nvSpPr>
        <p:spPr bwMode="auto">
          <a:xfrm>
            <a:off x="8731249" y="6500813"/>
            <a:ext cx="381445" cy="171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1" hangingPunct="1">
              <a:defRPr sz="800">
                <a:solidFill>
                  <a:schemeClr val="bg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0A965BC7-65E4-BE47-B084-713452DC55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29" name="Picture 28" descr="LED_only-logo_white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0234" y="6573662"/>
            <a:ext cx="213010" cy="89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8536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: Option 2 _ 4 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-14288" y="1341675"/>
            <a:ext cx="1744663" cy="334962"/>
          </a:xfrm>
          <a:prstGeom prst="rect">
            <a:avLst/>
          </a:prstGeom>
          <a:solidFill>
            <a:srgbClr val="235C83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8474075" y="6529388"/>
            <a:ext cx="560388" cy="173037"/>
          </a:xfrm>
          <a:prstGeom prst="rect">
            <a:avLst/>
          </a:prstGeom>
          <a:solidFill>
            <a:srgbClr val="235C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117475" y="6529388"/>
            <a:ext cx="8915400" cy="0"/>
          </a:xfrm>
          <a:prstGeom prst="line">
            <a:avLst/>
          </a:prstGeom>
          <a:ln w="9525" cmpd="sng">
            <a:solidFill>
              <a:srgbClr val="235C8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 flipH="1">
            <a:off x="8750300" y="6529388"/>
            <a:ext cx="95250" cy="195262"/>
          </a:xfrm>
          <a:prstGeom prst="line">
            <a:avLst/>
          </a:prstGeom>
          <a:ln w="635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14"/>
          <p:cNvSpPr txBox="1">
            <a:spLocks noChangeArrowheads="1"/>
          </p:cNvSpPr>
          <p:nvPr userDrawn="1"/>
        </p:nvSpPr>
        <p:spPr bwMode="auto">
          <a:xfrm>
            <a:off x="1939925" y="1325563"/>
            <a:ext cx="3365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solidFill>
                  <a:srgbClr val="235C83"/>
                </a:solidFill>
                <a:latin typeface="Arial" charset="0"/>
                <a:cs typeface="Arial" charset="0"/>
              </a:rPr>
              <a:t>CONTACT</a:t>
            </a:r>
          </a:p>
        </p:txBody>
      </p:sp>
      <p:sp>
        <p:nvSpPr>
          <p:cNvPr id="10" name="TextBox 14"/>
          <p:cNvSpPr txBox="1">
            <a:spLocks noChangeArrowheads="1"/>
          </p:cNvSpPr>
          <p:nvPr userDrawn="1"/>
        </p:nvSpPr>
        <p:spPr bwMode="auto">
          <a:xfrm>
            <a:off x="2302519" y="5494338"/>
            <a:ext cx="3365500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sz="1200" b="1" dirty="0">
                <a:solidFill>
                  <a:srgbClr val="235C83"/>
                </a:solidFill>
                <a:latin typeface="Arial" charset="0"/>
                <a:cs typeface="Arial" charset="0"/>
              </a:rPr>
              <a:t>OpportunityLouisiana.com</a:t>
            </a:r>
          </a:p>
          <a:p>
            <a:pPr eaLnBrk="1" hangingPunct="1">
              <a:lnSpc>
                <a:spcPct val="150000"/>
              </a:lnSpc>
            </a:pPr>
            <a:r>
              <a:rPr lang="en-US" sz="1200" b="1" dirty="0">
                <a:solidFill>
                  <a:srgbClr val="235C83"/>
                </a:solidFill>
                <a:latin typeface="Arial" charset="0"/>
                <a:cs typeface="Arial" charset="0"/>
              </a:rPr>
              <a:t>@LEDLouisiana</a:t>
            </a:r>
          </a:p>
        </p:txBody>
      </p:sp>
      <p:pic>
        <p:nvPicPr>
          <p:cNvPr id="11" name="Picture 3" descr="Twitter_256x256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57400" y="5872163"/>
            <a:ext cx="228600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4" descr="Apple_Safari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46288" y="5576888"/>
            <a:ext cx="233362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9" name="Straight Connector 18"/>
          <p:cNvCxnSpPr/>
          <p:nvPr userDrawn="1"/>
        </p:nvCxnSpPr>
        <p:spPr>
          <a:xfrm>
            <a:off x="5050895" y="3609443"/>
            <a:ext cx="0" cy="1377353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5050895" y="1726383"/>
            <a:ext cx="0" cy="1411011"/>
          </a:xfrm>
          <a:prstGeom prst="line">
            <a:avLst/>
          </a:prstGeom>
          <a:ln w="317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 Placeholder 13"/>
          <p:cNvSpPr>
            <a:spLocks noGrp="1"/>
          </p:cNvSpPr>
          <p:nvPr>
            <p:ph type="body" sz="quarter" idx="14" hasCustomPrompt="1"/>
          </p:nvPr>
        </p:nvSpPr>
        <p:spPr>
          <a:xfrm>
            <a:off x="1956328" y="3609443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NAME</a:t>
            </a:r>
          </a:p>
        </p:txBody>
      </p:sp>
      <p:sp>
        <p:nvSpPr>
          <p:cNvPr id="42" name="Text Placeholder 13"/>
          <p:cNvSpPr>
            <a:spLocks noGrp="1"/>
          </p:cNvSpPr>
          <p:nvPr>
            <p:ph type="body" sz="quarter" idx="26" hasCustomPrompt="1"/>
          </p:nvPr>
        </p:nvSpPr>
        <p:spPr>
          <a:xfrm>
            <a:off x="1956328" y="3892280"/>
            <a:ext cx="2542121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3" name="Text Placeholder 13"/>
          <p:cNvSpPr>
            <a:spLocks noGrp="1"/>
          </p:cNvSpPr>
          <p:nvPr>
            <p:ph type="body" sz="quarter" idx="27" hasCustomPrompt="1"/>
          </p:nvPr>
        </p:nvSpPr>
        <p:spPr>
          <a:xfrm>
            <a:off x="1956328" y="4173397"/>
            <a:ext cx="2871260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4" name="Text Placeholder 13"/>
          <p:cNvSpPr>
            <a:spLocks noGrp="1"/>
          </p:cNvSpPr>
          <p:nvPr>
            <p:ph type="body" sz="quarter" idx="28" hasCustomPrompt="1"/>
          </p:nvPr>
        </p:nvSpPr>
        <p:spPr>
          <a:xfrm>
            <a:off x="1954213" y="4456234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5" name="Text Placeholder 13"/>
          <p:cNvSpPr>
            <a:spLocks noGrp="1"/>
          </p:cNvSpPr>
          <p:nvPr>
            <p:ph type="body" sz="quarter" idx="29" hasCustomPrompt="1"/>
          </p:nvPr>
        </p:nvSpPr>
        <p:spPr>
          <a:xfrm>
            <a:off x="1954213" y="4725449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  <p:sp>
        <p:nvSpPr>
          <p:cNvPr id="46" name="Text Placeholder 13"/>
          <p:cNvSpPr>
            <a:spLocks noGrp="1"/>
          </p:cNvSpPr>
          <p:nvPr>
            <p:ph type="body" sz="quarter" idx="30" hasCustomPrompt="1"/>
          </p:nvPr>
        </p:nvSpPr>
        <p:spPr>
          <a:xfrm>
            <a:off x="1958443" y="1760640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NAME</a:t>
            </a:r>
          </a:p>
        </p:txBody>
      </p:sp>
      <p:sp>
        <p:nvSpPr>
          <p:cNvPr id="47" name="Text Placeholder 13"/>
          <p:cNvSpPr>
            <a:spLocks noGrp="1"/>
          </p:cNvSpPr>
          <p:nvPr>
            <p:ph type="body" sz="quarter" idx="31" hasCustomPrompt="1"/>
          </p:nvPr>
        </p:nvSpPr>
        <p:spPr>
          <a:xfrm>
            <a:off x="1958443" y="2043477"/>
            <a:ext cx="2542121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8" name="Text Placeholder 13"/>
          <p:cNvSpPr>
            <a:spLocks noGrp="1"/>
          </p:cNvSpPr>
          <p:nvPr>
            <p:ph type="body" sz="quarter" idx="32" hasCustomPrompt="1"/>
          </p:nvPr>
        </p:nvSpPr>
        <p:spPr>
          <a:xfrm>
            <a:off x="1958443" y="2324594"/>
            <a:ext cx="2869145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9" name="Text Placeholder 13"/>
          <p:cNvSpPr>
            <a:spLocks noGrp="1"/>
          </p:cNvSpPr>
          <p:nvPr>
            <p:ph type="body" sz="quarter" idx="33" hasCustomPrompt="1"/>
          </p:nvPr>
        </p:nvSpPr>
        <p:spPr>
          <a:xfrm>
            <a:off x="1956328" y="2607431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0" name="Text Placeholder 13"/>
          <p:cNvSpPr>
            <a:spLocks noGrp="1"/>
          </p:cNvSpPr>
          <p:nvPr>
            <p:ph type="body" sz="quarter" idx="34" hasCustomPrompt="1"/>
          </p:nvPr>
        </p:nvSpPr>
        <p:spPr>
          <a:xfrm>
            <a:off x="1956328" y="2876646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  <p:sp>
        <p:nvSpPr>
          <p:cNvPr id="51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5155142" y="1756511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NAME</a:t>
            </a:r>
          </a:p>
        </p:txBody>
      </p:sp>
      <p:sp>
        <p:nvSpPr>
          <p:cNvPr id="52" name="Text Placeholder 13"/>
          <p:cNvSpPr>
            <a:spLocks noGrp="1"/>
          </p:cNvSpPr>
          <p:nvPr>
            <p:ph type="body" sz="quarter" idx="35" hasCustomPrompt="1"/>
          </p:nvPr>
        </p:nvSpPr>
        <p:spPr>
          <a:xfrm>
            <a:off x="5155142" y="2039348"/>
            <a:ext cx="2542121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3" name="Text Placeholder 13"/>
          <p:cNvSpPr>
            <a:spLocks noGrp="1"/>
          </p:cNvSpPr>
          <p:nvPr>
            <p:ph type="body" sz="quarter" idx="36" hasCustomPrompt="1"/>
          </p:nvPr>
        </p:nvSpPr>
        <p:spPr>
          <a:xfrm>
            <a:off x="5155142" y="2320465"/>
            <a:ext cx="2988733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4" name="Text Placeholder 13"/>
          <p:cNvSpPr>
            <a:spLocks noGrp="1"/>
          </p:cNvSpPr>
          <p:nvPr>
            <p:ph type="body" sz="quarter" idx="37" hasCustomPrompt="1"/>
          </p:nvPr>
        </p:nvSpPr>
        <p:spPr>
          <a:xfrm>
            <a:off x="5153027" y="2603302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5" name="Text Placeholder 13"/>
          <p:cNvSpPr>
            <a:spLocks noGrp="1"/>
          </p:cNvSpPr>
          <p:nvPr>
            <p:ph type="body" sz="quarter" idx="38" hasCustomPrompt="1"/>
          </p:nvPr>
        </p:nvSpPr>
        <p:spPr>
          <a:xfrm>
            <a:off x="5153027" y="2872517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  <p:sp>
        <p:nvSpPr>
          <p:cNvPr id="56" name="Text Placeholder 13"/>
          <p:cNvSpPr>
            <a:spLocks noGrp="1"/>
          </p:cNvSpPr>
          <p:nvPr>
            <p:ph type="body" sz="quarter" idx="39" hasCustomPrompt="1"/>
          </p:nvPr>
        </p:nvSpPr>
        <p:spPr>
          <a:xfrm>
            <a:off x="5157257" y="3610042"/>
            <a:ext cx="2542121" cy="27780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1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NAME</a:t>
            </a:r>
          </a:p>
        </p:txBody>
      </p:sp>
      <p:sp>
        <p:nvSpPr>
          <p:cNvPr id="57" name="Text Placeholder 13"/>
          <p:cNvSpPr>
            <a:spLocks noGrp="1"/>
          </p:cNvSpPr>
          <p:nvPr>
            <p:ph type="body" sz="quarter" idx="40" hasCustomPrompt="1"/>
          </p:nvPr>
        </p:nvSpPr>
        <p:spPr>
          <a:xfrm>
            <a:off x="5157257" y="3892879"/>
            <a:ext cx="2542121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Title, Department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8" name="Text Placeholder 13"/>
          <p:cNvSpPr>
            <a:spLocks noGrp="1"/>
          </p:cNvSpPr>
          <p:nvPr>
            <p:ph type="body" sz="quarter" idx="41" hasCustomPrompt="1"/>
          </p:nvPr>
        </p:nvSpPr>
        <p:spPr>
          <a:xfrm>
            <a:off x="5157257" y="4173996"/>
            <a:ext cx="2986618" cy="27436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Louisiana Economic Development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9" name="Text Placeholder 13"/>
          <p:cNvSpPr>
            <a:spLocks noGrp="1"/>
          </p:cNvSpPr>
          <p:nvPr>
            <p:ph type="body" sz="quarter" idx="42" hasCustomPrompt="1"/>
          </p:nvPr>
        </p:nvSpPr>
        <p:spPr>
          <a:xfrm>
            <a:off x="5155142" y="4456833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Phone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60" name="Text Placeholder 13"/>
          <p:cNvSpPr>
            <a:spLocks noGrp="1"/>
          </p:cNvSpPr>
          <p:nvPr>
            <p:ph type="body" sz="quarter" idx="43" hasCustomPrompt="1"/>
          </p:nvPr>
        </p:nvSpPr>
        <p:spPr>
          <a:xfrm>
            <a:off x="5155142" y="4726048"/>
            <a:ext cx="2542121" cy="260748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1400" b="0" i="0" baseline="0">
                <a:latin typeface="Arial"/>
                <a:cs typeface="Arial"/>
              </a:defRPr>
            </a:lvl1pPr>
            <a:lvl2pPr marL="457200" indent="0">
              <a:buFontTx/>
              <a:buNone/>
              <a:defRPr sz="1600"/>
            </a:lvl2pPr>
            <a:lvl3pPr marL="914400" indent="0">
              <a:buFontTx/>
              <a:buNone/>
              <a:defRPr sz="1600"/>
            </a:lvl3pPr>
            <a:lvl4pPr marL="1371600" indent="0">
              <a:buFontTx/>
              <a:buNone/>
              <a:defRPr sz="1600"/>
            </a:lvl4pPr>
            <a:lvl5pPr marL="1828800" indent="0">
              <a:buFontTx/>
              <a:buNone/>
              <a:defRPr sz="1600"/>
            </a:lvl5pPr>
          </a:lstStyle>
          <a:p>
            <a:pPr lvl="0"/>
            <a:r>
              <a:rPr lang="en-US" dirty="0" smtClean="0"/>
              <a:t>Edit Email</a:t>
            </a:r>
          </a:p>
        </p:txBody>
      </p:sp>
      <p:sp>
        <p:nvSpPr>
          <p:cNvPr id="34" name="Slide Number Placeholder 1"/>
          <p:cNvSpPr>
            <a:spLocks noGrp="1"/>
          </p:cNvSpPr>
          <p:nvPr>
            <p:ph type="sldNum" sz="quarter" idx="10"/>
          </p:nvPr>
        </p:nvSpPr>
        <p:spPr bwMode="auto">
          <a:xfrm>
            <a:off x="8731249" y="6500813"/>
            <a:ext cx="381445" cy="1714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1" hangingPunct="1">
              <a:defRPr sz="800">
                <a:solidFill>
                  <a:schemeClr val="bg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fld id="{0A965BC7-65E4-BE47-B084-713452DC55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5" name="Picture 34" descr="LED_only-logo_white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0234" y="6573662"/>
            <a:ext cx="213010" cy="89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34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5750" y="1377950"/>
            <a:ext cx="4189413" cy="2348335"/>
          </a:xfrm>
        </p:spPr>
        <p:txBody>
          <a:bodyPr/>
          <a:lstStyle>
            <a:lvl1pPr>
              <a:buClr>
                <a:srgbClr val="215581"/>
              </a:buClr>
              <a:defRPr sz="2800"/>
            </a:lvl1pPr>
            <a:lvl2pPr>
              <a:buClr>
                <a:srgbClr val="215581"/>
              </a:buClr>
              <a:defRPr sz="2400"/>
            </a:lvl2pPr>
            <a:lvl3pPr>
              <a:buClr>
                <a:srgbClr val="215581"/>
              </a:buClr>
              <a:defRPr sz="2000"/>
            </a:lvl3pPr>
            <a:lvl4pPr>
              <a:buClr>
                <a:srgbClr val="215581"/>
              </a:buClr>
              <a:defRPr sz="1800"/>
            </a:lvl4pPr>
            <a:lvl5pPr>
              <a:buClr>
                <a:srgbClr val="215581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7563" y="1377950"/>
            <a:ext cx="4191000" cy="2348335"/>
          </a:xfrm>
        </p:spPr>
        <p:txBody>
          <a:bodyPr/>
          <a:lstStyle>
            <a:lvl1pPr>
              <a:buClr>
                <a:srgbClr val="215581"/>
              </a:buClr>
              <a:defRPr sz="2800"/>
            </a:lvl1pPr>
            <a:lvl2pPr>
              <a:buClr>
                <a:srgbClr val="215581"/>
              </a:buClr>
              <a:defRPr sz="2400"/>
            </a:lvl2pPr>
            <a:lvl3pPr>
              <a:buClr>
                <a:srgbClr val="215581"/>
              </a:buClr>
              <a:defRPr sz="2000"/>
            </a:lvl3pPr>
            <a:lvl4pPr>
              <a:buClr>
                <a:srgbClr val="215581"/>
              </a:buClr>
              <a:defRPr sz="1800"/>
            </a:lvl4pPr>
            <a:lvl5pPr>
              <a:buClr>
                <a:srgbClr val="215581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259576" y="6470388"/>
            <a:ext cx="53875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Confidential Review Draft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–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For discussion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purposes only (7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/31/13).</a:t>
            </a:r>
            <a:endParaRPr lang="en-US" sz="1200" b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259576" y="6470388"/>
            <a:ext cx="53875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Confidential Review Draft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–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For discussion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purposes only (7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/31/13).</a:t>
            </a:r>
            <a:endParaRPr lang="en-US" sz="1200" b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Box 3"/>
          <p:cNvSpPr txBox="1"/>
          <p:nvPr userDrawn="1"/>
        </p:nvSpPr>
        <p:spPr>
          <a:xfrm>
            <a:off x="259576" y="6470388"/>
            <a:ext cx="53875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Confidential Review Draft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–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For discussion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purposes only (7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/31/13).</a:t>
            </a:r>
            <a:endParaRPr lang="en-US" sz="1200" b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259576" y="6470388"/>
            <a:ext cx="53875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Confidential Review Draft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–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For discussion</a:t>
            </a:r>
            <a:r>
              <a:rPr lang="en-US" sz="1200" b="1" baseline="0" dirty="0" smtClean="0">
                <a:solidFill>
                  <a:srgbClr val="FF0000"/>
                </a:solidFill>
                <a:latin typeface="Arial Narrow" pitchFamily="34" charset="0"/>
              </a:rPr>
              <a:t> purposes only (7</a:t>
            </a:r>
            <a:r>
              <a:rPr lang="en-US" sz="1200" b="1" dirty="0" smtClean="0">
                <a:solidFill>
                  <a:srgbClr val="FF0000"/>
                </a:solidFill>
                <a:latin typeface="Arial Narrow" pitchFamily="34" charset="0"/>
              </a:rPr>
              <a:t>/31/13).</a:t>
            </a:r>
            <a:endParaRPr lang="en-US" sz="1200" b="1" dirty="0">
              <a:solidFill>
                <a:srgbClr val="FF0000"/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93688" y="557213"/>
            <a:ext cx="7456487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1377950"/>
            <a:ext cx="8532813" cy="161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14325" y="6511925"/>
            <a:ext cx="2133600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800" smtClean="0">
                <a:solidFill>
                  <a:srgbClr val="777777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6204" name="Rectangle 12"/>
          <p:cNvSpPr>
            <a:spLocks noChangeArrowheads="1"/>
          </p:cNvSpPr>
          <p:nvPr/>
        </p:nvSpPr>
        <p:spPr bwMode="auto">
          <a:xfrm>
            <a:off x="5784850" y="6511925"/>
            <a:ext cx="2895600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>
              <a:defRPr/>
            </a:pPr>
            <a:r>
              <a:rPr lang="en-US" sz="1200" dirty="0">
                <a:solidFill>
                  <a:srgbClr val="777777"/>
                </a:solidFill>
                <a:latin typeface="Arial Narrow" pitchFamily="34" charset="0"/>
              </a:rPr>
              <a:t> BUSINESS SENSITIVE</a:t>
            </a:r>
          </a:p>
        </p:txBody>
      </p:sp>
      <p:sp>
        <p:nvSpPr>
          <p:cNvPr id="136205" name="Rectangle 13"/>
          <p:cNvSpPr>
            <a:spLocks noChangeArrowheads="1"/>
          </p:cNvSpPr>
          <p:nvPr/>
        </p:nvSpPr>
        <p:spPr bwMode="auto">
          <a:xfrm flipH="1">
            <a:off x="8482013" y="6624638"/>
            <a:ext cx="56515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>
              <a:defRPr/>
            </a:pPr>
            <a:fld id="{170C031F-0D7F-4808-9103-9A7B3A0353FE}" type="slidenum">
              <a:rPr lang="en-US" sz="1100">
                <a:solidFill>
                  <a:srgbClr val="777777"/>
                </a:solidFill>
              </a:rPr>
              <a:pPr algn="r">
                <a:defRPr/>
              </a:pPr>
              <a:t>‹#›</a:t>
            </a:fld>
            <a:endParaRPr lang="en-US" sz="1100" dirty="0">
              <a:solidFill>
                <a:srgbClr val="777777"/>
              </a:solidFill>
            </a:endParaRP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-9525" y="-3175"/>
            <a:ext cx="9163050" cy="595313"/>
            <a:chOff x="-6" y="-2"/>
            <a:chExt cx="5772" cy="375"/>
          </a:xfrm>
        </p:grpSpPr>
        <p:sp>
          <p:nvSpPr>
            <p:cNvPr id="136206" name="Freeform 14"/>
            <p:cNvSpPr>
              <a:spLocks/>
            </p:cNvSpPr>
            <p:nvPr userDrawn="1"/>
          </p:nvSpPr>
          <p:spPr bwMode="auto">
            <a:xfrm>
              <a:off x="-6" y="-2"/>
              <a:ext cx="5772" cy="375"/>
            </a:xfrm>
            <a:custGeom>
              <a:avLst/>
              <a:gdLst/>
              <a:ahLst/>
              <a:cxnLst>
                <a:cxn ang="0">
                  <a:pos x="0" y="109"/>
                </a:cxn>
                <a:cxn ang="0">
                  <a:pos x="4648" y="109"/>
                </a:cxn>
                <a:cxn ang="0">
                  <a:pos x="4891" y="375"/>
                </a:cxn>
                <a:cxn ang="0">
                  <a:pos x="5772" y="375"/>
                </a:cxn>
                <a:cxn ang="0">
                  <a:pos x="5766" y="0"/>
                </a:cxn>
                <a:cxn ang="0">
                  <a:pos x="0" y="2"/>
                </a:cxn>
                <a:cxn ang="0">
                  <a:pos x="0" y="109"/>
                </a:cxn>
              </a:cxnLst>
              <a:rect l="0" t="0" r="r" b="b"/>
              <a:pathLst>
                <a:path w="5772" h="375">
                  <a:moveTo>
                    <a:pt x="0" y="109"/>
                  </a:moveTo>
                  <a:lnTo>
                    <a:pt x="4648" y="109"/>
                  </a:lnTo>
                  <a:lnTo>
                    <a:pt x="4891" y="375"/>
                  </a:lnTo>
                  <a:lnTo>
                    <a:pt x="5772" y="375"/>
                  </a:lnTo>
                  <a:lnTo>
                    <a:pt x="5766" y="0"/>
                  </a:lnTo>
                  <a:lnTo>
                    <a:pt x="0" y="2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005596"/>
            </a:soli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pic>
          <p:nvPicPr>
            <p:cNvPr id="1038" name="Picture 15" descr="BUS-OForiginalrev"/>
            <p:cNvPicPr>
              <a:picLocks noChangeAspect="1" noChangeArrowheads="1"/>
            </p:cNvPicPr>
            <p:nvPr userDrawn="1"/>
          </p:nvPicPr>
          <p:blipFill>
            <a:blip r:embed="rId33"/>
            <a:srcRect/>
            <a:stretch>
              <a:fillRect/>
            </a:stretch>
          </p:blipFill>
          <p:spPr bwMode="blackWhite">
            <a:xfrm>
              <a:off x="4934" y="102"/>
              <a:ext cx="749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314325" y="6686550"/>
            <a:ext cx="8493125" cy="79375"/>
            <a:chOff x="198" y="4212"/>
            <a:chExt cx="5350" cy="50"/>
          </a:xfrm>
        </p:grpSpPr>
        <p:sp>
          <p:nvSpPr>
            <p:cNvPr id="136208" name="AutoShape 16"/>
            <p:cNvSpPr>
              <a:spLocks noChangeArrowheads="1"/>
            </p:cNvSpPr>
            <p:nvPr userDrawn="1"/>
          </p:nvSpPr>
          <p:spPr bwMode="auto">
            <a:xfrm flipH="1">
              <a:off x="756" y="4214"/>
              <a:ext cx="561" cy="48"/>
            </a:xfrm>
            <a:prstGeom prst="parallelogram">
              <a:avLst>
                <a:gd name="adj" fmla="val 102049"/>
              </a:avLst>
            </a:prstGeom>
            <a:solidFill>
              <a:srgbClr val="B2BB1E"/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6209" name="AutoShape 17"/>
            <p:cNvSpPr>
              <a:spLocks noChangeArrowheads="1"/>
            </p:cNvSpPr>
            <p:nvPr userDrawn="1"/>
          </p:nvSpPr>
          <p:spPr bwMode="auto">
            <a:xfrm flipH="1">
              <a:off x="198" y="4214"/>
              <a:ext cx="561" cy="48"/>
            </a:xfrm>
            <a:prstGeom prst="parallelogram">
              <a:avLst>
                <a:gd name="adj" fmla="val 91660"/>
              </a:avLst>
            </a:prstGeom>
            <a:solidFill>
              <a:srgbClr val="E31937"/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6210" name="AutoShape 18"/>
            <p:cNvSpPr>
              <a:spLocks noChangeArrowheads="1"/>
            </p:cNvSpPr>
            <p:nvPr userDrawn="1"/>
          </p:nvSpPr>
          <p:spPr bwMode="auto">
            <a:xfrm flipH="1">
              <a:off x="1308" y="4214"/>
              <a:ext cx="561" cy="48"/>
            </a:xfrm>
            <a:prstGeom prst="parallelogram">
              <a:avLst>
                <a:gd name="adj" fmla="val 99993"/>
              </a:avLst>
            </a:prstGeom>
            <a:solidFill>
              <a:srgbClr val="F58025"/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6211" name="AutoShape 19"/>
            <p:cNvSpPr>
              <a:spLocks noChangeArrowheads="1"/>
            </p:cNvSpPr>
            <p:nvPr userDrawn="1"/>
          </p:nvSpPr>
          <p:spPr bwMode="auto">
            <a:xfrm flipH="1">
              <a:off x="1861" y="4212"/>
              <a:ext cx="3687" cy="49"/>
            </a:xfrm>
            <a:prstGeom prst="parallelogram">
              <a:avLst>
                <a:gd name="adj" fmla="val 114957"/>
              </a:avLst>
            </a:prstGeom>
            <a:solidFill>
              <a:srgbClr val="005596"/>
            </a:solidFill>
            <a:ln w="12700" algn="ctr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17" r:id="rId1"/>
    <p:sldLayoutId id="2147484218" r:id="rId2"/>
    <p:sldLayoutId id="2147484219" r:id="rId3"/>
    <p:sldLayoutId id="2147484220" r:id="rId4"/>
    <p:sldLayoutId id="2147484221" r:id="rId5"/>
    <p:sldLayoutId id="2147484222" r:id="rId6"/>
    <p:sldLayoutId id="2147484223" r:id="rId7"/>
    <p:sldLayoutId id="2147484224" r:id="rId8"/>
    <p:sldLayoutId id="2147484225" r:id="rId9"/>
    <p:sldLayoutId id="2147484226" r:id="rId10"/>
    <p:sldLayoutId id="2147484227" r:id="rId11"/>
    <p:sldLayoutId id="2147484228" r:id="rId12"/>
    <p:sldLayoutId id="2147484230" r:id="rId13"/>
    <p:sldLayoutId id="2147484235" r:id="rId14"/>
    <p:sldLayoutId id="2147484177" r:id="rId15"/>
    <p:sldLayoutId id="2147484214" r:id="rId16"/>
    <p:sldLayoutId id="2147484192" r:id="rId17"/>
    <p:sldLayoutId id="2147484183" r:id="rId18"/>
    <p:sldLayoutId id="2147484184" r:id="rId19"/>
    <p:sldLayoutId id="2147484195" r:id="rId20"/>
    <p:sldLayoutId id="2147484187" r:id="rId21"/>
    <p:sldLayoutId id="2147484188" r:id="rId22"/>
    <p:sldLayoutId id="2147484189" r:id="rId23"/>
    <p:sldLayoutId id="2147484202" r:id="rId24"/>
    <p:sldLayoutId id="2147484179" r:id="rId25"/>
    <p:sldLayoutId id="2147484209" r:id="rId26"/>
    <p:sldLayoutId id="2147484210" r:id="rId27"/>
    <p:sldLayoutId id="2147484178" r:id="rId28"/>
    <p:sldLayoutId id="2147484205" r:id="rId29"/>
    <p:sldLayoutId id="2147484207" r:id="rId30"/>
    <p:sldLayoutId id="2147484206" r:id="rId31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Black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Black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Black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Black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Black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Black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Black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Arial Black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ct val="40000"/>
        </a:spcBef>
        <a:spcAft>
          <a:spcPct val="0"/>
        </a:spcAft>
        <a:buClr>
          <a:schemeClr val="accent1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77850" indent="-234950" algn="l" rtl="0" eaLnBrk="1" fontAlgn="base" hangingPunct="1">
        <a:lnSpc>
          <a:spcPct val="90000"/>
        </a:lnSpc>
        <a:spcBef>
          <a:spcPct val="40000"/>
        </a:spcBef>
        <a:spcAft>
          <a:spcPct val="0"/>
        </a:spcAft>
        <a:buClr>
          <a:schemeClr val="accent1"/>
        </a:buClr>
        <a:buChar char="–"/>
        <a:defRPr sz="2400">
          <a:solidFill>
            <a:schemeClr val="tx1"/>
          </a:solidFill>
          <a:latin typeface="+mn-lt"/>
        </a:defRPr>
      </a:lvl2pPr>
      <a:lvl3pPr marL="868363" indent="-176213" algn="l" rtl="0" eaLnBrk="1" fontAlgn="base" hangingPunct="1">
        <a:lnSpc>
          <a:spcPct val="90000"/>
        </a:lnSpc>
        <a:spcBef>
          <a:spcPct val="40000"/>
        </a:spcBef>
        <a:spcAft>
          <a:spcPct val="0"/>
        </a:spcAft>
        <a:buClr>
          <a:schemeClr val="accent1"/>
        </a:buClr>
        <a:buFont typeface="Arial" charset="0"/>
        <a:buChar char="-"/>
        <a:defRPr sz="2000">
          <a:solidFill>
            <a:schemeClr val="tx1"/>
          </a:solidFill>
          <a:latin typeface="+mn-lt"/>
        </a:defRPr>
      </a:lvl3pPr>
      <a:lvl4pPr marL="1150938" indent="-168275" algn="l" rtl="0" eaLnBrk="1" fontAlgn="base" hangingPunct="1">
        <a:lnSpc>
          <a:spcPct val="90000"/>
        </a:lnSpc>
        <a:spcBef>
          <a:spcPct val="40000"/>
        </a:spcBef>
        <a:spcAft>
          <a:spcPct val="0"/>
        </a:spcAft>
        <a:buClr>
          <a:schemeClr val="accent1"/>
        </a:buClr>
        <a:buFont typeface="Arial" charset="0"/>
        <a:buChar char="-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88" y="2101793"/>
            <a:ext cx="7456487" cy="1661993"/>
          </a:xfrm>
        </p:spPr>
        <p:txBody>
          <a:bodyPr/>
          <a:lstStyle/>
          <a:p>
            <a:r>
              <a:rPr lang="en-US" dirty="0" smtClean="0"/>
              <a:t>ADVANCED MANUFACTURING &amp; MATERIALS TASK FORCE REPORT TO THE MASTER PLAN RESEARCH ADVISORY COMMITTEE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1736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88" y="330550"/>
            <a:ext cx="7793408" cy="526298"/>
          </a:xfrm>
        </p:spPr>
        <p:txBody>
          <a:bodyPr/>
          <a:lstStyle/>
          <a:p>
            <a:r>
              <a:rPr lang="en-US" sz="1900" b="1" cap="all" dirty="0" smtClean="0">
                <a:solidFill>
                  <a:srgbClr val="235C83"/>
                </a:solidFill>
                <a:latin typeface="+mn-lt"/>
              </a:rPr>
              <a:t>Higher Ed and Economic Development: Opportunities for Collaboration </a:t>
            </a:r>
            <a:r>
              <a:rPr lang="en-US" sz="1900" b="1" cap="all" dirty="0" smtClean="0">
                <a:solidFill>
                  <a:srgbClr val="235C83"/>
                </a:solidFill>
                <a:latin typeface="+mn-lt"/>
                <a:ea typeface="+mn-ea"/>
                <a:cs typeface="+mn-cs"/>
              </a:rPr>
              <a:t>– Cross-sector Initiatives </a:t>
            </a:r>
            <a:endParaRPr lang="en-US" sz="1900" b="1" cap="all" dirty="0">
              <a:solidFill>
                <a:srgbClr val="235C83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461621072"/>
              </p:ext>
            </p:extLst>
          </p:nvPr>
        </p:nvGraphicFramePr>
        <p:xfrm>
          <a:off x="582665" y="926257"/>
          <a:ext cx="8366760" cy="5732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4"/>
          <p:cNvGrpSpPr/>
          <p:nvPr/>
        </p:nvGrpSpPr>
        <p:grpSpPr>
          <a:xfrm>
            <a:off x="91027" y="1637734"/>
            <a:ext cx="445594" cy="4709160"/>
            <a:chOff x="5250" y="281038"/>
            <a:chExt cx="509325" cy="454701"/>
          </a:xfrm>
        </p:grpSpPr>
        <p:sp>
          <p:nvSpPr>
            <p:cNvPr id="6" name="Rounded Rectangle 5"/>
            <p:cNvSpPr/>
            <p:nvPr/>
          </p:nvSpPr>
          <p:spPr>
            <a:xfrm>
              <a:off x="5250" y="281038"/>
              <a:ext cx="509325" cy="45470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27447" y="308291"/>
              <a:ext cx="464931" cy="4103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vert270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Cross-Sectors</a:t>
              </a:r>
            </a:p>
          </p:txBody>
        </p:sp>
      </p:grp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032976"/>
              </p:ext>
            </p:extLst>
          </p:nvPr>
        </p:nvGraphicFramePr>
        <p:xfrm>
          <a:off x="2456597" y="1838193"/>
          <a:ext cx="647918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6346"/>
                <a:gridCol w="2743200"/>
                <a:gridCol w="157963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Opportunity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Actions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Responsibility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Develop a playbook for university-industry partnerships based on historic project wins (e.g., Sasol, IBM,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Benteler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),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which require post-secondary education talent and utilize regional EDOs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Create a playbook that provides a template for campus-industry collaboration but encourages innovation and adjustment of ideas to specific campus and industry needs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itchFamily="49" charset="0"/>
                        <a:buChar char="o"/>
                      </a:pPr>
                      <a:r>
                        <a:rPr lang="en-US" sz="1400" baseline="0" dirty="0" smtClean="0"/>
                        <a:t>LED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4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Create incentives spurring industry-university collaborations to establish experiential learning opportunities in emerging growth sectors to increase the number of graduates with real-world skills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Develop website</a:t>
                      </a:r>
                      <a:r>
                        <a:rPr lang="en-US" sz="1400" baseline="0" dirty="0" smtClean="0"/>
                        <a:t>s and tools related to industry/academia collaborations that might facilitate internships or other experiential learning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Consider creation of online courses for industry personnel seeking professional development or additional education in their field of employment</a:t>
                      </a:r>
                      <a:endParaRPr lang="en-US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400" dirty="0" smtClean="0"/>
                        <a:t>LED/</a:t>
                      </a:r>
                      <a:r>
                        <a:rPr lang="en-US" sz="1400" dirty="0" err="1" smtClean="0"/>
                        <a:t>BoR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baseline="0" dirty="0" smtClean="0"/>
                        <a:t>  </a:t>
                      </a:r>
                      <a:r>
                        <a:rPr lang="en-US" sz="1400" dirty="0" smtClean="0"/>
                        <a:t>Campuses</a:t>
                      </a:r>
                      <a:r>
                        <a:rPr lang="en-US" sz="1400" baseline="0" dirty="0" smtClean="0"/>
                        <a:t> &amp; Systems</a:t>
                      </a:r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400" baseline="0" dirty="0" smtClean="0"/>
                        <a:t>Campuses &amp; Systems</a:t>
                      </a:r>
                      <a:endParaRPr lang="en-US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137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88" y="507974"/>
            <a:ext cx="7793408" cy="526298"/>
          </a:xfrm>
        </p:spPr>
        <p:txBody>
          <a:bodyPr/>
          <a:lstStyle/>
          <a:p>
            <a:r>
              <a:rPr lang="en-US" sz="1900" b="1" cap="all" dirty="0" smtClean="0">
                <a:solidFill>
                  <a:srgbClr val="235C83"/>
                </a:solidFill>
                <a:latin typeface="+mn-lt"/>
              </a:rPr>
              <a:t>Higher Ed and Economic Development: Opportunities for Collaboration </a:t>
            </a:r>
            <a:r>
              <a:rPr lang="en-US" sz="1900" b="1" cap="all" dirty="0" smtClean="0">
                <a:solidFill>
                  <a:srgbClr val="235C83"/>
                </a:solidFill>
                <a:latin typeface="+mn-lt"/>
                <a:ea typeface="+mn-ea"/>
                <a:cs typeface="+mn-cs"/>
              </a:rPr>
              <a:t>– Cross-sector Initiatives </a:t>
            </a:r>
            <a:endParaRPr lang="en-US" sz="1900" b="1" cap="all" dirty="0">
              <a:solidFill>
                <a:srgbClr val="235C83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034388370"/>
              </p:ext>
            </p:extLst>
          </p:nvPr>
        </p:nvGraphicFramePr>
        <p:xfrm>
          <a:off x="582665" y="1061568"/>
          <a:ext cx="8315678" cy="5584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4"/>
          <p:cNvGrpSpPr/>
          <p:nvPr/>
        </p:nvGrpSpPr>
        <p:grpSpPr>
          <a:xfrm>
            <a:off x="91027" y="1446662"/>
            <a:ext cx="445594" cy="4892040"/>
            <a:chOff x="5250" y="281038"/>
            <a:chExt cx="509325" cy="454701"/>
          </a:xfrm>
        </p:grpSpPr>
        <p:sp>
          <p:nvSpPr>
            <p:cNvPr id="6" name="Rounded Rectangle 5"/>
            <p:cNvSpPr/>
            <p:nvPr/>
          </p:nvSpPr>
          <p:spPr>
            <a:xfrm>
              <a:off x="5250" y="281038"/>
              <a:ext cx="509325" cy="45470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27447" y="308291"/>
              <a:ext cx="464931" cy="4103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vert270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Cross-Sectors</a:t>
              </a:r>
            </a:p>
          </p:txBody>
        </p:sp>
      </p:grp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4003976"/>
              </p:ext>
            </p:extLst>
          </p:nvPr>
        </p:nvGraphicFramePr>
        <p:xfrm>
          <a:off x="2483882" y="1609292"/>
          <a:ext cx="6509991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8199"/>
                <a:gridCol w="2681232"/>
                <a:gridCol w="176056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Opportunity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Actions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Responsibility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rtl="0">
                        <a:spcAft>
                          <a:spcPts val="6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Create more intentional connections between Louisiana universities and active and retired military personnel within the State to drive defense-related innovation in emerging growth sectors</a:t>
                      </a:r>
                      <a:endParaRPr lang="en-US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Mobilize campus alumni with</a:t>
                      </a:r>
                      <a:r>
                        <a:rPr lang="en-US" sz="1400" baseline="0" dirty="0" smtClean="0"/>
                        <a:t> links to military R&amp;D to build relationships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baseline="0" dirty="0" smtClean="0"/>
                        <a:t>Engage experienced professionals who have served for several years in military R&amp;D to serve as professionals-in-residents or professors of practice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en-US" sz="1400" baseline="0" dirty="0" smtClean="0"/>
                        <a:t>Campuses &amp; Systems/ Foundations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8159002"/>
              </p:ext>
            </p:extLst>
          </p:nvPr>
        </p:nvGraphicFramePr>
        <p:xfrm>
          <a:off x="2527099" y="4040908"/>
          <a:ext cx="6453125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3390"/>
                <a:gridCol w="2224585"/>
                <a:gridCol w="1815150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Opportunity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Actions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Responsibility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rtl="0">
                        <a:spcAft>
                          <a:spcPts val="600"/>
                        </a:spcAft>
                      </a:pPr>
                      <a:r>
                        <a:rPr lang="en-US" sz="1400" b="0" dirty="0" smtClean="0"/>
                        <a:t>Develop faculty</a:t>
                      </a:r>
                      <a:r>
                        <a:rPr lang="en-US" sz="1400" b="0" baseline="0" dirty="0" smtClean="0"/>
                        <a:t> professional development programs with industry to create curriculum that reflects current trends within digital media &amp; enterprise software, clean technology &amp; energy, advanced manufacturing &amp; materials, life sciences, and coastal &amp; water management</a:t>
                      </a:r>
                      <a:endParaRPr lang="en-US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Build on similar</a:t>
                      </a:r>
                      <a:r>
                        <a:rPr lang="en-US" sz="1400" baseline="0" dirty="0" smtClean="0"/>
                        <a:t> activities already underway in Louisiana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Modify the traditional academic reward system to encourage faculty participation</a:t>
                      </a:r>
                      <a:endParaRPr lang="en-US" sz="1400" dirty="0" smtClean="0"/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Consider development of an industrial master’s degree program</a:t>
                      </a:r>
                      <a:endParaRPr lang="en-US" sz="1400" baseline="0" dirty="0" smtClean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400" baseline="0" dirty="0" smtClean="0"/>
                        <a:t>Campuses &amp; Systems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endParaRPr lang="en-US" sz="1400" baseline="0" dirty="0" smtClean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7164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88" y="507974"/>
            <a:ext cx="7793408" cy="526298"/>
          </a:xfrm>
        </p:spPr>
        <p:txBody>
          <a:bodyPr/>
          <a:lstStyle/>
          <a:p>
            <a:r>
              <a:rPr lang="en-US" sz="1900" b="1" cap="all" dirty="0" smtClean="0">
                <a:solidFill>
                  <a:srgbClr val="235C83"/>
                </a:solidFill>
                <a:latin typeface="+mn-lt"/>
              </a:rPr>
              <a:t>Higher Ed and Economic Development: Opportunities for Collaboration </a:t>
            </a:r>
            <a:r>
              <a:rPr lang="en-US" sz="1900" b="1" cap="all" dirty="0" smtClean="0">
                <a:solidFill>
                  <a:srgbClr val="235C83"/>
                </a:solidFill>
                <a:latin typeface="+mn-lt"/>
                <a:ea typeface="+mn-ea"/>
                <a:cs typeface="+mn-cs"/>
              </a:rPr>
              <a:t>– Cross-sector Initiatives</a:t>
            </a:r>
            <a:endParaRPr lang="en-US" sz="1900" b="1" cap="all" dirty="0">
              <a:solidFill>
                <a:srgbClr val="235C83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539153244"/>
              </p:ext>
            </p:extLst>
          </p:nvPr>
        </p:nvGraphicFramePr>
        <p:xfrm>
          <a:off x="582665" y="1061568"/>
          <a:ext cx="8315678" cy="5584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4"/>
          <p:cNvGrpSpPr/>
          <p:nvPr/>
        </p:nvGrpSpPr>
        <p:grpSpPr>
          <a:xfrm>
            <a:off x="91027" y="1446662"/>
            <a:ext cx="445594" cy="4892040"/>
            <a:chOff x="5250" y="281038"/>
            <a:chExt cx="509325" cy="454701"/>
          </a:xfrm>
        </p:grpSpPr>
        <p:sp>
          <p:nvSpPr>
            <p:cNvPr id="6" name="Rounded Rectangle 5"/>
            <p:cNvSpPr/>
            <p:nvPr/>
          </p:nvSpPr>
          <p:spPr>
            <a:xfrm>
              <a:off x="5250" y="281038"/>
              <a:ext cx="509325" cy="45470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27447" y="308291"/>
              <a:ext cx="464931" cy="4103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vert270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Cross-Sectors</a:t>
              </a:r>
            </a:p>
          </p:txBody>
        </p:sp>
      </p:grp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194761"/>
              </p:ext>
            </p:extLst>
          </p:nvPr>
        </p:nvGraphicFramePr>
        <p:xfrm>
          <a:off x="2497532" y="2015661"/>
          <a:ext cx="6400811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9185"/>
                <a:gridCol w="2347415"/>
                <a:gridCol w="1774211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Opportunity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Actions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Responsibility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Offer seed grants and grant-writing funding support to promote Louisiana universities pursuing federally funded industry-university research centers (e.g., NSF Industry-University Cooperative Research Centers [I/UCRCs])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Identify and develop campus-based and statewide funding for substantial proposal development seed grants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Campuses keep on retainer external proposal development consultants to provide feedback to faculty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400" baseline="0" dirty="0" smtClean="0"/>
                        <a:t>Campuses &amp; Systems/</a:t>
                      </a:r>
                      <a:r>
                        <a:rPr lang="en-US" sz="1400" baseline="0" dirty="0" err="1" smtClean="0"/>
                        <a:t>BoR</a:t>
                      </a:r>
                      <a:r>
                        <a:rPr lang="en-US" sz="1400" baseline="0" dirty="0" smtClean="0"/>
                        <a:t>/ LED</a:t>
                      </a:r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400" baseline="0" dirty="0" smtClean="0"/>
                        <a:t>Campuses &amp; Systems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Create connections with retired industry personnel within the State  and university alumni to promote industry partnerships within the State and nationally</a:t>
                      </a:r>
                    </a:p>
                    <a:p>
                      <a:pPr lvl="0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Each campus maintains connections as part of databases of alumni in industry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400" baseline="0" dirty="0" smtClean="0"/>
                        <a:t>Campuses &amp; Systems/ Foundations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15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88" y="507974"/>
            <a:ext cx="7793408" cy="526298"/>
          </a:xfrm>
        </p:spPr>
        <p:txBody>
          <a:bodyPr/>
          <a:lstStyle/>
          <a:p>
            <a:r>
              <a:rPr lang="en-US" sz="1900" b="1" cap="all" dirty="0" smtClean="0">
                <a:solidFill>
                  <a:srgbClr val="235C83"/>
                </a:solidFill>
                <a:latin typeface="+mn-lt"/>
              </a:rPr>
              <a:t>Higher Ed and Economic Development: Opportunities for Collaboration </a:t>
            </a:r>
            <a:r>
              <a:rPr lang="en-US" sz="1900" b="1" cap="all" dirty="0" smtClean="0">
                <a:solidFill>
                  <a:srgbClr val="235C83"/>
                </a:solidFill>
                <a:latin typeface="+mn-lt"/>
                <a:ea typeface="+mn-ea"/>
                <a:cs typeface="+mn-cs"/>
              </a:rPr>
              <a:t>– Cross-sector Initiatives</a:t>
            </a:r>
            <a:endParaRPr lang="en-US" sz="1900" b="1" cap="all" dirty="0">
              <a:solidFill>
                <a:srgbClr val="235C83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235410908"/>
              </p:ext>
            </p:extLst>
          </p:nvPr>
        </p:nvGraphicFramePr>
        <p:xfrm>
          <a:off x="582665" y="1061568"/>
          <a:ext cx="8315678" cy="5584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4"/>
          <p:cNvGrpSpPr/>
          <p:nvPr/>
        </p:nvGrpSpPr>
        <p:grpSpPr>
          <a:xfrm>
            <a:off x="91027" y="1446662"/>
            <a:ext cx="445594" cy="4892040"/>
            <a:chOff x="5250" y="281038"/>
            <a:chExt cx="509325" cy="454701"/>
          </a:xfrm>
        </p:grpSpPr>
        <p:sp>
          <p:nvSpPr>
            <p:cNvPr id="6" name="Rounded Rectangle 5"/>
            <p:cNvSpPr/>
            <p:nvPr/>
          </p:nvSpPr>
          <p:spPr>
            <a:xfrm>
              <a:off x="5250" y="281038"/>
              <a:ext cx="509325" cy="45470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27447" y="308291"/>
              <a:ext cx="464931" cy="4103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vert270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Cross-Sectors</a:t>
              </a:r>
            </a:p>
          </p:txBody>
        </p:sp>
      </p:grp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976783"/>
              </p:ext>
            </p:extLst>
          </p:nvPr>
        </p:nvGraphicFramePr>
        <p:xfrm>
          <a:off x="2554395" y="2430472"/>
          <a:ext cx="6343948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5448"/>
                <a:gridCol w="2499697"/>
                <a:gridCol w="1828803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Opportunity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Actions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Responsibility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Leverage university alumni associations to identify candidates with high-demand degrees outside of Louisiana; use e-communications to highlight job opportunities, openings, and career paths in the state  </a:t>
                      </a:r>
                      <a:endParaRPr 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baseline="0" dirty="0" smtClean="0"/>
                        <a:t>Each campus will maintain connections and engage alumni relative to job opportunities and career paths in Louisiana through use of databases of alumni in industry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US" sz="1400" baseline="0" dirty="0" smtClean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400" baseline="0" dirty="0" smtClean="0"/>
                        <a:t>Campuses &amp; Systems/ Foundations/</a:t>
                      </a:r>
                      <a:r>
                        <a:rPr lang="en-US" sz="1400" baseline="0" dirty="0" err="1" smtClean="0"/>
                        <a:t>BoR</a:t>
                      </a:r>
                      <a:r>
                        <a:rPr lang="en-US" sz="1400" baseline="0" dirty="0" smtClean="0"/>
                        <a:t> (Operation Recall)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824" y="272121"/>
            <a:ext cx="8010965" cy="789447"/>
          </a:xfrm>
        </p:spPr>
        <p:txBody>
          <a:bodyPr/>
          <a:lstStyle/>
          <a:p>
            <a:r>
              <a:rPr lang="en-US" sz="1900" b="1" cap="all" dirty="0" smtClean="0">
                <a:solidFill>
                  <a:srgbClr val="235C83"/>
                </a:solidFill>
                <a:latin typeface="+mn-lt"/>
              </a:rPr>
              <a:t>Higher Ed and Economic Development: Opportunities for Collaboration </a:t>
            </a:r>
            <a:r>
              <a:rPr lang="en-US" sz="1900" b="1" cap="all" dirty="0" smtClean="0">
                <a:solidFill>
                  <a:srgbClr val="235C83"/>
                </a:solidFill>
                <a:latin typeface="+mn-lt"/>
                <a:ea typeface="+mn-ea"/>
                <a:cs typeface="+mn-cs"/>
              </a:rPr>
              <a:t>– </a:t>
            </a:r>
            <a:r>
              <a:rPr lang="en-US" sz="1900" b="1" cap="all" dirty="0">
                <a:solidFill>
                  <a:srgbClr val="235C83"/>
                </a:solidFill>
                <a:latin typeface="+mn-lt"/>
              </a:rPr>
              <a:t>emerging Growth Sector Initiatives </a:t>
            </a:r>
            <a:endParaRPr lang="en-US" sz="1900" b="1" cap="all" dirty="0">
              <a:solidFill>
                <a:srgbClr val="235C83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73004125"/>
              </p:ext>
            </p:extLst>
          </p:nvPr>
        </p:nvGraphicFramePr>
        <p:xfrm>
          <a:off x="582665" y="928048"/>
          <a:ext cx="8315678" cy="5718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4"/>
          <p:cNvGrpSpPr/>
          <p:nvPr/>
        </p:nvGrpSpPr>
        <p:grpSpPr>
          <a:xfrm>
            <a:off x="91027" y="1446662"/>
            <a:ext cx="445594" cy="4892040"/>
            <a:chOff x="5250" y="281038"/>
            <a:chExt cx="509325" cy="454701"/>
          </a:xfrm>
        </p:grpSpPr>
        <p:sp>
          <p:nvSpPr>
            <p:cNvPr id="6" name="Rounded Rectangle 5"/>
            <p:cNvSpPr/>
            <p:nvPr/>
          </p:nvSpPr>
          <p:spPr>
            <a:xfrm>
              <a:off x="5250" y="281038"/>
              <a:ext cx="509325" cy="45470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27447" y="308291"/>
              <a:ext cx="464931" cy="4103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vert270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dirty="0"/>
                <a:t> </a:t>
              </a:r>
              <a:r>
                <a:rPr lang="en-US" sz="1600" b="1" dirty="0" smtClean="0"/>
                <a:t>Emerging Growth </a:t>
              </a:r>
              <a:r>
                <a:rPr lang="en-US" sz="1600" b="1" kern="1200" dirty="0" smtClean="0"/>
                <a:t>Sectors</a:t>
              </a:r>
            </a:p>
          </p:txBody>
        </p:sp>
      </p:grp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3308941"/>
              </p:ext>
            </p:extLst>
          </p:nvPr>
        </p:nvGraphicFramePr>
        <p:xfrm>
          <a:off x="2527098" y="1715781"/>
          <a:ext cx="6521367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4472"/>
                <a:gridCol w="2413064"/>
                <a:gridCol w="1823831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Opportunity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Actions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Responsibility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Develop a comprehensive strategy for leveraging advanced manufacturing sector research and innovation assets to maximize sector-related job growth, funding, and federal research center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development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Identify needed investments in existing capacity and pockets of excellence that would advance current standing quickly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Pursue funding sources to address needs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400" baseline="0" dirty="0" smtClean="0"/>
                        <a:t>Campuses &amp; Systems/</a:t>
                      </a:r>
                      <a:r>
                        <a:rPr lang="en-US" sz="1400" baseline="0" dirty="0" err="1" smtClean="0"/>
                        <a:t>BoR</a:t>
                      </a:r>
                      <a:endParaRPr lang="en-US" sz="14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400" baseline="0" dirty="0" smtClean="0"/>
                        <a:t>LED/</a:t>
                      </a:r>
                      <a:r>
                        <a:rPr lang="en-US" sz="1400" baseline="0" dirty="0" err="1" smtClean="0"/>
                        <a:t>BoR</a:t>
                      </a:r>
                      <a:r>
                        <a:rPr lang="en-US" sz="1400" baseline="0" dirty="0" smtClean="0"/>
                        <a:t>/ Campuses &amp; Systems/Industry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Create and maintain a list of current and prospective funding opportunities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baseline="0" dirty="0" smtClean="0"/>
                        <a:t>Propose as part of next </a:t>
                      </a:r>
                      <a:r>
                        <a:rPr lang="en-US" sz="1400" baseline="0" dirty="0" err="1" smtClean="0"/>
                        <a:t>EPSCoR</a:t>
                      </a:r>
                      <a:r>
                        <a:rPr lang="en-US" sz="1400" baseline="0" dirty="0" smtClean="0"/>
                        <a:t> Track 1 award the development of a statewide database of funding opportunities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baseline="0" dirty="0" smtClean="0"/>
                        <a:t>Campuses regularly engage faculty and encourage proposal development for appropriate opportunities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en-US" sz="1400" baseline="0" dirty="0" err="1" smtClean="0"/>
                        <a:t>BoR</a:t>
                      </a:r>
                      <a:r>
                        <a:rPr lang="en-US" sz="1400" baseline="0" dirty="0" smtClean="0"/>
                        <a:t>/Campuses &amp; Systems 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endParaRPr lang="en-US" sz="1400" baseline="0" dirty="0" smtClean="0"/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endParaRPr lang="en-US" sz="1400" baseline="0" dirty="0" smtClean="0"/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endParaRPr lang="en-US" sz="1400" baseline="0" dirty="0" smtClean="0"/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en-US" sz="1400" baseline="0" dirty="0" smtClean="0"/>
                        <a:t>Campuses &amp; Systems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169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87" y="239920"/>
            <a:ext cx="8010965" cy="789447"/>
          </a:xfrm>
        </p:spPr>
        <p:txBody>
          <a:bodyPr/>
          <a:lstStyle/>
          <a:p>
            <a:r>
              <a:rPr lang="en-US" sz="1900" b="1" cap="all" dirty="0" smtClean="0">
                <a:solidFill>
                  <a:srgbClr val="235C83"/>
                </a:solidFill>
                <a:latin typeface="+mn-lt"/>
              </a:rPr>
              <a:t>Higher Ed and Economic Development: Opportunities for Collaboration </a:t>
            </a:r>
            <a:r>
              <a:rPr lang="en-US" sz="1900" b="1" cap="all" dirty="0" smtClean="0">
                <a:solidFill>
                  <a:srgbClr val="235C83"/>
                </a:solidFill>
                <a:latin typeface="+mn-lt"/>
                <a:ea typeface="+mn-ea"/>
                <a:cs typeface="+mn-cs"/>
              </a:rPr>
              <a:t>– </a:t>
            </a:r>
            <a:r>
              <a:rPr lang="en-US" sz="1900" b="1" cap="all" dirty="0">
                <a:solidFill>
                  <a:srgbClr val="235C83"/>
                </a:solidFill>
                <a:latin typeface="+mn-lt"/>
              </a:rPr>
              <a:t>emerging Growth Sector Initiatives </a:t>
            </a:r>
            <a:endParaRPr lang="en-US" sz="1900" b="1" cap="all" dirty="0">
              <a:solidFill>
                <a:srgbClr val="235C83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219234174"/>
              </p:ext>
            </p:extLst>
          </p:nvPr>
        </p:nvGraphicFramePr>
        <p:xfrm>
          <a:off x="582665" y="1061568"/>
          <a:ext cx="8315678" cy="5584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4"/>
          <p:cNvGrpSpPr/>
          <p:nvPr/>
        </p:nvGrpSpPr>
        <p:grpSpPr>
          <a:xfrm>
            <a:off x="91027" y="1446662"/>
            <a:ext cx="445594" cy="4892040"/>
            <a:chOff x="5249" y="281038"/>
            <a:chExt cx="509325" cy="454701"/>
          </a:xfrm>
        </p:grpSpPr>
        <p:sp>
          <p:nvSpPr>
            <p:cNvPr id="6" name="Rounded Rectangle 5"/>
            <p:cNvSpPr/>
            <p:nvPr/>
          </p:nvSpPr>
          <p:spPr>
            <a:xfrm>
              <a:off x="5249" y="281038"/>
              <a:ext cx="509325" cy="45470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27447" y="308291"/>
              <a:ext cx="464931" cy="4103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vert270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 Emerging Growth Sectors</a:t>
              </a:r>
            </a:p>
          </p:txBody>
        </p:sp>
      </p:grp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873156"/>
              </p:ext>
            </p:extLst>
          </p:nvPr>
        </p:nvGraphicFramePr>
        <p:xfrm>
          <a:off x="2554393" y="2560239"/>
          <a:ext cx="6466776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4470"/>
                <a:gridCol w="2206153"/>
                <a:gridCol w="2206153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Opportunity 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Actions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Responsibility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>
                        <a:spcAft>
                          <a:spcPts val="600"/>
                        </a:spcAft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Maximize sector-related job growth and funding rates, and enable federal research center development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D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evelop a comprehensive strategy for rapidly building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up advanced manufacturing human and material infrastructure in the university system to enable research, education and innovation</a:t>
                      </a:r>
                      <a:endParaRPr lang="en-US" sz="1400" baseline="0" dirty="0" smtClean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400" baseline="0" dirty="0" err="1" smtClean="0"/>
                        <a:t>BoR</a:t>
                      </a:r>
                      <a:r>
                        <a:rPr lang="en-US" sz="1400" baseline="0" dirty="0" smtClean="0"/>
                        <a:t>/Campuses &amp; Systems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917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87" y="239920"/>
            <a:ext cx="8010965" cy="789447"/>
          </a:xfrm>
        </p:spPr>
        <p:txBody>
          <a:bodyPr/>
          <a:lstStyle/>
          <a:p>
            <a:r>
              <a:rPr lang="en-US" sz="1900" b="1" cap="all" dirty="0" smtClean="0">
                <a:solidFill>
                  <a:srgbClr val="235C83"/>
                </a:solidFill>
                <a:latin typeface="+mn-lt"/>
              </a:rPr>
              <a:t>Higher Ed and Economic Development: Opportunities for Collaboration </a:t>
            </a:r>
            <a:r>
              <a:rPr lang="en-US" sz="1900" b="1" cap="all" dirty="0" smtClean="0">
                <a:solidFill>
                  <a:srgbClr val="235C83"/>
                </a:solidFill>
                <a:latin typeface="+mn-lt"/>
                <a:ea typeface="+mn-ea"/>
                <a:cs typeface="+mn-cs"/>
              </a:rPr>
              <a:t>– </a:t>
            </a:r>
            <a:r>
              <a:rPr lang="en-US" sz="1900" b="1" cap="all" dirty="0">
                <a:solidFill>
                  <a:srgbClr val="235C83"/>
                </a:solidFill>
                <a:latin typeface="+mn-lt"/>
              </a:rPr>
              <a:t>emerging Growth Sector Initiatives </a:t>
            </a:r>
            <a:endParaRPr lang="en-US" sz="1900" b="1" cap="all" dirty="0">
              <a:solidFill>
                <a:srgbClr val="235C83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119556535"/>
              </p:ext>
            </p:extLst>
          </p:nvPr>
        </p:nvGraphicFramePr>
        <p:xfrm>
          <a:off x="582665" y="1061568"/>
          <a:ext cx="8315678" cy="5584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4"/>
          <p:cNvGrpSpPr/>
          <p:nvPr/>
        </p:nvGrpSpPr>
        <p:grpSpPr>
          <a:xfrm>
            <a:off x="91027" y="1446662"/>
            <a:ext cx="445594" cy="4892040"/>
            <a:chOff x="5249" y="281038"/>
            <a:chExt cx="509325" cy="454701"/>
          </a:xfrm>
        </p:grpSpPr>
        <p:sp>
          <p:nvSpPr>
            <p:cNvPr id="6" name="Rounded Rectangle 5"/>
            <p:cNvSpPr/>
            <p:nvPr/>
          </p:nvSpPr>
          <p:spPr>
            <a:xfrm>
              <a:off x="5249" y="281038"/>
              <a:ext cx="509325" cy="45470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27447" y="308291"/>
              <a:ext cx="464931" cy="4103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vert270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 Emerging Growth Sectors</a:t>
              </a:r>
            </a:p>
          </p:txBody>
        </p:sp>
      </p:grp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760405"/>
              </p:ext>
            </p:extLst>
          </p:nvPr>
        </p:nvGraphicFramePr>
        <p:xfrm>
          <a:off x="2527099" y="2526014"/>
          <a:ext cx="6343948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11"/>
                <a:gridCol w="1992573"/>
                <a:gridCol w="1760564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Opportunity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Actions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Responsibility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Identify strategic partnering opportunities (e.g., market gaps) in the component manufacturing sector and market the advanced manufacturing </a:t>
                      </a:r>
                      <a:r>
                        <a:rPr lang="en-US" sz="14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expertise and resources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of Louisiana universities inclusive</a:t>
                      </a:r>
                      <a:r>
                        <a:rPr lang="en-US" sz="1400" b="0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of these sectors: </a:t>
                      </a:r>
                      <a:r>
                        <a:rPr lang="en-US" sz="14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clean technology, oil and gas, coastal restoration, shipbuilding, nuclear energy, and automotive</a:t>
                      </a:r>
                      <a:endParaRPr lang="en-US" sz="1400" b="0" dirty="0">
                        <a:solidFill>
                          <a:schemeClr val="accent3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Engage industry liaisons to pinpoint opportunities in the region and related to LED’s target areas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400" baseline="0" dirty="0" smtClean="0"/>
                        <a:t>LED/Campuses &amp; Systems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515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87" y="239920"/>
            <a:ext cx="8010965" cy="789447"/>
          </a:xfrm>
        </p:spPr>
        <p:txBody>
          <a:bodyPr/>
          <a:lstStyle/>
          <a:p>
            <a:r>
              <a:rPr lang="en-US" sz="1900" b="1" cap="all" dirty="0" smtClean="0">
                <a:solidFill>
                  <a:srgbClr val="235C83"/>
                </a:solidFill>
                <a:latin typeface="+mn-lt"/>
              </a:rPr>
              <a:t>Higher Ed and Economic Development: Opportunities for Collaboration </a:t>
            </a:r>
            <a:r>
              <a:rPr lang="en-US" sz="1900" b="1" cap="all" dirty="0" smtClean="0">
                <a:solidFill>
                  <a:srgbClr val="235C83"/>
                </a:solidFill>
                <a:latin typeface="+mn-lt"/>
                <a:ea typeface="+mn-ea"/>
                <a:cs typeface="+mn-cs"/>
              </a:rPr>
              <a:t>– </a:t>
            </a:r>
            <a:r>
              <a:rPr lang="en-US" sz="1900" b="1" cap="all" dirty="0">
                <a:solidFill>
                  <a:srgbClr val="235C83"/>
                </a:solidFill>
                <a:latin typeface="+mn-lt"/>
              </a:rPr>
              <a:t>emerging Growth Sector Initiatives </a:t>
            </a:r>
            <a:endParaRPr lang="en-US" sz="1900" b="1" cap="all" dirty="0">
              <a:solidFill>
                <a:srgbClr val="235C83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734277047"/>
              </p:ext>
            </p:extLst>
          </p:nvPr>
        </p:nvGraphicFramePr>
        <p:xfrm>
          <a:off x="582665" y="1061568"/>
          <a:ext cx="8315678" cy="5584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4"/>
          <p:cNvGrpSpPr/>
          <p:nvPr/>
        </p:nvGrpSpPr>
        <p:grpSpPr>
          <a:xfrm>
            <a:off x="91027" y="1446662"/>
            <a:ext cx="445594" cy="4892040"/>
            <a:chOff x="5249" y="281038"/>
            <a:chExt cx="509325" cy="454701"/>
          </a:xfrm>
        </p:grpSpPr>
        <p:sp>
          <p:nvSpPr>
            <p:cNvPr id="6" name="Rounded Rectangle 5"/>
            <p:cNvSpPr/>
            <p:nvPr/>
          </p:nvSpPr>
          <p:spPr>
            <a:xfrm>
              <a:off x="5249" y="281038"/>
              <a:ext cx="509325" cy="45470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27447" y="308291"/>
              <a:ext cx="464931" cy="4103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vert270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 Emerging Growth Sectors</a:t>
              </a:r>
            </a:p>
          </p:txBody>
        </p:sp>
      </p:grp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183014"/>
              </p:ext>
            </p:extLst>
          </p:nvPr>
        </p:nvGraphicFramePr>
        <p:xfrm>
          <a:off x="2554393" y="1884570"/>
          <a:ext cx="6466776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4470"/>
                <a:gridCol w="2206153"/>
                <a:gridCol w="2206153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Opportunity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Actions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Responsibility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>
                        <a:spcAft>
                          <a:spcPts val="6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Market multi-university </a:t>
                      </a:r>
                      <a:r>
                        <a:rPr lang="en-US" sz="1400" b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collaboratives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such as Louisiana Alliance for Simulation-Guided Materials Applications, the National Center for Advanced Manufacturing, the Shared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Instrumentation Facility,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and others, to appropriate industry sectors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Promote activities of collaborative groups among alumni, industry liaisons, and the community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Ensure collaborative activities are well represented in online catalogs of expertise and research activity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400" baseline="0" dirty="0" smtClean="0"/>
                        <a:t>Campuses &amp; Systems/ Foundations/</a:t>
                      </a:r>
                      <a:r>
                        <a:rPr lang="en-US" sz="1400" baseline="0" dirty="0" err="1" smtClean="0"/>
                        <a:t>BoR</a:t>
                      </a:r>
                      <a:endParaRPr lang="en-US" sz="14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400" baseline="0" dirty="0" err="1" smtClean="0"/>
                        <a:t>BoR</a:t>
                      </a:r>
                      <a:r>
                        <a:rPr lang="en-US" sz="1400" baseline="0" dirty="0" smtClean="0"/>
                        <a:t>/LED/Campuses &amp; Systems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Develop a statewide database of university material sciences facilities, infrastructure </a:t>
                      </a:r>
                      <a:r>
                        <a:rPr lang="en-US" sz="1400" b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and faculty expertise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 coordinate marketing outreach efforts to industry </a:t>
                      </a:r>
                      <a:endParaRPr lang="en-US" sz="1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Already addressed in previous cross-sector actions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400" baseline="0" dirty="0" err="1" smtClean="0"/>
                        <a:t>BoR</a:t>
                      </a:r>
                      <a:r>
                        <a:rPr lang="en-US" sz="1400" baseline="0" dirty="0" smtClean="0"/>
                        <a:t>/LED/Campuses &amp; Systems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2644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87" y="239920"/>
            <a:ext cx="8010965" cy="789447"/>
          </a:xfrm>
        </p:spPr>
        <p:txBody>
          <a:bodyPr/>
          <a:lstStyle/>
          <a:p>
            <a:r>
              <a:rPr lang="en-US" sz="1900" b="1" cap="all" dirty="0" smtClean="0">
                <a:solidFill>
                  <a:srgbClr val="235C83"/>
                </a:solidFill>
                <a:latin typeface="+mn-lt"/>
              </a:rPr>
              <a:t>Higher Ed and Economic Development: Opportunities for Collaboration </a:t>
            </a:r>
            <a:r>
              <a:rPr lang="en-US" sz="1900" b="1" cap="all" dirty="0" smtClean="0">
                <a:solidFill>
                  <a:srgbClr val="235C83"/>
                </a:solidFill>
                <a:latin typeface="+mn-lt"/>
                <a:ea typeface="+mn-ea"/>
                <a:cs typeface="+mn-cs"/>
              </a:rPr>
              <a:t>– </a:t>
            </a:r>
            <a:r>
              <a:rPr lang="en-US" sz="1900" b="1" cap="all" dirty="0">
                <a:solidFill>
                  <a:srgbClr val="235C83"/>
                </a:solidFill>
                <a:latin typeface="+mn-lt"/>
              </a:rPr>
              <a:t>emerging Growth Sector Initiatives </a:t>
            </a:r>
            <a:endParaRPr lang="en-US" sz="1900" b="1" cap="all" dirty="0">
              <a:solidFill>
                <a:srgbClr val="235C83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164946404"/>
              </p:ext>
            </p:extLst>
          </p:nvPr>
        </p:nvGraphicFramePr>
        <p:xfrm>
          <a:off x="582665" y="1061568"/>
          <a:ext cx="8315678" cy="5584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4"/>
          <p:cNvGrpSpPr/>
          <p:nvPr/>
        </p:nvGrpSpPr>
        <p:grpSpPr>
          <a:xfrm>
            <a:off x="91027" y="1446662"/>
            <a:ext cx="445594" cy="4892040"/>
            <a:chOff x="5249" y="281038"/>
            <a:chExt cx="509325" cy="454701"/>
          </a:xfrm>
        </p:grpSpPr>
        <p:sp>
          <p:nvSpPr>
            <p:cNvPr id="6" name="Rounded Rectangle 5"/>
            <p:cNvSpPr/>
            <p:nvPr/>
          </p:nvSpPr>
          <p:spPr>
            <a:xfrm>
              <a:off x="5249" y="281038"/>
              <a:ext cx="509325" cy="45470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27447" y="308291"/>
              <a:ext cx="464931" cy="4103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vert270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 Emerging Growth Sectors</a:t>
              </a:r>
            </a:p>
          </p:txBody>
        </p:sp>
      </p:grp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127695"/>
              </p:ext>
            </p:extLst>
          </p:nvPr>
        </p:nvGraphicFramePr>
        <p:xfrm>
          <a:off x="2554393" y="2014328"/>
          <a:ext cx="6466776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4470"/>
                <a:gridCol w="2392438"/>
                <a:gridCol w="2019868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Opportunity 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Actions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Responsibility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>
                        <a:spcAft>
                          <a:spcPts val="600"/>
                        </a:spcAft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Develop signature facilities and capabilities for the development and testing of advanced and intelligent manufacturing research &amp; development related to manufacturers’ needs and the national manufacturing agenda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Establish partnerships with regional manufacturers interested in supporting facility development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400" baseline="0" dirty="0" smtClean="0"/>
                        <a:t>Campuses &amp; Systems/Industry/ LED/</a:t>
                      </a:r>
                      <a:r>
                        <a:rPr lang="en-US" sz="1400" baseline="0" dirty="0" err="1" smtClean="0"/>
                        <a:t>BoR</a:t>
                      </a:r>
                      <a:r>
                        <a:rPr lang="en-US" sz="1400" baseline="0" dirty="0" smtClean="0"/>
                        <a:t> 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>
                        <a:spcAft>
                          <a:spcPts val="600"/>
                        </a:spcAft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Establish a university-based Institute for Advanced Materials with participation of all major state universities with materials research assets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Identify university partners and coordinate with existing materials </a:t>
                      </a:r>
                      <a:r>
                        <a:rPr lang="en-US" sz="1400" baseline="0" dirty="0" err="1" smtClean="0"/>
                        <a:t>collaboratives</a:t>
                      </a:r>
                      <a:r>
                        <a:rPr lang="en-US" sz="1400" baseline="0" dirty="0" smtClean="0"/>
                        <a:t> such as AMRI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en-US" sz="1400" baseline="0" dirty="0" smtClean="0"/>
                        <a:t>Campuses &amp; Systems</a:t>
                      </a:r>
                    </a:p>
                    <a:p>
                      <a:pPr marL="0" indent="0">
                        <a:buFont typeface="Courier New" pitchFamily="49" charset="0"/>
                        <a:buNone/>
                      </a:pPr>
                      <a:endParaRPr lang="en-US" sz="1400" baseline="0" dirty="0" smtClean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518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87" y="239920"/>
            <a:ext cx="8010965" cy="789447"/>
          </a:xfrm>
        </p:spPr>
        <p:txBody>
          <a:bodyPr/>
          <a:lstStyle/>
          <a:p>
            <a:r>
              <a:rPr lang="en-US" sz="1900" b="1" cap="all" dirty="0" smtClean="0">
                <a:solidFill>
                  <a:srgbClr val="235C83"/>
                </a:solidFill>
                <a:latin typeface="+mn-lt"/>
              </a:rPr>
              <a:t>Higher Ed and Economic Development: Opportunities for Collaboration </a:t>
            </a:r>
            <a:r>
              <a:rPr lang="en-US" sz="1900" b="1" cap="all" dirty="0" smtClean="0">
                <a:solidFill>
                  <a:srgbClr val="235C83"/>
                </a:solidFill>
                <a:latin typeface="+mn-lt"/>
                <a:ea typeface="+mn-ea"/>
                <a:cs typeface="+mn-cs"/>
              </a:rPr>
              <a:t>– </a:t>
            </a:r>
            <a:r>
              <a:rPr lang="en-US" sz="1900" b="1" cap="all" dirty="0">
                <a:solidFill>
                  <a:srgbClr val="235C83"/>
                </a:solidFill>
                <a:latin typeface="+mn-lt"/>
              </a:rPr>
              <a:t>emerging Growth Sector Initiatives </a:t>
            </a:r>
            <a:endParaRPr lang="en-US" sz="1900" b="1" cap="all" dirty="0">
              <a:solidFill>
                <a:srgbClr val="235C83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12519276"/>
              </p:ext>
            </p:extLst>
          </p:nvPr>
        </p:nvGraphicFramePr>
        <p:xfrm>
          <a:off x="582665" y="1061568"/>
          <a:ext cx="8315678" cy="5584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4"/>
          <p:cNvGrpSpPr/>
          <p:nvPr/>
        </p:nvGrpSpPr>
        <p:grpSpPr>
          <a:xfrm>
            <a:off x="91027" y="1446662"/>
            <a:ext cx="445594" cy="4892040"/>
            <a:chOff x="5249" y="281038"/>
            <a:chExt cx="509325" cy="454701"/>
          </a:xfrm>
        </p:grpSpPr>
        <p:sp>
          <p:nvSpPr>
            <p:cNvPr id="6" name="Rounded Rectangle 5"/>
            <p:cNvSpPr/>
            <p:nvPr/>
          </p:nvSpPr>
          <p:spPr>
            <a:xfrm>
              <a:off x="5249" y="281038"/>
              <a:ext cx="509325" cy="45470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27447" y="308291"/>
              <a:ext cx="464931" cy="4103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vert270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 Emerging Growth Sectors</a:t>
              </a:r>
            </a:p>
          </p:txBody>
        </p:sp>
      </p:grp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983151"/>
              </p:ext>
            </p:extLst>
          </p:nvPr>
        </p:nvGraphicFramePr>
        <p:xfrm>
          <a:off x="2554393" y="2560239"/>
          <a:ext cx="6466776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4470"/>
                <a:gridCol w="2206153"/>
                <a:gridCol w="2206153"/>
              </a:tblGrid>
              <a:tr h="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Opportunity 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Actions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Responsibility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>
                        <a:spcAft>
                          <a:spcPts val="600"/>
                        </a:spcAft>
                      </a:pP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Establish a university-based Institute for Advanced Materials with participation of all major state universities with materials research assets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Identify university partners and coordinate with existing materials </a:t>
                      </a:r>
                      <a:r>
                        <a:rPr lang="en-US" sz="1400" baseline="0" dirty="0" err="1" smtClean="0"/>
                        <a:t>collabortives</a:t>
                      </a:r>
                      <a:r>
                        <a:rPr lang="en-US" sz="1400" baseline="0" dirty="0" smtClean="0"/>
                        <a:t> such as AMRI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882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3582" y="1686335"/>
            <a:ext cx="7245208" cy="2492990"/>
          </a:xfrm>
        </p:spPr>
        <p:txBody>
          <a:bodyPr/>
          <a:lstStyle/>
          <a:p>
            <a:r>
              <a:rPr lang="en-US" b="1" dirty="0" smtClean="0">
                <a:latin typeface="+mn-lt"/>
              </a:rPr>
              <a:t>NOTE: </a:t>
            </a:r>
            <a:r>
              <a:rPr lang="en-US" dirty="0" smtClean="0">
                <a:latin typeface="+mn-lt"/>
              </a:rPr>
              <a:t/>
            </a:r>
            <a:br>
              <a:rPr lang="en-US" dirty="0" smtClean="0">
                <a:latin typeface="+mn-lt"/>
              </a:rPr>
            </a:br>
            <a:r>
              <a:rPr lang="en-US" dirty="0">
                <a:latin typeface="+mn-lt"/>
              </a:rPr>
              <a:t/>
            </a:r>
            <a:br>
              <a:rPr lang="en-US" dirty="0">
                <a:latin typeface="+mn-lt"/>
              </a:rPr>
            </a:br>
            <a:r>
              <a:rPr lang="en-US" dirty="0" smtClean="0">
                <a:latin typeface="+mn-lt"/>
              </a:rPr>
              <a:t>Opportunities identified by Battelle are shaded blue; Task Force recommendations, revisions and proposed actions are in red.  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1071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88" y="631218"/>
            <a:ext cx="8468176" cy="526298"/>
          </a:xfrm>
        </p:spPr>
        <p:txBody>
          <a:bodyPr/>
          <a:lstStyle/>
          <a:p>
            <a:r>
              <a:rPr lang="en-US" sz="1900" b="1" cap="all" dirty="0" smtClean="0">
                <a:solidFill>
                  <a:srgbClr val="235C83"/>
                </a:solidFill>
                <a:latin typeface="+mn-lt"/>
                <a:ea typeface="+mn-ea"/>
                <a:cs typeface="+mn-cs"/>
              </a:rPr>
              <a:t>Emerging growth Sectors present Opportunities for Collaboration between industry and higher education</a:t>
            </a:r>
            <a:endParaRPr lang="en-US" sz="1900" b="1" cap="all" dirty="0">
              <a:solidFill>
                <a:srgbClr val="235C83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573828378"/>
              </p:ext>
            </p:extLst>
          </p:nvPr>
        </p:nvGraphicFramePr>
        <p:xfrm>
          <a:off x="563991" y="1396999"/>
          <a:ext cx="8197873" cy="4826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88" y="330550"/>
            <a:ext cx="7793408" cy="526298"/>
          </a:xfrm>
        </p:spPr>
        <p:txBody>
          <a:bodyPr/>
          <a:lstStyle/>
          <a:p>
            <a:r>
              <a:rPr lang="en-US" sz="1900" b="1" cap="all" dirty="0" smtClean="0">
                <a:solidFill>
                  <a:srgbClr val="235C83"/>
                </a:solidFill>
                <a:latin typeface="+mn-lt"/>
              </a:rPr>
              <a:t>Higher Ed and Economic Development: Opportunities for Collaboration </a:t>
            </a:r>
            <a:r>
              <a:rPr lang="en-US" sz="1900" b="1" cap="all" dirty="0" smtClean="0">
                <a:solidFill>
                  <a:srgbClr val="235C83"/>
                </a:solidFill>
                <a:latin typeface="+mn-lt"/>
                <a:ea typeface="+mn-ea"/>
                <a:cs typeface="+mn-cs"/>
              </a:rPr>
              <a:t>– Cross-sector Initiatives </a:t>
            </a:r>
            <a:endParaRPr lang="en-US" sz="1900" b="1" cap="all" dirty="0">
              <a:solidFill>
                <a:srgbClr val="235C83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633856737"/>
              </p:ext>
            </p:extLst>
          </p:nvPr>
        </p:nvGraphicFramePr>
        <p:xfrm>
          <a:off x="582665" y="926257"/>
          <a:ext cx="8366760" cy="5430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4"/>
          <p:cNvGrpSpPr/>
          <p:nvPr/>
        </p:nvGrpSpPr>
        <p:grpSpPr>
          <a:xfrm>
            <a:off x="91027" y="1637734"/>
            <a:ext cx="445594" cy="4709160"/>
            <a:chOff x="5250" y="281038"/>
            <a:chExt cx="509325" cy="454701"/>
          </a:xfrm>
        </p:grpSpPr>
        <p:sp>
          <p:nvSpPr>
            <p:cNvPr id="6" name="Rounded Rectangle 5"/>
            <p:cNvSpPr/>
            <p:nvPr/>
          </p:nvSpPr>
          <p:spPr>
            <a:xfrm>
              <a:off x="5250" y="281038"/>
              <a:ext cx="509325" cy="45470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27447" y="308291"/>
              <a:ext cx="464931" cy="4103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vert270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Cross-Sectors</a:t>
              </a:r>
            </a:p>
          </p:txBody>
        </p:sp>
      </p:grp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126077"/>
              </p:ext>
            </p:extLst>
          </p:nvPr>
        </p:nvGraphicFramePr>
        <p:xfrm>
          <a:off x="2825087" y="2270463"/>
          <a:ext cx="5987859" cy="303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334"/>
                <a:gridCol w="2511188"/>
                <a:gridCol w="155233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Opportunity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Actions</a:t>
                      </a:r>
                      <a:endParaRPr lang="en-US" sz="15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Responsibility</a:t>
                      </a:r>
                      <a:endParaRPr lang="en-US" sz="15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Align university intellectual property practices with current, national best-practice standards (e.g., policies</a:t>
                      </a:r>
                      <a:r>
                        <a:rPr lang="en-US" sz="13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regarding </a:t>
                      </a:r>
                      <a:r>
                        <a:rPr lang="en-US" sz="13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market attorney rates,</a:t>
                      </a:r>
                      <a:r>
                        <a:rPr lang="en-US" sz="13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campus/system template agreements, </a:t>
                      </a:r>
                      <a:r>
                        <a:rPr lang="en-US" sz="13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 </a:t>
                      </a:r>
                      <a:r>
                        <a:rPr lang="en-US" sz="13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intellectual property, and copyrighted material use)</a:t>
                      </a:r>
                      <a:endParaRPr lang="en-US" sz="13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300" dirty="0" smtClean="0"/>
                        <a:t>Campuses</a:t>
                      </a:r>
                      <a:r>
                        <a:rPr lang="en-US" sz="1300" baseline="0" dirty="0" smtClean="0"/>
                        <a:t> restructure intellectual property systems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300" baseline="0" dirty="0" smtClean="0"/>
                        <a:t>Adopt strategy of negotiating intellectual property issues in good faith during ongoing projects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300" baseline="0" dirty="0" smtClean="0"/>
                        <a:t>Add highly experienced personnel and develop business plans for campus-based technology transfer and intellectual property offices</a:t>
                      </a:r>
                      <a:endParaRPr lang="en-US" sz="13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itchFamily="49" charset="0"/>
                        <a:buChar char="o"/>
                      </a:pPr>
                      <a:r>
                        <a:rPr lang="en-US" sz="1300" dirty="0" smtClean="0"/>
                        <a:t>Campuses &amp; Systems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en-US" sz="13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88" y="330550"/>
            <a:ext cx="7793408" cy="526298"/>
          </a:xfrm>
        </p:spPr>
        <p:txBody>
          <a:bodyPr/>
          <a:lstStyle/>
          <a:p>
            <a:r>
              <a:rPr lang="en-US" sz="1900" b="1" cap="all" dirty="0" smtClean="0">
                <a:solidFill>
                  <a:srgbClr val="235C83"/>
                </a:solidFill>
                <a:latin typeface="+mn-lt"/>
              </a:rPr>
              <a:t>Higher Ed and Economic Development: Opportunities for Collaboration </a:t>
            </a:r>
            <a:r>
              <a:rPr lang="en-US" sz="1900" b="1" cap="all" dirty="0" smtClean="0">
                <a:solidFill>
                  <a:srgbClr val="235C83"/>
                </a:solidFill>
                <a:latin typeface="+mn-lt"/>
                <a:ea typeface="+mn-ea"/>
                <a:cs typeface="+mn-cs"/>
              </a:rPr>
              <a:t>– Cross-sector Initiatives </a:t>
            </a:r>
            <a:endParaRPr lang="en-US" sz="1900" b="1" cap="all" dirty="0">
              <a:solidFill>
                <a:srgbClr val="235C83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562946766"/>
              </p:ext>
            </p:extLst>
          </p:nvPr>
        </p:nvGraphicFramePr>
        <p:xfrm>
          <a:off x="582665" y="926257"/>
          <a:ext cx="8366760" cy="5430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4"/>
          <p:cNvGrpSpPr/>
          <p:nvPr/>
        </p:nvGrpSpPr>
        <p:grpSpPr>
          <a:xfrm>
            <a:off x="91027" y="1637734"/>
            <a:ext cx="445594" cy="4709160"/>
            <a:chOff x="5250" y="281038"/>
            <a:chExt cx="509325" cy="454701"/>
          </a:xfrm>
        </p:grpSpPr>
        <p:sp>
          <p:nvSpPr>
            <p:cNvPr id="6" name="Rounded Rectangle 5"/>
            <p:cNvSpPr/>
            <p:nvPr/>
          </p:nvSpPr>
          <p:spPr>
            <a:xfrm>
              <a:off x="5250" y="281038"/>
              <a:ext cx="509325" cy="45470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27447" y="308291"/>
              <a:ext cx="464931" cy="4103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vert270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Cross-Sectors</a:t>
              </a:r>
            </a:p>
          </p:txBody>
        </p:sp>
      </p:grp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078088"/>
              </p:ext>
            </p:extLst>
          </p:nvPr>
        </p:nvGraphicFramePr>
        <p:xfrm>
          <a:off x="2825087" y="1751848"/>
          <a:ext cx="6124339" cy="431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8195"/>
                <a:gridCol w="2568425"/>
                <a:gridCol w="158771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Opportunity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Actions</a:t>
                      </a:r>
                      <a:endParaRPr lang="en-US" sz="15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Responsibility</a:t>
                      </a:r>
                      <a:endParaRPr lang="en-US" sz="15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Develop a statewide translational research and pre-commercialization fund to enhance faster prototyping and other means of commercializing</a:t>
                      </a:r>
                      <a:r>
                        <a:rPr lang="en-US" sz="1300" b="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3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university research</a:t>
                      </a:r>
                      <a:endParaRPr lang="en-US" sz="13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300" dirty="0" smtClean="0"/>
                        <a:t>Identify</a:t>
                      </a:r>
                      <a:r>
                        <a:rPr lang="en-US" sz="1300" baseline="0" dirty="0" smtClean="0"/>
                        <a:t> a funding source that could provide funds on a fast turnaround for building prototypes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300" baseline="0" dirty="0" smtClean="0"/>
                        <a:t>Create policies to provide academic rewards to faculty undertaking tech transfer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300" dirty="0" smtClean="0"/>
                        <a:t>Conduct cost-benefit</a:t>
                      </a:r>
                      <a:r>
                        <a:rPr lang="en-US" sz="1300" baseline="0" dirty="0" smtClean="0"/>
                        <a:t> analyses of potential tech transfers in parallel with research/technology development</a:t>
                      </a:r>
                      <a:endParaRPr lang="en-US" sz="13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300" dirty="0" smtClean="0"/>
                        <a:t>LA Department of Economic Development (LED)/Board of Regents</a:t>
                      </a:r>
                      <a:r>
                        <a:rPr lang="en-US" sz="1300" baseline="0" dirty="0" smtClean="0"/>
                        <a:t> (</a:t>
                      </a:r>
                      <a:r>
                        <a:rPr lang="en-US" sz="1300" dirty="0" err="1" smtClean="0"/>
                        <a:t>BoR</a:t>
                      </a:r>
                      <a:r>
                        <a:rPr lang="en-US" sz="1300" dirty="0" smtClean="0"/>
                        <a:t>)</a:t>
                      </a:r>
                      <a:endParaRPr lang="en-US" sz="13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3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3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300" baseline="0" dirty="0" smtClean="0"/>
                        <a:t>Campuses &amp; Systems</a:t>
                      </a:r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3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300" baseline="0" dirty="0" smtClean="0"/>
                        <a:t>LED/Campuses &amp; Systems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Promote the use of the Louisiana Technology Commercialization Tax Credit program</a:t>
                      </a:r>
                      <a:endParaRPr lang="en-US" sz="13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300" dirty="0" smtClean="0"/>
                        <a:t>Promote tax</a:t>
                      </a:r>
                      <a:r>
                        <a:rPr lang="en-US" sz="1300" baseline="0" dirty="0" smtClean="0"/>
                        <a:t> credit program</a:t>
                      </a:r>
                      <a:r>
                        <a:rPr lang="en-US" sz="1300" dirty="0" smtClean="0"/>
                        <a:t> in</a:t>
                      </a:r>
                      <a:r>
                        <a:rPr lang="en-US" sz="1300" baseline="0" dirty="0" smtClean="0"/>
                        <a:t> university settings with industry partners </a:t>
                      </a:r>
                      <a:r>
                        <a:rPr lang="en-US" sz="1300" dirty="0" smtClean="0"/>
                        <a:t>with LED’s guidance 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300" dirty="0" smtClean="0"/>
                        <a:t>Create</a:t>
                      </a:r>
                      <a:r>
                        <a:rPr lang="en-US" sz="1300" baseline="0" dirty="0" smtClean="0"/>
                        <a:t> tax</a:t>
                      </a:r>
                      <a:r>
                        <a:rPr lang="en-US" sz="1300" dirty="0" smtClean="0"/>
                        <a:t> incentives specifically</a:t>
                      </a:r>
                      <a:r>
                        <a:rPr lang="en-US" sz="1300" baseline="0" dirty="0" smtClean="0"/>
                        <a:t> for industry partnership with universities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300" dirty="0" smtClean="0"/>
                        <a:t>LED/Campuses &amp; Systems</a:t>
                      </a:r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30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30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300" dirty="0" smtClean="0"/>
                        <a:t>LED/Legislature/Governor</a:t>
                      </a:r>
                      <a:endParaRPr lang="en-US" sz="13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447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88" y="330550"/>
            <a:ext cx="7793408" cy="526298"/>
          </a:xfrm>
        </p:spPr>
        <p:txBody>
          <a:bodyPr/>
          <a:lstStyle/>
          <a:p>
            <a:r>
              <a:rPr lang="en-US" sz="1900" b="1" cap="all" dirty="0" smtClean="0">
                <a:solidFill>
                  <a:srgbClr val="235C83"/>
                </a:solidFill>
                <a:latin typeface="+mn-lt"/>
              </a:rPr>
              <a:t>Higher Ed and Economic Development: Opportunities for Collaboration </a:t>
            </a:r>
            <a:r>
              <a:rPr lang="en-US" sz="1900" b="1" cap="all" dirty="0" smtClean="0">
                <a:solidFill>
                  <a:srgbClr val="235C83"/>
                </a:solidFill>
                <a:latin typeface="+mn-lt"/>
                <a:ea typeface="+mn-ea"/>
                <a:cs typeface="+mn-cs"/>
              </a:rPr>
              <a:t>– Cross-sector Initiatives </a:t>
            </a:r>
            <a:endParaRPr lang="en-US" sz="1900" b="1" cap="all" dirty="0">
              <a:solidFill>
                <a:srgbClr val="235C83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676324884"/>
              </p:ext>
            </p:extLst>
          </p:nvPr>
        </p:nvGraphicFramePr>
        <p:xfrm>
          <a:off x="582665" y="926256"/>
          <a:ext cx="8366760" cy="5847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4"/>
          <p:cNvGrpSpPr/>
          <p:nvPr/>
        </p:nvGrpSpPr>
        <p:grpSpPr>
          <a:xfrm>
            <a:off x="91027" y="1637734"/>
            <a:ext cx="445594" cy="4709160"/>
            <a:chOff x="5250" y="281038"/>
            <a:chExt cx="509325" cy="454701"/>
          </a:xfrm>
        </p:grpSpPr>
        <p:sp>
          <p:nvSpPr>
            <p:cNvPr id="6" name="Rounded Rectangle 5"/>
            <p:cNvSpPr/>
            <p:nvPr/>
          </p:nvSpPr>
          <p:spPr>
            <a:xfrm>
              <a:off x="5250" y="281038"/>
              <a:ext cx="509325" cy="45470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27447" y="308291"/>
              <a:ext cx="464931" cy="4103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vert270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Cross-Sectors</a:t>
              </a:r>
            </a:p>
          </p:txBody>
        </p:sp>
      </p:grp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192769"/>
              </p:ext>
            </p:extLst>
          </p:nvPr>
        </p:nvGraphicFramePr>
        <p:xfrm>
          <a:off x="2825087" y="2297760"/>
          <a:ext cx="600501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2573"/>
                <a:gridCol w="2429301"/>
                <a:gridCol w="15831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Opportunity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Actions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Responsibility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>
                        <a:spcAft>
                          <a:spcPts val="300"/>
                        </a:spcAft>
                      </a:pPr>
                      <a:r>
                        <a:rPr lang="en-US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Create a database of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service providers with expertise and experience working with entrepreneurs and serial entrepreneurs, and then market those services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Establish</a:t>
                      </a:r>
                      <a:r>
                        <a:rPr lang="en-US" sz="1400" baseline="0" dirty="0" smtClean="0"/>
                        <a:t> statewide website listing all assets and research expertise by research area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Hire an industry-academia liaison to help build relationships between researchers and potential users of developed technology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400" baseline="0" dirty="0" smtClean="0"/>
                        <a:t>LED/</a:t>
                      </a:r>
                      <a:r>
                        <a:rPr lang="en-US" sz="1400" baseline="0" dirty="0" err="1" smtClean="0"/>
                        <a:t>BoR</a:t>
                      </a:r>
                      <a:endParaRPr lang="en-US" sz="14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400" baseline="0" dirty="0" smtClean="0"/>
                        <a:t>Campuses &amp; Systems</a:t>
                      </a:r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0" indent="0">
                        <a:buFont typeface="Courier New" pitchFamily="49" charset="0"/>
                        <a:buNone/>
                      </a:pPr>
                      <a:endParaRPr lang="en-US" sz="1400" baseline="0" dirty="0" smtClean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6297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88" y="330550"/>
            <a:ext cx="7793408" cy="526298"/>
          </a:xfrm>
        </p:spPr>
        <p:txBody>
          <a:bodyPr/>
          <a:lstStyle/>
          <a:p>
            <a:r>
              <a:rPr lang="en-US" sz="1900" b="1" cap="all" dirty="0" smtClean="0">
                <a:solidFill>
                  <a:srgbClr val="235C83"/>
                </a:solidFill>
                <a:latin typeface="+mn-lt"/>
              </a:rPr>
              <a:t>Higher Ed and Economic Development: Opportunities for Collaboration </a:t>
            </a:r>
            <a:r>
              <a:rPr lang="en-US" sz="1900" b="1" cap="all" dirty="0" smtClean="0">
                <a:solidFill>
                  <a:srgbClr val="235C83"/>
                </a:solidFill>
                <a:latin typeface="+mn-lt"/>
                <a:ea typeface="+mn-ea"/>
                <a:cs typeface="+mn-cs"/>
              </a:rPr>
              <a:t>– Cross-sector Initiatives </a:t>
            </a:r>
            <a:endParaRPr lang="en-US" sz="1900" b="1" cap="all" dirty="0">
              <a:solidFill>
                <a:srgbClr val="235C83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366548483"/>
              </p:ext>
            </p:extLst>
          </p:nvPr>
        </p:nvGraphicFramePr>
        <p:xfrm>
          <a:off x="582665" y="926256"/>
          <a:ext cx="8366760" cy="58471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4"/>
          <p:cNvGrpSpPr/>
          <p:nvPr/>
        </p:nvGrpSpPr>
        <p:grpSpPr>
          <a:xfrm>
            <a:off x="91027" y="1637734"/>
            <a:ext cx="445594" cy="4709160"/>
            <a:chOff x="5250" y="281038"/>
            <a:chExt cx="509325" cy="454701"/>
          </a:xfrm>
        </p:grpSpPr>
        <p:sp>
          <p:nvSpPr>
            <p:cNvPr id="6" name="Rounded Rectangle 5"/>
            <p:cNvSpPr/>
            <p:nvPr/>
          </p:nvSpPr>
          <p:spPr>
            <a:xfrm>
              <a:off x="5250" y="281038"/>
              <a:ext cx="509325" cy="45470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27447" y="308291"/>
              <a:ext cx="464931" cy="4103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vert270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Cross-Sectors</a:t>
              </a:r>
            </a:p>
          </p:txBody>
        </p:sp>
      </p:grp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4353743"/>
              </p:ext>
            </p:extLst>
          </p:nvPr>
        </p:nvGraphicFramePr>
        <p:xfrm>
          <a:off x="2825087" y="2221934"/>
          <a:ext cx="6124338" cy="354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167"/>
                <a:gridCol w="2477573"/>
                <a:gridCol w="161459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Opportunity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Actions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Responsibility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>
                        <a:spcAft>
                          <a:spcPts val="30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Encourage and promote participation in SBIR/STTR initiatives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Develop consulting</a:t>
                      </a:r>
                      <a:r>
                        <a:rPr lang="en-US" sz="1400" baseline="0" dirty="0" smtClean="0"/>
                        <a:t> arrangements to help small businesses and faculty entrepreneurs develop proposals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Engage industry-academia liaisons to help develop relationships with small businesses</a:t>
                      </a:r>
                      <a:endParaRPr lang="en-US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400" dirty="0" smtClean="0"/>
                        <a:t>Campuses &amp; Systems/LED</a:t>
                      </a:r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endParaRPr lang="en-US" sz="1400" dirty="0" smtClean="0"/>
                    </a:p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400" dirty="0" smtClean="0"/>
                        <a:t>LED/Campuses &amp; Systems</a:t>
                      </a:r>
                      <a:endParaRPr lang="en-US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>
                        <a:spcAft>
                          <a:spcPts val="60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Encourage faculty to engage in consulting activities with industry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Provide academic,</a:t>
                      </a:r>
                      <a:r>
                        <a:rPr lang="en-US" sz="1400" baseline="0" dirty="0" smtClean="0"/>
                        <a:t> professional and community </a:t>
                      </a:r>
                      <a:r>
                        <a:rPr lang="en-US" sz="1400" dirty="0" smtClean="0"/>
                        <a:t>rewards and recognition for faculty who engage</a:t>
                      </a:r>
                      <a:r>
                        <a:rPr lang="en-US" sz="1400" baseline="0" dirty="0" smtClean="0"/>
                        <a:t> in consulting </a:t>
                      </a:r>
                      <a:endParaRPr lang="en-US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Courier New" pitchFamily="49" charset="0"/>
                        <a:buChar char="o"/>
                      </a:pPr>
                      <a:r>
                        <a:rPr lang="en-US" sz="1400" dirty="0" smtClean="0"/>
                        <a:t>Campuses &amp; Systems/</a:t>
                      </a:r>
                      <a:r>
                        <a:rPr lang="en-US" sz="1400" dirty="0" err="1" smtClean="0"/>
                        <a:t>BoR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LED</a:t>
                      </a:r>
                      <a:endParaRPr lang="en-US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6560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88" y="330550"/>
            <a:ext cx="7793408" cy="526298"/>
          </a:xfrm>
        </p:spPr>
        <p:txBody>
          <a:bodyPr/>
          <a:lstStyle/>
          <a:p>
            <a:r>
              <a:rPr lang="en-US" sz="1900" b="1" cap="all" dirty="0" smtClean="0">
                <a:solidFill>
                  <a:srgbClr val="235C83"/>
                </a:solidFill>
                <a:latin typeface="+mn-lt"/>
              </a:rPr>
              <a:t>Higher Ed and Economic Development: Opportunities for Collaboration </a:t>
            </a:r>
            <a:r>
              <a:rPr lang="en-US" sz="1900" b="1" cap="all" dirty="0" smtClean="0">
                <a:solidFill>
                  <a:srgbClr val="235C83"/>
                </a:solidFill>
                <a:latin typeface="+mn-lt"/>
                <a:ea typeface="+mn-ea"/>
                <a:cs typeface="+mn-cs"/>
              </a:rPr>
              <a:t>– Cross-sector Initiatives </a:t>
            </a:r>
            <a:endParaRPr lang="en-US" sz="1900" b="1" cap="all" dirty="0">
              <a:solidFill>
                <a:srgbClr val="235C83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920745550"/>
              </p:ext>
            </p:extLst>
          </p:nvPr>
        </p:nvGraphicFramePr>
        <p:xfrm>
          <a:off x="582665" y="926257"/>
          <a:ext cx="8366760" cy="5430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4"/>
          <p:cNvGrpSpPr/>
          <p:nvPr/>
        </p:nvGrpSpPr>
        <p:grpSpPr>
          <a:xfrm>
            <a:off x="91027" y="1637734"/>
            <a:ext cx="445594" cy="4709160"/>
            <a:chOff x="5250" y="281038"/>
            <a:chExt cx="509325" cy="454701"/>
          </a:xfrm>
        </p:grpSpPr>
        <p:sp>
          <p:nvSpPr>
            <p:cNvPr id="6" name="Rounded Rectangle 5"/>
            <p:cNvSpPr/>
            <p:nvPr/>
          </p:nvSpPr>
          <p:spPr>
            <a:xfrm>
              <a:off x="5250" y="281038"/>
              <a:ext cx="509325" cy="45470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27447" y="308291"/>
              <a:ext cx="464931" cy="4103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vert270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Cross-Sectors</a:t>
              </a:r>
            </a:p>
          </p:txBody>
        </p:sp>
      </p:grp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846835"/>
              </p:ext>
            </p:extLst>
          </p:nvPr>
        </p:nvGraphicFramePr>
        <p:xfrm>
          <a:off x="2825087" y="1710904"/>
          <a:ext cx="5987859" cy="472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8639"/>
                <a:gridCol w="2491349"/>
                <a:gridCol w="164787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Opportunity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Actions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Responsibility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>
                        <a:spcAft>
                          <a:spcPts val="6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Encourage universities, LA Community &amp; Technical College System (LCTCS) campuses, and Economic Development Organizations (EDOs) to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create respective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industry and educational liaison positions and implement comprehensive training programs for university economic development and corporate relations officers</a:t>
                      </a:r>
                      <a:endParaRPr 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Engage experienced professionals who have served for several years in industry R&amp;D to serve as professionals-in-residents or professors of practice</a:t>
                      </a:r>
                    </a:p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Create campus-based “Experimentation Stations” in which experienced former industry and government personnel, funded on soft money, can collaborate with existing faculty to build industry-sponsored R&amp;D</a:t>
                      </a:r>
                    </a:p>
                    <a:p>
                      <a:pPr marL="177800" marR="0" indent="-1778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baseline="0" dirty="0" smtClean="0"/>
                        <a:t>Pursue larger private investment in business incubators located at Louisiana universities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itchFamily="49" charset="0"/>
                        <a:buChar char="o"/>
                      </a:pPr>
                      <a:r>
                        <a:rPr lang="en-US" sz="1400" baseline="0" dirty="0" smtClean="0"/>
                        <a:t>Campuses &amp; Systems</a:t>
                      </a:r>
                    </a:p>
                    <a:p>
                      <a:pPr marL="285750" indent="-28575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285750" indent="-28575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285750" indent="-28575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285750" indent="-28575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285750" indent="-285750">
                        <a:buFont typeface="Courier New" pitchFamily="49" charset="0"/>
                        <a:buChar char="o"/>
                      </a:pPr>
                      <a:r>
                        <a:rPr lang="en-US" sz="1400" baseline="0" dirty="0" smtClean="0"/>
                        <a:t>Campuses &amp; Systems</a:t>
                      </a:r>
                    </a:p>
                    <a:p>
                      <a:pPr marL="285750" indent="-28575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285750" indent="-28575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285750" indent="-28575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285750" indent="-28575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285750" indent="-28575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285750" indent="-28575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285750" indent="-285750">
                        <a:buFont typeface="Courier New" pitchFamily="49" charset="0"/>
                        <a:buChar char="o"/>
                      </a:pPr>
                      <a:endParaRPr lang="en-US" sz="1400" baseline="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itchFamily="49" charset="0"/>
                        <a:buChar char="o"/>
                        <a:tabLst/>
                        <a:defRPr/>
                      </a:pPr>
                      <a:r>
                        <a:rPr lang="en-US" sz="1400" baseline="0" dirty="0" smtClean="0"/>
                        <a:t>Campuses &amp; Systems/LED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65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688" y="330550"/>
            <a:ext cx="7793408" cy="526298"/>
          </a:xfrm>
        </p:spPr>
        <p:txBody>
          <a:bodyPr/>
          <a:lstStyle/>
          <a:p>
            <a:r>
              <a:rPr lang="en-US" sz="1900" b="1" cap="all" dirty="0" smtClean="0">
                <a:solidFill>
                  <a:srgbClr val="235C83"/>
                </a:solidFill>
                <a:latin typeface="+mn-lt"/>
              </a:rPr>
              <a:t>Higher Ed and Economic Development: Opportunities for Collaboration </a:t>
            </a:r>
            <a:r>
              <a:rPr lang="en-US" sz="1900" b="1" cap="all" dirty="0" smtClean="0">
                <a:solidFill>
                  <a:srgbClr val="235C83"/>
                </a:solidFill>
                <a:latin typeface="+mn-lt"/>
                <a:ea typeface="+mn-ea"/>
                <a:cs typeface="+mn-cs"/>
              </a:rPr>
              <a:t>– Cross-sector Initiatives </a:t>
            </a:r>
            <a:endParaRPr lang="en-US" sz="1900" b="1" cap="all" dirty="0">
              <a:solidFill>
                <a:srgbClr val="235C83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948942377"/>
              </p:ext>
            </p:extLst>
          </p:nvPr>
        </p:nvGraphicFramePr>
        <p:xfrm>
          <a:off x="582665" y="926257"/>
          <a:ext cx="8366760" cy="5430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Group 4"/>
          <p:cNvGrpSpPr/>
          <p:nvPr/>
        </p:nvGrpSpPr>
        <p:grpSpPr>
          <a:xfrm>
            <a:off x="91027" y="1637734"/>
            <a:ext cx="445594" cy="4709160"/>
            <a:chOff x="5250" y="281038"/>
            <a:chExt cx="509325" cy="454701"/>
          </a:xfrm>
        </p:grpSpPr>
        <p:sp>
          <p:nvSpPr>
            <p:cNvPr id="6" name="Rounded Rectangle 5"/>
            <p:cNvSpPr/>
            <p:nvPr/>
          </p:nvSpPr>
          <p:spPr>
            <a:xfrm>
              <a:off x="5250" y="281038"/>
              <a:ext cx="509325" cy="454701"/>
            </a:xfrm>
            <a:prstGeom prst="round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Rounded Rectangle 4"/>
            <p:cNvSpPr/>
            <p:nvPr/>
          </p:nvSpPr>
          <p:spPr>
            <a:xfrm>
              <a:off x="27447" y="308291"/>
              <a:ext cx="464931" cy="41030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vert270" wrap="square" lIns="60960" tIns="30480" rIns="60960" bIns="3048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/>
                <a:t>Cross-Sectors</a:t>
              </a:r>
            </a:p>
          </p:txBody>
        </p:sp>
      </p:grp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4626174"/>
              </p:ext>
            </p:extLst>
          </p:nvPr>
        </p:nvGraphicFramePr>
        <p:xfrm>
          <a:off x="2838733" y="3014414"/>
          <a:ext cx="5878677" cy="195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4931"/>
                <a:gridCol w="2445922"/>
                <a:gridCol w="161782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Opportunity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Actions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Responsibility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rtl="0">
                        <a:spcAft>
                          <a:spcPts val="600"/>
                        </a:spcAft>
                      </a:pP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Develop a rewards system to encourage industry-funded R&amp;D in addition</a:t>
                      </a:r>
                      <a:r>
                        <a:rPr lang="en-US" sz="1400" b="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 federal funding</a:t>
                      </a:r>
                      <a:endParaRPr lang="en-US" sz="1400" b="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7800" indent="-17780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LED, the Board of Regents and other government entities develop incentives to promote </a:t>
                      </a:r>
                      <a:r>
                        <a:rPr lang="en-US" sz="1400" baseline="0" dirty="0" err="1" smtClean="0"/>
                        <a:t>commercializable</a:t>
                      </a:r>
                      <a:r>
                        <a:rPr lang="en-US" sz="1400" baseline="0" dirty="0" smtClean="0"/>
                        <a:t> R&amp;D rather than changing the funding formula</a:t>
                      </a:r>
                      <a:endParaRPr lang="en-US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Courier New" pitchFamily="49" charset="0"/>
                        <a:buChar char="o"/>
                      </a:pPr>
                      <a:r>
                        <a:rPr lang="en-US" sz="1400" dirty="0" smtClean="0"/>
                        <a:t>LED/</a:t>
                      </a:r>
                      <a:r>
                        <a:rPr lang="en-US" sz="1400" dirty="0" err="1" smtClean="0"/>
                        <a:t>BoR</a:t>
                      </a:r>
                      <a:endParaRPr lang="en-US" sz="1400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993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Battelle">
  <a:themeElements>
    <a:clrScheme name="BBrand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005596"/>
      </a:accent1>
      <a:accent2>
        <a:srgbClr val="B2BB1E"/>
      </a:accent2>
      <a:accent3>
        <a:srgbClr val="E31937"/>
      </a:accent3>
      <a:accent4>
        <a:srgbClr val="F58025"/>
      </a:accent4>
      <a:accent5>
        <a:srgbClr val="6E2A8D"/>
      </a:accent5>
      <a:accent6>
        <a:srgbClr val="455560"/>
      </a:accent6>
      <a:hlink>
        <a:srgbClr val="005596"/>
      </a:hlink>
      <a:folHlink>
        <a:srgbClr val="6E2A8D"/>
      </a:folHlink>
    </a:clrScheme>
    <a:fontScheme name="default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D3DFF1">
                <a:gamma/>
                <a:tint val="33333"/>
                <a:invGamma/>
              </a:srgbClr>
            </a:gs>
            <a:gs pos="100000">
              <a:srgbClr val="D3DFF1"/>
            </a:gs>
          </a:gsLst>
          <a:lin ang="5400000" scaled="1"/>
        </a:gra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D3DFF1">
                <a:gamma/>
                <a:tint val="33333"/>
                <a:invGamma/>
              </a:srgbClr>
            </a:gs>
            <a:gs pos="100000">
              <a:srgbClr val="D3DFF1"/>
            </a:gs>
          </a:gsLst>
          <a:lin ang="5400000" scaled="1"/>
        </a:gra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3">
        <a:dk1>
          <a:srgbClr val="000000"/>
        </a:dk1>
        <a:lt1>
          <a:srgbClr val="FFFFFF"/>
        </a:lt1>
        <a:dk2>
          <a:srgbClr val="043254"/>
        </a:dk2>
        <a:lt2>
          <a:srgbClr val="333333"/>
        </a:lt2>
        <a:accent1>
          <a:srgbClr val="E3E9ED"/>
        </a:accent1>
        <a:accent2>
          <a:srgbClr val="054471"/>
        </a:accent2>
        <a:accent3>
          <a:srgbClr val="FFFFFF"/>
        </a:accent3>
        <a:accent4>
          <a:srgbClr val="000000"/>
        </a:accent4>
        <a:accent5>
          <a:srgbClr val="EFF2F4"/>
        </a:accent5>
        <a:accent6>
          <a:srgbClr val="043D66"/>
        </a:accent6>
        <a:hlink>
          <a:srgbClr val="7E2A54"/>
        </a:hlink>
        <a:folHlink>
          <a:srgbClr val="008B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4">
        <a:dk1>
          <a:srgbClr val="000000"/>
        </a:dk1>
        <a:lt1>
          <a:srgbClr val="FFFFFF"/>
        </a:lt1>
        <a:dk2>
          <a:srgbClr val="455560"/>
        </a:dk2>
        <a:lt2>
          <a:srgbClr val="333333"/>
        </a:lt2>
        <a:accent1>
          <a:srgbClr val="BACDE8"/>
        </a:accent1>
        <a:accent2>
          <a:srgbClr val="005596"/>
        </a:accent2>
        <a:accent3>
          <a:srgbClr val="FFFFFF"/>
        </a:accent3>
        <a:accent4>
          <a:srgbClr val="000000"/>
        </a:accent4>
        <a:accent5>
          <a:srgbClr val="D9E3F2"/>
        </a:accent5>
        <a:accent6>
          <a:srgbClr val="004C87"/>
        </a:accent6>
        <a:hlink>
          <a:srgbClr val="F58025"/>
        </a:hlink>
        <a:folHlink>
          <a:srgbClr val="B2BB1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15">
        <a:dk1>
          <a:srgbClr val="000000"/>
        </a:dk1>
        <a:lt1>
          <a:srgbClr val="FFFFFF"/>
        </a:lt1>
        <a:dk2>
          <a:srgbClr val="000000"/>
        </a:dk2>
        <a:lt2>
          <a:srgbClr val="455560"/>
        </a:lt2>
        <a:accent1>
          <a:srgbClr val="BACDE8"/>
        </a:accent1>
        <a:accent2>
          <a:srgbClr val="005596"/>
        </a:accent2>
        <a:accent3>
          <a:srgbClr val="FFFFFF"/>
        </a:accent3>
        <a:accent4>
          <a:srgbClr val="000000"/>
        </a:accent4>
        <a:accent5>
          <a:srgbClr val="D9E3F2"/>
        </a:accent5>
        <a:accent6>
          <a:srgbClr val="004C87"/>
        </a:accent6>
        <a:hlink>
          <a:srgbClr val="F58025"/>
        </a:hlink>
        <a:folHlink>
          <a:srgbClr val="B2BB1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58037629363D4AA0FCC12CFCFB69E0" ma:contentTypeVersion="0" ma:contentTypeDescription="Create a new document." ma:contentTypeScope="" ma:versionID="60778404e4808e2c214f0c60f05ade1a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55C7E380-9B72-4319-9746-C23EA70E0E9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D5B882-7F69-409F-8FF1-7CFFD43E94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2F78F824-EA19-4A29-9662-0E0DD9902EF9}">
  <ds:schemaRefs>
    <ds:schemaRef ds:uri="http://purl.org/dc/elements/1.1/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1Battelle</Template>
  <TotalTime>41651</TotalTime>
  <Words>1800</Words>
  <Application>Microsoft Office PowerPoint</Application>
  <PresentationFormat>On-screen Show (4:3)</PresentationFormat>
  <Paragraphs>270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2Battelle</vt:lpstr>
      <vt:lpstr>ADVANCED MANUFACTURING &amp; MATERIALS TASK FORCE REPORT TO THE MASTER PLAN RESEARCH ADVISORY COMMITTEE </vt:lpstr>
      <vt:lpstr>NOTE:   Opportunities identified by Battelle are shaded blue; Task Force recommendations, revisions and proposed actions are in red.  </vt:lpstr>
      <vt:lpstr>Emerging growth Sectors present Opportunities for Collaboration between industry and higher education</vt:lpstr>
      <vt:lpstr>Higher Ed and Economic Development: Opportunities for Collaboration – Cross-sector Initiatives </vt:lpstr>
      <vt:lpstr>Higher Ed and Economic Development: Opportunities for Collaboration – Cross-sector Initiatives </vt:lpstr>
      <vt:lpstr>Higher Ed and Economic Development: Opportunities for Collaboration – Cross-sector Initiatives </vt:lpstr>
      <vt:lpstr>Higher Ed and Economic Development: Opportunities for Collaboration – Cross-sector Initiatives </vt:lpstr>
      <vt:lpstr>Higher Ed and Economic Development: Opportunities for Collaboration – Cross-sector Initiatives </vt:lpstr>
      <vt:lpstr>Higher Ed and Economic Development: Opportunities for Collaboration – Cross-sector Initiatives </vt:lpstr>
      <vt:lpstr>Higher Ed and Economic Development: Opportunities for Collaboration – Cross-sector Initiatives </vt:lpstr>
      <vt:lpstr>Higher Ed and Economic Development: Opportunities for Collaboration – Cross-sector Initiatives </vt:lpstr>
      <vt:lpstr>Higher Ed and Economic Development: Opportunities for Collaboration – Cross-sector Initiatives</vt:lpstr>
      <vt:lpstr>Higher Ed and Economic Development: Opportunities for Collaboration – Cross-sector Initiatives</vt:lpstr>
      <vt:lpstr>Higher Ed and Economic Development: Opportunities for Collaboration – emerging Growth Sector Initiatives </vt:lpstr>
      <vt:lpstr>Higher Ed and Economic Development: Opportunities for Collaboration – emerging Growth Sector Initiatives </vt:lpstr>
      <vt:lpstr>Higher Ed and Economic Development: Opportunities for Collaboration – emerging Growth Sector Initiatives </vt:lpstr>
      <vt:lpstr>Higher Ed and Economic Development: Opportunities for Collaboration – emerging Growth Sector Initiatives </vt:lpstr>
      <vt:lpstr>Higher Ed and Economic Development: Opportunities for Collaboration – emerging Growth Sector Initiatives </vt:lpstr>
      <vt:lpstr>Higher Ed and Economic Development: Opportunities for Collaboration – emerging Growth Sector Initiatives 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Futrell</dc:creator>
  <cp:lastModifiedBy>Carrie Robison</cp:lastModifiedBy>
  <cp:revision>2477</cp:revision>
  <cp:lastPrinted>2013-09-23T13:15:59Z</cp:lastPrinted>
  <dcterms:created xsi:type="dcterms:W3CDTF">2011-10-24T18:51:56Z</dcterms:created>
  <dcterms:modified xsi:type="dcterms:W3CDTF">2013-09-23T13:16:04Z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0x0101005C58037629363D4AA0FCC12CFCFB69E0</vt:lpwstr>
  </property>
</Properties>
</file>