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  <p:sldMasterId id="2147483675" r:id="rId2"/>
    <p:sldMasterId id="2147485403" r:id="rId3"/>
    <p:sldMasterId id="2147485415" r:id="rId4"/>
    <p:sldMasterId id="2147485665" r:id="rId5"/>
    <p:sldMasterId id="2147485691" r:id="rId6"/>
    <p:sldMasterId id="2147485703" r:id="rId7"/>
    <p:sldMasterId id="2147485706" r:id="rId8"/>
    <p:sldMasterId id="2147485718" r:id="rId9"/>
    <p:sldMasterId id="2147485730" r:id="rId10"/>
  </p:sldMasterIdLst>
  <p:notesMasterIdLst>
    <p:notesMasterId r:id="rId123"/>
  </p:notesMasterIdLst>
  <p:handoutMasterIdLst>
    <p:handoutMasterId r:id="rId124"/>
  </p:handoutMasterIdLst>
  <p:sldIdLst>
    <p:sldId id="263" r:id="rId11"/>
    <p:sldId id="277" r:id="rId12"/>
    <p:sldId id="279" r:id="rId13"/>
    <p:sldId id="256" r:id="rId14"/>
    <p:sldId id="257" r:id="rId15"/>
    <p:sldId id="262" r:id="rId16"/>
    <p:sldId id="268" r:id="rId17"/>
    <p:sldId id="269" r:id="rId18"/>
    <p:sldId id="267" r:id="rId19"/>
    <p:sldId id="278" r:id="rId20"/>
    <p:sldId id="258" r:id="rId21"/>
    <p:sldId id="273" r:id="rId22"/>
    <p:sldId id="271" r:id="rId23"/>
    <p:sldId id="260" r:id="rId24"/>
    <p:sldId id="274" r:id="rId25"/>
    <p:sldId id="261" r:id="rId26"/>
    <p:sldId id="270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77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9933"/>
    <a:srgbClr val="666666"/>
    <a:srgbClr val="FF9900"/>
    <a:srgbClr val="830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5" d="100"/>
          <a:sy n="155" d="100"/>
        </p:scale>
        <p:origin x="-2016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120" Type="http://schemas.openxmlformats.org/officeDocument/2006/relationships/slide" Target="slides/slide110.xml"/><Relationship Id="rId121" Type="http://schemas.openxmlformats.org/officeDocument/2006/relationships/slide" Target="slides/slide111.xml"/><Relationship Id="rId122" Type="http://schemas.openxmlformats.org/officeDocument/2006/relationships/slide" Target="slides/slide112.xml"/><Relationship Id="rId123" Type="http://schemas.openxmlformats.org/officeDocument/2006/relationships/notesMaster" Target="notesMasters/notesMaster1.xml"/><Relationship Id="rId124" Type="http://schemas.openxmlformats.org/officeDocument/2006/relationships/handoutMaster" Target="handoutMasters/handoutMaster1.xml"/><Relationship Id="rId125" Type="http://schemas.openxmlformats.org/officeDocument/2006/relationships/printerSettings" Target="printerSettings/printerSettings1.bin"/><Relationship Id="rId126" Type="http://schemas.openxmlformats.org/officeDocument/2006/relationships/presProps" Target="presProps.xml"/><Relationship Id="rId127" Type="http://schemas.openxmlformats.org/officeDocument/2006/relationships/viewProps" Target="viewProps.xml"/><Relationship Id="rId128" Type="http://schemas.openxmlformats.org/officeDocument/2006/relationships/theme" Target="theme/theme1.xml"/><Relationship Id="rId129" Type="http://schemas.openxmlformats.org/officeDocument/2006/relationships/tableStyles" Target="tableStyles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slide" Target="slides/slide86.xml"/><Relationship Id="rId101" Type="http://schemas.openxmlformats.org/officeDocument/2006/relationships/slide" Target="slides/slide91.xml"/><Relationship Id="rId102" Type="http://schemas.openxmlformats.org/officeDocument/2006/relationships/slide" Target="slides/slide92.xml"/><Relationship Id="rId103" Type="http://schemas.openxmlformats.org/officeDocument/2006/relationships/slide" Target="slides/slide93.xml"/><Relationship Id="rId104" Type="http://schemas.openxmlformats.org/officeDocument/2006/relationships/slide" Target="slides/slide94.xml"/><Relationship Id="rId105" Type="http://schemas.openxmlformats.org/officeDocument/2006/relationships/slide" Target="slides/slide95.xml"/><Relationship Id="rId106" Type="http://schemas.openxmlformats.org/officeDocument/2006/relationships/slide" Target="slides/slide96.xml"/><Relationship Id="rId107" Type="http://schemas.openxmlformats.org/officeDocument/2006/relationships/slide" Target="slides/slide97.xml"/><Relationship Id="rId108" Type="http://schemas.openxmlformats.org/officeDocument/2006/relationships/slide" Target="slides/slide98.xml"/><Relationship Id="rId109" Type="http://schemas.openxmlformats.org/officeDocument/2006/relationships/slide" Target="slides/slide99.xml"/><Relationship Id="rId97" Type="http://schemas.openxmlformats.org/officeDocument/2006/relationships/slide" Target="slides/slide87.xml"/><Relationship Id="rId98" Type="http://schemas.openxmlformats.org/officeDocument/2006/relationships/slide" Target="slides/slide88.xml"/><Relationship Id="rId99" Type="http://schemas.openxmlformats.org/officeDocument/2006/relationships/slide" Target="slides/slide89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00" Type="http://schemas.openxmlformats.org/officeDocument/2006/relationships/slide" Target="slides/slide90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110" Type="http://schemas.openxmlformats.org/officeDocument/2006/relationships/slide" Target="slides/slide100.xml"/><Relationship Id="rId111" Type="http://schemas.openxmlformats.org/officeDocument/2006/relationships/slide" Target="slides/slide101.xml"/><Relationship Id="rId112" Type="http://schemas.openxmlformats.org/officeDocument/2006/relationships/slide" Target="slides/slide102.xml"/><Relationship Id="rId113" Type="http://schemas.openxmlformats.org/officeDocument/2006/relationships/slide" Target="slides/slide103.xml"/><Relationship Id="rId114" Type="http://schemas.openxmlformats.org/officeDocument/2006/relationships/slide" Target="slides/slide104.xml"/><Relationship Id="rId115" Type="http://schemas.openxmlformats.org/officeDocument/2006/relationships/slide" Target="slides/slide105.xml"/><Relationship Id="rId116" Type="http://schemas.openxmlformats.org/officeDocument/2006/relationships/slide" Target="slides/slide106.xml"/><Relationship Id="rId117" Type="http://schemas.openxmlformats.org/officeDocument/2006/relationships/slide" Target="slides/slide107.xml"/><Relationship Id="rId118" Type="http://schemas.openxmlformats.org/officeDocument/2006/relationships/slide" Target="slides/slide108.xml"/><Relationship Id="rId119" Type="http://schemas.openxmlformats.org/officeDocument/2006/relationships/slide" Target="slides/slide10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7763981785408"/>
          <c:y val="0.0706096550246915"/>
          <c:w val="0.741988054255611"/>
          <c:h val="0.737347450342127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nclust2ns!$B$6:$B$3008</c:f>
              <c:numCache>
                <c:formatCode>0.00E+00</c:formatCode>
                <c:ptCount val="3003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  <c:pt idx="19">
                  <c:v>38.0</c:v>
                </c:pt>
                <c:pt idx="20">
                  <c:v>40.0</c:v>
                </c:pt>
                <c:pt idx="21">
                  <c:v>42.0</c:v>
                </c:pt>
                <c:pt idx="22">
                  <c:v>44.0</c:v>
                </c:pt>
                <c:pt idx="23">
                  <c:v>46.0</c:v>
                </c:pt>
                <c:pt idx="24">
                  <c:v>48.0</c:v>
                </c:pt>
                <c:pt idx="25">
                  <c:v>50.0</c:v>
                </c:pt>
                <c:pt idx="26">
                  <c:v>52.0</c:v>
                </c:pt>
                <c:pt idx="27">
                  <c:v>54.0</c:v>
                </c:pt>
                <c:pt idx="28">
                  <c:v>56.0</c:v>
                </c:pt>
                <c:pt idx="29">
                  <c:v>58.0</c:v>
                </c:pt>
                <c:pt idx="30">
                  <c:v>60.0</c:v>
                </c:pt>
                <c:pt idx="31">
                  <c:v>62.0</c:v>
                </c:pt>
                <c:pt idx="32">
                  <c:v>64.0</c:v>
                </c:pt>
                <c:pt idx="33">
                  <c:v>66.0</c:v>
                </c:pt>
                <c:pt idx="34">
                  <c:v>68.0</c:v>
                </c:pt>
                <c:pt idx="35">
                  <c:v>70.0</c:v>
                </c:pt>
                <c:pt idx="36">
                  <c:v>72.0</c:v>
                </c:pt>
                <c:pt idx="37">
                  <c:v>74.0</c:v>
                </c:pt>
                <c:pt idx="38">
                  <c:v>76.0</c:v>
                </c:pt>
                <c:pt idx="39">
                  <c:v>78.0</c:v>
                </c:pt>
                <c:pt idx="40">
                  <c:v>80.0</c:v>
                </c:pt>
                <c:pt idx="41">
                  <c:v>82.0</c:v>
                </c:pt>
                <c:pt idx="42">
                  <c:v>84.0</c:v>
                </c:pt>
                <c:pt idx="43">
                  <c:v>86.0</c:v>
                </c:pt>
                <c:pt idx="44">
                  <c:v>88.0</c:v>
                </c:pt>
                <c:pt idx="45">
                  <c:v>90.0</c:v>
                </c:pt>
                <c:pt idx="46">
                  <c:v>92.0</c:v>
                </c:pt>
                <c:pt idx="47">
                  <c:v>94.0</c:v>
                </c:pt>
                <c:pt idx="48">
                  <c:v>96.0</c:v>
                </c:pt>
                <c:pt idx="49">
                  <c:v>98.0</c:v>
                </c:pt>
                <c:pt idx="50">
                  <c:v>100.0</c:v>
                </c:pt>
                <c:pt idx="51">
                  <c:v>102.0</c:v>
                </c:pt>
                <c:pt idx="52">
                  <c:v>104.0</c:v>
                </c:pt>
                <c:pt idx="53">
                  <c:v>106.0</c:v>
                </c:pt>
                <c:pt idx="54">
                  <c:v>108.0</c:v>
                </c:pt>
                <c:pt idx="55">
                  <c:v>110.0</c:v>
                </c:pt>
                <c:pt idx="56">
                  <c:v>112.0</c:v>
                </c:pt>
                <c:pt idx="57">
                  <c:v>114.0</c:v>
                </c:pt>
                <c:pt idx="58">
                  <c:v>116.0</c:v>
                </c:pt>
                <c:pt idx="59">
                  <c:v>118.0</c:v>
                </c:pt>
                <c:pt idx="60">
                  <c:v>120.0</c:v>
                </c:pt>
                <c:pt idx="61">
                  <c:v>122.0</c:v>
                </c:pt>
                <c:pt idx="62">
                  <c:v>124.0</c:v>
                </c:pt>
                <c:pt idx="63">
                  <c:v>126.0</c:v>
                </c:pt>
                <c:pt idx="64">
                  <c:v>128.0</c:v>
                </c:pt>
                <c:pt idx="65">
                  <c:v>130.0</c:v>
                </c:pt>
                <c:pt idx="66">
                  <c:v>132.0</c:v>
                </c:pt>
                <c:pt idx="67">
                  <c:v>134.0</c:v>
                </c:pt>
                <c:pt idx="68">
                  <c:v>136.0</c:v>
                </c:pt>
                <c:pt idx="69">
                  <c:v>138.0</c:v>
                </c:pt>
                <c:pt idx="70">
                  <c:v>140.0</c:v>
                </c:pt>
                <c:pt idx="71">
                  <c:v>142.0</c:v>
                </c:pt>
                <c:pt idx="72">
                  <c:v>144.0</c:v>
                </c:pt>
                <c:pt idx="73">
                  <c:v>146.0</c:v>
                </c:pt>
                <c:pt idx="74">
                  <c:v>148.0</c:v>
                </c:pt>
                <c:pt idx="75">
                  <c:v>150.0</c:v>
                </c:pt>
                <c:pt idx="76">
                  <c:v>152.0</c:v>
                </c:pt>
                <c:pt idx="77">
                  <c:v>154.0</c:v>
                </c:pt>
                <c:pt idx="78">
                  <c:v>156.0</c:v>
                </c:pt>
                <c:pt idx="79">
                  <c:v>158.0</c:v>
                </c:pt>
                <c:pt idx="80">
                  <c:v>160.0</c:v>
                </c:pt>
                <c:pt idx="81">
                  <c:v>162.0</c:v>
                </c:pt>
                <c:pt idx="82">
                  <c:v>164.0</c:v>
                </c:pt>
                <c:pt idx="83">
                  <c:v>166.0</c:v>
                </c:pt>
                <c:pt idx="84">
                  <c:v>168.0</c:v>
                </c:pt>
                <c:pt idx="85">
                  <c:v>170.0</c:v>
                </c:pt>
                <c:pt idx="86">
                  <c:v>172.0</c:v>
                </c:pt>
                <c:pt idx="87">
                  <c:v>174.0</c:v>
                </c:pt>
                <c:pt idx="88">
                  <c:v>176.0</c:v>
                </c:pt>
                <c:pt idx="89">
                  <c:v>178.0</c:v>
                </c:pt>
                <c:pt idx="90">
                  <c:v>180.0</c:v>
                </c:pt>
                <c:pt idx="91">
                  <c:v>182.0</c:v>
                </c:pt>
                <c:pt idx="92">
                  <c:v>184.0</c:v>
                </c:pt>
                <c:pt idx="93">
                  <c:v>186.0</c:v>
                </c:pt>
                <c:pt idx="94">
                  <c:v>188.0</c:v>
                </c:pt>
                <c:pt idx="95">
                  <c:v>190.0</c:v>
                </c:pt>
                <c:pt idx="96">
                  <c:v>192.0</c:v>
                </c:pt>
                <c:pt idx="97">
                  <c:v>194.0</c:v>
                </c:pt>
                <c:pt idx="98">
                  <c:v>196.0</c:v>
                </c:pt>
                <c:pt idx="99">
                  <c:v>198.0</c:v>
                </c:pt>
                <c:pt idx="100">
                  <c:v>200.0</c:v>
                </c:pt>
                <c:pt idx="101">
                  <c:v>202.0</c:v>
                </c:pt>
                <c:pt idx="102">
                  <c:v>204.0</c:v>
                </c:pt>
                <c:pt idx="103">
                  <c:v>206.0</c:v>
                </c:pt>
                <c:pt idx="104">
                  <c:v>208.0</c:v>
                </c:pt>
                <c:pt idx="105">
                  <c:v>210.0</c:v>
                </c:pt>
                <c:pt idx="106">
                  <c:v>212.0</c:v>
                </c:pt>
                <c:pt idx="107">
                  <c:v>214.0</c:v>
                </c:pt>
                <c:pt idx="108">
                  <c:v>216.0</c:v>
                </c:pt>
                <c:pt idx="109">
                  <c:v>218.0</c:v>
                </c:pt>
                <c:pt idx="110">
                  <c:v>220.0</c:v>
                </c:pt>
                <c:pt idx="111">
                  <c:v>222.0</c:v>
                </c:pt>
                <c:pt idx="112">
                  <c:v>224.0</c:v>
                </c:pt>
                <c:pt idx="113">
                  <c:v>226.0</c:v>
                </c:pt>
                <c:pt idx="114">
                  <c:v>228.0</c:v>
                </c:pt>
                <c:pt idx="115">
                  <c:v>230.0</c:v>
                </c:pt>
                <c:pt idx="116">
                  <c:v>232.0</c:v>
                </c:pt>
                <c:pt idx="117">
                  <c:v>234.0</c:v>
                </c:pt>
                <c:pt idx="118">
                  <c:v>236.0</c:v>
                </c:pt>
                <c:pt idx="119">
                  <c:v>238.0</c:v>
                </c:pt>
                <c:pt idx="120">
                  <c:v>240.0</c:v>
                </c:pt>
                <c:pt idx="121">
                  <c:v>242.0</c:v>
                </c:pt>
                <c:pt idx="122">
                  <c:v>244.0</c:v>
                </c:pt>
                <c:pt idx="123">
                  <c:v>246.0</c:v>
                </c:pt>
                <c:pt idx="124">
                  <c:v>248.0</c:v>
                </c:pt>
                <c:pt idx="125">
                  <c:v>250.0</c:v>
                </c:pt>
                <c:pt idx="126">
                  <c:v>252.0</c:v>
                </c:pt>
                <c:pt idx="127">
                  <c:v>254.0</c:v>
                </c:pt>
                <c:pt idx="128">
                  <c:v>256.0</c:v>
                </c:pt>
                <c:pt idx="129">
                  <c:v>258.0</c:v>
                </c:pt>
                <c:pt idx="130">
                  <c:v>260.0</c:v>
                </c:pt>
                <c:pt idx="131">
                  <c:v>262.0</c:v>
                </c:pt>
                <c:pt idx="132">
                  <c:v>264.0</c:v>
                </c:pt>
                <c:pt idx="133">
                  <c:v>266.0</c:v>
                </c:pt>
                <c:pt idx="134">
                  <c:v>268.0</c:v>
                </c:pt>
                <c:pt idx="135">
                  <c:v>270.0</c:v>
                </c:pt>
                <c:pt idx="136">
                  <c:v>272.0</c:v>
                </c:pt>
                <c:pt idx="137">
                  <c:v>274.0</c:v>
                </c:pt>
                <c:pt idx="138">
                  <c:v>276.0</c:v>
                </c:pt>
                <c:pt idx="139">
                  <c:v>278.0</c:v>
                </c:pt>
                <c:pt idx="140">
                  <c:v>280.0</c:v>
                </c:pt>
                <c:pt idx="141">
                  <c:v>282.0</c:v>
                </c:pt>
                <c:pt idx="142">
                  <c:v>284.0</c:v>
                </c:pt>
                <c:pt idx="143">
                  <c:v>286.0</c:v>
                </c:pt>
                <c:pt idx="144">
                  <c:v>288.0</c:v>
                </c:pt>
                <c:pt idx="145">
                  <c:v>290.0</c:v>
                </c:pt>
                <c:pt idx="146">
                  <c:v>292.0</c:v>
                </c:pt>
                <c:pt idx="147">
                  <c:v>294.0</c:v>
                </c:pt>
                <c:pt idx="148">
                  <c:v>296.0</c:v>
                </c:pt>
                <c:pt idx="149">
                  <c:v>298.0</c:v>
                </c:pt>
                <c:pt idx="150">
                  <c:v>300.0</c:v>
                </c:pt>
                <c:pt idx="151">
                  <c:v>302.0</c:v>
                </c:pt>
                <c:pt idx="152">
                  <c:v>304.0</c:v>
                </c:pt>
                <c:pt idx="153">
                  <c:v>306.0</c:v>
                </c:pt>
                <c:pt idx="154">
                  <c:v>308.0</c:v>
                </c:pt>
                <c:pt idx="155">
                  <c:v>310.0</c:v>
                </c:pt>
                <c:pt idx="156">
                  <c:v>312.0</c:v>
                </c:pt>
                <c:pt idx="157">
                  <c:v>314.0</c:v>
                </c:pt>
                <c:pt idx="158">
                  <c:v>316.0</c:v>
                </c:pt>
                <c:pt idx="159">
                  <c:v>318.0</c:v>
                </c:pt>
                <c:pt idx="160">
                  <c:v>320.0</c:v>
                </c:pt>
                <c:pt idx="161">
                  <c:v>322.0</c:v>
                </c:pt>
                <c:pt idx="162">
                  <c:v>324.0</c:v>
                </c:pt>
                <c:pt idx="163">
                  <c:v>326.0</c:v>
                </c:pt>
                <c:pt idx="164">
                  <c:v>328.0</c:v>
                </c:pt>
                <c:pt idx="165">
                  <c:v>330.0</c:v>
                </c:pt>
                <c:pt idx="166">
                  <c:v>332.0</c:v>
                </c:pt>
                <c:pt idx="167">
                  <c:v>334.0</c:v>
                </c:pt>
                <c:pt idx="168">
                  <c:v>336.0</c:v>
                </c:pt>
                <c:pt idx="169">
                  <c:v>338.0</c:v>
                </c:pt>
                <c:pt idx="170">
                  <c:v>340.0</c:v>
                </c:pt>
                <c:pt idx="171">
                  <c:v>342.0</c:v>
                </c:pt>
                <c:pt idx="172">
                  <c:v>344.0</c:v>
                </c:pt>
                <c:pt idx="173">
                  <c:v>346.0</c:v>
                </c:pt>
                <c:pt idx="174">
                  <c:v>348.0</c:v>
                </c:pt>
                <c:pt idx="175">
                  <c:v>350.0</c:v>
                </c:pt>
                <c:pt idx="176">
                  <c:v>352.0</c:v>
                </c:pt>
                <c:pt idx="177">
                  <c:v>354.0</c:v>
                </c:pt>
                <c:pt idx="178">
                  <c:v>356.0</c:v>
                </c:pt>
                <c:pt idx="179">
                  <c:v>358.0</c:v>
                </c:pt>
                <c:pt idx="180">
                  <c:v>360.0</c:v>
                </c:pt>
                <c:pt idx="181">
                  <c:v>362.0</c:v>
                </c:pt>
                <c:pt idx="182">
                  <c:v>364.0</c:v>
                </c:pt>
                <c:pt idx="183">
                  <c:v>366.0</c:v>
                </c:pt>
                <c:pt idx="184">
                  <c:v>368.0</c:v>
                </c:pt>
                <c:pt idx="185">
                  <c:v>370.0</c:v>
                </c:pt>
                <c:pt idx="186">
                  <c:v>372.0</c:v>
                </c:pt>
                <c:pt idx="187">
                  <c:v>374.0</c:v>
                </c:pt>
                <c:pt idx="188">
                  <c:v>376.0</c:v>
                </c:pt>
                <c:pt idx="189">
                  <c:v>378.0</c:v>
                </c:pt>
                <c:pt idx="190">
                  <c:v>380.0</c:v>
                </c:pt>
                <c:pt idx="191">
                  <c:v>382.0</c:v>
                </c:pt>
                <c:pt idx="192">
                  <c:v>384.0</c:v>
                </c:pt>
                <c:pt idx="193">
                  <c:v>386.0</c:v>
                </c:pt>
                <c:pt idx="194">
                  <c:v>388.0</c:v>
                </c:pt>
                <c:pt idx="195">
                  <c:v>390.0</c:v>
                </c:pt>
                <c:pt idx="196">
                  <c:v>392.0</c:v>
                </c:pt>
                <c:pt idx="197">
                  <c:v>394.0</c:v>
                </c:pt>
                <c:pt idx="198">
                  <c:v>396.0</c:v>
                </c:pt>
                <c:pt idx="199">
                  <c:v>398.0</c:v>
                </c:pt>
                <c:pt idx="200">
                  <c:v>400.0</c:v>
                </c:pt>
                <c:pt idx="201">
                  <c:v>402.0</c:v>
                </c:pt>
                <c:pt idx="202">
                  <c:v>404.0</c:v>
                </c:pt>
                <c:pt idx="203">
                  <c:v>406.0</c:v>
                </c:pt>
                <c:pt idx="204">
                  <c:v>408.0</c:v>
                </c:pt>
                <c:pt idx="205">
                  <c:v>410.0</c:v>
                </c:pt>
                <c:pt idx="206">
                  <c:v>412.0</c:v>
                </c:pt>
                <c:pt idx="207">
                  <c:v>414.0</c:v>
                </c:pt>
                <c:pt idx="208">
                  <c:v>416.0</c:v>
                </c:pt>
                <c:pt idx="209">
                  <c:v>418.0</c:v>
                </c:pt>
                <c:pt idx="210">
                  <c:v>420.0</c:v>
                </c:pt>
                <c:pt idx="211">
                  <c:v>422.0</c:v>
                </c:pt>
                <c:pt idx="212">
                  <c:v>424.0</c:v>
                </c:pt>
                <c:pt idx="213">
                  <c:v>426.0</c:v>
                </c:pt>
                <c:pt idx="214">
                  <c:v>428.0</c:v>
                </c:pt>
                <c:pt idx="215">
                  <c:v>430.0</c:v>
                </c:pt>
                <c:pt idx="216">
                  <c:v>432.0</c:v>
                </c:pt>
                <c:pt idx="217">
                  <c:v>434.0</c:v>
                </c:pt>
                <c:pt idx="218">
                  <c:v>436.0</c:v>
                </c:pt>
                <c:pt idx="219">
                  <c:v>438.0</c:v>
                </c:pt>
                <c:pt idx="220">
                  <c:v>440.0</c:v>
                </c:pt>
                <c:pt idx="221">
                  <c:v>442.0</c:v>
                </c:pt>
                <c:pt idx="222">
                  <c:v>444.0</c:v>
                </c:pt>
                <c:pt idx="223">
                  <c:v>446.0</c:v>
                </c:pt>
                <c:pt idx="224">
                  <c:v>448.0</c:v>
                </c:pt>
                <c:pt idx="225">
                  <c:v>450.0</c:v>
                </c:pt>
                <c:pt idx="226">
                  <c:v>452.0</c:v>
                </c:pt>
                <c:pt idx="227">
                  <c:v>454.0</c:v>
                </c:pt>
                <c:pt idx="228">
                  <c:v>456.0</c:v>
                </c:pt>
                <c:pt idx="229">
                  <c:v>458.0</c:v>
                </c:pt>
                <c:pt idx="230">
                  <c:v>460.0</c:v>
                </c:pt>
                <c:pt idx="231">
                  <c:v>462.0</c:v>
                </c:pt>
                <c:pt idx="232">
                  <c:v>464.0</c:v>
                </c:pt>
                <c:pt idx="233">
                  <c:v>466.0</c:v>
                </c:pt>
                <c:pt idx="234">
                  <c:v>468.0</c:v>
                </c:pt>
                <c:pt idx="235">
                  <c:v>470.0</c:v>
                </c:pt>
                <c:pt idx="236">
                  <c:v>472.0</c:v>
                </c:pt>
                <c:pt idx="237">
                  <c:v>474.0</c:v>
                </c:pt>
                <c:pt idx="238">
                  <c:v>476.0</c:v>
                </c:pt>
                <c:pt idx="239">
                  <c:v>478.0</c:v>
                </c:pt>
                <c:pt idx="240">
                  <c:v>480.0</c:v>
                </c:pt>
                <c:pt idx="241">
                  <c:v>482.0</c:v>
                </c:pt>
                <c:pt idx="242">
                  <c:v>484.0</c:v>
                </c:pt>
                <c:pt idx="243">
                  <c:v>486.0</c:v>
                </c:pt>
                <c:pt idx="244">
                  <c:v>488.0</c:v>
                </c:pt>
                <c:pt idx="245">
                  <c:v>490.0</c:v>
                </c:pt>
                <c:pt idx="246">
                  <c:v>492.0</c:v>
                </c:pt>
                <c:pt idx="247">
                  <c:v>494.0</c:v>
                </c:pt>
                <c:pt idx="248">
                  <c:v>496.0</c:v>
                </c:pt>
                <c:pt idx="249">
                  <c:v>498.0</c:v>
                </c:pt>
                <c:pt idx="250">
                  <c:v>500.0</c:v>
                </c:pt>
                <c:pt idx="251">
                  <c:v>502.0</c:v>
                </c:pt>
                <c:pt idx="252">
                  <c:v>504.0</c:v>
                </c:pt>
                <c:pt idx="253">
                  <c:v>506.0</c:v>
                </c:pt>
                <c:pt idx="254">
                  <c:v>508.0</c:v>
                </c:pt>
                <c:pt idx="255">
                  <c:v>510.0</c:v>
                </c:pt>
                <c:pt idx="256">
                  <c:v>512.0</c:v>
                </c:pt>
                <c:pt idx="257">
                  <c:v>514.0</c:v>
                </c:pt>
                <c:pt idx="258">
                  <c:v>516.0</c:v>
                </c:pt>
                <c:pt idx="259">
                  <c:v>518.0</c:v>
                </c:pt>
                <c:pt idx="260">
                  <c:v>520.0</c:v>
                </c:pt>
                <c:pt idx="261">
                  <c:v>522.0</c:v>
                </c:pt>
                <c:pt idx="262">
                  <c:v>524.0</c:v>
                </c:pt>
                <c:pt idx="263">
                  <c:v>526.0</c:v>
                </c:pt>
                <c:pt idx="264">
                  <c:v>528.0</c:v>
                </c:pt>
                <c:pt idx="265">
                  <c:v>530.0</c:v>
                </c:pt>
                <c:pt idx="266">
                  <c:v>532.0</c:v>
                </c:pt>
                <c:pt idx="267">
                  <c:v>534.0</c:v>
                </c:pt>
                <c:pt idx="268">
                  <c:v>536.0</c:v>
                </c:pt>
                <c:pt idx="269">
                  <c:v>538.0</c:v>
                </c:pt>
                <c:pt idx="270">
                  <c:v>540.0</c:v>
                </c:pt>
                <c:pt idx="271">
                  <c:v>542.0</c:v>
                </c:pt>
                <c:pt idx="272">
                  <c:v>544.0</c:v>
                </c:pt>
                <c:pt idx="273">
                  <c:v>546.0</c:v>
                </c:pt>
                <c:pt idx="274">
                  <c:v>548.0</c:v>
                </c:pt>
                <c:pt idx="275">
                  <c:v>550.0</c:v>
                </c:pt>
                <c:pt idx="276">
                  <c:v>552.0</c:v>
                </c:pt>
                <c:pt idx="277">
                  <c:v>554.0</c:v>
                </c:pt>
                <c:pt idx="278">
                  <c:v>556.0</c:v>
                </c:pt>
                <c:pt idx="279">
                  <c:v>558.0</c:v>
                </c:pt>
                <c:pt idx="280">
                  <c:v>560.0</c:v>
                </c:pt>
                <c:pt idx="281">
                  <c:v>562.0</c:v>
                </c:pt>
                <c:pt idx="282">
                  <c:v>564.0</c:v>
                </c:pt>
                <c:pt idx="283">
                  <c:v>566.0</c:v>
                </c:pt>
                <c:pt idx="284">
                  <c:v>568.0</c:v>
                </c:pt>
                <c:pt idx="285">
                  <c:v>570.0</c:v>
                </c:pt>
                <c:pt idx="286">
                  <c:v>572.0</c:v>
                </c:pt>
                <c:pt idx="287">
                  <c:v>574.0</c:v>
                </c:pt>
                <c:pt idx="288">
                  <c:v>576.0</c:v>
                </c:pt>
                <c:pt idx="289">
                  <c:v>578.0</c:v>
                </c:pt>
                <c:pt idx="290">
                  <c:v>580.0</c:v>
                </c:pt>
                <c:pt idx="291">
                  <c:v>582.0</c:v>
                </c:pt>
                <c:pt idx="292">
                  <c:v>584.0</c:v>
                </c:pt>
                <c:pt idx="293">
                  <c:v>586.0</c:v>
                </c:pt>
                <c:pt idx="294">
                  <c:v>588.0</c:v>
                </c:pt>
                <c:pt idx="295">
                  <c:v>590.0</c:v>
                </c:pt>
                <c:pt idx="296">
                  <c:v>592.0</c:v>
                </c:pt>
                <c:pt idx="297">
                  <c:v>594.0</c:v>
                </c:pt>
                <c:pt idx="298">
                  <c:v>596.0</c:v>
                </c:pt>
                <c:pt idx="299">
                  <c:v>598.0</c:v>
                </c:pt>
                <c:pt idx="300">
                  <c:v>600.0</c:v>
                </c:pt>
                <c:pt idx="301">
                  <c:v>602.0</c:v>
                </c:pt>
                <c:pt idx="302">
                  <c:v>604.0</c:v>
                </c:pt>
                <c:pt idx="303">
                  <c:v>606.0</c:v>
                </c:pt>
                <c:pt idx="304">
                  <c:v>608.0</c:v>
                </c:pt>
                <c:pt idx="305">
                  <c:v>610.0</c:v>
                </c:pt>
                <c:pt idx="306">
                  <c:v>612.0</c:v>
                </c:pt>
                <c:pt idx="307">
                  <c:v>614.0</c:v>
                </c:pt>
                <c:pt idx="308">
                  <c:v>616.0</c:v>
                </c:pt>
                <c:pt idx="309">
                  <c:v>618.0</c:v>
                </c:pt>
                <c:pt idx="310">
                  <c:v>620.0</c:v>
                </c:pt>
                <c:pt idx="311">
                  <c:v>622.0</c:v>
                </c:pt>
                <c:pt idx="312">
                  <c:v>624.0</c:v>
                </c:pt>
                <c:pt idx="313">
                  <c:v>626.0</c:v>
                </c:pt>
                <c:pt idx="314">
                  <c:v>628.0</c:v>
                </c:pt>
                <c:pt idx="315">
                  <c:v>630.0</c:v>
                </c:pt>
                <c:pt idx="316">
                  <c:v>632.0</c:v>
                </c:pt>
                <c:pt idx="317">
                  <c:v>634.0</c:v>
                </c:pt>
                <c:pt idx="318">
                  <c:v>636.0</c:v>
                </c:pt>
                <c:pt idx="319">
                  <c:v>638.0</c:v>
                </c:pt>
                <c:pt idx="320">
                  <c:v>640.0</c:v>
                </c:pt>
                <c:pt idx="321">
                  <c:v>642.0</c:v>
                </c:pt>
                <c:pt idx="322">
                  <c:v>644.0</c:v>
                </c:pt>
                <c:pt idx="323">
                  <c:v>646.0</c:v>
                </c:pt>
                <c:pt idx="324">
                  <c:v>648.0</c:v>
                </c:pt>
                <c:pt idx="325">
                  <c:v>650.0</c:v>
                </c:pt>
                <c:pt idx="326">
                  <c:v>652.0</c:v>
                </c:pt>
                <c:pt idx="327">
                  <c:v>654.0</c:v>
                </c:pt>
                <c:pt idx="328">
                  <c:v>656.0</c:v>
                </c:pt>
                <c:pt idx="329">
                  <c:v>658.0</c:v>
                </c:pt>
                <c:pt idx="330">
                  <c:v>660.0</c:v>
                </c:pt>
                <c:pt idx="331">
                  <c:v>662.0</c:v>
                </c:pt>
                <c:pt idx="332">
                  <c:v>664.0</c:v>
                </c:pt>
                <c:pt idx="333">
                  <c:v>666.0</c:v>
                </c:pt>
                <c:pt idx="334">
                  <c:v>668.0</c:v>
                </c:pt>
                <c:pt idx="335">
                  <c:v>670.0</c:v>
                </c:pt>
                <c:pt idx="336">
                  <c:v>672.0</c:v>
                </c:pt>
                <c:pt idx="337">
                  <c:v>674.0</c:v>
                </c:pt>
                <c:pt idx="338">
                  <c:v>676.0</c:v>
                </c:pt>
                <c:pt idx="339">
                  <c:v>678.0</c:v>
                </c:pt>
                <c:pt idx="340">
                  <c:v>680.0</c:v>
                </c:pt>
                <c:pt idx="341">
                  <c:v>682.0</c:v>
                </c:pt>
                <c:pt idx="342">
                  <c:v>684.0</c:v>
                </c:pt>
                <c:pt idx="343">
                  <c:v>686.0</c:v>
                </c:pt>
                <c:pt idx="344">
                  <c:v>688.0</c:v>
                </c:pt>
                <c:pt idx="345">
                  <c:v>690.0</c:v>
                </c:pt>
                <c:pt idx="346">
                  <c:v>692.0</c:v>
                </c:pt>
                <c:pt idx="347">
                  <c:v>694.0</c:v>
                </c:pt>
                <c:pt idx="348">
                  <c:v>696.0</c:v>
                </c:pt>
                <c:pt idx="349">
                  <c:v>698.0</c:v>
                </c:pt>
                <c:pt idx="350">
                  <c:v>700.0</c:v>
                </c:pt>
                <c:pt idx="351">
                  <c:v>702.0</c:v>
                </c:pt>
                <c:pt idx="352">
                  <c:v>704.0</c:v>
                </c:pt>
                <c:pt idx="353">
                  <c:v>706.0</c:v>
                </c:pt>
                <c:pt idx="354">
                  <c:v>708.0</c:v>
                </c:pt>
                <c:pt idx="355">
                  <c:v>710.0</c:v>
                </c:pt>
                <c:pt idx="356">
                  <c:v>712.0</c:v>
                </c:pt>
                <c:pt idx="357">
                  <c:v>714.0</c:v>
                </c:pt>
                <c:pt idx="358">
                  <c:v>716.0</c:v>
                </c:pt>
                <c:pt idx="359">
                  <c:v>718.0</c:v>
                </c:pt>
                <c:pt idx="360">
                  <c:v>720.0</c:v>
                </c:pt>
                <c:pt idx="361">
                  <c:v>722.0</c:v>
                </c:pt>
                <c:pt idx="362">
                  <c:v>724.0</c:v>
                </c:pt>
                <c:pt idx="363">
                  <c:v>726.0</c:v>
                </c:pt>
                <c:pt idx="364">
                  <c:v>728.0</c:v>
                </c:pt>
                <c:pt idx="365">
                  <c:v>730.0</c:v>
                </c:pt>
                <c:pt idx="366">
                  <c:v>732.0</c:v>
                </c:pt>
                <c:pt idx="367">
                  <c:v>734.0</c:v>
                </c:pt>
                <c:pt idx="368">
                  <c:v>736.0</c:v>
                </c:pt>
                <c:pt idx="369">
                  <c:v>738.0</c:v>
                </c:pt>
                <c:pt idx="370">
                  <c:v>740.0</c:v>
                </c:pt>
                <c:pt idx="371">
                  <c:v>742.0</c:v>
                </c:pt>
                <c:pt idx="372">
                  <c:v>744.0</c:v>
                </c:pt>
                <c:pt idx="373">
                  <c:v>746.0</c:v>
                </c:pt>
                <c:pt idx="374">
                  <c:v>748.0</c:v>
                </c:pt>
                <c:pt idx="375">
                  <c:v>750.0</c:v>
                </c:pt>
                <c:pt idx="376">
                  <c:v>752.0</c:v>
                </c:pt>
                <c:pt idx="377">
                  <c:v>754.0</c:v>
                </c:pt>
                <c:pt idx="378">
                  <c:v>756.0</c:v>
                </c:pt>
                <c:pt idx="379">
                  <c:v>758.0</c:v>
                </c:pt>
                <c:pt idx="380">
                  <c:v>760.0</c:v>
                </c:pt>
                <c:pt idx="381">
                  <c:v>762.0</c:v>
                </c:pt>
                <c:pt idx="382">
                  <c:v>764.0</c:v>
                </c:pt>
                <c:pt idx="383">
                  <c:v>766.0</c:v>
                </c:pt>
                <c:pt idx="384">
                  <c:v>768.0</c:v>
                </c:pt>
                <c:pt idx="385">
                  <c:v>770.0</c:v>
                </c:pt>
                <c:pt idx="386">
                  <c:v>772.0</c:v>
                </c:pt>
                <c:pt idx="387">
                  <c:v>774.0</c:v>
                </c:pt>
                <c:pt idx="388">
                  <c:v>776.0</c:v>
                </c:pt>
                <c:pt idx="389">
                  <c:v>778.0</c:v>
                </c:pt>
                <c:pt idx="390">
                  <c:v>780.0</c:v>
                </c:pt>
                <c:pt idx="391">
                  <c:v>782.0</c:v>
                </c:pt>
                <c:pt idx="392">
                  <c:v>784.0</c:v>
                </c:pt>
                <c:pt idx="393">
                  <c:v>786.0</c:v>
                </c:pt>
                <c:pt idx="394">
                  <c:v>788.0</c:v>
                </c:pt>
                <c:pt idx="395">
                  <c:v>790.0</c:v>
                </c:pt>
                <c:pt idx="396">
                  <c:v>792.0</c:v>
                </c:pt>
                <c:pt idx="397">
                  <c:v>794.0</c:v>
                </c:pt>
                <c:pt idx="398">
                  <c:v>796.0</c:v>
                </c:pt>
                <c:pt idx="399">
                  <c:v>798.0</c:v>
                </c:pt>
                <c:pt idx="400">
                  <c:v>800.0</c:v>
                </c:pt>
                <c:pt idx="401">
                  <c:v>802.0</c:v>
                </c:pt>
                <c:pt idx="402">
                  <c:v>804.0</c:v>
                </c:pt>
                <c:pt idx="403">
                  <c:v>806.0</c:v>
                </c:pt>
                <c:pt idx="404">
                  <c:v>808.0</c:v>
                </c:pt>
                <c:pt idx="405">
                  <c:v>810.0</c:v>
                </c:pt>
                <c:pt idx="406">
                  <c:v>812.0</c:v>
                </c:pt>
                <c:pt idx="407">
                  <c:v>814.0</c:v>
                </c:pt>
                <c:pt idx="408">
                  <c:v>816.0</c:v>
                </c:pt>
                <c:pt idx="409">
                  <c:v>818.0</c:v>
                </c:pt>
                <c:pt idx="410">
                  <c:v>820.0</c:v>
                </c:pt>
                <c:pt idx="411">
                  <c:v>822.0</c:v>
                </c:pt>
                <c:pt idx="412">
                  <c:v>824.0</c:v>
                </c:pt>
                <c:pt idx="413">
                  <c:v>826.0</c:v>
                </c:pt>
                <c:pt idx="414">
                  <c:v>828.0</c:v>
                </c:pt>
                <c:pt idx="415">
                  <c:v>830.0</c:v>
                </c:pt>
                <c:pt idx="416">
                  <c:v>832.0</c:v>
                </c:pt>
                <c:pt idx="417">
                  <c:v>834.0</c:v>
                </c:pt>
                <c:pt idx="418">
                  <c:v>836.0</c:v>
                </c:pt>
                <c:pt idx="419">
                  <c:v>838.0</c:v>
                </c:pt>
                <c:pt idx="420">
                  <c:v>840.0</c:v>
                </c:pt>
                <c:pt idx="421">
                  <c:v>842.0</c:v>
                </c:pt>
                <c:pt idx="422">
                  <c:v>844.0</c:v>
                </c:pt>
                <c:pt idx="423">
                  <c:v>846.0</c:v>
                </c:pt>
                <c:pt idx="424">
                  <c:v>848.0</c:v>
                </c:pt>
                <c:pt idx="425">
                  <c:v>850.0</c:v>
                </c:pt>
                <c:pt idx="426">
                  <c:v>852.0</c:v>
                </c:pt>
                <c:pt idx="427">
                  <c:v>854.0</c:v>
                </c:pt>
                <c:pt idx="428">
                  <c:v>856.0</c:v>
                </c:pt>
                <c:pt idx="429">
                  <c:v>858.0</c:v>
                </c:pt>
                <c:pt idx="430">
                  <c:v>860.0</c:v>
                </c:pt>
                <c:pt idx="431">
                  <c:v>862.0</c:v>
                </c:pt>
                <c:pt idx="432">
                  <c:v>864.0</c:v>
                </c:pt>
                <c:pt idx="433">
                  <c:v>866.0</c:v>
                </c:pt>
                <c:pt idx="434">
                  <c:v>868.0</c:v>
                </c:pt>
                <c:pt idx="435">
                  <c:v>870.0</c:v>
                </c:pt>
                <c:pt idx="436">
                  <c:v>872.0</c:v>
                </c:pt>
                <c:pt idx="437">
                  <c:v>874.0</c:v>
                </c:pt>
                <c:pt idx="438">
                  <c:v>876.0</c:v>
                </c:pt>
                <c:pt idx="439">
                  <c:v>878.0</c:v>
                </c:pt>
                <c:pt idx="440">
                  <c:v>880.0</c:v>
                </c:pt>
                <c:pt idx="441">
                  <c:v>882.0</c:v>
                </c:pt>
                <c:pt idx="442">
                  <c:v>884.0</c:v>
                </c:pt>
                <c:pt idx="443">
                  <c:v>886.0</c:v>
                </c:pt>
                <c:pt idx="444">
                  <c:v>888.0</c:v>
                </c:pt>
                <c:pt idx="445">
                  <c:v>890.0</c:v>
                </c:pt>
                <c:pt idx="446">
                  <c:v>892.0</c:v>
                </c:pt>
                <c:pt idx="447">
                  <c:v>894.0</c:v>
                </c:pt>
                <c:pt idx="448">
                  <c:v>896.0</c:v>
                </c:pt>
                <c:pt idx="449">
                  <c:v>898.0</c:v>
                </c:pt>
                <c:pt idx="450">
                  <c:v>900.0</c:v>
                </c:pt>
                <c:pt idx="451">
                  <c:v>902.0</c:v>
                </c:pt>
                <c:pt idx="452">
                  <c:v>904.0</c:v>
                </c:pt>
                <c:pt idx="453">
                  <c:v>906.0</c:v>
                </c:pt>
                <c:pt idx="454">
                  <c:v>908.0</c:v>
                </c:pt>
                <c:pt idx="455">
                  <c:v>910.0</c:v>
                </c:pt>
                <c:pt idx="456">
                  <c:v>912.0</c:v>
                </c:pt>
                <c:pt idx="457">
                  <c:v>914.0</c:v>
                </c:pt>
                <c:pt idx="458">
                  <c:v>916.0</c:v>
                </c:pt>
                <c:pt idx="459">
                  <c:v>918.0</c:v>
                </c:pt>
                <c:pt idx="460">
                  <c:v>920.0</c:v>
                </c:pt>
                <c:pt idx="461">
                  <c:v>922.0</c:v>
                </c:pt>
                <c:pt idx="462">
                  <c:v>924.0</c:v>
                </c:pt>
                <c:pt idx="463">
                  <c:v>926.0</c:v>
                </c:pt>
                <c:pt idx="464">
                  <c:v>928.0</c:v>
                </c:pt>
                <c:pt idx="465">
                  <c:v>930.0</c:v>
                </c:pt>
                <c:pt idx="466">
                  <c:v>932.0</c:v>
                </c:pt>
                <c:pt idx="467">
                  <c:v>934.0</c:v>
                </c:pt>
                <c:pt idx="468">
                  <c:v>936.0</c:v>
                </c:pt>
                <c:pt idx="469">
                  <c:v>938.0</c:v>
                </c:pt>
                <c:pt idx="470">
                  <c:v>940.0</c:v>
                </c:pt>
                <c:pt idx="471">
                  <c:v>942.0</c:v>
                </c:pt>
                <c:pt idx="472">
                  <c:v>944.0</c:v>
                </c:pt>
                <c:pt idx="473">
                  <c:v>946.0</c:v>
                </c:pt>
                <c:pt idx="474">
                  <c:v>948.0</c:v>
                </c:pt>
                <c:pt idx="475">
                  <c:v>950.0</c:v>
                </c:pt>
                <c:pt idx="476">
                  <c:v>952.0</c:v>
                </c:pt>
                <c:pt idx="477">
                  <c:v>954.0</c:v>
                </c:pt>
                <c:pt idx="478">
                  <c:v>956.0</c:v>
                </c:pt>
                <c:pt idx="479">
                  <c:v>958.0</c:v>
                </c:pt>
                <c:pt idx="480">
                  <c:v>960.0</c:v>
                </c:pt>
                <c:pt idx="481">
                  <c:v>962.0</c:v>
                </c:pt>
                <c:pt idx="482">
                  <c:v>964.0</c:v>
                </c:pt>
                <c:pt idx="483">
                  <c:v>966.0</c:v>
                </c:pt>
                <c:pt idx="484">
                  <c:v>968.0</c:v>
                </c:pt>
                <c:pt idx="485">
                  <c:v>970.0</c:v>
                </c:pt>
                <c:pt idx="486">
                  <c:v>972.0</c:v>
                </c:pt>
                <c:pt idx="487">
                  <c:v>974.0</c:v>
                </c:pt>
                <c:pt idx="488">
                  <c:v>976.0</c:v>
                </c:pt>
                <c:pt idx="489">
                  <c:v>978.0</c:v>
                </c:pt>
                <c:pt idx="490">
                  <c:v>980.0</c:v>
                </c:pt>
                <c:pt idx="491">
                  <c:v>982.0</c:v>
                </c:pt>
                <c:pt idx="492">
                  <c:v>984.0</c:v>
                </c:pt>
                <c:pt idx="493">
                  <c:v>986.0</c:v>
                </c:pt>
                <c:pt idx="494">
                  <c:v>988.0</c:v>
                </c:pt>
                <c:pt idx="495">
                  <c:v>990.0</c:v>
                </c:pt>
                <c:pt idx="496">
                  <c:v>992.0</c:v>
                </c:pt>
                <c:pt idx="497">
                  <c:v>994.0</c:v>
                </c:pt>
                <c:pt idx="498">
                  <c:v>996.0</c:v>
                </c:pt>
                <c:pt idx="499">
                  <c:v>998.0</c:v>
                </c:pt>
                <c:pt idx="500">
                  <c:v>1000.0</c:v>
                </c:pt>
                <c:pt idx="501">
                  <c:v>1002.0</c:v>
                </c:pt>
                <c:pt idx="502">
                  <c:v>1004.0</c:v>
                </c:pt>
                <c:pt idx="503">
                  <c:v>1006.0</c:v>
                </c:pt>
                <c:pt idx="504">
                  <c:v>1008.0</c:v>
                </c:pt>
                <c:pt idx="505">
                  <c:v>1010.0</c:v>
                </c:pt>
                <c:pt idx="506">
                  <c:v>1012.0</c:v>
                </c:pt>
                <c:pt idx="507">
                  <c:v>1014.0</c:v>
                </c:pt>
                <c:pt idx="508">
                  <c:v>1016.0</c:v>
                </c:pt>
                <c:pt idx="509">
                  <c:v>1018.0</c:v>
                </c:pt>
                <c:pt idx="510">
                  <c:v>1020.0</c:v>
                </c:pt>
                <c:pt idx="511">
                  <c:v>1022.0</c:v>
                </c:pt>
                <c:pt idx="512">
                  <c:v>1024.0</c:v>
                </c:pt>
                <c:pt idx="513">
                  <c:v>1026.0</c:v>
                </c:pt>
                <c:pt idx="514">
                  <c:v>1028.0</c:v>
                </c:pt>
                <c:pt idx="515">
                  <c:v>1030.0</c:v>
                </c:pt>
                <c:pt idx="516">
                  <c:v>1032.0</c:v>
                </c:pt>
                <c:pt idx="517">
                  <c:v>1034.0</c:v>
                </c:pt>
                <c:pt idx="518">
                  <c:v>1036.0</c:v>
                </c:pt>
                <c:pt idx="519">
                  <c:v>1038.0</c:v>
                </c:pt>
                <c:pt idx="520">
                  <c:v>1040.0</c:v>
                </c:pt>
                <c:pt idx="521">
                  <c:v>1042.0</c:v>
                </c:pt>
                <c:pt idx="522">
                  <c:v>1044.0</c:v>
                </c:pt>
                <c:pt idx="523">
                  <c:v>1046.0</c:v>
                </c:pt>
                <c:pt idx="524">
                  <c:v>1048.0</c:v>
                </c:pt>
                <c:pt idx="525">
                  <c:v>1050.0</c:v>
                </c:pt>
                <c:pt idx="526">
                  <c:v>1052.0</c:v>
                </c:pt>
                <c:pt idx="527">
                  <c:v>1054.0</c:v>
                </c:pt>
                <c:pt idx="528">
                  <c:v>1056.0</c:v>
                </c:pt>
                <c:pt idx="529">
                  <c:v>1058.0</c:v>
                </c:pt>
                <c:pt idx="530">
                  <c:v>1060.0</c:v>
                </c:pt>
                <c:pt idx="531">
                  <c:v>1062.0</c:v>
                </c:pt>
                <c:pt idx="532">
                  <c:v>1064.0</c:v>
                </c:pt>
                <c:pt idx="533">
                  <c:v>1066.0</c:v>
                </c:pt>
                <c:pt idx="534">
                  <c:v>1068.0</c:v>
                </c:pt>
                <c:pt idx="535">
                  <c:v>1070.0</c:v>
                </c:pt>
                <c:pt idx="536">
                  <c:v>1072.0</c:v>
                </c:pt>
                <c:pt idx="537">
                  <c:v>1074.0</c:v>
                </c:pt>
                <c:pt idx="538">
                  <c:v>1076.0</c:v>
                </c:pt>
                <c:pt idx="539">
                  <c:v>1078.0</c:v>
                </c:pt>
                <c:pt idx="540">
                  <c:v>1080.0</c:v>
                </c:pt>
                <c:pt idx="541">
                  <c:v>1082.0</c:v>
                </c:pt>
                <c:pt idx="542">
                  <c:v>1084.0</c:v>
                </c:pt>
                <c:pt idx="543">
                  <c:v>1086.0</c:v>
                </c:pt>
                <c:pt idx="544">
                  <c:v>1088.0</c:v>
                </c:pt>
                <c:pt idx="545">
                  <c:v>1090.0</c:v>
                </c:pt>
                <c:pt idx="546">
                  <c:v>1092.0</c:v>
                </c:pt>
                <c:pt idx="547">
                  <c:v>1094.0</c:v>
                </c:pt>
                <c:pt idx="548">
                  <c:v>1096.0</c:v>
                </c:pt>
                <c:pt idx="549">
                  <c:v>1098.0</c:v>
                </c:pt>
                <c:pt idx="550">
                  <c:v>1100.0</c:v>
                </c:pt>
                <c:pt idx="551">
                  <c:v>1102.0</c:v>
                </c:pt>
                <c:pt idx="552">
                  <c:v>1104.0</c:v>
                </c:pt>
                <c:pt idx="553">
                  <c:v>1106.0</c:v>
                </c:pt>
                <c:pt idx="554">
                  <c:v>1108.0</c:v>
                </c:pt>
                <c:pt idx="555">
                  <c:v>1110.0</c:v>
                </c:pt>
                <c:pt idx="556">
                  <c:v>1112.0</c:v>
                </c:pt>
                <c:pt idx="557">
                  <c:v>1114.0</c:v>
                </c:pt>
                <c:pt idx="558">
                  <c:v>1116.0</c:v>
                </c:pt>
                <c:pt idx="559">
                  <c:v>1118.0</c:v>
                </c:pt>
                <c:pt idx="560">
                  <c:v>1120.0</c:v>
                </c:pt>
                <c:pt idx="561">
                  <c:v>1122.0</c:v>
                </c:pt>
                <c:pt idx="562">
                  <c:v>1124.0</c:v>
                </c:pt>
                <c:pt idx="563">
                  <c:v>1126.0</c:v>
                </c:pt>
                <c:pt idx="564">
                  <c:v>1128.0</c:v>
                </c:pt>
                <c:pt idx="565">
                  <c:v>1130.0</c:v>
                </c:pt>
                <c:pt idx="566">
                  <c:v>1132.0</c:v>
                </c:pt>
                <c:pt idx="567">
                  <c:v>1134.0</c:v>
                </c:pt>
                <c:pt idx="568">
                  <c:v>1136.0</c:v>
                </c:pt>
                <c:pt idx="569">
                  <c:v>1138.0</c:v>
                </c:pt>
                <c:pt idx="570">
                  <c:v>1140.0</c:v>
                </c:pt>
                <c:pt idx="571">
                  <c:v>1142.0</c:v>
                </c:pt>
                <c:pt idx="572">
                  <c:v>1144.0</c:v>
                </c:pt>
                <c:pt idx="573">
                  <c:v>1146.0</c:v>
                </c:pt>
                <c:pt idx="574">
                  <c:v>1148.0</c:v>
                </c:pt>
                <c:pt idx="575">
                  <c:v>1150.0</c:v>
                </c:pt>
                <c:pt idx="576">
                  <c:v>1152.0</c:v>
                </c:pt>
                <c:pt idx="577">
                  <c:v>1154.0</c:v>
                </c:pt>
                <c:pt idx="578">
                  <c:v>1156.0</c:v>
                </c:pt>
                <c:pt idx="579">
                  <c:v>1158.0</c:v>
                </c:pt>
                <c:pt idx="580">
                  <c:v>1160.0</c:v>
                </c:pt>
                <c:pt idx="581">
                  <c:v>1162.0</c:v>
                </c:pt>
                <c:pt idx="582">
                  <c:v>1164.0</c:v>
                </c:pt>
                <c:pt idx="583">
                  <c:v>1166.0</c:v>
                </c:pt>
                <c:pt idx="584">
                  <c:v>1168.0</c:v>
                </c:pt>
                <c:pt idx="585">
                  <c:v>1170.0</c:v>
                </c:pt>
                <c:pt idx="586">
                  <c:v>1172.0</c:v>
                </c:pt>
                <c:pt idx="587">
                  <c:v>1174.0</c:v>
                </c:pt>
                <c:pt idx="588">
                  <c:v>1176.0</c:v>
                </c:pt>
                <c:pt idx="589">
                  <c:v>1178.0</c:v>
                </c:pt>
                <c:pt idx="590">
                  <c:v>1180.0</c:v>
                </c:pt>
                <c:pt idx="591">
                  <c:v>1182.0</c:v>
                </c:pt>
                <c:pt idx="592">
                  <c:v>1184.0</c:v>
                </c:pt>
                <c:pt idx="593">
                  <c:v>1186.0</c:v>
                </c:pt>
                <c:pt idx="594">
                  <c:v>1188.0</c:v>
                </c:pt>
                <c:pt idx="595">
                  <c:v>1190.0</c:v>
                </c:pt>
                <c:pt idx="596">
                  <c:v>1192.0</c:v>
                </c:pt>
                <c:pt idx="597">
                  <c:v>1194.0</c:v>
                </c:pt>
                <c:pt idx="598">
                  <c:v>1196.0</c:v>
                </c:pt>
                <c:pt idx="599">
                  <c:v>1198.0</c:v>
                </c:pt>
                <c:pt idx="600">
                  <c:v>1200.0</c:v>
                </c:pt>
                <c:pt idx="601">
                  <c:v>1202.0</c:v>
                </c:pt>
                <c:pt idx="602">
                  <c:v>1204.0</c:v>
                </c:pt>
                <c:pt idx="603">
                  <c:v>1206.0</c:v>
                </c:pt>
                <c:pt idx="604">
                  <c:v>1208.0</c:v>
                </c:pt>
                <c:pt idx="605">
                  <c:v>1210.0</c:v>
                </c:pt>
                <c:pt idx="606">
                  <c:v>1212.0</c:v>
                </c:pt>
                <c:pt idx="607">
                  <c:v>1214.0</c:v>
                </c:pt>
                <c:pt idx="608">
                  <c:v>1216.0</c:v>
                </c:pt>
                <c:pt idx="609">
                  <c:v>1218.0</c:v>
                </c:pt>
                <c:pt idx="610">
                  <c:v>1220.0</c:v>
                </c:pt>
                <c:pt idx="611">
                  <c:v>1222.0</c:v>
                </c:pt>
                <c:pt idx="612">
                  <c:v>1224.0</c:v>
                </c:pt>
                <c:pt idx="613">
                  <c:v>1226.0</c:v>
                </c:pt>
                <c:pt idx="614">
                  <c:v>1228.0</c:v>
                </c:pt>
                <c:pt idx="615">
                  <c:v>1230.0</c:v>
                </c:pt>
                <c:pt idx="616">
                  <c:v>1232.0</c:v>
                </c:pt>
                <c:pt idx="617">
                  <c:v>1234.0</c:v>
                </c:pt>
                <c:pt idx="618">
                  <c:v>1236.0</c:v>
                </c:pt>
                <c:pt idx="619">
                  <c:v>1238.0</c:v>
                </c:pt>
                <c:pt idx="620">
                  <c:v>1240.0</c:v>
                </c:pt>
                <c:pt idx="621">
                  <c:v>1242.0</c:v>
                </c:pt>
                <c:pt idx="622">
                  <c:v>1244.0</c:v>
                </c:pt>
                <c:pt idx="623">
                  <c:v>1246.0</c:v>
                </c:pt>
                <c:pt idx="624">
                  <c:v>1248.0</c:v>
                </c:pt>
                <c:pt idx="625">
                  <c:v>1250.0</c:v>
                </c:pt>
                <c:pt idx="626">
                  <c:v>1252.0</c:v>
                </c:pt>
                <c:pt idx="627">
                  <c:v>1254.0</c:v>
                </c:pt>
                <c:pt idx="628">
                  <c:v>1256.0</c:v>
                </c:pt>
                <c:pt idx="629">
                  <c:v>1258.0</c:v>
                </c:pt>
                <c:pt idx="630">
                  <c:v>1260.0</c:v>
                </c:pt>
                <c:pt idx="631">
                  <c:v>1262.0</c:v>
                </c:pt>
                <c:pt idx="632">
                  <c:v>1264.0</c:v>
                </c:pt>
                <c:pt idx="633">
                  <c:v>1266.0</c:v>
                </c:pt>
                <c:pt idx="634">
                  <c:v>1268.0</c:v>
                </c:pt>
                <c:pt idx="635">
                  <c:v>1270.0</c:v>
                </c:pt>
                <c:pt idx="636">
                  <c:v>1272.0</c:v>
                </c:pt>
                <c:pt idx="637">
                  <c:v>1274.0</c:v>
                </c:pt>
                <c:pt idx="638">
                  <c:v>1276.0</c:v>
                </c:pt>
                <c:pt idx="639">
                  <c:v>1278.0</c:v>
                </c:pt>
                <c:pt idx="640">
                  <c:v>1280.0</c:v>
                </c:pt>
                <c:pt idx="641">
                  <c:v>1282.0</c:v>
                </c:pt>
                <c:pt idx="642">
                  <c:v>1284.0</c:v>
                </c:pt>
                <c:pt idx="643">
                  <c:v>1286.0</c:v>
                </c:pt>
                <c:pt idx="644">
                  <c:v>1288.0</c:v>
                </c:pt>
                <c:pt idx="645">
                  <c:v>1290.0</c:v>
                </c:pt>
                <c:pt idx="646">
                  <c:v>1292.0</c:v>
                </c:pt>
                <c:pt idx="647">
                  <c:v>1294.0</c:v>
                </c:pt>
                <c:pt idx="648">
                  <c:v>1296.0</c:v>
                </c:pt>
                <c:pt idx="649">
                  <c:v>1298.0</c:v>
                </c:pt>
                <c:pt idx="650">
                  <c:v>1300.0</c:v>
                </c:pt>
                <c:pt idx="651">
                  <c:v>1302.0</c:v>
                </c:pt>
                <c:pt idx="652">
                  <c:v>1304.0</c:v>
                </c:pt>
                <c:pt idx="653">
                  <c:v>1306.0</c:v>
                </c:pt>
                <c:pt idx="654">
                  <c:v>1308.0</c:v>
                </c:pt>
                <c:pt idx="655">
                  <c:v>1310.0</c:v>
                </c:pt>
                <c:pt idx="656">
                  <c:v>1312.0</c:v>
                </c:pt>
                <c:pt idx="657">
                  <c:v>1314.0</c:v>
                </c:pt>
                <c:pt idx="658">
                  <c:v>1316.0</c:v>
                </c:pt>
                <c:pt idx="659">
                  <c:v>1318.0</c:v>
                </c:pt>
                <c:pt idx="660">
                  <c:v>1320.0</c:v>
                </c:pt>
                <c:pt idx="661">
                  <c:v>1322.0</c:v>
                </c:pt>
                <c:pt idx="662">
                  <c:v>1324.0</c:v>
                </c:pt>
                <c:pt idx="663">
                  <c:v>1326.0</c:v>
                </c:pt>
                <c:pt idx="664">
                  <c:v>1328.0</c:v>
                </c:pt>
                <c:pt idx="665">
                  <c:v>1330.0</c:v>
                </c:pt>
                <c:pt idx="666">
                  <c:v>1332.0</c:v>
                </c:pt>
                <c:pt idx="667">
                  <c:v>1334.0</c:v>
                </c:pt>
                <c:pt idx="668">
                  <c:v>1336.0</c:v>
                </c:pt>
                <c:pt idx="669">
                  <c:v>1338.0</c:v>
                </c:pt>
                <c:pt idx="670">
                  <c:v>1340.0</c:v>
                </c:pt>
                <c:pt idx="671">
                  <c:v>1342.0</c:v>
                </c:pt>
                <c:pt idx="672">
                  <c:v>1344.0</c:v>
                </c:pt>
                <c:pt idx="673">
                  <c:v>1346.0</c:v>
                </c:pt>
                <c:pt idx="674">
                  <c:v>1348.0</c:v>
                </c:pt>
                <c:pt idx="675">
                  <c:v>1350.0</c:v>
                </c:pt>
                <c:pt idx="676">
                  <c:v>1352.0</c:v>
                </c:pt>
                <c:pt idx="677">
                  <c:v>1354.0</c:v>
                </c:pt>
                <c:pt idx="678">
                  <c:v>1356.0</c:v>
                </c:pt>
                <c:pt idx="679">
                  <c:v>1358.0</c:v>
                </c:pt>
                <c:pt idx="680">
                  <c:v>1360.0</c:v>
                </c:pt>
                <c:pt idx="681">
                  <c:v>1362.0</c:v>
                </c:pt>
                <c:pt idx="682">
                  <c:v>1364.0</c:v>
                </c:pt>
                <c:pt idx="683">
                  <c:v>1366.0</c:v>
                </c:pt>
                <c:pt idx="684">
                  <c:v>1368.0</c:v>
                </c:pt>
                <c:pt idx="685">
                  <c:v>1370.0</c:v>
                </c:pt>
                <c:pt idx="686">
                  <c:v>1372.0</c:v>
                </c:pt>
                <c:pt idx="687">
                  <c:v>1374.0</c:v>
                </c:pt>
                <c:pt idx="688">
                  <c:v>1376.0</c:v>
                </c:pt>
                <c:pt idx="689">
                  <c:v>1378.0</c:v>
                </c:pt>
                <c:pt idx="690">
                  <c:v>1380.0</c:v>
                </c:pt>
                <c:pt idx="691">
                  <c:v>1382.0</c:v>
                </c:pt>
                <c:pt idx="692">
                  <c:v>1384.0</c:v>
                </c:pt>
                <c:pt idx="693">
                  <c:v>1386.0</c:v>
                </c:pt>
                <c:pt idx="694">
                  <c:v>1388.0</c:v>
                </c:pt>
                <c:pt idx="695">
                  <c:v>1390.0</c:v>
                </c:pt>
                <c:pt idx="696">
                  <c:v>1392.0</c:v>
                </c:pt>
                <c:pt idx="697">
                  <c:v>1394.0</c:v>
                </c:pt>
                <c:pt idx="698">
                  <c:v>1396.0</c:v>
                </c:pt>
                <c:pt idx="699">
                  <c:v>1398.0</c:v>
                </c:pt>
                <c:pt idx="700">
                  <c:v>1400.0</c:v>
                </c:pt>
                <c:pt idx="701">
                  <c:v>1402.0</c:v>
                </c:pt>
                <c:pt idx="702">
                  <c:v>1404.0</c:v>
                </c:pt>
                <c:pt idx="703">
                  <c:v>1406.0</c:v>
                </c:pt>
                <c:pt idx="704">
                  <c:v>1408.0</c:v>
                </c:pt>
                <c:pt idx="705">
                  <c:v>1410.0</c:v>
                </c:pt>
                <c:pt idx="706">
                  <c:v>1412.0</c:v>
                </c:pt>
                <c:pt idx="707">
                  <c:v>1414.0</c:v>
                </c:pt>
                <c:pt idx="708">
                  <c:v>1416.0</c:v>
                </c:pt>
                <c:pt idx="709">
                  <c:v>1418.0</c:v>
                </c:pt>
                <c:pt idx="710">
                  <c:v>1420.0</c:v>
                </c:pt>
                <c:pt idx="711">
                  <c:v>1422.0</c:v>
                </c:pt>
                <c:pt idx="712">
                  <c:v>1424.0</c:v>
                </c:pt>
                <c:pt idx="713">
                  <c:v>1426.0</c:v>
                </c:pt>
                <c:pt idx="714">
                  <c:v>1428.0</c:v>
                </c:pt>
                <c:pt idx="715">
                  <c:v>1430.0</c:v>
                </c:pt>
                <c:pt idx="716">
                  <c:v>1432.0</c:v>
                </c:pt>
                <c:pt idx="717">
                  <c:v>1434.0</c:v>
                </c:pt>
                <c:pt idx="718">
                  <c:v>1436.0</c:v>
                </c:pt>
                <c:pt idx="719">
                  <c:v>1438.0</c:v>
                </c:pt>
                <c:pt idx="720">
                  <c:v>1440.0</c:v>
                </c:pt>
                <c:pt idx="721">
                  <c:v>1442.0</c:v>
                </c:pt>
                <c:pt idx="722">
                  <c:v>1444.0</c:v>
                </c:pt>
                <c:pt idx="723">
                  <c:v>1446.0</c:v>
                </c:pt>
                <c:pt idx="724">
                  <c:v>1448.0</c:v>
                </c:pt>
                <c:pt idx="725">
                  <c:v>1450.0</c:v>
                </c:pt>
                <c:pt idx="726">
                  <c:v>1452.0</c:v>
                </c:pt>
                <c:pt idx="727">
                  <c:v>1454.0</c:v>
                </c:pt>
                <c:pt idx="728">
                  <c:v>1456.0</c:v>
                </c:pt>
                <c:pt idx="729">
                  <c:v>1458.0</c:v>
                </c:pt>
                <c:pt idx="730">
                  <c:v>1460.0</c:v>
                </c:pt>
                <c:pt idx="731">
                  <c:v>1462.0</c:v>
                </c:pt>
                <c:pt idx="732">
                  <c:v>1464.0</c:v>
                </c:pt>
                <c:pt idx="733">
                  <c:v>1466.0</c:v>
                </c:pt>
                <c:pt idx="734">
                  <c:v>1468.0</c:v>
                </c:pt>
                <c:pt idx="735">
                  <c:v>1470.0</c:v>
                </c:pt>
                <c:pt idx="736">
                  <c:v>1472.0</c:v>
                </c:pt>
                <c:pt idx="737">
                  <c:v>1474.0</c:v>
                </c:pt>
                <c:pt idx="738">
                  <c:v>1476.0</c:v>
                </c:pt>
                <c:pt idx="739">
                  <c:v>1478.0</c:v>
                </c:pt>
                <c:pt idx="740">
                  <c:v>1480.0</c:v>
                </c:pt>
                <c:pt idx="741">
                  <c:v>1482.0</c:v>
                </c:pt>
                <c:pt idx="742">
                  <c:v>1484.0</c:v>
                </c:pt>
                <c:pt idx="743">
                  <c:v>1486.0</c:v>
                </c:pt>
                <c:pt idx="744">
                  <c:v>1488.0</c:v>
                </c:pt>
                <c:pt idx="745">
                  <c:v>1490.0</c:v>
                </c:pt>
                <c:pt idx="746">
                  <c:v>1492.0</c:v>
                </c:pt>
                <c:pt idx="747">
                  <c:v>1494.0</c:v>
                </c:pt>
                <c:pt idx="748">
                  <c:v>1496.0</c:v>
                </c:pt>
                <c:pt idx="749">
                  <c:v>1498.0</c:v>
                </c:pt>
                <c:pt idx="750">
                  <c:v>1500.0</c:v>
                </c:pt>
                <c:pt idx="751">
                  <c:v>1502.0</c:v>
                </c:pt>
                <c:pt idx="752">
                  <c:v>1504.0</c:v>
                </c:pt>
                <c:pt idx="753">
                  <c:v>1506.0</c:v>
                </c:pt>
                <c:pt idx="754">
                  <c:v>1508.0</c:v>
                </c:pt>
                <c:pt idx="755">
                  <c:v>1510.0</c:v>
                </c:pt>
                <c:pt idx="756">
                  <c:v>1512.0</c:v>
                </c:pt>
                <c:pt idx="757">
                  <c:v>1514.0</c:v>
                </c:pt>
                <c:pt idx="758">
                  <c:v>1516.0</c:v>
                </c:pt>
                <c:pt idx="759">
                  <c:v>1518.0</c:v>
                </c:pt>
                <c:pt idx="760">
                  <c:v>1520.0</c:v>
                </c:pt>
                <c:pt idx="761">
                  <c:v>1522.0</c:v>
                </c:pt>
                <c:pt idx="762">
                  <c:v>1524.0</c:v>
                </c:pt>
                <c:pt idx="763">
                  <c:v>1526.0</c:v>
                </c:pt>
                <c:pt idx="764">
                  <c:v>1528.0</c:v>
                </c:pt>
                <c:pt idx="765">
                  <c:v>1530.0</c:v>
                </c:pt>
                <c:pt idx="766">
                  <c:v>1532.0</c:v>
                </c:pt>
                <c:pt idx="767">
                  <c:v>1534.0</c:v>
                </c:pt>
                <c:pt idx="768">
                  <c:v>1536.0</c:v>
                </c:pt>
                <c:pt idx="769">
                  <c:v>1538.0</c:v>
                </c:pt>
                <c:pt idx="770">
                  <c:v>1540.0</c:v>
                </c:pt>
                <c:pt idx="771">
                  <c:v>1542.0</c:v>
                </c:pt>
                <c:pt idx="772">
                  <c:v>1544.0</c:v>
                </c:pt>
                <c:pt idx="773">
                  <c:v>1546.0</c:v>
                </c:pt>
                <c:pt idx="774">
                  <c:v>1548.0</c:v>
                </c:pt>
                <c:pt idx="775">
                  <c:v>1550.0</c:v>
                </c:pt>
                <c:pt idx="776">
                  <c:v>1552.0</c:v>
                </c:pt>
                <c:pt idx="777">
                  <c:v>1554.0</c:v>
                </c:pt>
                <c:pt idx="778">
                  <c:v>1556.0</c:v>
                </c:pt>
                <c:pt idx="779">
                  <c:v>1558.0</c:v>
                </c:pt>
                <c:pt idx="780">
                  <c:v>1560.0</c:v>
                </c:pt>
                <c:pt idx="781">
                  <c:v>1562.0</c:v>
                </c:pt>
                <c:pt idx="782">
                  <c:v>1564.0</c:v>
                </c:pt>
                <c:pt idx="783">
                  <c:v>1566.0</c:v>
                </c:pt>
                <c:pt idx="784">
                  <c:v>1568.0</c:v>
                </c:pt>
                <c:pt idx="785">
                  <c:v>1570.0</c:v>
                </c:pt>
                <c:pt idx="786">
                  <c:v>1572.0</c:v>
                </c:pt>
                <c:pt idx="787">
                  <c:v>1574.0</c:v>
                </c:pt>
                <c:pt idx="788">
                  <c:v>1576.0</c:v>
                </c:pt>
                <c:pt idx="789">
                  <c:v>1578.0</c:v>
                </c:pt>
                <c:pt idx="790">
                  <c:v>1580.0</c:v>
                </c:pt>
                <c:pt idx="791">
                  <c:v>1582.0</c:v>
                </c:pt>
                <c:pt idx="792">
                  <c:v>1584.0</c:v>
                </c:pt>
                <c:pt idx="793">
                  <c:v>1586.0</c:v>
                </c:pt>
                <c:pt idx="794">
                  <c:v>1588.0</c:v>
                </c:pt>
                <c:pt idx="795">
                  <c:v>1590.0</c:v>
                </c:pt>
                <c:pt idx="796">
                  <c:v>1592.0</c:v>
                </c:pt>
                <c:pt idx="797">
                  <c:v>1594.0</c:v>
                </c:pt>
                <c:pt idx="798">
                  <c:v>1596.0</c:v>
                </c:pt>
                <c:pt idx="799">
                  <c:v>1598.0</c:v>
                </c:pt>
                <c:pt idx="800">
                  <c:v>1600.0</c:v>
                </c:pt>
                <c:pt idx="801">
                  <c:v>1602.0</c:v>
                </c:pt>
                <c:pt idx="802">
                  <c:v>1604.0</c:v>
                </c:pt>
                <c:pt idx="803">
                  <c:v>1606.0</c:v>
                </c:pt>
                <c:pt idx="804">
                  <c:v>1608.0</c:v>
                </c:pt>
                <c:pt idx="805">
                  <c:v>1610.0</c:v>
                </c:pt>
                <c:pt idx="806">
                  <c:v>1612.0</c:v>
                </c:pt>
                <c:pt idx="807">
                  <c:v>1614.0</c:v>
                </c:pt>
                <c:pt idx="808">
                  <c:v>1616.0</c:v>
                </c:pt>
                <c:pt idx="809">
                  <c:v>1618.0</c:v>
                </c:pt>
                <c:pt idx="810">
                  <c:v>1620.0</c:v>
                </c:pt>
                <c:pt idx="811">
                  <c:v>1622.0</c:v>
                </c:pt>
                <c:pt idx="812">
                  <c:v>1624.0</c:v>
                </c:pt>
                <c:pt idx="813">
                  <c:v>1626.0</c:v>
                </c:pt>
                <c:pt idx="814">
                  <c:v>1628.0</c:v>
                </c:pt>
                <c:pt idx="815">
                  <c:v>1630.0</c:v>
                </c:pt>
                <c:pt idx="816">
                  <c:v>1632.0</c:v>
                </c:pt>
                <c:pt idx="817">
                  <c:v>1634.0</c:v>
                </c:pt>
                <c:pt idx="818">
                  <c:v>1636.0</c:v>
                </c:pt>
                <c:pt idx="819">
                  <c:v>1638.0</c:v>
                </c:pt>
                <c:pt idx="820">
                  <c:v>1640.0</c:v>
                </c:pt>
                <c:pt idx="821">
                  <c:v>1642.0</c:v>
                </c:pt>
                <c:pt idx="822">
                  <c:v>1644.0</c:v>
                </c:pt>
                <c:pt idx="823">
                  <c:v>1646.0</c:v>
                </c:pt>
                <c:pt idx="824">
                  <c:v>1648.0</c:v>
                </c:pt>
                <c:pt idx="825">
                  <c:v>1650.0</c:v>
                </c:pt>
                <c:pt idx="826">
                  <c:v>1652.0</c:v>
                </c:pt>
                <c:pt idx="827">
                  <c:v>1654.0</c:v>
                </c:pt>
                <c:pt idx="828">
                  <c:v>1656.0</c:v>
                </c:pt>
                <c:pt idx="829">
                  <c:v>1658.0</c:v>
                </c:pt>
                <c:pt idx="830">
                  <c:v>1660.0</c:v>
                </c:pt>
                <c:pt idx="831">
                  <c:v>1662.0</c:v>
                </c:pt>
                <c:pt idx="832">
                  <c:v>1664.0</c:v>
                </c:pt>
                <c:pt idx="833">
                  <c:v>1666.0</c:v>
                </c:pt>
                <c:pt idx="834">
                  <c:v>1668.0</c:v>
                </c:pt>
                <c:pt idx="835">
                  <c:v>1670.0</c:v>
                </c:pt>
                <c:pt idx="836">
                  <c:v>1672.0</c:v>
                </c:pt>
                <c:pt idx="837">
                  <c:v>1674.0</c:v>
                </c:pt>
                <c:pt idx="838">
                  <c:v>1676.0</c:v>
                </c:pt>
                <c:pt idx="839">
                  <c:v>1678.0</c:v>
                </c:pt>
                <c:pt idx="840">
                  <c:v>1680.0</c:v>
                </c:pt>
                <c:pt idx="841">
                  <c:v>1682.0</c:v>
                </c:pt>
                <c:pt idx="842">
                  <c:v>1684.0</c:v>
                </c:pt>
                <c:pt idx="843">
                  <c:v>1686.0</c:v>
                </c:pt>
                <c:pt idx="844">
                  <c:v>1688.0</c:v>
                </c:pt>
                <c:pt idx="845">
                  <c:v>1690.0</c:v>
                </c:pt>
                <c:pt idx="846">
                  <c:v>1692.0</c:v>
                </c:pt>
                <c:pt idx="847">
                  <c:v>1694.0</c:v>
                </c:pt>
                <c:pt idx="848">
                  <c:v>1696.0</c:v>
                </c:pt>
                <c:pt idx="849">
                  <c:v>1698.0</c:v>
                </c:pt>
                <c:pt idx="850">
                  <c:v>1700.0</c:v>
                </c:pt>
                <c:pt idx="851">
                  <c:v>1702.0</c:v>
                </c:pt>
                <c:pt idx="852">
                  <c:v>1704.0</c:v>
                </c:pt>
                <c:pt idx="853">
                  <c:v>1706.0</c:v>
                </c:pt>
                <c:pt idx="854">
                  <c:v>1708.0</c:v>
                </c:pt>
                <c:pt idx="855">
                  <c:v>1710.0</c:v>
                </c:pt>
                <c:pt idx="856">
                  <c:v>1712.0</c:v>
                </c:pt>
                <c:pt idx="857">
                  <c:v>1714.0</c:v>
                </c:pt>
                <c:pt idx="858">
                  <c:v>1716.0</c:v>
                </c:pt>
                <c:pt idx="859">
                  <c:v>1718.0</c:v>
                </c:pt>
                <c:pt idx="860">
                  <c:v>1720.0</c:v>
                </c:pt>
                <c:pt idx="861">
                  <c:v>1722.0</c:v>
                </c:pt>
                <c:pt idx="862">
                  <c:v>1724.0</c:v>
                </c:pt>
                <c:pt idx="863">
                  <c:v>1726.0</c:v>
                </c:pt>
                <c:pt idx="864">
                  <c:v>1728.0</c:v>
                </c:pt>
                <c:pt idx="865">
                  <c:v>1730.0</c:v>
                </c:pt>
                <c:pt idx="866">
                  <c:v>1732.0</c:v>
                </c:pt>
                <c:pt idx="867">
                  <c:v>1734.0</c:v>
                </c:pt>
                <c:pt idx="868">
                  <c:v>1736.0</c:v>
                </c:pt>
                <c:pt idx="869">
                  <c:v>1738.0</c:v>
                </c:pt>
                <c:pt idx="870">
                  <c:v>1740.0</c:v>
                </c:pt>
                <c:pt idx="871">
                  <c:v>1742.0</c:v>
                </c:pt>
                <c:pt idx="872">
                  <c:v>1744.0</c:v>
                </c:pt>
                <c:pt idx="873">
                  <c:v>1746.0</c:v>
                </c:pt>
                <c:pt idx="874">
                  <c:v>1748.0</c:v>
                </c:pt>
                <c:pt idx="875">
                  <c:v>1750.0</c:v>
                </c:pt>
                <c:pt idx="876">
                  <c:v>1752.0</c:v>
                </c:pt>
                <c:pt idx="877">
                  <c:v>1754.0</c:v>
                </c:pt>
                <c:pt idx="878">
                  <c:v>1756.0</c:v>
                </c:pt>
                <c:pt idx="879">
                  <c:v>1758.0</c:v>
                </c:pt>
                <c:pt idx="880">
                  <c:v>1760.0</c:v>
                </c:pt>
                <c:pt idx="881">
                  <c:v>1762.0</c:v>
                </c:pt>
                <c:pt idx="882">
                  <c:v>1764.0</c:v>
                </c:pt>
                <c:pt idx="883">
                  <c:v>1766.0</c:v>
                </c:pt>
                <c:pt idx="884">
                  <c:v>1768.0</c:v>
                </c:pt>
                <c:pt idx="885">
                  <c:v>1770.0</c:v>
                </c:pt>
                <c:pt idx="886">
                  <c:v>1772.0</c:v>
                </c:pt>
                <c:pt idx="887">
                  <c:v>1774.0</c:v>
                </c:pt>
                <c:pt idx="888">
                  <c:v>1776.0</c:v>
                </c:pt>
                <c:pt idx="889">
                  <c:v>1778.0</c:v>
                </c:pt>
                <c:pt idx="890">
                  <c:v>1780.0</c:v>
                </c:pt>
                <c:pt idx="891">
                  <c:v>1782.0</c:v>
                </c:pt>
                <c:pt idx="892">
                  <c:v>1784.0</c:v>
                </c:pt>
                <c:pt idx="893">
                  <c:v>1786.0</c:v>
                </c:pt>
                <c:pt idx="894">
                  <c:v>1788.0</c:v>
                </c:pt>
                <c:pt idx="895">
                  <c:v>1790.0</c:v>
                </c:pt>
                <c:pt idx="896">
                  <c:v>1792.0</c:v>
                </c:pt>
                <c:pt idx="897">
                  <c:v>1794.0</c:v>
                </c:pt>
                <c:pt idx="898">
                  <c:v>1796.0</c:v>
                </c:pt>
                <c:pt idx="899">
                  <c:v>1798.0</c:v>
                </c:pt>
                <c:pt idx="900">
                  <c:v>1800.0</c:v>
                </c:pt>
                <c:pt idx="901">
                  <c:v>1802.0</c:v>
                </c:pt>
                <c:pt idx="902">
                  <c:v>1804.0</c:v>
                </c:pt>
                <c:pt idx="903">
                  <c:v>1806.0</c:v>
                </c:pt>
                <c:pt idx="904">
                  <c:v>1808.0</c:v>
                </c:pt>
                <c:pt idx="905">
                  <c:v>1810.0</c:v>
                </c:pt>
                <c:pt idx="906">
                  <c:v>1812.0</c:v>
                </c:pt>
                <c:pt idx="907">
                  <c:v>1814.0</c:v>
                </c:pt>
                <c:pt idx="908">
                  <c:v>1816.0</c:v>
                </c:pt>
                <c:pt idx="909">
                  <c:v>1818.0</c:v>
                </c:pt>
                <c:pt idx="910">
                  <c:v>1820.0</c:v>
                </c:pt>
                <c:pt idx="911">
                  <c:v>1822.0</c:v>
                </c:pt>
                <c:pt idx="912">
                  <c:v>1824.0</c:v>
                </c:pt>
                <c:pt idx="913">
                  <c:v>1826.0</c:v>
                </c:pt>
                <c:pt idx="914">
                  <c:v>1828.0</c:v>
                </c:pt>
                <c:pt idx="915">
                  <c:v>1830.0</c:v>
                </c:pt>
                <c:pt idx="916">
                  <c:v>1832.0</c:v>
                </c:pt>
                <c:pt idx="917">
                  <c:v>1834.0</c:v>
                </c:pt>
                <c:pt idx="918">
                  <c:v>1836.0</c:v>
                </c:pt>
                <c:pt idx="919">
                  <c:v>1838.0</c:v>
                </c:pt>
                <c:pt idx="920">
                  <c:v>1840.0</c:v>
                </c:pt>
                <c:pt idx="921">
                  <c:v>1842.0</c:v>
                </c:pt>
                <c:pt idx="922">
                  <c:v>1844.0</c:v>
                </c:pt>
                <c:pt idx="923">
                  <c:v>1846.0</c:v>
                </c:pt>
                <c:pt idx="924">
                  <c:v>1848.0</c:v>
                </c:pt>
                <c:pt idx="925">
                  <c:v>1850.0</c:v>
                </c:pt>
                <c:pt idx="926">
                  <c:v>1852.0</c:v>
                </c:pt>
                <c:pt idx="927">
                  <c:v>1854.0</c:v>
                </c:pt>
                <c:pt idx="928">
                  <c:v>1856.0</c:v>
                </c:pt>
                <c:pt idx="929">
                  <c:v>1858.0</c:v>
                </c:pt>
                <c:pt idx="930">
                  <c:v>1860.0</c:v>
                </c:pt>
                <c:pt idx="931">
                  <c:v>1862.0</c:v>
                </c:pt>
                <c:pt idx="932">
                  <c:v>1864.0</c:v>
                </c:pt>
                <c:pt idx="933">
                  <c:v>1866.0</c:v>
                </c:pt>
                <c:pt idx="934">
                  <c:v>1868.0</c:v>
                </c:pt>
                <c:pt idx="935">
                  <c:v>1870.0</c:v>
                </c:pt>
                <c:pt idx="936">
                  <c:v>1872.0</c:v>
                </c:pt>
                <c:pt idx="937">
                  <c:v>1874.0</c:v>
                </c:pt>
                <c:pt idx="938">
                  <c:v>1876.0</c:v>
                </c:pt>
                <c:pt idx="939">
                  <c:v>1878.0</c:v>
                </c:pt>
                <c:pt idx="940">
                  <c:v>1880.0</c:v>
                </c:pt>
                <c:pt idx="941">
                  <c:v>1882.0</c:v>
                </c:pt>
                <c:pt idx="942">
                  <c:v>1884.0</c:v>
                </c:pt>
                <c:pt idx="943">
                  <c:v>1886.0</c:v>
                </c:pt>
                <c:pt idx="944">
                  <c:v>1888.0</c:v>
                </c:pt>
                <c:pt idx="945">
                  <c:v>1890.0</c:v>
                </c:pt>
                <c:pt idx="946">
                  <c:v>1892.0</c:v>
                </c:pt>
                <c:pt idx="947">
                  <c:v>1894.0</c:v>
                </c:pt>
                <c:pt idx="948">
                  <c:v>1896.0</c:v>
                </c:pt>
                <c:pt idx="949">
                  <c:v>1898.0</c:v>
                </c:pt>
                <c:pt idx="950">
                  <c:v>1900.0</c:v>
                </c:pt>
                <c:pt idx="951">
                  <c:v>1902.0</c:v>
                </c:pt>
                <c:pt idx="952">
                  <c:v>1904.0</c:v>
                </c:pt>
                <c:pt idx="953">
                  <c:v>1906.0</c:v>
                </c:pt>
                <c:pt idx="954">
                  <c:v>1908.0</c:v>
                </c:pt>
                <c:pt idx="955">
                  <c:v>1910.0</c:v>
                </c:pt>
                <c:pt idx="956">
                  <c:v>1912.0</c:v>
                </c:pt>
                <c:pt idx="957">
                  <c:v>1914.0</c:v>
                </c:pt>
                <c:pt idx="958">
                  <c:v>1916.0</c:v>
                </c:pt>
                <c:pt idx="959">
                  <c:v>1918.0</c:v>
                </c:pt>
                <c:pt idx="960">
                  <c:v>1920.0</c:v>
                </c:pt>
                <c:pt idx="961">
                  <c:v>1922.0</c:v>
                </c:pt>
                <c:pt idx="962">
                  <c:v>1924.0</c:v>
                </c:pt>
                <c:pt idx="963">
                  <c:v>1926.0</c:v>
                </c:pt>
                <c:pt idx="964">
                  <c:v>1928.0</c:v>
                </c:pt>
                <c:pt idx="965">
                  <c:v>1930.0</c:v>
                </c:pt>
                <c:pt idx="966">
                  <c:v>1932.0</c:v>
                </c:pt>
                <c:pt idx="967">
                  <c:v>1934.0</c:v>
                </c:pt>
                <c:pt idx="968">
                  <c:v>1936.0</c:v>
                </c:pt>
                <c:pt idx="969">
                  <c:v>1938.0</c:v>
                </c:pt>
                <c:pt idx="970">
                  <c:v>1940.0</c:v>
                </c:pt>
                <c:pt idx="971">
                  <c:v>1942.0</c:v>
                </c:pt>
                <c:pt idx="972">
                  <c:v>1944.0</c:v>
                </c:pt>
                <c:pt idx="973">
                  <c:v>1946.0</c:v>
                </c:pt>
                <c:pt idx="974">
                  <c:v>1948.0</c:v>
                </c:pt>
                <c:pt idx="975">
                  <c:v>1950.0</c:v>
                </c:pt>
                <c:pt idx="976">
                  <c:v>1952.0</c:v>
                </c:pt>
                <c:pt idx="977">
                  <c:v>1954.0</c:v>
                </c:pt>
                <c:pt idx="978">
                  <c:v>1956.0</c:v>
                </c:pt>
                <c:pt idx="979">
                  <c:v>1958.0</c:v>
                </c:pt>
                <c:pt idx="980">
                  <c:v>1960.0</c:v>
                </c:pt>
                <c:pt idx="981">
                  <c:v>1962.0</c:v>
                </c:pt>
                <c:pt idx="982">
                  <c:v>1964.0</c:v>
                </c:pt>
                <c:pt idx="983">
                  <c:v>1966.0</c:v>
                </c:pt>
                <c:pt idx="984">
                  <c:v>1968.0</c:v>
                </c:pt>
                <c:pt idx="985">
                  <c:v>1970.0</c:v>
                </c:pt>
                <c:pt idx="986">
                  <c:v>1972.0</c:v>
                </c:pt>
                <c:pt idx="987">
                  <c:v>1974.0</c:v>
                </c:pt>
                <c:pt idx="988">
                  <c:v>1976.0</c:v>
                </c:pt>
                <c:pt idx="989">
                  <c:v>1978.0</c:v>
                </c:pt>
                <c:pt idx="990">
                  <c:v>1980.0</c:v>
                </c:pt>
                <c:pt idx="991">
                  <c:v>1982.0</c:v>
                </c:pt>
                <c:pt idx="992">
                  <c:v>1984.0</c:v>
                </c:pt>
                <c:pt idx="993">
                  <c:v>1986.0</c:v>
                </c:pt>
                <c:pt idx="994">
                  <c:v>1988.0</c:v>
                </c:pt>
                <c:pt idx="995">
                  <c:v>1990.0</c:v>
                </c:pt>
                <c:pt idx="996">
                  <c:v>1992.0</c:v>
                </c:pt>
                <c:pt idx="997">
                  <c:v>1994.0</c:v>
                </c:pt>
                <c:pt idx="998">
                  <c:v>1996.0</c:v>
                </c:pt>
                <c:pt idx="999">
                  <c:v>1998.0</c:v>
                </c:pt>
                <c:pt idx="1000">
                  <c:v>1998.0</c:v>
                </c:pt>
                <c:pt idx="1001">
                  <c:v>2001.84905660377</c:v>
                </c:pt>
                <c:pt idx="1002">
                  <c:v>2003.84486373166</c:v>
                </c:pt>
                <c:pt idx="1003">
                  <c:v>2005.84067085954</c:v>
                </c:pt>
                <c:pt idx="1004">
                  <c:v>2007.83647798742</c:v>
                </c:pt>
                <c:pt idx="1005">
                  <c:v>2009.8322851153</c:v>
                </c:pt>
                <c:pt idx="1006">
                  <c:v>2011.82809224319</c:v>
                </c:pt>
                <c:pt idx="1007">
                  <c:v>2013.82389937107</c:v>
                </c:pt>
                <c:pt idx="1008">
                  <c:v>2015.81970649895</c:v>
                </c:pt>
                <c:pt idx="1009">
                  <c:v>2017.81551362683</c:v>
                </c:pt>
                <c:pt idx="1010">
                  <c:v>2019.81132075472</c:v>
                </c:pt>
                <c:pt idx="1011">
                  <c:v>2021.8071278826</c:v>
                </c:pt>
                <c:pt idx="1012">
                  <c:v>2023.80293501048</c:v>
                </c:pt>
                <c:pt idx="1013">
                  <c:v>2025.79874213837</c:v>
                </c:pt>
                <c:pt idx="1014">
                  <c:v>2027.79454926625</c:v>
                </c:pt>
                <c:pt idx="1015">
                  <c:v>2029.79035639413</c:v>
                </c:pt>
                <c:pt idx="1016">
                  <c:v>2031.78616352201</c:v>
                </c:pt>
                <c:pt idx="1017">
                  <c:v>2033.78197064989</c:v>
                </c:pt>
                <c:pt idx="1018">
                  <c:v>2035.777777777781</c:v>
                </c:pt>
                <c:pt idx="1019">
                  <c:v>2037.77358490566</c:v>
                </c:pt>
                <c:pt idx="1020">
                  <c:v>2039.76939203354</c:v>
                </c:pt>
                <c:pt idx="1021">
                  <c:v>2041.76519916143</c:v>
                </c:pt>
                <c:pt idx="1022">
                  <c:v>2043.76100628931</c:v>
                </c:pt>
                <c:pt idx="1023">
                  <c:v>2045.75681341719</c:v>
                </c:pt>
                <c:pt idx="1024">
                  <c:v>2047.75262054507</c:v>
                </c:pt>
                <c:pt idx="1025">
                  <c:v>2049.74842767296</c:v>
                </c:pt>
                <c:pt idx="1026">
                  <c:v>2051.74423480084</c:v>
                </c:pt>
                <c:pt idx="1027">
                  <c:v>2053.74004192869</c:v>
                </c:pt>
                <c:pt idx="1028">
                  <c:v>2055.735849056599</c:v>
                </c:pt>
                <c:pt idx="1029">
                  <c:v>2057.731656184491</c:v>
                </c:pt>
                <c:pt idx="1030">
                  <c:v>2059.72746331237</c:v>
                </c:pt>
                <c:pt idx="1031">
                  <c:v>2061.72327044025</c:v>
                </c:pt>
                <c:pt idx="1032">
                  <c:v>2063.71907756813</c:v>
                </c:pt>
                <c:pt idx="1033">
                  <c:v>2065.714884696018</c:v>
                </c:pt>
                <c:pt idx="1034">
                  <c:v>2067.7106918239</c:v>
                </c:pt>
                <c:pt idx="1035">
                  <c:v>2069.706498951773</c:v>
                </c:pt>
                <c:pt idx="1036">
                  <c:v>2071.70230607967</c:v>
                </c:pt>
                <c:pt idx="1037">
                  <c:v>2073.698113207551</c:v>
                </c:pt>
                <c:pt idx="1038">
                  <c:v>2075.693920335431</c:v>
                </c:pt>
                <c:pt idx="1039">
                  <c:v>2077.68972746331</c:v>
                </c:pt>
                <c:pt idx="1040">
                  <c:v>2079.685534591191</c:v>
                </c:pt>
                <c:pt idx="1041">
                  <c:v>2081.68134171908</c:v>
                </c:pt>
                <c:pt idx="1042">
                  <c:v>2083.677148846961</c:v>
                </c:pt>
                <c:pt idx="1043">
                  <c:v>2085.67295597484</c:v>
                </c:pt>
                <c:pt idx="1044">
                  <c:v>2087.668763102723</c:v>
                </c:pt>
                <c:pt idx="1045">
                  <c:v>2089.66457023061</c:v>
                </c:pt>
                <c:pt idx="1046">
                  <c:v>2091.66037735849</c:v>
                </c:pt>
                <c:pt idx="1047">
                  <c:v>2093.65618448637</c:v>
                </c:pt>
                <c:pt idx="1048">
                  <c:v>2095.65199161426</c:v>
                </c:pt>
                <c:pt idx="1049">
                  <c:v>2097.64779874214</c:v>
                </c:pt>
                <c:pt idx="1050">
                  <c:v>2099.64360587002</c:v>
                </c:pt>
                <c:pt idx="1051">
                  <c:v>2101.639412997901</c:v>
                </c:pt>
                <c:pt idx="1052">
                  <c:v>2103.635220125789</c:v>
                </c:pt>
                <c:pt idx="1053">
                  <c:v>2105.631027253671</c:v>
                </c:pt>
                <c:pt idx="1054">
                  <c:v>2107.62683438155</c:v>
                </c:pt>
                <c:pt idx="1055">
                  <c:v>2109.62264150943</c:v>
                </c:pt>
                <c:pt idx="1056">
                  <c:v>2111.61844863732</c:v>
                </c:pt>
                <c:pt idx="1057">
                  <c:v>2113.6142557652</c:v>
                </c:pt>
                <c:pt idx="1058">
                  <c:v>2115.610062893081</c:v>
                </c:pt>
                <c:pt idx="1059">
                  <c:v>2117.605870020969</c:v>
                </c:pt>
                <c:pt idx="1060">
                  <c:v>2119.60167714885</c:v>
                </c:pt>
                <c:pt idx="1061">
                  <c:v>2121.59748427673</c:v>
                </c:pt>
                <c:pt idx="1062">
                  <c:v>2123.59329140461</c:v>
                </c:pt>
                <c:pt idx="1063">
                  <c:v>2125.589098532491</c:v>
                </c:pt>
                <c:pt idx="1064">
                  <c:v>2127.58490566038</c:v>
                </c:pt>
                <c:pt idx="1065">
                  <c:v>2129.580712788261</c:v>
                </c:pt>
                <c:pt idx="1066">
                  <c:v>2131.57651991614</c:v>
                </c:pt>
                <c:pt idx="1067">
                  <c:v>2133.572327044021</c:v>
                </c:pt>
                <c:pt idx="1068">
                  <c:v>2135.56813417191</c:v>
                </c:pt>
                <c:pt idx="1069">
                  <c:v>2137.56394129979</c:v>
                </c:pt>
                <c:pt idx="1070">
                  <c:v>2139.559748427669</c:v>
                </c:pt>
                <c:pt idx="1071">
                  <c:v>2141.555555555561</c:v>
                </c:pt>
                <c:pt idx="1072">
                  <c:v>2143.551362683441</c:v>
                </c:pt>
                <c:pt idx="1073">
                  <c:v>2145.54716981132</c:v>
                </c:pt>
                <c:pt idx="1074">
                  <c:v>2147.542976939201</c:v>
                </c:pt>
                <c:pt idx="1075">
                  <c:v>2149.538784067089</c:v>
                </c:pt>
                <c:pt idx="1076">
                  <c:v>2151.53459119497</c:v>
                </c:pt>
                <c:pt idx="1077">
                  <c:v>2153.53039832285</c:v>
                </c:pt>
                <c:pt idx="1078">
                  <c:v>2155.526205450723</c:v>
                </c:pt>
                <c:pt idx="1079">
                  <c:v>2157.522012578621</c:v>
                </c:pt>
                <c:pt idx="1080">
                  <c:v>2159.5178197065</c:v>
                </c:pt>
                <c:pt idx="1081">
                  <c:v>2161.513626834381</c:v>
                </c:pt>
                <c:pt idx="1082">
                  <c:v>2163.50943396226</c:v>
                </c:pt>
                <c:pt idx="1083">
                  <c:v>2165.50524109015</c:v>
                </c:pt>
                <c:pt idx="1084">
                  <c:v>2167.50104821803</c:v>
                </c:pt>
                <c:pt idx="1085">
                  <c:v>2169.49685534591</c:v>
                </c:pt>
                <c:pt idx="1086">
                  <c:v>2171.4926624738</c:v>
                </c:pt>
                <c:pt idx="1087">
                  <c:v>2173.488469601651</c:v>
                </c:pt>
                <c:pt idx="1088">
                  <c:v>2175.48427672956</c:v>
                </c:pt>
                <c:pt idx="1089">
                  <c:v>2177.48008385744</c:v>
                </c:pt>
                <c:pt idx="1090">
                  <c:v>2179.475890985321</c:v>
                </c:pt>
                <c:pt idx="1091">
                  <c:v>2181.47169811321</c:v>
                </c:pt>
                <c:pt idx="1092">
                  <c:v>2183.467505241091</c:v>
                </c:pt>
                <c:pt idx="1093">
                  <c:v>2185.463312368971</c:v>
                </c:pt>
                <c:pt idx="1094">
                  <c:v>2187.45911949686</c:v>
                </c:pt>
                <c:pt idx="1095">
                  <c:v>2189.45492662474</c:v>
                </c:pt>
                <c:pt idx="1096">
                  <c:v>2191.45073375262</c:v>
                </c:pt>
                <c:pt idx="1097">
                  <c:v>2193.446540880501</c:v>
                </c:pt>
                <c:pt idx="1098">
                  <c:v>2195.44234800839</c:v>
                </c:pt>
                <c:pt idx="1099">
                  <c:v>2197.438155136271</c:v>
                </c:pt>
                <c:pt idx="1100">
                  <c:v>2199.433962264151</c:v>
                </c:pt>
                <c:pt idx="1101">
                  <c:v>2201.42976939203</c:v>
                </c:pt>
                <c:pt idx="1102">
                  <c:v>2203.425576519921</c:v>
                </c:pt>
                <c:pt idx="1103">
                  <c:v>2205.4213836478</c:v>
                </c:pt>
                <c:pt idx="1104">
                  <c:v>2207.417190775681</c:v>
                </c:pt>
                <c:pt idx="1105">
                  <c:v>2209.412997903561</c:v>
                </c:pt>
                <c:pt idx="1106">
                  <c:v>2211.40880503145</c:v>
                </c:pt>
                <c:pt idx="1107">
                  <c:v>2213.40461215933</c:v>
                </c:pt>
                <c:pt idx="1108">
                  <c:v>2215.400419287211</c:v>
                </c:pt>
                <c:pt idx="1109">
                  <c:v>2217.3962264151</c:v>
                </c:pt>
                <c:pt idx="1110">
                  <c:v>2219.392033542981</c:v>
                </c:pt>
                <c:pt idx="1111">
                  <c:v>2221.38784067086</c:v>
                </c:pt>
                <c:pt idx="1112">
                  <c:v>2223.38364779874</c:v>
                </c:pt>
                <c:pt idx="1113">
                  <c:v>2225.37945492662</c:v>
                </c:pt>
                <c:pt idx="1114">
                  <c:v>2227.375262054511</c:v>
                </c:pt>
                <c:pt idx="1115">
                  <c:v>2229.371069182391</c:v>
                </c:pt>
                <c:pt idx="1116">
                  <c:v>2231.36687631027</c:v>
                </c:pt>
                <c:pt idx="1117">
                  <c:v>2233.36268343815</c:v>
                </c:pt>
                <c:pt idx="1118">
                  <c:v>2235.35849056604</c:v>
                </c:pt>
                <c:pt idx="1119">
                  <c:v>2237.35429769392</c:v>
                </c:pt>
                <c:pt idx="1120">
                  <c:v>2239.350104821801</c:v>
                </c:pt>
                <c:pt idx="1121">
                  <c:v>2241.34591194969</c:v>
                </c:pt>
                <c:pt idx="1122">
                  <c:v>2243.341719077571</c:v>
                </c:pt>
                <c:pt idx="1123">
                  <c:v>2245.337526205451</c:v>
                </c:pt>
                <c:pt idx="1124">
                  <c:v>2247.33333333334</c:v>
                </c:pt>
                <c:pt idx="1125">
                  <c:v>2249.32914046122</c:v>
                </c:pt>
                <c:pt idx="1126">
                  <c:v>2251.3249475891</c:v>
                </c:pt>
                <c:pt idx="1127">
                  <c:v>2253.32075471698</c:v>
                </c:pt>
                <c:pt idx="1128">
                  <c:v>2255.31656184486</c:v>
                </c:pt>
                <c:pt idx="1129">
                  <c:v>2257.312368972751</c:v>
                </c:pt>
                <c:pt idx="1130">
                  <c:v>2259.30817610063</c:v>
                </c:pt>
                <c:pt idx="1131">
                  <c:v>2261.303983228511</c:v>
                </c:pt>
                <c:pt idx="1132">
                  <c:v>2263.29979035639</c:v>
                </c:pt>
                <c:pt idx="1133">
                  <c:v>2265.295597484281</c:v>
                </c:pt>
                <c:pt idx="1134">
                  <c:v>2267.29140461216</c:v>
                </c:pt>
                <c:pt idx="1135">
                  <c:v>2269.28721174004</c:v>
                </c:pt>
                <c:pt idx="1136">
                  <c:v>2271.28301886792</c:v>
                </c:pt>
                <c:pt idx="1137">
                  <c:v>2273.278825995781</c:v>
                </c:pt>
                <c:pt idx="1138">
                  <c:v>2275.274633123688</c:v>
                </c:pt>
                <c:pt idx="1139">
                  <c:v>2277.27044025157</c:v>
                </c:pt>
                <c:pt idx="1140">
                  <c:v>2279.26624737945</c:v>
                </c:pt>
                <c:pt idx="1141">
                  <c:v>2281.26205450734</c:v>
                </c:pt>
                <c:pt idx="1142">
                  <c:v>2283.25786163522</c:v>
                </c:pt>
                <c:pt idx="1143">
                  <c:v>2285.253668763099</c:v>
                </c:pt>
                <c:pt idx="1144">
                  <c:v>2287.24947589099</c:v>
                </c:pt>
                <c:pt idx="1145">
                  <c:v>2289.245283018868</c:v>
                </c:pt>
                <c:pt idx="1146">
                  <c:v>2291.24109014675</c:v>
                </c:pt>
                <c:pt idx="1147">
                  <c:v>2293.23689727463</c:v>
                </c:pt>
                <c:pt idx="1148">
                  <c:v>2295.23270440252</c:v>
                </c:pt>
                <c:pt idx="1149">
                  <c:v>2297.228511530401</c:v>
                </c:pt>
                <c:pt idx="1150">
                  <c:v>2299.22431865828</c:v>
                </c:pt>
                <c:pt idx="1151">
                  <c:v>2301.22012578616</c:v>
                </c:pt>
                <c:pt idx="1152">
                  <c:v>2303.215932914051</c:v>
                </c:pt>
                <c:pt idx="1153">
                  <c:v>2305.21174004193</c:v>
                </c:pt>
                <c:pt idx="1154">
                  <c:v>2307.207547169808</c:v>
                </c:pt>
                <c:pt idx="1155">
                  <c:v>2309.20335429769</c:v>
                </c:pt>
                <c:pt idx="1156">
                  <c:v>2311.19916142558</c:v>
                </c:pt>
                <c:pt idx="1157">
                  <c:v>2313.19496855346</c:v>
                </c:pt>
                <c:pt idx="1158">
                  <c:v>2315.190775681341</c:v>
                </c:pt>
                <c:pt idx="1159">
                  <c:v>2317.18658280923</c:v>
                </c:pt>
                <c:pt idx="1160">
                  <c:v>2319.18238993711</c:v>
                </c:pt>
                <c:pt idx="1161">
                  <c:v>2321.17819706499</c:v>
                </c:pt>
                <c:pt idx="1162">
                  <c:v>2323.17400419287</c:v>
                </c:pt>
                <c:pt idx="1163">
                  <c:v>2325.169811320748</c:v>
                </c:pt>
                <c:pt idx="1164">
                  <c:v>2327.165618448639</c:v>
                </c:pt>
                <c:pt idx="1165">
                  <c:v>2329.161425576521</c:v>
                </c:pt>
                <c:pt idx="1166">
                  <c:v>2331.157232704401</c:v>
                </c:pt>
                <c:pt idx="1167">
                  <c:v>2333.153039832281</c:v>
                </c:pt>
                <c:pt idx="1168">
                  <c:v>2335.148846960169</c:v>
                </c:pt>
                <c:pt idx="1169">
                  <c:v>2337.14465408805</c:v>
                </c:pt>
                <c:pt idx="1170">
                  <c:v>2339.140461215928</c:v>
                </c:pt>
                <c:pt idx="1171">
                  <c:v>2341.13626834382</c:v>
                </c:pt>
                <c:pt idx="1172">
                  <c:v>2343.1320754717</c:v>
                </c:pt>
                <c:pt idx="1173">
                  <c:v>2345.12788259958</c:v>
                </c:pt>
                <c:pt idx="1174">
                  <c:v>2347.123689727453</c:v>
                </c:pt>
                <c:pt idx="1175">
                  <c:v>2349.119496855351</c:v>
                </c:pt>
                <c:pt idx="1176">
                  <c:v>2351.115303983231</c:v>
                </c:pt>
                <c:pt idx="1177">
                  <c:v>2353.111111111111</c:v>
                </c:pt>
                <c:pt idx="1178">
                  <c:v>2355.10691823899</c:v>
                </c:pt>
                <c:pt idx="1179">
                  <c:v>2357.102725366878</c:v>
                </c:pt>
                <c:pt idx="1180">
                  <c:v>2359.09853249476</c:v>
                </c:pt>
                <c:pt idx="1181">
                  <c:v>2361.09433962264</c:v>
                </c:pt>
                <c:pt idx="1182">
                  <c:v>2363.090146750521</c:v>
                </c:pt>
                <c:pt idx="1183">
                  <c:v>2365.085953878411</c:v>
                </c:pt>
                <c:pt idx="1184">
                  <c:v>2367.08176100629</c:v>
                </c:pt>
                <c:pt idx="1185">
                  <c:v>2369.07756813417</c:v>
                </c:pt>
                <c:pt idx="1186">
                  <c:v>2371.073375262051</c:v>
                </c:pt>
                <c:pt idx="1187">
                  <c:v>2373.06918238994</c:v>
                </c:pt>
                <c:pt idx="1188">
                  <c:v>2375.064989517818</c:v>
                </c:pt>
                <c:pt idx="1189">
                  <c:v>2377.0607966457</c:v>
                </c:pt>
                <c:pt idx="1190">
                  <c:v>2379.056603773581</c:v>
                </c:pt>
                <c:pt idx="1191">
                  <c:v>2381.052410901471</c:v>
                </c:pt>
                <c:pt idx="1192">
                  <c:v>2383.04821802935</c:v>
                </c:pt>
                <c:pt idx="1193">
                  <c:v>2385.044025157228</c:v>
                </c:pt>
                <c:pt idx="1194">
                  <c:v>2387.039832285121</c:v>
                </c:pt>
                <c:pt idx="1195">
                  <c:v>2389.035639413</c:v>
                </c:pt>
                <c:pt idx="1196">
                  <c:v>2391.031446540881</c:v>
                </c:pt>
                <c:pt idx="1197">
                  <c:v>2393.02725366876</c:v>
                </c:pt>
                <c:pt idx="1198">
                  <c:v>2395.023060796649</c:v>
                </c:pt>
                <c:pt idx="1199">
                  <c:v>2397.01886792453</c:v>
                </c:pt>
                <c:pt idx="1200">
                  <c:v>2399.01467505241</c:v>
                </c:pt>
                <c:pt idx="1201">
                  <c:v>2401.01048218029</c:v>
                </c:pt>
                <c:pt idx="1202">
                  <c:v>2403.006289308178</c:v>
                </c:pt>
                <c:pt idx="1203">
                  <c:v>2405.00209643606</c:v>
                </c:pt>
                <c:pt idx="1204">
                  <c:v>2406.997903563941</c:v>
                </c:pt>
                <c:pt idx="1205">
                  <c:v>2408.993710691821</c:v>
                </c:pt>
                <c:pt idx="1206">
                  <c:v>2410.989517819711</c:v>
                </c:pt>
                <c:pt idx="1207">
                  <c:v>2412.985324947591</c:v>
                </c:pt>
                <c:pt idx="1208">
                  <c:v>2414.981132075472</c:v>
                </c:pt>
                <c:pt idx="1209">
                  <c:v>2416.976939203351</c:v>
                </c:pt>
                <c:pt idx="1210">
                  <c:v>2418.972746331241</c:v>
                </c:pt>
                <c:pt idx="1211">
                  <c:v>2420.96855345912</c:v>
                </c:pt>
                <c:pt idx="1212">
                  <c:v>2422.964360587</c:v>
                </c:pt>
                <c:pt idx="1213">
                  <c:v>2424.96016771488</c:v>
                </c:pt>
                <c:pt idx="1214">
                  <c:v>2426.955974842771</c:v>
                </c:pt>
                <c:pt idx="1215">
                  <c:v>2428.95178197065</c:v>
                </c:pt>
                <c:pt idx="1216">
                  <c:v>2430.94758909853</c:v>
                </c:pt>
                <c:pt idx="1217">
                  <c:v>2432.943396226411</c:v>
                </c:pt>
                <c:pt idx="1218">
                  <c:v>2434.939203354301</c:v>
                </c:pt>
                <c:pt idx="1219">
                  <c:v>2436.935010482181</c:v>
                </c:pt>
                <c:pt idx="1220">
                  <c:v>2438.930817610061</c:v>
                </c:pt>
                <c:pt idx="1221">
                  <c:v>2440.926624737949</c:v>
                </c:pt>
                <c:pt idx="1222">
                  <c:v>2442.92243186583</c:v>
                </c:pt>
                <c:pt idx="1223">
                  <c:v>2444.91823899371</c:v>
                </c:pt>
                <c:pt idx="1224">
                  <c:v>2446.91404612159</c:v>
                </c:pt>
                <c:pt idx="1225">
                  <c:v>2448.909853249481</c:v>
                </c:pt>
                <c:pt idx="1226">
                  <c:v>2450.90566037736</c:v>
                </c:pt>
                <c:pt idx="1227">
                  <c:v>2452.901467505241</c:v>
                </c:pt>
                <c:pt idx="1228">
                  <c:v>2454.897274633121</c:v>
                </c:pt>
                <c:pt idx="1229">
                  <c:v>2456.89308176101</c:v>
                </c:pt>
                <c:pt idx="1230">
                  <c:v>2458.888888888889</c:v>
                </c:pt>
                <c:pt idx="1231">
                  <c:v>2460.88469601677</c:v>
                </c:pt>
                <c:pt idx="1232">
                  <c:v>2462.88050314465</c:v>
                </c:pt>
                <c:pt idx="1233">
                  <c:v>2464.876310272542</c:v>
                </c:pt>
                <c:pt idx="1234">
                  <c:v>2466.872117400421</c:v>
                </c:pt>
                <c:pt idx="1235">
                  <c:v>2468.8679245283</c:v>
                </c:pt>
                <c:pt idx="1236">
                  <c:v>2470.863731656181</c:v>
                </c:pt>
                <c:pt idx="1237">
                  <c:v>2472.859538784071</c:v>
                </c:pt>
                <c:pt idx="1238">
                  <c:v>2474.855345911951</c:v>
                </c:pt>
                <c:pt idx="1239">
                  <c:v>2476.851153039831</c:v>
                </c:pt>
                <c:pt idx="1240">
                  <c:v>2478.846960167681</c:v>
                </c:pt>
                <c:pt idx="1241">
                  <c:v>2480.8427672956</c:v>
                </c:pt>
                <c:pt idx="1242">
                  <c:v>2482.83857442348</c:v>
                </c:pt>
                <c:pt idx="1243">
                  <c:v>2484.834381551361</c:v>
                </c:pt>
                <c:pt idx="1244">
                  <c:v>2486.830188679251</c:v>
                </c:pt>
                <c:pt idx="1245">
                  <c:v>2488.825995807131</c:v>
                </c:pt>
                <c:pt idx="1246">
                  <c:v>2490.821802935011</c:v>
                </c:pt>
                <c:pt idx="1247">
                  <c:v>2492.817610062891</c:v>
                </c:pt>
                <c:pt idx="1248">
                  <c:v>2494.813417190781</c:v>
                </c:pt>
                <c:pt idx="1249">
                  <c:v>2496.80922431866</c:v>
                </c:pt>
                <c:pt idx="1250">
                  <c:v>2498.805031446541</c:v>
                </c:pt>
                <c:pt idx="1251">
                  <c:v>2500.800838574421</c:v>
                </c:pt>
                <c:pt idx="1252">
                  <c:v>2502.796645702308</c:v>
                </c:pt>
                <c:pt idx="1253">
                  <c:v>2504.792452830191</c:v>
                </c:pt>
                <c:pt idx="1254">
                  <c:v>2506.788259958063</c:v>
                </c:pt>
                <c:pt idx="1255">
                  <c:v>2508.784067085949</c:v>
                </c:pt>
                <c:pt idx="1256">
                  <c:v>2510.77987421384</c:v>
                </c:pt>
                <c:pt idx="1257">
                  <c:v>2512.775681341719</c:v>
                </c:pt>
                <c:pt idx="1258">
                  <c:v>2514.771488469599</c:v>
                </c:pt>
                <c:pt idx="1259">
                  <c:v>2516.76729559748</c:v>
                </c:pt>
                <c:pt idx="1260">
                  <c:v>2518.76310272537</c:v>
                </c:pt>
                <c:pt idx="1261">
                  <c:v>2520.75890985325</c:v>
                </c:pt>
                <c:pt idx="1262">
                  <c:v>2522.754716981131</c:v>
                </c:pt>
                <c:pt idx="1263">
                  <c:v>2524.75052410901</c:v>
                </c:pt>
                <c:pt idx="1264">
                  <c:v>2526.7463312369</c:v>
                </c:pt>
                <c:pt idx="1265">
                  <c:v>2528.74213836478</c:v>
                </c:pt>
                <c:pt idx="1266">
                  <c:v>2530.737945492658</c:v>
                </c:pt>
                <c:pt idx="1267">
                  <c:v>2532.733752620541</c:v>
                </c:pt>
                <c:pt idx="1268">
                  <c:v>2534.72955974843</c:v>
                </c:pt>
                <c:pt idx="1269">
                  <c:v>2536.725366876311</c:v>
                </c:pt>
                <c:pt idx="1270">
                  <c:v>2538.721174004191</c:v>
                </c:pt>
                <c:pt idx="1271">
                  <c:v>2540.716981132079</c:v>
                </c:pt>
                <c:pt idx="1272">
                  <c:v>2542.71278825996</c:v>
                </c:pt>
                <c:pt idx="1273">
                  <c:v>2544.708595387839</c:v>
                </c:pt>
                <c:pt idx="1274">
                  <c:v>2546.70440251572</c:v>
                </c:pt>
                <c:pt idx="1275">
                  <c:v>2548.700209643608</c:v>
                </c:pt>
                <c:pt idx="1276">
                  <c:v>2550.696016771491</c:v>
                </c:pt>
                <c:pt idx="1277">
                  <c:v>2552.691823899371</c:v>
                </c:pt>
                <c:pt idx="1278">
                  <c:v>2554.687631027249</c:v>
                </c:pt>
                <c:pt idx="1279">
                  <c:v>2556.68343815514</c:v>
                </c:pt>
                <c:pt idx="1280">
                  <c:v>2558.67924528302</c:v>
                </c:pt>
                <c:pt idx="1281">
                  <c:v>2560.6750524109</c:v>
                </c:pt>
                <c:pt idx="1282">
                  <c:v>2562.67085953878</c:v>
                </c:pt>
                <c:pt idx="1283">
                  <c:v>2564.66666666664</c:v>
                </c:pt>
                <c:pt idx="1284">
                  <c:v>2566.66247379455</c:v>
                </c:pt>
                <c:pt idx="1285">
                  <c:v>2568.658280922429</c:v>
                </c:pt>
                <c:pt idx="1286">
                  <c:v>2570.65408805031</c:v>
                </c:pt>
                <c:pt idx="1287">
                  <c:v>2572.649895178199</c:v>
                </c:pt>
                <c:pt idx="1288">
                  <c:v>2574.64570230608</c:v>
                </c:pt>
                <c:pt idx="1289">
                  <c:v>2576.64150943396</c:v>
                </c:pt>
                <c:pt idx="1290">
                  <c:v>2578.637316561851</c:v>
                </c:pt>
                <c:pt idx="1291">
                  <c:v>2580.633123689731</c:v>
                </c:pt>
                <c:pt idx="1292">
                  <c:v>2582.62893081761</c:v>
                </c:pt>
                <c:pt idx="1293">
                  <c:v>2584.624737945491</c:v>
                </c:pt>
                <c:pt idx="1294">
                  <c:v>2586.62054507338</c:v>
                </c:pt>
                <c:pt idx="1295">
                  <c:v>2588.616352201261</c:v>
                </c:pt>
                <c:pt idx="1296">
                  <c:v>2590.61215932914</c:v>
                </c:pt>
                <c:pt idx="1297">
                  <c:v>2592.60796645702</c:v>
                </c:pt>
                <c:pt idx="1298">
                  <c:v>2594.603773584911</c:v>
                </c:pt>
                <c:pt idx="1299">
                  <c:v>2596.59958071279</c:v>
                </c:pt>
                <c:pt idx="1300">
                  <c:v>2598.595387840671</c:v>
                </c:pt>
                <c:pt idx="1301">
                  <c:v>2600.591194968551</c:v>
                </c:pt>
                <c:pt idx="1302">
                  <c:v>2602.587002096441</c:v>
                </c:pt>
                <c:pt idx="1303">
                  <c:v>2604.582809224319</c:v>
                </c:pt>
                <c:pt idx="1304">
                  <c:v>2606.5786163522</c:v>
                </c:pt>
                <c:pt idx="1305">
                  <c:v>2608.57442348008</c:v>
                </c:pt>
                <c:pt idx="1306">
                  <c:v>2610.57023060797</c:v>
                </c:pt>
                <c:pt idx="1307">
                  <c:v>2612.56603773585</c:v>
                </c:pt>
                <c:pt idx="1308">
                  <c:v>2614.56184486373</c:v>
                </c:pt>
                <c:pt idx="1309">
                  <c:v>2616.55765199161</c:v>
                </c:pt>
                <c:pt idx="1310">
                  <c:v>2618.5534591195</c:v>
                </c:pt>
                <c:pt idx="1311">
                  <c:v>2620.549266247381</c:v>
                </c:pt>
                <c:pt idx="1312">
                  <c:v>2622.545073375261</c:v>
                </c:pt>
                <c:pt idx="1313">
                  <c:v>2624.54088050314</c:v>
                </c:pt>
                <c:pt idx="1314">
                  <c:v>2626.53668763103</c:v>
                </c:pt>
                <c:pt idx="1315">
                  <c:v>2628.53249475891</c:v>
                </c:pt>
                <c:pt idx="1316">
                  <c:v>2630.52830188679</c:v>
                </c:pt>
                <c:pt idx="1317">
                  <c:v>2632.524109014669</c:v>
                </c:pt>
                <c:pt idx="1318">
                  <c:v>2634.519916142561</c:v>
                </c:pt>
                <c:pt idx="1319">
                  <c:v>2636.515723270441</c:v>
                </c:pt>
                <c:pt idx="1320">
                  <c:v>2638.511530398321</c:v>
                </c:pt>
                <c:pt idx="1321">
                  <c:v>2640.507337526211</c:v>
                </c:pt>
                <c:pt idx="1322">
                  <c:v>2642.50314465409</c:v>
                </c:pt>
                <c:pt idx="1323">
                  <c:v>2644.49895178197</c:v>
                </c:pt>
                <c:pt idx="1324">
                  <c:v>2646.49475890985</c:v>
                </c:pt>
                <c:pt idx="1325">
                  <c:v>2648.490566037741</c:v>
                </c:pt>
                <c:pt idx="1326">
                  <c:v>2650.486373165619</c:v>
                </c:pt>
                <c:pt idx="1327">
                  <c:v>2652.482180293501</c:v>
                </c:pt>
                <c:pt idx="1328">
                  <c:v>2654.47798742138</c:v>
                </c:pt>
                <c:pt idx="1329">
                  <c:v>2656.473794549271</c:v>
                </c:pt>
                <c:pt idx="1330">
                  <c:v>2658.46960167715</c:v>
                </c:pt>
                <c:pt idx="1331">
                  <c:v>2660.46540880503</c:v>
                </c:pt>
                <c:pt idx="1332">
                  <c:v>2662.461215932911</c:v>
                </c:pt>
                <c:pt idx="1333">
                  <c:v>2664.4570230608</c:v>
                </c:pt>
                <c:pt idx="1334">
                  <c:v>2666.45283018868</c:v>
                </c:pt>
                <c:pt idx="1335">
                  <c:v>2668.44863731656</c:v>
                </c:pt>
                <c:pt idx="1336">
                  <c:v>2670.44444444444</c:v>
                </c:pt>
                <c:pt idx="1337">
                  <c:v>2672.440251572331</c:v>
                </c:pt>
                <c:pt idx="1338">
                  <c:v>2674.43605870021</c:v>
                </c:pt>
                <c:pt idx="1339">
                  <c:v>2676.43186582809</c:v>
                </c:pt>
                <c:pt idx="1340">
                  <c:v>2678.42767295598</c:v>
                </c:pt>
                <c:pt idx="1341">
                  <c:v>2680.42348008386</c:v>
                </c:pt>
                <c:pt idx="1342">
                  <c:v>2682.41928721174</c:v>
                </c:pt>
                <c:pt idx="1343">
                  <c:v>2684.415094339621</c:v>
                </c:pt>
                <c:pt idx="1344">
                  <c:v>2686.41090146751</c:v>
                </c:pt>
                <c:pt idx="1345">
                  <c:v>2688.40670859539</c:v>
                </c:pt>
                <c:pt idx="1346">
                  <c:v>2690.40251572327</c:v>
                </c:pt>
                <c:pt idx="1347">
                  <c:v>2692.398322851151</c:v>
                </c:pt>
                <c:pt idx="1348">
                  <c:v>2694.394129979041</c:v>
                </c:pt>
                <c:pt idx="1349">
                  <c:v>2696.38993710692</c:v>
                </c:pt>
                <c:pt idx="1350">
                  <c:v>2698.385744234801</c:v>
                </c:pt>
                <c:pt idx="1351">
                  <c:v>2700.38155136268</c:v>
                </c:pt>
                <c:pt idx="1352">
                  <c:v>2702.377358490571</c:v>
                </c:pt>
                <c:pt idx="1353">
                  <c:v>2704.373165618451</c:v>
                </c:pt>
                <c:pt idx="1354">
                  <c:v>2706.36897274633</c:v>
                </c:pt>
                <c:pt idx="1355">
                  <c:v>2708.364779874211</c:v>
                </c:pt>
                <c:pt idx="1356">
                  <c:v>2710.3605870021</c:v>
                </c:pt>
                <c:pt idx="1357">
                  <c:v>2712.35639412998</c:v>
                </c:pt>
                <c:pt idx="1358">
                  <c:v>2714.35220125786</c:v>
                </c:pt>
                <c:pt idx="1359">
                  <c:v>2716.34800838574</c:v>
                </c:pt>
                <c:pt idx="1360">
                  <c:v>2718.34381551363</c:v>
                </c:pt>
                <c:pt idx="1361">
                  <c:v>2720.339622641511</c:v>
                </c:pt>
                <c:pt idx="1362">
                  <c:v>2722.33542976939</c:v>
                </c:pt>
                <c:pt idx="1363">
                  <c:v>2724.331236897271</c:v>
                </c:pt>
                <c:pt idx="1364">
                  <c:v>2726.32704402516</c:v>
                </c:pt>
                <c:pt idx="1365">
                  <c:v>2728.32285115304</c:v>
                </c:pt>
                <c:pt idx="1366">
                  <c:v>2730.318658280921</c:v>
                </c:pt>
                <c:pt idx="1367">
                  <c:v>2732.314465408809</c:v>
                </c:pt>
                <c:pt idx="1368">
                  <c:v>2734.310272536691</c:v>
                </c:pt>
                <c:pt idx="1369">
                  <c:v>2736.30607966457</c:v>
                </c:pt>
                <c:pt idx="1370">
                  <c:v>2738.30188679245</c:v>
                </c:pt>
                <c:pt idx="1371">
                  <c:v>2740.29769392034</c:v>
                </c:pt>
                <c:pt idx="1372">
                  <c:v>2742.29350104822</c:v>
                </c:pt>
                <c:pt idx="1373">
                  <c:v>2744.2893081761</c:v>
                </c:pt>
                <c:pt idx="1374">
                  <c:v>2746.28511530398</c:v>
                </c:pt>
                <c:pt idx="1375">
                  <c:v>2748.28092243187</c:v>
                </c:pt>
                <c:pt idx="1376">
                  <c:v>2750.276729559749</c:v>
                </c:pt>
                <c:pt idx="1377">
                  <c:v>2752.27253668763</c:v>
                </c:pt>
                <c:pt idx="1378">
                  <c:v>2754.26834381551</c:v>
                </c:pt>
                <c:pt idx="1379">
                  <c:v>2756.2641509434</c:v>
                </c:pt>
                <c:pt idx="1380">
                  <c:v>2758.259958071281</c:v>
                </c:pt>
                <c:pt idx="1381">
                  <c:v>2760.25576519916</c:v>
                </c:pt>
                <c:pt idx="1382">
                  <c:v>2762.251572327041</c:v>
                </c:pt>
                <c:pt idx="1383">
                  <c:v>2764.247379454929</c:v>
                </c:pt>
                <c:pt idx="1384">
                  <c:v>2766.243186582811</c:v>
                </c:pt>
                <c:pt idx="1385">
                  <c:v>2768.238993710689</c:v>
                </c:pt>
                <c:pt idx="1386">
                  <c:v>2770.23480083858</c:v>
                </c:pt>
                <c:pt idx="1387">
                  <c:v>2772.23060796646</c:v>
                </c:pt>
                <c:pt idx="1388">
                  <c:v>2774.22641509434</c:v>
                </c:pt>
                <c:pt idx="1389">
                  <c:v>2776.22222222222</c:v>
                </c:pt>
                <c:pt idx="1390">
                  <c:v>2778.218029350109</c:v>
                </c:pt>
                <c:pt idx="1391">
                  <c:v>2780.213836477991</c:v>
                </c:pt>
                <c:pt idx="1392">
                  <c:v>2782.209643605869</c:v>
                </c:pt>
                <c:pt idx="1393">
                  <c:v>2784.20545073375</c:v>
                </c:pt>
                <c:pt idx="1394">
                  <c:v>2786.20125786164</c:v>
                </c:pt>
                <c:pt idx="1395">
                  <c:v>2788.19706498952</c:v>
                </c:pt>
                <c:pt idx="1396">
                  <c:v>2790.1928721174</c:v>
                </c:pt>
                <c:pt idx="1397">
                  <c:v>2792.18867924528</c:v>
                </c:pt>
                <c:pt idx="1398">
                  <c:v>2794.18448637317</c:v>
                </c:pt>
                <c:pt idx="1399">
                  <c:v>2796.18029350105</c:v>
                </c:pt>
                <c:pt idx="1400">
                  <c:v>2798.17610062893</c:v>
                </c:pt>
                <c:pt idx="1401">
                  <c:v>2800.17190775681</c:v>
                </c:pt>
                <c:pt idx="1402">
                  <c:v>2802.1677148847</c:v>
                </c:pt>
                <c:pt idx="1403">
                  <c:v>2804.163522012581</c:v>
                </c:pt>
                <c:pt idx="1404">
                  <c:v>2806.15932914046</c:v>
                </c:pt>
                <c:pt idx="1405">
                  <c:v>2808.155136268341</c:v>
                </c:pt>
                <c:pt idx="1406">
                  <c:v>2810.15094339623</c:v>
                </c:pt>
                <c:pt idx="1407">
                  <c:v>2812.14675052411</c:v>
                </c:pt>
                <c:pt idx="1408">
                  <c:v>2814.14255765199</c:v>
                </c:pt>
                <c:pt idx="1409">
                  <c:v>2816.13836477987</c:v>
                </c:pt>
                <c:pt idx="1410">
                  <c:v>2818.13417190776</c:v>
                </c:pt>
                <c:pt idx="1411">
                  <c:v>2820.12997903564</c:v>
                </c:pt>
                <c:pt idx="1412">
                  <c:v>2822.12578616352</c:v>
                </c:pt>
                <c:pt idx="1413">
                  <c:v>2824.121593291401</c:v>
                </c:pt>
                <c:pt idx="1414">
                  <c:v>2826.11740041929</c:v>
                </c:pt>
                <c:pt idx="1415">
                  <c:v>2828.113207547171</c:v>
                </c:pt>
                <c:pt idx="1416">
                  <c:v>2830.109014675051</c:v>
                </c:pt>
                <c:pt idx="1417">
                  <c:v>2832.104821802939</c:v>
                </c:pt>
                <c:pt idx="1418">
                  <c:v>2834.10062893082</c:v>
                </c:pt>
                <c:pt idx="1419">
                  <c:v>2836.0964360587</c:v>
                </c:pt>
                <c:pt idx="1420">
                  <c:v>2838.09224318658</c:v>
                </c:pt>
                <c:pt idx="1421">
                  <c:v>2840.08805031447</c:v>
                </c:pt>
                <c:pt idx="1422">
                  <c:v>2842.08385744235</c:v>
                </c:pt>
                <c:pt idx="1423">
                  <c:v>2844.079664570231</c:v>
                </c:pt>
                <c:pt idx="1424">
                  <c:v>2846.07547169811</c:v>
                </c:pt>
                <c:pt idx="1425">
                  <c:v>2848.071278826001</c:v>
                </c:pt>
                <c:pt idx="1426">
                  <c:v>2850.067085953879</c:v>
                </c:pt>
                <c:pt idx="1427">
                  <c:v>2852.06289308176</c:v>
                </c:pt>
                <c:pt idx="1428">
                  <c:v>2854.05870020964</c:v>
                </c:pt>
                <c:pt idx="1429">
                  <c:v>2856.054507337531</c:v>
                </c:pt>
                <c:pt idx="1430">
                  <c:v>2858.050314465411</c:v>
                </c:pt>
                <c:pt idx="1431">
                  <c:v>2860.04612159329</c:v>
                </c:pt>
                <c:pt idx="1432">
                  <c:v>2862.04192872117</c:v>
                </c:pt>
                <c:pt idx="1433">
                  <c:v>2864.037735849061</c:v>
                </c:pt>
                <c:pt idx="1434">
                  <c:v>2866.033542976941</c:v>
                </c:pt>
                <c:pt idx="1435">
                  <c:v>2868.02935010482</c:v>
                </c:pt>
                <c:pt idx="1436">
                  <c:v>2870.025157232711</c:v>
                </c:pt>
                <c:pt idx="1437">
                  <c:v>2872.02096436059</c:v>
                </c:pt>
                <c:pt idx="1438">
                  <c:v>2874.01677148847</c:v>
                </c:pt>
                <c:pt idx="1439">
                  <c:v>2876.012578616351</c:v>
                </c:pt>
                <c:pt idx="1440">
                  <c:v>2878.008385744239</c:v>
                </c:pt>
                <c:pt idx="1441">
                  <c:v>2880.004192872121</c:v>
                </c:pt>
                <c:pt idx="1442">
                  <c:v>2882.0</c:v>
                </c:pt>
                <c:pt idx="1443">
                  <c:v>2883.99580712788</c:v>
                </c:pt>
                <c:pt idx="1444">
                  <c:v>2885.991614255761</c:v>
                </c:pt>
                <c:pt idx="1445">
                  <c:v>2887.98742138365</c:v>
                </c:pt>
                <c:pt idx="1446">
                  <c:v>2889.983228511531</c:v>
                </c:pt>
                <c:pt idx="1447">
                  <c:v>2891.979035639411</c:v>
                </c:pt>
                <c:pt idx="1448">
                  <c:v>2893.9748427673</c:v>
                </c:pt>
                <c:pt idx="1449">
                  <c:v>2895.97064989518</c:v>
                </c:pt>
                <c:pt idx="1450">
                  <c:v>2897.96645702307</c:v>
                </c:pt>
                <c:pt idx="1451">
                  <c:v>2899.962264150949</c:v>
                </c:pt>
                <c:pt idx="1452">
                  <c:v>2901.95807127883</c:v>
                </c:pt>
                <c:pt idx="1453">
                  <c:v>2903.95387840671</c:v>
                </c:pt>
                <c:pt idx="1454">
                  <c:v>2905.9496855346</c:v>
                </c:pt>
                <c:pt idx="1455">
                  <c:v>2907.945492662481</c:v>
                </c:pt>
                <c:pt idx="1456">
                  <c:v>2909.94129979036</c:v>
                </c:pt>
                <c:pt idx="1457">
                  <c:v>2911.937106918241</c:v>
                </c:pt>
                <c:pt idx="1458">
                  <c:v>2913.932914046131</c:v>
                </c:pt>
                <c:pt idx="1459">
                  <c:v>2915.92872117401</c:v>
                </c:pt>
                <c:pt idx="1460">
                  <c:v>2917.92452830189</c:v>
                </c:pt>
                <c:pt idx="1461">
                  <c:v>2919.92033542977</c:v>
                </c:pt>
                <c:pt idx="1462">
                  <c:v>2921.916142557661</c:v>
                </c:pt>
                <c:pt idx="1463">
                  <c:v>2923.911949685541</c:v>
                </c:pt>
                <c:pt idx="1464">
                  <c:v>2925.907756813421</c:v>
                </c:pt>
                <c:pt idx="1465">
                  <c:v>2927.903563941301</c:v>
                </c:pt>
                <c:pt idx="1466">
                  <c:v>2929.89937106919</c:v>
                </c:pt>
                <c:pt idx="1467">
                  <c:v>2931.895178197071</c:v>
                </c:pt>
                <c:pt idx="1468">
                  <c:v>2933.89098532495</c:v>
                </c:pt>
                <c:pt idx="1469">
                  <c:v>2935.88679245283</c:v>
                </c:pt>
                <c:pt idx="1470">
                  <c:v>2937.88259958072</c:v>
                </c:pt>
                <c:pt idx="1471">
                  <c:v>2939.8784067086</c:v>
                </c:pt>
                <c:pt idx="1472">
                  <c:v>2941.874213836481</c:v>
                </c:pt>
                <c:pt idx="1473">
                  <c:v>2943.870020964361</c:v>
                </c:pt>
                <c:pt idx="1474">
                  <c:v>2945.86582809225</c:v>
                </c:pt>
                <c:pt idx="1475">
                  <c:v>2947.86163522013</c:v>
                </c:pt>
                <c:pt idx="1476">
                  <c:v>2949.857442348011</c:v>
                </c:pt>
                <c:pt idx="1477">
                  <c:v>2951.8532494759</c:v>
                </c:pt>
                <c:pt idx="1478">
                  <c:v>2953.849056603781</c:v>
                </c:pt>
                <c:pt idx="1479">
                  <c:v>2955.844863731659</c:v>
                </c:pt>
                <c:pt idx="1480">
                  <c:v>2957.840670859541</c:v>
                </c:pt>
                <c:pt idx="1481">
                  <c:v>2959.836477987431</c:v>
                </c:pt>
                <c:pt idx="1482">
                  <c:v>2961.83228511531</c:v>
                </c:pt>
                <c:pt idx="1483">
                  <c:v>2963.828092243191</c:v>
                </c:pt>
                <c:pt idx="1484">
                  <c:v>2965.82389937107</c:v>
                </c:pt>
                <c:pt idx="1485">
                  <c:v>2967.819706498961</c:v>
                </c:pt>
                <c:pt idx="1486">
                  <c:v>2969.815513626841</c:v>
                </c:pt>
                <c:pt idx="1487">
                  <c:v>2971.811320754721</c:v>
                </c:pt>
                <c:pt idx="1488">
                  <c:v>2973.807127882601</c:v>
                </c:pt>
                <c:pt idx="1489">
                  <c:v>2975.802935010491</c:v>
                </c:pt>
                <c:pt idx="1490">
                  <c:v>2977.79874213837</c:v>
                </c:pt>
                <c:pt idx="1491">
                  <c:v>2979.79454926625</c:v>
                </c:pt>
                <c:pt idx="1492">
                  <c:v>2981.790356394131</c:v>
                </c:pt>
                <c:pt idx="1493">
                  <c:v>2983.78616352202</c:v>
                </c:pt>
                <c:pt idx="1494">
                  <c:v>2985.7819706499</c:v>
                </c:pt>
                <c:pt idx="1495">
                  <c:v>2987.77777777778</c:v>
                </c:pt>
                <c:pt idx="1496">
                  <c:v>2989.77358490566</c:v>
                </c:pt>
                <c:pt idx="1497">
                  <c:v>2991.769392033551</c:v>
                </c:pt>
                <c:pt idx="1498">
                  <c:v>2993.76519916143</c:v>
                </c:pt>
                <c:pt idx="1499">
                  <c:v>2995.761006289311</c:v>
                </c:pt>
                <c:pt idx="1500">
                  <c:v>2997.75681341719</c:v>
                </c:pt>
                <c:pt idx="1501">
                  <c:v>2999.75262054508</c:v>
                </c:pt>
                <c:pt idx="1502">
                  <c:v>3001.74842767296</c:v>
                </c:pt>
                <c:pt idx="1503">
                  <c:v>3003.74423480084</c:v>
                </c:pt>
                <c:pt idx="1504">
                  <c:v>3005.7400419287</c:v>
                </c:pt>
                <c:pt idx="1505">
                  <c:v>3007.735849056603</c:v>
                </c:pt>
                <c:pt idx="1506">
                  <c:v>3009.731656184491</c:v>
                </c:pt>
                <c:pt idx="1507">
                  <c:v>3011.72746331237</c:v>
                </c:pt>
                <c:pt idx="1508">
                  <c:v>3013.72327044026</c:v>
                </c:pt>
                <c:pt idx="1509">
                  <c:v>3015.71907756814</c:v>
                </c:pt>
                <c:pt idx="1510">
                  <c:v>3017.714884696018</c:v>
                </c:pt>
                <c:pt idx="1511">
                  <c:v>3019.7106918239</c:v>
                </c:pt>
                <c:pt idx="1512">
                  <c:v>3021.706498951783</c:v>
                </c:pt>
                <c:pt idx="1513">
                  <c:v>3023.70230607967</c:v>
                </c:pt>
                <c:pt idx="1514">
                  <c:v>3025.698113207551</c:v>
                </c:pt>
                <c:pt idx="1515">
                  <c:v>3027.693920335431</c:v>
                </c:pt>
                <c:pt idx="1516">
                  <c:v>3029.68972746332</c:v>
                </c:pt>
                <c:pt idx="1517">
                  <c:v>3031.685534591201</c:v>
                </c:pt>
                <c:pt idx="1518">
                  <c:v>3033.68134171908</c:v>
                </c:pt>
                <c:pt idx="1519">
                  <c:v>3035.677148846961</c:v>
                </c:pt>
                <c:pt idx="1520">
                  <c:v>3037.67295597485</c:v>
                </c:pt>
                <c:pt idx="1521">
                  <c:v>3039.668763102723</c:v>
                </c:pt>
                <c:pt idx="1522">
                  <c:v>3041.66457023061</c:v>
                </c:pt>
                <c:pt idx="1523">
                  <c:v>3043.66037735849</c:v>
                </c:pt>
                <c:pt idx="1524">
                  <c:v>3045.65618448638</c:v>
                </c:pt>
                <c:pt idx="1525">
                  <c:v>3047.65199161426</c:v>
                </c:pt>
                <c:pt idx="1526">
                  <c:v>3049.64779874214</c:v>
                </c:pt>
                <c:pt idx="1527">
                  <c:v>3051.64360587003</c:v>
                </c:pt>
                <c:pt idx="1528">
                  <c:v>3053.639412997911</c:v>
                </c:pt>
                <c:pt idx="1529">
                  <c:v>3055.635220125789</c:v>
                </c:pt>
                <c:pt idx="1530">
                  <c:v>3057.631027253671</c:v>
                </c:pt>
                <c:pt idx="1531">
                  <c:v>3059.62683438156</c:v>
                </c:pt>
                <c:pt idx="1532">
                  <c:v>3061.62264150944</c:v>
                </c:pt>
                <c:pt idx="1533">
                  <c:v>3063.61844863732</c:v>
                </c:pt>
                <c:pt idx="1534">
                  <c:v>3065.6142557652</c:v>
                </c:pt>
                <c:pt idx="1535">
                  <c:v>3067.610062893091</c:v>
                </c:pt>
                <c:pt idx="1536">
                  <c:v>3069.605870020969</c:v>
                </c:pt>
                <c:pt idx="1537">
                  <c:v>3071.60167714885</c:v>
                </c:pt>
                <c:pt idx="1538">
                  <c:v>3073.59748427673</c:v>
                </c:pt>
                <c:pt idx="1539">
                  <c:v>3075.59329140462</c:v>
                </c:pt>
                <c:pt idx="1540">
                  <c:v>3077.589098532501</c:v>
                </c:pt>
                <c:pt idx="1541">
                  <c:v>3079.58490566038</c:v>
                </c:pt>
                <c:pt idx="1542">
                  <c:v>3081.580712788261</c:v>
                </c:pt>
                <c:pt idx="1543">
                  <c:v>3083.57651991615</c:v>
                </c:pt>
                <c:pt idx="1544">
                  <c:v>3085.572327044031</c:v>
                </c:pt>
                <c:pt idx="1545">
                  <c:v>3087.56813417191</c:v>
                </c:pt>
                <c:pt idx="1546">
                  <c:v>3089.56394129979</c:v>
                </c:pt>
                <c:pt idx="1547">
                  <c:v>3091.559748427679</c:v>
                </c:pt>
                <c:pt idx="1548">
                  <c:v>3093.555555555561</c:v>
                </c:pt>
                <c:pt idx="1549">
                  <c:v>3095.551362683441</c:v>
                </c:pt>
                <c:pt idx="1550">
                  <c:v>3097.54716981133</c:v>
                </c:pt>
                <c:pt idx="1551">
                  <c:v>3099.542976939211</c:v>
                </c:pt>
                <c:pt idx="1552">
                  <c:v>3101.538784067089</c:v>
                </c:pt>
                <c:pt idx="1553">
                  <c:v>3103.53459119497</c:v>
                </c:pt>
                <c:pt idx="1554">
                  <c:v>3105.53039832286</c:v>
                </c:pt>
                <c:pt idx="1555">
                  <c:v>3107.526205450733</c:v>
                </c:pt>
                <c:pt idx="1556">
                  <c:v>3109.522012578621</c:v>
                </c:pt>
                <c:pt idx="1557">
                  <c:v>3111.5178197065</c:v>
                </c:pt>
                <c:pt idx="1558">
                  <c:v>3113.513626834391</c:v>
                </c:pt>
                <c:pt idx="1559">
                  <c:v>3115.50943396227</c:v>
                </c:pt>
                <c:pt idx="1560">
                  <c:v>3117.50524109015</c:v>
                </c:pt>
                <c:pt idx="1561">
                  <c:v>3119.50104821803</c:v>
                </c:pt>
                <c:pt idx="1562">
                  <c:v>3121.49685534592</c:v>
                </c:pt>
                <c:pt idx="1563">
                  <c:v>3123.4926624738</c:v>
                </c:pt>
                <c:pt idx="1564">
                  <c:v>3125.488469601651</c:v>
                </c:pt>
                <c:pt idx="1565">
                  <c:v>3127.48427672956</c:v>
                </c:pt>
                <c:pt idx="1566">
                  <c:v>3129.48008385745</c:v>
                </c:pt>
                <c:pt idx="1567">
                  <c:v>3131.475890985331</c:v>
                </c:pt>
                <c:pt idx="1568">
                  <c:v>3133.47169811321</c:v>
                </c:pt>
                <c:pt idx="1569">
                  <c:v>3135.467505241091</c:v>
                </c:pt>
                <c:pt idx="1570">
                  <c:v>3137.463312368981</c:v>
                </c:pt>
                <c:pt idx="1571">
                  <c:v>3139.45911949686</c:v>
                </c:pt>
                <c:pt idx="1572">
                  <c:v>3141.45492662474</c:v>
                </c:pt>
                <c:pt idx="1573">
                  <c:v>3143.45073375262</c:v>
                </c:pt>
                <c:pt idx="1574">
                  <c:v>3145.446540880511</c:v>
                </c:pt>
                <c:pt idx="1575">
                  <c:v>3147.44234800839</c:v>
                </c:pt>
                <c:pt idx="1576">
                  <c:v>3149.438155136271</c:v>
                </c:pt>
                <c:pt idx="1577">
                  <c:v>3151.433962264161</c:v>
                </c:pt>
                <c:pt idx="1578">
                  <c:v>3153.42976939204</c:v>
                </c:pt>
                <c:pt idx="1579">
                  <c:v>3155.425576519921</c:v>
                </c:pt>
                <c:pt idx="1580">
                  <c:v>3157.4213836478</c:v>
                </c:pt>
                <c:pt idx="1581">
                  <c:v>3159.417190775691</c:v>
                </c:pt>
                <c:pt idx="1582">
                  <c:v>3161.412997903571</c:v>
                </c:pt>
                <c:pt idx="1583">
                  <c:v>3163.40880503145</c:v>
                </c:pt>
                <c:pt idx="1584">
                  <c:v>3165.40461215933</c:v>
                </c:pt>
                <c:pt idx="1585">
                  <c:v>3167.400419287221</c:v>
                </c:pt>
                <c:pt idx="1586">
                  <c:v>3169.3962264151</c:v>
                </c:pt>
                <c:pt idx="1587">
                  <c:v>3171.392033542981</c:v>
                </c:pt>
                <c:pt idx="1588">
                  <c:v>3173.38784067086</c:v>
                </c:pt>
                <c:pt idx="1589">
                  <c:v>3175.38364779875</c:v>
                </c:pt>
                <c:pt idx="1590">
                  <c:v>3177.37945492663</c:v>
                </c:pt>
                <c:pt idx="1591">
                  <c:v>3179.375262054511</c:v>
                </c:pt>
                <c:pt idx="1592">
                  <c:v>3181.371069182391</c:v>
                </c:pt>
                <c:pt idx="1593">
                  <c:v>3183.36687631028</c:v>
                </c:pt>
                <c:pt idx="1594">
                  <c:v>3185.36268343816</c:v>
                </c:pt>
                <c:pt idx="1595">
                  <c:v>3187.35849056604</c:v>
                </c:pt>
                <c:pt idx="1596">
                  <c:v>3189.35429769392</c:v>
                </c:pt>
                <c:pt idx="1597">
                  <c:v>3191.350104821811</c:v>
                </c:pt>
                <c:pt idx="1598">
                  <c:v>3193.34591194969</c:v>
                </c:pt>
                <c:pt idx="1599">
                  <c:v>3195.341719077571</c:v>
                </c:pt>
                <c:pt idx="1600">
                  <c:v>3197.337526205461</c:v>
                </c:pt>
                <c:pt idx="1601">
                  <c:v>3199.33333333335</c:v>
                </c:pt>
                <c:pt idx="1602">
                  <c:v>3201.32914046122</c:v>
                </c:pt>
                <c:pt idx="1603">
                  <c:v>3203.3249475891</c:v>
                </c:pt>
                <c:pt idx="1604">
                  <c:v>3205.32075471699</c:v>
                </c:pt>
                <c:pt idx="1605">
                  <c:v>3207.31656184487</c:v>
                </c:pt>
                <c:pt idx="1606">
                  <c:v>3209.312368972751</c:v>
                </c:pt>
                <c:pt idx="1607">
                  <c:v>3211.30817610063</c:v>
                </c:pt>
                <c:pt idx="1608">
                  <c:v>3213.303983228521</c:v>
                </c:pt>
                <c:pt idx="1609">
                  <c:v>3215.2997903564</c:v>
                </c:pt>
                <c:pt idx="1610">
                  <c:v>3217.295597484281</c:v>
                </c:pt>
                <c:pt idx="1611">
                  <c:v>3219.29140461216</c:v>
                </c:pt>
                <c:pt idx="1612">
                  <c:v>3221.28721174005</c:v>
                </c:pt>
                <c:pt idx="1613">
                  <c:v>3223.28301886793</c:v>
                </c:pt>
                <c:pt idx="1614">
                  <c:v>3225.278825995781</c:v>
                </c:pt>
                <c:pt idx="1615">
                  <c:v>3227.274633123688</c:v>
                </c:pt>
                <c:pt idx="1616">
                  <c:v>3229.27044025158</c:v>
                </c:pt>
                <c:pt idx="1617">
                  <c:v>3231.26624737946</c:v>
                </c:pt>
                <c:pt idx="1618">
                  <c:v>3233.26205450734</c:v>
                </c:pt>
                <c:pt idx="1619">
                  <c:v>3235.25786163522</c:v>
                </c:pt>
                <c:pt idx="1620">
                  <c:v>3237.253668763109</c:v>
                </c:pt>
                <c:pt idx="1621">
                  <c:v>3239.24947589099</c:v>
                </c:pt>
                <c:pt idx="1622">
                  <c:v>3241.245283018868</c:v>
                </c:pt>
                <c:pt idx="1623">
                  <c:v>3243.24109014675</c:v>
                </c:pt>
                <c:pt idx="1624">
                  <c:v>3245.23689727464</c:v>
                </c:pt>
                <c:pt idx="1625">
                  <c:v>3247.23270440252</c:v>
                </c:pt>
                <c:pt idx="1626">
                  <c:v>3249.228511530401</c:v>
                </c:pt>
                <c:pt idx="1627">
                  <c:v>3251.22431865829</c:v>
                </c:pt>
                <c:pt idx="1628">
                  <c:v>3253.22012578617</c:v>
                </c:pt>
                <c:pt idx="1629">
                  <c:v>3255.215932914051</c:v>
                </c:pt>
                <c:pt idx="1630">
                  <c:v>3257.21174004193</c:v>
                </c:pt>
                <c:pt idx="1631">
                  <c:v>3259.207547169818</c:v>
                </c:pt>
                <c:pt idx="1632">
                  <c:v>3261.2033542977</c:v>
                </c:pt>
                <c:pt idx="1633">
                  <c:v>3263.19916142558</c:v>
                </c:pt>
                <c:pt idx="1634">
                  <c:v>3265.19496855346</c:v>
                </c:pt>
                <c:pt idx="1635">
                  <c:v>3267.190775681351</c:v>
                </c:pt>
                <c:pt idx="1636">
                  <c:v>3269.18658280923</c:v>
                </c:pt>
                <c:pt idx="1637">
                  <c:v>3271.18238993711</c:v>
                </c:pt>
                <c:pt idx="1638">
                  <c:v>3273.17819706499</c:v>
                </c:pt>
                <c:pt idx="1639">
                  <c:v>3275.17400419288</c:v>
                </c:pt>
                <c:pt idx="1640">
                  <c:v>3277.169811320758</c:v>
                </c:pt>
                <c:pt idx="1641">
                  <c:v>3279.165618448639</c:v>
                </c:pt>
                <c:pt idx="1642">
                  <c:v>3281.161425576521</c:v>
                </c:pt>
                <c:pt idx="1643">
                  <c:v>3283.157232704411</c:v>
                </c:pt>
                <c:pt idx="1644">
                  <c:v>3285.153039832291</c:v>
                </c:pt>
                <c:pt idx="1645">
                  <c:v>3287.148846960169</c:v>
                </c:pt>
                <c:pt idx="1646">
                  <c:v>3289.14465408805</c:v>
                </c:pt>
                <c:pt idx="1647">
                  <c:v>3291.140461215938</c:v>
                </c:pt>
                <c:pt idx="1648">
                  <c:v>3293.13626834382</c:v>
                </c:pt>
                <c:pt idx="1649">
                  <c:v>3295.1320754717</c:v>
                </c:pt>
                <c:pt idx="1650">
                  <c:v>3297.12788259959</c:v>
                </c:pt>
                <c:pt idx="1651">
                  <c:v>3299.123689727463</c:v>
                </c:pt>
                <c:pt idx="1652">
                  <c:v>3301.119496855351</c:v>
                </c:pt>
                <c:pt idx="1653">
                  <c:v>3303.115303983231</c:v>
                </c:pt>
                <c:pt idx="1654">
                  <c:v>3305.111111111121</c:v>
                </c:pt>
                <c:pt idx="1655">
                  <c:v>3307.106918239</c:v>
                </c:pt>
                <c:pt idx="1656">
                  <c:v>3309.102725366878</c:v>
                </c:pt>
                <c:pt idx="1657">
                  <c:v>3311.09853249476</c:v>
                </c:pt>
                <c:pt idx="1658">
                  <c:v>3313.09433962265</c:v>
                </c:pt>
                <c:pt idx="1659">
                  <c:v>3315.090146750531</c:v>
                </c:pt>
                <c:pt idx="1660">
                  <c:v>3317.085953878411</c:v>
                </c:pt>
                <c:pt idx="1661">
                  <c:v>3319.08176100629</c:v>
                </c:pt>
                <c:pt idx="1662">
                  <c:v>3321.07756813418</c:v>
                </c:pt>
                <c:pt idx="1663">
                  <c:v>3323.073375262061</c:v>
                </c:pt>
                <c:pt idx="1664">
                  <c:v>3325.06918238994</c:v>
                </c:pt>
                <c:pt idx="1665">
                  <c:v>3327.064989517818</c:v>
                </c:pt>
                <c:pt idx="1666">
                  <c:v>3329.06079664571</c:v>
                </c:pt>
                <c:pt idx="1667">
                  <c:v>3331.056603773591</c:v>
                </c:pt>
                <c:pt idx="1668">
                  <c:v>3333.052410901471</c:v>
                </c:pt>
                <c:pt idx="1669">
                  <c:v>3335.04821802935</c:v>
                </c:pt>
                <c:pt idx="1670">
                  <c:v>3337.044025157239</c:v>
                </c:pt>
                <c:pt idx="1671">
                  <c:v>3339.039832285121</c:v>
                </c:pt>
                <c:pt idx="1672">
                  <c:v>3341.035639413</c:v>
                </c:pt>
                <c:pt idx="1673">
                  <c:v>3343.031446540881</c:v>
                </c:pt>
                <c:pt idx="1674">
                  <c:v>3345.02725366877</c:v>
                </c:pt>
                <c:pt idx="1675">
                  <c:v>3347.023060796649</c:v>
                </c:pt>
                <c:pt idx="1676">
                  <c:v>3349.01886792453</c:v>
                </c:pt>
                <c:pt idx="1677">
                  <c:v>3351.01467505242</c:v>
                </c:pt>
                <c:pt idx="1678">
                  <c:v>3353.0104821803</c:v>
                </c:pt>
                <c:pt idx="1679">
                  <c:v>3355.006289308178</c:v>
                </c:pt>
                <c:pt idx="1680">
                  <c:v>3357.00209643606</c:v>
                </c:pt>
                <c:pt idx="1681">
                  <c:v>3358.997903563951</c:v>
                </c:pt>
                <c:pt idx="1682">
                  <c:v>3360.993710691831</c:v>
                </c:pt>
                <c:pt idx="1683">
                  <c:v>3362.989517819711</c:v>
                </c:pt>
                <c:pt idx="1684">
                  <c:v>3364.985324947591</c:v>
                </c:pt>
                <c:pt idx="1685">
                  <c:v>3366.981132075482</c:v>
                </c:pt>
                <c:pt idx="1686">
                  <c:v>3368.976939203361</c:v>
                </c:pt>
                <c:pt idx="1687">
                  <c:v>3370.972746331241</c:v>
                </c:pt>
                <c:pt idx="1688">
                  <c:v>3372.96855345912</c:v>
                </c:pt>
                <c:pt idx="1689">
                  <c:v>3374.96436058701</c:v>
                </c:pt>
                <c:pt idx="1690">
                  <c:v>3376.96016771489</c:v>
                </c:pt>
                <c:pt idx="1691">
                  <c:v>3378.955974842771</c:v>
                </c:pt>
                <c:pt idx="1692">
                  <c:v>3380.95178197065</c:v>
                </c:pt>
                <c:pt idx="1693">
                  <c:v>3382.94758909854</c:v>
                </c:pt>
                <c:pt idx="1694">
                  <c:v>3384.943396226421</c:v>
                </c:pt>
                <c:pt idx="1695">
                  <c:v>3386.939203354301</c:v>
                </c:pt>
                <c:pt idx="1696">
                  <c:v>3388.935010482181</c:v>
                </c:pt>
                <c:pt idx="1697">
                  <c:v>3390.930817610071</c:v>
                </c:pt>
                <c:pt idx="1698">
                  <c:v>3392.926624737949</c:v>
                </c:pt>
                <c:pt idx="1699">
                  <c:v>3394.92243186583</c:v>
                </c:pt>
                <c:pt idx="1700">
                  <c:v>3396.91823899371</c:v>
                </c:pt>
                <c:pt idx="1701">
                  <c:v>3398.9140461216</c:v>
                </c:pt>
                <c:pt idx="1702">
                  <c:v>3400.909853249481</c:v>
                </c:pt>
                <c:pt idx="1703">
                  <c:v>3402.90566037736</c:v>
                </c:pt>
                <c:pt idx="1704">
                  <c:v>3404.901467505251</c:v>
                </c:pt>
                <c:pt idx="1705">
                  <c:v>3406.897274633131</c:v>
                </c:pt>
                <c:pt idx="1706">
                  <c:v>3408.89308176101</c:v>
                </c:pt>
                <c:pt idx="1707">
                  <c:v>3410.888888888889</c:v>
                </c:pt>
                <c:pt idx="1708">
                  <c:v>3412.88469601678</c:v>
                </c:pt>
                <c:pt idx="1709">
                  <c:v>3414.88050314466</c:v>
                </c:pt>
                <c:pt idx="1710">
                  <c:v>3416.876310272542</c:v>
                </c:pt>
                <c:pt idx="1711">
                  <c:v>3418.872117400421</c:v>
                </c:pt>
                <c:pt idx="1712">
                  <c:v>3420.86792452831</c:v>
                </c:pt>
                <c:pt idx="1713">
                  <c:v>3422.863731656191</c:v>
                </c:pt>
                <c:pt idx="1714">
                  <c:v>3424.859538784071</c:v>
                </c:pt>
                <c:pt idx="1715">
                  <c:v>3426.855345911951</c:v>
                </c:pt>
                <c:pt idx="1716">
                  <c:v>3428.851153039841</c:v>
                </c:pt>
                <c:pt idx="1717">
                  <c:v>3430.846960167691</c:v>
                </c:pt>
                <c:pt idx="1718">
                  <c:v>3432.8427672956</c:v>
                </c:pt>
                <c:pt idx="1719">
                  <c:v>3434.83857442348</c:v>
                </c:pt>
                <c:pt idx="1720">
                  <c:v>3436.834381551371</c:v>
                </c:pt>
                <c:pt idx="1721">
                  <c:v>3438.830188679251</c:v>
                </c:pt>
                <c:pt idx="1722">
                  <c:v>3440.825995807131</c:v>
                </c:pt>
                <c:pt idx="1723">
                  <c:v>3442.821802935011</c:v>
                </c:pt>
                <c:pt idx="1724">
                  <c:v>3444.817610062901</c:v>
                </c:pt>
                <c:pt idx="1725">
                  <c:v>3446.813417190781</c:v>
                </c:pt>
                <c:pt idx="1726">
                  <c:v>3448.80922431866</c:v>
                </c:pt>
                <c:pt idx="1727">
                  <c:v>3450.805031446551</c:v>
                </c:pt>
                <c:pt idx="1728">
                  <c:v>3452.800838574431</c:v>
                </c:pt>
                <c:pt idx="1729">
                  <c:v>3454.796645702308</c:v>
                </c:pt>
                <c:pt idx="1730">
                  <c:v>3456.792452830191</c:v>
                </c:pt>
                <c:pt idx="1731">
                  <c:v>3458.788259958073</c:v>
                </c:pt>
                <c:pt idx="1732">
                  <c:v>3460.784067085959</c:v>
                </c:pt>
                <c:pt idx="1733">
                  <c:v>3462.77987421384</c:v>
                </c:pt>
                <c:pt idx="1734">
                  <c:v>3464.775681341719</c:v>
                </c:pt>
                <c:pt idx="1735">
                  <c:v>3466.771488469599</c:v>
                </c:pt>
                <c:pt idx="1736">
                  <c:v>3468.76729559749</c:v>
                </c:pt>
                <c:pt idx="1737">
                  <c:v>3470.76310272537</c:v>
                </c:pt>
                <c:pt idx="1738">
                  <c:v>3472.75890985325</c:v>
                </c:pt>
                <c:pt idx="1739">
                  <c:v>3474.754716981141</c:v>
                </c:pt>
                <c:pt idx="1740">
                  <c:v>3476.75052410902</c:v>
                </c:pt>
                <c:pt idx="1741">
                  <c:v>3478.7463312369</c:v>
                </c:pt>
                <c:pt idx="1742">
                  <c:v>3480.74213836478</c:v>
                </c:pt>
                <c:pt idx="1743">
                  <c:v>3482.737945492668</c:v>
                </c:pt>
                <c:pt idx="1744">
                  <c:v>3484.733752620551</c:v>
                </c:pt>
                <c:pt idx="1745">
                  <c:v>3486.72955974843</c:v>
                </c:pt>
                <c:pt idx="1746">
                  <c:v>3488.725366876311</c:v>
                </c:pt>
                <c:pt idx="1747">
                  <c:v>3490.721174004201</c:v>
                </c:pt>
                <c:pt idx="1748">
                  <c:v>3492.716981132079</c:v>
                </c:pt>
                <c:pt idx="1749">
                  <c:v>3494.71278825996</c:v>
                </c:pt>
                <c:pt idx="1750">
                  <c:v>3496.708595387839</c:v>
                </c:pt>
                <c:pt idx="1751">
                  <c:v>3498.70440251573</c:v>
                </c:pt>
                <c:pt idx="1752">
                  <c:v>3500.700209643608</c:v>
                </c:pt>
                <c:pt idx="1753">
                  <c:v>3502.696016771491</c:v>
                </c:pt>
                <c:pt idx="1754">
                  <c:v>3504.691823899381</c:v>
                </c:pt>
                <c:pt idx="1755">
                  <c:v>3506.687631027259</c:v>
                </c:pt>
                <c:pt idx="1756">
                  <c:v>3508.68343815514</c:v>
                </c:pt>
                <c:pt idx="1757">
                  <c:v>3510.67924528302</c:v>
                </c:pt>
                <c:pt idx="1758">
                  <c:v>3512.67505241091</c:v>
                </c:pt>
                <c:pt idx="1759">
                  <c:v>3514.67085953879</c:v>
                </c:pt>
                <c:pt idx="1760">
                  <c:v>3516.66666666664</c:v>
                </c:pt>
                <c:pt idx="1761">
                  <c:v>3518.66247379455</c:v>
                </c:pt>
                <c:pt idx="1762">
                  <c:v>3520.658280922439</c:v>
                </c:pt>
                <c:pt idx="1763">
                  <c:v>3522.65408805032</c:v>
                </c:pt>
                <c:pt idx="1764">
                  <c:v>3524.649895178199</c:v>
                </c:pt>
                <c:pt idx="1765">
                  <c:v>3526.64570230608</c:v>
                </c:pt>
                <c:pt idx="1766">
                  <c:v>3528.64150943397</c:v>
                </c:pt>
                <c:pt idx="1767">
                  <c:v>3530.637316561851</c:v>
                </c:pt>
                <c:pt idx="1768">
                  <c:v>3532.633123689731</c:v>
                </c:pt>
                <c:pt idx="1769">
                  <c:v>3534.62893081761</c:v>
                </c:pt>
                <c:pt idx="1770">
                  <c:v>3536.624737945501</c:v>
                </c:pt>
                <c:pt idx="1771">
                  <c:v>3538.62054507338</c:v>
                </c:pt>
                <c:pt idx="1772">
                  <c:v>3540.616352201261</c:v>
                </c:pt>
                <c:pt idx="1773">
                  <c:v>3542.61215932914</c:v>
                </c:pt>
                <c:pt idx="1774">
                  <c:v>3544.60796645703</c:v>
                </c:pt>
                <c:pt idx="1775">
                  <c:v>3546.603773584911</c:v>
                </c:pt>
                <c:pt idx="1776">
                  <c:v>3548.59958071279</c:v>
                </c:pt>
                <c:pt idx="1777">
                  <c:v>3550.595387840681</c:v>
                </c:pt>
                <c:pt idx="1778">
                  <c:v>3552.591194968561</c:v>
                </c:pt>
                <c:pt idx="1779">
                  <c:v>3554.587002096441</c:v>
                </c:pt>
                <c:pt idx="1780">
                  <c:v>3556.582809224319</c:v>
                </c:pt>
                <c:pt idx="1781">
                  <c:v>3558.57861635221</c:v>
                </c:pt>
                <c:pt idx="1782">
                  <c:v>3560.57442348009</c:v>
                </c:pt>
                <c:pt idx="1783">
                  <c:v>3562.57023060797</c:v>
                </c:pt>
                <c:pt idx="1784">
                  <c:v>3564.56603773585</c:v>
                </c:pt>
                <c:pt idx="1785">
                  <c:v>3566.56184486374</c:v>
                </c:pt>
                <c:pt idx="1786">
                  <c:v>3568.55765199162</c:v>
                </c:pt>
                <c:pt idx="1787">
                  <c:v>3570.5534591195</c:v>
                </c:pt>
                <c:pt idx="1788">
                  <c:v>3572.549266247381</c:v>
                </c:pt>
                <c:pt idx="1789">
                  <c:v>3574.545073375271</c:v>
                </c:pt>
                <c:pt idx="1790">
                  <c:v>3576.54088050315</c:v>
                </c:pt>
                <c:pt idx="1791">
                  <c:v>3578.53668763103</c:v>
                </c:pt>
                <c:pt idx="1792">
                  <c:v>3580.53249475891</c:v>
                </c:pt>
                <c:pt idx="1793">
                  <c:v>3582.5283018868</c:v>
                </c:pt>
                <c:pt idx="1794">
                  <c:v>3584.52410901468</c:v>
                </c:pt>
                <c:pt idx="1795">
                  <c:v>3586.519916142561</c:v>
                </c:pt>
                <c:pt idx="1796">
                  <c:v>3588.515723270441</c:v>
                </c:pt>
                <c:pt idx="1797">
                  <c:v>3590.511530398331</c:v>
                </c:pt>
                <c:pt idx="1798">
                  <c:v>3592.507337526211</c:v>
                </c:pt>
                <c:pt idx="1799">
                  <c:v>3594.50314465409</c:v>
                </c:pt>
                <c:pt idx="1800">
                  <c:v>3596.49895178197</c:v>
                </c:pt>
                <c:pt idx="1801">
                  <c:v>3598.49475890986</c:v>
                </c:pt>
                <c:pt idx="1802">
                  <c:v>3600.490566037741</c:v>
                </c:pt>
                <c:pt idx="1803">
                  <c:v>3602.486373165619</c:v>
                </c:pt>
                <c:pt idx="1804">
                  <c:v>3604.482180293511</c:v>
                </c:pt>
                <c:pt idx="1805">
                  <c:v>3606.47798742139</c:v>
                </c:pt>
                <c:pt idx="1806">
                  <c:v>3608.473794549271</c:v>
                </c:pt>
                <c:pt idx="1807">
                  <c:v>3610.46960167715</c:v>
                </c:pt>
                <c:pt idx="1808">
                  <c:v>3612.46540880504</c:v>
                </c:pt>
                <c:pt idx="1809">
                  <c:v>3614.461215932921</c:v>
                </c:pt>
                <c:pt idx="1810">
                  <c:v>3616.4570230608</c:v>
                </c:pt>
                <c:pt idx="1811">
                  <c:v>3618.45283018868</c:v>
                </c:pt>
                <c:pt idx="1812">
                  <c:v>3620.44863731657</c:v>
                </c:pt>
                <c:pt idx="1813">
                  <c:v>3622.44444444445</c:v>
                </c:pt>
                <c:pt idx="1814">
                  <c:v>3624.440251572331</c:v>
                </c:pt>
                <c:pt idx="1815">
                  <c:v>3626.43605870021</c:v>
                </c:pt>
                <c:pt idx="1816">
                  <c:v>3628.4318658281</c:v>
                </c:pt>
                <c:pt idx="1817">
                  <c:v>3630.42767295598</c:v>
                </c:pt>
                <c:pt idx="1818">
                  <c:v>3632.42348008386</c:v>
                </c:pt>
                <c:pt idx="1819">
                  <c:v>3634.41928721174</c:v>
                </c:pt>
                <c:pt idx="1820">
                  <c:v>3636.415094339631</c:v>
                </c:pt>
                <c:pt idx="1821">
                  <c:v>3638.41090146751</c:v>
                </c:pt>
                <c:pt idx="1822">
                  <c:v>3640.40670859539</c:v>
                </c:pt>
                <c:pt idx="1823">
                  <c:v>3642.40251572327</c:v>
                </c:pt>
                <c:pt idx="1824">
                  <c:v>3644.398322851161</c:v>
                </c:pt>
                <c:pt idx="1825">
                  <c:v>3646.394129979041</c:v>
                </c:pt>
                <c:pt idx="1826">
                  <c:v>3648.38993710692</c:v>
                </c:pt>
                <c:pt idx="1827">
                  <c:v>3650.385744234811</c:v>
                </c:pt>
                <c:pt idx="1828">
                  <c:v>3652.38155136269</c:v>
                </c:pt>
                <c:pt idx="1829">
                  <c:v>3654.377358490571</c:v>
                </c:pt>
                <c:pt idx="1830">
                  <c:v>3656.373165618451</c:v>
                </c:pt>
                <c:pt idx="1831">
                  <c:v>3658.36897274634</c:v>
                </c:pt>
                <c:pt idx="1832">
                  <c:v>3660.364779874221</c:v>
                </c:pt>
                <c:pt idx="1833">
                  <c:v>3662.3605870021</c:v>
                </c:pt>
                <c:pt idx="1834">
                  <c:v>3664.35639412998</c:v>
                </c:pt>
                <c:pt idx="1835">
                  <c:v>3666.35220125787</c:v>
                </c:pt>
                <c:pt idx="1836">
                  <c:v>3668.34800838575</c:v>
                </c:pt>
                <c:pt idx="1837">
                  <c:v>3670.34381551363</c:v>
                </c:pt>
                <c:pt idx="1838">
                  <c:v>3672.339622641511</c:v>
                </c:pt>
                <c:pt idx="1839">
                  <c:v>3674.3354297694</c:v>
                </c:pt>
                <c:pt idx="1840">
                  <c:v>3676.331236897281</c:v>
                </c:pt>
                <c:pt idx="1841">
                  <c:v>3678.32704402516</c:v>
                </c:pt>
                <c:pt idx="1842">
                  <c:v>3680.32285115304</c:v>
                </c:pt>
                <c:pt idx="1843">
                  <c:v>3682.318658280931</c:v>
                </c:pt>
                <c:pt idx="1844">
                  <c:v>3684.314465408809</c:v>
                </c:pt>
                <c:pt idx="1845">
                  <c:v>3686.310272536691</c:v>
                </c:pt>
                <c:pt idx="1846">
                  <c:v>3688.30607966457</c:v>
                </c:pt>
                <c:pt idx="1847">
                  <c:v>3690.30188679246</c:v>
                </c:pt>
                <c:pt idx="1848">
                  <c:v>3692.29769392034</c:v>
                </c:pt>
                <c:pt idx="1849">
                  <c:v>3694.29350104822</c:v>
                </c:pt>
                <c:pt idx="1850">
                  <c:v>3696.2893081761</c:v>
                </c:pt>
                <c:pt idx="1851">
                  <c:v>3698.28511530399</c:v>
                </c:pt>
                <c:pt idx="1852">
                  <c:v>3700.28092243187</c:v>
                </c:pt>
                <c:pt idx="1853">
                  <c:v>3702.276729559749</c:v>
                </c:pt>
                <c:pt idx="1854">
                  <c:v>3704.27253668764</c:v>
                </c:pt>
                <c:pt idx="1855">
                  <c:v>3706.26834381552</c:v>
                </c:pt>
                <c:pt idx="1856">
                  <c:v>3708.2641509434</c:v>
                </c:pt>
                <c:pt idx="1857">
                  <c:v>3710.259958071281</c:v>
                </c:pt>
                <c:pt idx="1858">
                  <c:v>3712.25576519917</c:v>
                </c:pt>
                <c:pt idx="1859">
                  <c:v>3714.251572327051</c:v>
                </c:pt>
                <c:pt idx="1860">
                  <c:v>3716.247379454929</c:v>
                </c:pt>
                <c:pt idx="1861">
                  <c:v>3718.243186582811</c:v>
                </c:pt>
                <c:pt idx="1862">
                  <c:v>3720.238993710699</c:v>
                </c:pt>
                <c:pt idx="1863">
                  <c:v>3722.23480083858</c:v>
                </c:pt>
                <c:pt idx="1864">
                  <c:v>3724.23060796646</c:v>
                </c:pt>
                <c:pt idx="1865">
                  <c:v>3726.22641509434</c:v>
                </c:pt>
                <c:pt idx="1866">
                  <c:v>3728.22222222223</c:v>
                </c:pt>
                <c:pt idx="1867">
                  <c:v>3730.218029350109</c:v>
                </c:pt>
                <c:pt idx="1868">
                  <c:v>3732.213836477991</c:v>
                </c:pt>
                <c:pt idx="1869">
                  <c:v>3734.209643605869</c:v>
                </c:pt>
                <c:pt idx="1870">
                  <c:v>3736.20545073376</c:v>
                </c:pt>
                <c:pt idx="1871">
                  <c:v>3738.20125786164</c:v>
                </c:pt>
                <c:pt idx="1872">
                  <c:v>3740.19706498952</c:v>
                </c:pt>
                <c:pt idx="1873">
                  <c:v>3742.1928721174</c:v>
                </c:pt>
                <c:pt idx="1874">
                  <c:v>3744.18867924529</c:v>
                </c:pt>
                <c:pt idx="1875">
                  <c:v>3746.18448637317</c:v>
                </c:pt>
                <c:pt idx="1876">
                  <c:v>3748.18029350105</c:v>
                </c:pt>
                <c:pt idx="1877">
                  <c:v>3750.17610062894</c:v>
                </c:pt>
                <c:pt idx="1878">
                  <c:v>3752.17190775682</c:v>
                </c:pt>
                <c:pt idx="1879">
                  <c:v>3754.1677148847</c:v>
                </c:pt>
                <c:pt idx="1880">
                  <c:v>3756.163522012581</c:v>
                </c:pt>
                <c:pt idx="1881">
                  <c:v>3758.15932914047</c:v>
                </c:pt>
                <c:pt idx="1882">
                  <c:v>3760.155136268351</c:v>
                </c:pt>
                <c:pt idx="1883">
                  <c:v>3762.15094339623</c:v>
                </c:pt>
                <c:pt idx="1884">
                  <c:v>3764.14675052411</c:v>
                </c:pt>
                <c:pt idx="1885">
                  <c:v>3766.142557652</c:v>
                </c:pt>
                <c:pt idx="1886">
                  <c:v>3768.13836477988</c:v>
                </c:pt>
                <c:pt idx="1887">
                  <c:v>3770.13417190776</c:v>
                </c:pt>
                <c:pt idx="1888">
                  <c:v>3772.12997903564</c:v>
                </c:pt>
                <c:pt idx="1889">
                  <c:v>3774.12578616353</c:v>
                </c:pt>
                <c:pt idx="1890">
                  <c:v>3776.121593291411</c:v>
                </c:pt>
                <c:pt idx="1891">
                  <c:v>3778.11740041929</c:v>
                </c:pt>
                <c:pt idx="1892">
                  <c:v>3780.113207547171</c:v>
                </c:pt>
                <c:pt idx="1893">
                  <c:v>3782.109014675061</c:v>
                </c:pt>
                <c:pt idx="1894">
                  <c:v>3784.104821802939</c:v>
                </c:pt>
                <c:pt idx="1895">
                  <c:v>3786.10062893082</c:v>
                </c:pt>
                <c:pt idx="1896">
                  <c:v>3788.0964360587</c:v>
                </c:pt>
                <c:pt idx="1897">
                  <c:v>3790.09224318659</c:v>
                </c:pt>
                <c:pt idx="1898">
                  <c:v>3792.08805031447</c:v>
                </c:pt>
                <c:pt idx="1899">
                  <c:v>3794.08385744235</c:v>
                </c:pt>
                <c:pt idx="1900">
                  <c:v>3796.079664570241</c:v>
                </c:pt>
                <c:pt idx="1901">
                  <c:v>3798.07547169812</c:v>
                </c:pt>
                <c:pt idx="1902">
                  <c:v>3800.071278826001</c:v>
                </c:pt>
                <c:pt idx="1903">
                  <c:v>3802.067085953879</c:v>
                </c:pt>
                <c:pt idx="1904">
                  <c:v>3804.06289308177</c:v>
                </c:pt>
                <c:pt idx="1905">
                  <c:v>3806.05870020965</c:v>
                </c:pt>
                <c:pt idx="1906">
                  <c:v>3808.054507337531</c:v>
                </c:pt>
                <c:pt idx="1907">
                  <c:v>3810.050314465411</c:v>
                </c:pt>
                <c:pt idx="1908">
                  <c:v>3812.0461215933</c:v>
                </c:pt>
                <c:pt idx="1909">
                  <c:v>3814.04192872118</c:v>
                </c:pt>
                <c:pt idx="1910">
                  <c:v>3816.037735849061</c:v>
                </c:pt>
                <c:pt idx="1911">
                  <c:v>3818.033542976941</c:v>
                </c:pt>
                <c:pt idx="1912">
                  <c:v>3820.02935010483</c:v>
                </c:pt>
                <c:pt idx="1913">
                  <c:v>3822.025157232711</c:v>
                </c:pt>
                <c:pt idx="1914">
                  <c:v>3824.02096436059</c:v>
                </c:pt>
                <c:pt idx="1915">
                  <c:v>3826.01677148847</c:v>
                </c:pt>
                <c:pt idx="1916">
                  <c:v>3828.012578616361</c:v>
                </c:pt>
                <c:pt idx="1917">
                  <c:v>3830.008385744239</c:v>
                </c:pt>
                <c:pt idx="1918">
                  <c:v>3832.004192872121</c:v>
                </c:pt>
                <c:pt idx="1919">
                  <c:v>3834.0</c:v>
                </c:pt>
                <c:pt idx="1920">
                  <c:v>3835.99580712789</c:v>
                </c:pt>
                <c:pt idx="1921">
                  <c:v>3837.991614255771</c:v>
                </c:pt>
                <c:pt idx="1922">
                  <c:v>3839.98742138365</c:v>
                </c:pt>
                <c:pt idx="1923">
                  <c:v>3841.983228511531</c:v>
                </c:pt>
                <c:pt idx="1924">
                  <c:v>3843.979035639421</c:v>
                </c:pt>
                <c:pt idx="1925">
                  <c:v>3845.9748427673</c:v>
                </c:pt>
                <c:pt idx="1926">
                  <c:v>3847.97064989518</c:v>
                </c:pt>
                <c:pt idx="1927">
                  <c:v>3849.96645702307</c:v>
                </c:pt>
                <c:pt idx="1928">
                  <c:v>3851.962264150949</c:v>
                </c:pt>
                <c:pt idx="1929">
                  <c:v>3853.95807127883</c:v>
                </c:pt>
                <c:pt idx="1930">
                  <c:v>3855.95387840671</c:v>
                </c:pt>
                <c:pt idx="1931">
                  <c:v>3857.9496855346</c:v>
                </c:pt>
                <c:pt idx="1932">
                  <c:v>3859.945492662481</c:v>
                </c:pt>
                <c:pt idx="1933">
                  <c:v>3861.94129979036</c:v>
                </c:pt>
                <c:pt idx="1934">
                  <c:v>3863.937106918241</c:v>
                </c:pt>
                <c:pt idx="1935">
                  <c:v>3865.932914046131</c:v>
                </c:pt>
                <c:pt idx="1936">
                  <c:v>3867.92872117401</c:v>
                </c:pt>
                <c:pt idx="1937">
                  <c:v>3869.92452830189</c:v>
                </c:pt>
                <c:pt idx="1938">
                  <c:v>3871.92033542977</c:v>
                </c:pt>
                <c:pt idx="1939">
                  <c:v>3873.916142557661</c:v>
                </c:pt>
                <c:pt idx="1940">
                  <c:v>3875.911949685541</c:v>
                </c:pt>
                <c:pt idx="1941">
                  <c:v>3877.907756813421</c:v>
                </c:pt>
                <c:pt idx="1942">
                  <c:v>3879.903563941301</c:v>
                </c:pt>
                <c:pt idx="1943">
                  <c:v>3881.89937106919</c:v>
                </c:pt>
                <c:pt idx="1944">
                  <c:v>3883.895178197071</c:v>
                </c:pt>
                <c:pt idx="1945">
                  <c:v>3885.89098532495</c:v>
                </c:pt>
                <c:pt idx="1946">
                  <c:v>3887.88679245283</c:v>
                </c:pt>
                <c:pt idx="1947">
                  <c:v>3889.88259958072</c:v>
                </c:pt>
                <c:pt idx="1948">
                  <c:v>3891.8784067086</c:v>
                </c:pt>
                <c:pt idx="1949">
                  <c:v>3893.874213836481</c:v>
                </c:pt>
                <c:pt idx="1950">
                  <c:v>3895.870020964371</c:v>
                </c:pt>
                <c:pt idx="1951">
                  <c:v>3897.86582809225</c:v>
                </c:pt>
                <c:pt idx="1952">
                  <c:v>3899.86163522013</c:v>
                </c:pt>
                <c:pt idx="1953">
                  <c:v>3901.857442348011</c:v>
                </c:pt>
                <c:pt idx="1954">
                  <c:v>3903.8532494759</c:v>
                </c:pt>
                <c:pt idx="1955">
                  <c:v>3905.849056603781</c:v>
                </c:pt>
                <c:pt idx="1956">
                  <c:v>3907.844863731659</c:v>
                </c:pt>
                <c:pt idx="1957">
                  <c:v>3909.840670859541</c:v>
                </c:pt>
                <c:pt idx="1958">
                  <c:v>3911.836477987431</c:v>
                </c:pt>
                <c:pt idx="1959">
                  <c:v>3913.83228511531</c:v>
                </c:pt>
                <c:pt idx="1960">
                  <c:v>3915.828092243191</c:v>
                </c:pt>
                <c:pt idx="1961">
                  <c:v>3917.82389937107</c:v>
                </c:pt>
                <c:pt idx="1962">
                  <c:v>3919.819706498961</c:v>
                </c:pt>
                <c:pt idx="1963">
                  <c:v>3921.815513626841</c:v>
                </c:pt>
                <c:pt idx="1964">
                  <c:v>3923.811320754721</c:v>
                </c:pt>
                <c:pt idx="1965">
                  <c:v>3925.807127882601</c:v>
                </c:pt>
                <c:pt idx="1966">
                  <c:v>3927.802935010491</c:v>
                </c:pt>
                <c:pt idx="1967">
                  <c:v>3929.79874213837</c:v>
                </c:pt>
                <c:pt idx="1968">
                  <c:v>3931.79454926625</c:v>
                </c:pt>
                <c:pt idx="1969">
                  <c:v>3933.790356394131</c:v>
                </c:pt>
                <c:pt idx="1970">
                  <c:v>3935.78616352202</c:v>
                </c:pt>
                <c:pt idx="1971">
                  <c:v>3937.7819706499</c:v>
                </c:pt>
                <c:pt idx="1972">
                  <c:v>3939.77777777778</c:v>
                </c:pt>
                <c:pt idx="1973">
                  <c:v>3941.77358490566</c:v>
                </c:pt>
                <c:pt idx="1974">
                  <c:v>3943.769392033551</c:v>
                </c:pt>
                <c:pt idx="1975">
                  <c:v>3945.76519916143</c:v>
                </c:pt>
                <c:pt idx="1976">
                  <c:v>3947.761006289311</c:v>
                </c:pt>
                <c:pt idx="1977">
                  <c:v>3949.75681341719</c:v>
                </c:pt>
                <c:pt idx="1978">
                  <c:v>3951.75262054508</c:v>
                </c:pt>
                <c:pt idx="1979">
                  <c:v>3953.74842767296</c:v>
                </c:pt>
                <c:pt idx="1980">
                  <c:v>3955.74423480084</c:v>
                </c:pt>
                <c:pt idx="1981">
                  <c:v>3957.7400419287</c:v>
                </c:pt>
                <c:pt idx="1982">
                  <c:v>3959.735849056603</c:v>
                </c:pt>
                <c:pt idx="1983">
                  <c:v>3961.731656184491</c:v>
                </c:pt>
                <c:pt idx="1984">
                  <c:v>3963.72746331237</c:v>
                </c:pt>
                <c:pt idx="1985">
                  <c:v>3965.72327044026</c:v>
                </c:pt>
                <c:pt idx="1986">
                  <c:v>3967.71907756814</c:v>
                </c:pt>
                <c:pt idx="1987">
                  <c:v>3969.714884696018</c:v>
                </c:pt>
                <c:pt idx="1988">
                  <c:v>3971.7106918239</c:v>
                </c:pt>
                <c:pt idx="1989">
                  <c:v>3973.706498951783</c:v>
                </c:pt>
                <c:pt idx="1990">
                  <c:v>3975.70230607967</c:v>
                </c:pt>
                <c:pt idx="1991">
                  <c:v>3977.698113207551</c:v>
                </c:pt>
                <c:pt idx="1992">
                  <c:v>3979.693920335431</c:v>
                </c:pt>
                <c:pt idx="1993">
                  <c:v>3981.68972746332</c:v>
                </c:pt>
                <c:pt idx="1994">
                  <c:v>3983.685534591201</c:v>
                </c:pt>
                <c:pt idx="1995">
                  <c:v>3985.68134171908</c:v>
                </c:pt>
                <c:pt idx="1996">
                  <c:v>3987.677148846961</c:v>
                </c:pt>
                <c:pt idx="1997">
                  <c:v>3989.67295597485</c:v>
                </c:pt>
                <c:pt idx="1998">
                  <c:v>3991.668763102723</c:v>
                </c:pt>
                <c:pt idx="1999">
                  <c:v>3993.66457023061</c:v>
                </c:pt>
                <c:pt idx="2000">
                  <c:v>3995.66037735849</c:v>
                </c:pt>
                <c:pt idx="2001">
                  <c:v>3997.65618448638</c:v>
                </c:pt>
                <c:pt idx="2002">
                  <c:v>3999.65199161426</c:v>
                </c:pt>
                <c:pt idx="2003">
                  <c:v>4001.64779874214</c:v>
                </c:pt>
                <c:pt idx="2004">
                  <c:v>4003.64360587002</c:v>
                </c:pt>
                <c:pt idx="2005">
                  <c:v>4005.639412997901</c:v>
                </c:pt>
                <c:pt idx="2006">
                  <c:v>4007.635220125789</c:v>
                </c:pt>
                <c:pt idx="2007">
                  <c:v>4009.631027253671</c:v>
                </c:pt>
                <c:pt idx="2008">
                  <c:v>4011.62683438155</c:v>
                </c:pt>
                <c:pt idx="2009">
                  <c:v>4013.62264150943</c:v>
                </c:pt>
                <c:pt idx="2010">
                  <c:v>4015.61844863732</c:v>
                </c:pt>
                <c:pt idx="2011">
                  <c:v>4017.6142557652</c:v>
                </c:pt>
                <c:pt idx="2012">
                  <c:v>4019.610062893081</c:v>
                </c:pt>
                <c:pt idx="2013">
                  <c:v>4021.605870020959</c:v>
                </c:pt>
                <c:pt idx="2014">
                  <c:v>4023.60167714885</c:v>
                </c:pt>
                <c:pt idx="2015">
                  <c:v>4025.59748427673</c:v>
                </c:pt>
                <c:pt idx="2016">
                  <c:v>4027.59329140461</c:v>
                </c:pt>
                <c:pt idx="2017">
                  <c:v>4029.589098532491</c:v>
                </c:pt>
                <c:pt idx="2018">
                  <c:v>4031.58490566038</c:v>
                </c:pt>
                <c:pt idx="2019">
                  <c:v>4033.580712788261</c:v>
                </c:pt>
                <c:pt idx="2020">
                  <c:v>4035.57651991614</c:v>
                </c:pt>
                <c:pt idx="2021">
                  <c:v>4037.572327044031</c:v>
                </c:pt>
                <c:pt idx="2022">
                  <c:v>4039.56813417191</c:v>
                </c:pt>
                <c:pt idx="2023">
                  <c:v>4041.56394129979</c:v>
                </c:pt>
                <c:pt idx="2024">
                  <c:v>4043.559748427669</c:v>
                </c:pt>
                <c:pt idx="2025">
                  <c:v>4045.555555555561</c:v>
                </c:pt>
                <c:pt idx="2026">
                  <c:v>4047.551362683441</c:v>
                </c:pt>
                <c:pt idx="2027">
                  <c:v>4049.54716981132</c:v>
                </c:pt>
                <c:pt idx="2028">
                  <c:v>4051.542976939201</c:v>
                </c:pt>
                <c:pt idx="2029">
                  <c:v>4053.538784067089</c:v>
                </c:pt>
                <c:pt idx="2030">
                  <c:v>4055.53459119497</c:v>
                </c:pt>
                <c:pt idx="2031">
                  <c:v>4057.53039832285</c:v>
                </c:pt>
                <c:pt idx="2032">
                  <c:v>4059.526205450723</c:v>
                </c:pt>
                <c:pt idx="2033">
                  <c:v>4061.522012578621</c:v>
                </c:pt>
                <c:pt idx="2034">
                  <c:v>4063.5178197065</c:v>
                </c:pt>
                <c:pt idx="2035">
                  <c:v>4065.513626834381</c:v>
                </c:pt>
                <c:pt idx="2036">
                  <c:v>4067.50943396226</c:v>
                </c:pt>
                <c:pt idx="2037">
                  <c:v>4069.50524109015</c:v>
                </c:pt>
                <c:pt idx="2038">
                  <c:v>4071.50104821803</c:v>
                </c:pt>
                <c:pt idx="2039">
                  <c:v>4073.49685534591</c:v>
                </c:pt>
                <c:pt idx="2040">
                  <c:v>4075.49266247379</c:v>
                </c:pt>
                <c:pt idx="2041">
                  <c:v>4077.488469601651</c:v>
                </c:pt>
                <c:pt idx="2042">
                  <c:v>4079.48427672956</c:v>
                </c:pt>
                <c:pt idx="2043">
                  <c:v>4081.48008385744</c:v>
                </c:pt>
                <c:pt idx="2044">
                  <c:v>4083.475890985331</c:v>
                </c:pt>
                <c:pt idx="2045">
                  <c:v>4085.47169811321</c:v>
                </c:pt>
                <c:pt idx="2046">
                  <c:v>4087.467505241091</c:v>
                </c:pt>
                <c:pt idx="2047">
                  <c:v>4089.463312368971</c:v>
                </c:pt>
                <c:pt idx="2048">
                  <c:v>4091.45911949686</c:v>
                </c:pt>
                <c:pt idx="2049">
                  <c:v>4093.45492662474</c:v>
                </c:pt>
                <c:pt idx="2050">
                  <c:v>4095.45073375262</c:v>
                </c:pt>
                <c:pt idx="2051">
                  <c:v>4097.4465408805</c:v>
                </c:pt>
                <c:pt idx="2052">
                  <c:v>4099.44234800839</c:v>
                </c:pt>
                <c:pt idx="2053">
                  <c:v>4101.438155136227</c:v>
                </c:pt>
                <c:pt idx="2054">
                  <c:v>4103.433962264136</c:v>
                </c:pt>
                <c:pt idx="2055">
                  <c:v>4105.42976939203</c:v>
                </c:pt>
                <c:pt idx="2056">
                  <c:v>4107.425576519935</c:v>
                </c:pt>
                <c:pt idx="2057">
                  <c:v>4109.4213836478</c:v>
                </c:pt>
                <c:pt idx="2058">
                  <c:v>4111.41719077568</c:v>
                </c:pt>
                <c:pt idx="2059">
                  <c:v>4113.41299790356</c:v>
                </c:pt>
                <c:pt idx="2060">
                  <c:v>4115.408805031449</c:v>
                </c:pt>
                <c:pt idx="2061">
                  <c:v>4117.40461215933</c:v>
                </c:pt>
                <c:pt idx="2062">
                  <c:v>4119.40041928721</c:v>
                </c:pt>
                <c:pt idx="2063">
                  <c:v>4121.3962264151</c:v>
                </c:pt>
                <c:pt idx="2064">
                  <c:v>4123.392033542982</c:v>
                </c:pt>
                <c:pt idx="2065">
                  <c:v>4125.38784067086</c:v>
                </c:pt>
                <c:pt idx="2066">
                  <c:v>4127.38364779874</c:v>
                </c:pt>
                <c:pt idx="2067">
                  <c:v>4129.379454926619</c:v>
                </c:pt>
                <c:pt idx="2068">
                  <c:v>4131.375262054511</c:v>
                </c:pt>
                <c:pt idx="2069">
                  <c:v>4133.371069182391</c:v>
                </c:pt>
                <c:pt idx="2070">
                  <c:v>4135.366876310271</c:v>
                </c:pt>
                <c:pt idx="2071">
                  <c:v>4137.362683438163</c:v>
                </c:pt>
                <c:pt idx="2072">
                  <c:v>4139.35849056604</c:v>
                </c:pt>
                <c:pt idx="2073">
                  <c:v>4141.354297693921</c:v>
                </c:pt>
                <c:pt idx="2074">
                  <c:v>4143.350104821804</c:v>
                </c:pt>
                <c:pt idx="2075">
                  <c:v>4145.34591194969</c:v>
                </c:pt>
                <c:pt idx="2076">
                  <c:v>4147.341719077571</c:v>
                </c:pt>
                <c:pt idx="2077">
                  <c:v>4149.337526205451</c:v>
                </c:pt>
                <c:pt idx="2078">
                  <c:v>4151.333333333328</c:v>
                </c:pt>
                <c:pt idx="2079">
                  <c:v>4153.32914046123</c:v>
                </c:pt>
                <c:pt idx="2080">
                  <c:v>4155.324947589101</c:v>
                </c:pt>
                <c:pt idx="2081">
                  <c:v>4157.32075471698</c:v>
                </c:pt>
                <c:pt idx="2082">
                  <c:v>4159.316561844862</c:v>
                </c:pt>
                <c:pt idx="2083">
                  <c:v>4161.312368972751</c:v>
                </c:pt>
                <c:pt idx="2084">
                  <c:v>4163.308176100631</c:v>
                </c:pt>
                <c:pt idx="2085">
                  <c:v>4165.303983228509</c:v>
                </c:pt>
                <c:pt idx="2086">
                  <c:v>4167.299790356376</c:v>
                </c:pt>
                <c:pt idx="2087">
                  <c:v>4169.29559748428</c:v>
                </c:pt>
                <c:pt idx="2088">
                  <c:v>4171.291404612161</c:v>
                </c:pt>
                <c:pt idx="2089">
                  <c:v>4173.287211740037</c:v>
                </c:pt>
                <c:pt idx="2090">
                  <c:v>4175.28301886792</c:v>
                </c:pt>
                <c:pt idx="2091">
                  <c:v>4177.27882599581</c:v>
                </c:pt>
                <c:pt idx="2092">
                  <c:v>4179.27463312369</c:v>
                </c:pt>
                <c:pt idx="2093">
                  <c:v>4181.27044025157</c:v>
                </c:pt>
                <c:pt idx="2094">
                  <c:v>4183.266247379461</c:v>
                </c:pt>
                <c:pt idx="2095">
                  <c:v>4185.262054507345</c:v>
                </c:pt>
                <c:pt idx="2096">
                  <c:v>4187.25786163522</c:v>
                </c:pt>
                <c:pt idx="2097">
                  <c:v>4189.253668763101</c:v>
                </c:pt>
                <c:pt idx="2098">
                  <c:v>4191.24947589099</c:v>
                </c:pt>
                <c:pt idx="2099">
                  <c:v>4193.24528301887</c:v>
                </c:pt>
                <c:pt idx="2100">
                  <c:v>4195.241090146747</c:v>
                </c:pt>
                <c:pt idx="2101">
                  <c:v>4197.2368972746</c:v>
                </c:pt>
                <c:pt idx="2102">
                  <c:v>4199.232704402521</c:v>
                </c:pt>
                <c:pt idx="2103">
                  <c:v>4201.2285115304</c:v>
                </c:pt>
                <c:pt idx="2104">
                  <c:v>4203.22431865828</c:v>
                </c:pt>
                <c:pt idx="2105">
                  <c:v>4205.220125786161</c:v>
                </c:pt>
                <c:pt idx="2106">
                  <c:v>4207.21593291405</c:v>
                </c:pt>
                <c:pt idx="2107">
                  <c:v>4209.21174004193</c:v>
                </c:pt>
                <c:pt idx="2108">
                  <c:v>4211.20754716981</c:v>
                </c:pt>
                <c:pt idx="2109">
                  <c:v>4213.20335429769</c:v>
                </c:pt>
                <c:pt idx="2110">
                  <c:v>4215.19916142559</c:v>
                </c:pt>
                <c:pt idx="2111">
                  <c:v>4217.19496855347</c:v>
                </c:pt>
                <c:pt idx="2112">
                  <c:v>4219.190775681341</c:v>
                </c:pt>
                <c:pt idx="2113">
                  <c:v>4221.186582809231</c:v>
                </c:pt>
                <c:pt idx="2114">
                  <c:v>4223.18238993711</c:v>
                </c:pt>
                <c:pt idx="2115">
                  <c:v>4225.17819706499</c:v>
                </c:pt>
                <c:pt idx="2116">
                  <c:v>4227.174004192871</c:v>
                </c:pt>
                <c:pt idx="2117">
                  <c:v>4229.16981132076</c:v>
                </c:pt>
                <c:pt idx="2118">
                  <c:v>4231.165618448641</c:v>
                </c:pt>
                <c:pt idx="2119">
                  <c:v>4233.16142557653</c:v>
                </c:pt>
                <c:pt idx="2120">
                  <c:v>4235.157232704401</c:v>
                </c:pt>
                <c:pt idx="2121">
                  <c:v>4237.15303983229</c:v>
                </c:pt>
                <c:pt idx="2122">
                  <c:v>4239.14884696017</c:v>
                </c:pt>
                <c:pt idx="2123">
                  <c:v>4241.144654088051</c:v>
                </c:pt>
                <c:pt idx="2124">
                  <c:v>4243.140461215934</c:v>
                </c:pt>
                <c:pt idx="2125">
                  <c:v>4245.136268343821</c:v>
                </c:pt>
                <c:pt idx="2126">
                  <c:v>4247.13207547171</c:v>
                </c:pt>
                <c:pt idx="2127">
                  <c:v>4249.127882599581</c:v>
                </c:pt>
                <c:pt idx="2128">
                  <c:v>4251.123689727462</c:v>
                </c:pt>
                <c:pt idx="2129">
                  <c:v>4253.119496855351</c:v>
                </c:pt>
                <c:pt idx="2130">
                  <c:v>4255.115303983231</c:v>
                </c:pt>
                <c:pt idx="2131">
                  <c:v>4257.111111111114</c:v>
                </c:pt>
                <c:pt idx="2132">
                  <c:v>4259.10691823899</c:v>
                </c:pt>
                <c:pt idx="2133">
                  <c:v>4261.102725366881</c:v>
                </c:pt>
                <c:pt idx="2134">
                  <c:v>4263.098532494761</c:v>
                </c:pt>
                <c:pt idx="2135">
                  <c:v>4265.09433962264</c:v>
                </c:pt>
                <c:pt idx="2136">
                  <c:v>4267.090146750521</c:v>
                </c:pt>
                <c:pt idx="2137">
                  <c:v>4269.08595387841</c:v>
                </c:pt>
                <c:pt idx="2138">
                  <c:v>4271.08176100629</c:v>
                </c:pt>
                <c:pt idx="2139">
                  <c:v>4273.077568134167</c:v>
                </c:pt>
                <c:pt idx="2140">
                  <c:v>4275.07337526203</c:v>
                </c:pt>
                <c:pt idx="2141">
                  <c:v>4277.069182389941</c:v>
                </c:pt>
                <c:pt idx="2142">
                  <c:v>4279.064989517823</c:v>
                </c:pt>
                <c:pt idx="2143">
                  <c:v>4281.0607966457</c:v>
                </c:pt>
                <c:pt idx="2144">
                  <c:v>4283.0566037736</c:v>
                </c:pt>
                <c:pt idx="2145">
                  <c:v>4285.052410901481</c:v>
                </c:pt>
                <c:pt idx="2146">
                  <c:v>4287.04821802935</c:v>
                </c:pt>
                <c:pt idx="2147">
                  <c:v>4289.044025157231</c:v>
                </c:pt>
                <c:pt idx="2148">
                  <c:v>4291.03983228512</c:v>
                </c:pt>
                <c:pt idx="2149">
                  <c:v>4293.035639413003</c:v>
                </c:pt>
                <c:pt idx="2150">
                  <c:v>4295.03144654088</c:v>
                </c:pt>
                <c:pt idx="2151">
                  <c:v>4297.027253668761</c:v>
                </c:pt>
                <c:pt idx="2152">
                  <c:v>4299.023060796651</c:v>
                </c:pt>
                <c:pt idx="2153">
                  <c:v>4301.018867924528</c:v>
                </c:pt>
                <c:pt idx="2154">
                  <c:v>4303.014675052411</c:v>
                </c:pt>
                <c:pt idx="2155">
                  <c:v>4305.01048218029</c:v>
                </c:pt>
                <c:pt idx="2156">
                  <c:v>4307.00628930818</c:v>
                </c:pt>
                <c:pt idx="2157">
                  <c:v>4309.00209643606</c:v>
                </c:pt>
                <c:pt idx="2158">
                  <c:v>4310.997903563941</c:v>
                </c:pt>
                <c:pt idx="2159">
                  <c:v>4312.99371069182</c:v>
                </c:pt>
                <c:pt idx="2160">
                  <c:v>4314.989517819708</c:v>
                </c:pt>
                <c:pt idx="2161">
                  <c:v>4316.98532494759</c:v>
                </c:pt>
                <c:pt idx="2162">
                  <c:v>4318.981132075471</c:v>
                </c:pt>
                <c:pt idx="2163">
                  <c:v>4320.97693920335</c:v>
                </c:pt>
                <c:pt idx="2164">
                  <c:v>4322.972746331237</c:v>
                </c:pt>
                <c:pt idx="2165">
                  <c:v>4324.968553459121</c:v>
                </c:pt>
                <c:pt idx="2166">
                  <c:v>4326.964360587001</c:v>
                </c:pt>
                <c:pt idx="2167">
                  <c:v>4328.96016771489</c:v>
                </c:pt>
                <c:pt idx="2168">
                  <c:v>4330.95597484277</c:v>
                </c:pt>
                <c:pt idx="2169">
                  <c:v>4332.95178197065</c:v>
                </c:pt>
                <c:pt idx="2170">
                  <c:v>4334.94758909853</c:v>
                </c:pt>
                <c:pt idx="2171">
                  <c:v>4336.943396226371</c:v>
                </c:pt>
                <c:pt idx="2172">
                  <c:v>4338.9392033543</c:v>
                </c:pt>
                <c:pt idx="2173">
                  <c:v>4340.93501048218</c:v>
                </c:pt>
                <c:pt idx="2174">
                  <c:v>4342.930817610017</c:v>
                </c:pt>
                <c:pt idx="2175">
                  <c:v>4344.92662473796</c:v>
                </c:pt>
                <c:pt idx="2176">
                  <c:v>4346.92243186584</c:v>
                </c:pt>
                <c:pt idx="2177">
                  <c:v>4348.918238993711</c:v>
                </c:pt>
                <c:pt idx="2178">
                  <c:v>4350.91404612159</c:v>
                </c:pt>
                <c:pt idx="2179">
                  <c:v>4352.90985324945</c:v>
                </c:pt>
                <c:pt idx="2180">
                  <c:v>4354.905660377361</c:v>
                </c:pt>
                <c:pt idx="2181">
                  <c:v>4356.90146750524</c:v>
                </c:pt>
                <c:pt idx="2182">
                  <c:v>4358.897274633121</c:v>
                </c:pt>
                <c:pt idx="2183">
                  <c:v>4360.893081761011</c:v>
                </c:pt>
                <c:pt idx="2184">
                  <c:v>4362.88888888889</c:v>
                </c:pt>
                <c:pt idx="2185">
                  <c:v>4364.88469601677</c:v>
                </c:pt>
                <c:pt idx="2186">
                  <c:v>4366.88050314465</c:v>
                </c:pt>
                <c:pt idx="2187">
                  <c:v>4368.87631027254</c:v>
                </c:pt>
                <c:pt idx="2188">
                  <c:v>4370.87211740042</c:v>
                </c:pt>
                <c:pt idx="2189">
                  <c:v>4372.867924528301</c:v>
                </c:pt>
                <c:pt idx="2190">
                  <c:v>4374.863731656191</c:v>
                </c:pt>
                <c:pt idx="2191">
                  <c:v>4376.859538784071</c:v>
                </c:pt>
                <c:pt idx="2192">
                  <c:v>4378.85534591195</c:v>
                </c:pt>
                <c:pt idx="2193">
                  <c:v>4380.851153039831</c:v>
                </c:pt>
                <c:pt idx="2194">
                  <c:v>4382.84696016773</c:v>
                </c:pt>
                <c:pt idx="2195">
                  <c:v>4384.8427672956</c:v>
                </c:pt>
                <c:pt idx="2196">
                  <c:v>4386.838574423481</c:v>
                </c:pt>
                <c:pt idx="2197">
                  <c:v>4388.834381551361</c:v>
                </c:pt>
                <c:pt idx="2198">
                  <c:v>4390.830188679251</c:v>
                </c:pt>
                <c:pt idx="2199">
                  <c:v>4392.82599580713</c:v>
                </c:pt>
                <c:pt idx="2200">
                  <c:v>4394.82180293501</c:v>
                </c:pt>
                <c:pt idx="2201">
                  <c:v>4396.817610062891</c:v>
                </c:pt>
                <c:pt idx="2202">
                  <c:v>4398.81341719078</c:v>
                </c:pt>
                <c:pt idx="2203">
                  <c:v>4400.809224318662</c:v>
                </c:pt>
                <c:pt idx="2204">
                  <c:v>4402.805031446541</c:v>
                </c:pt>
                <c:pt idx="2205">
                  <c:v>4404.800838574421</c:v>
                </c:pt>
                <c:pt idx="2206">
                  <c:v>4406.79664570231</c:v>
                </c:pt>
                <c:pt idx="2207">
                  <c:v>4408.792452830176</c:v>
                </c:pt>
                <c:pt idx="2208">
                  <c:v>4410.78825995807</c:v>
                </c:pt>
                <c:pt idx="2209">
                  <c:v>4412.784067085951</c:v>
                </c:pt>
                <c:pt idx="2210">
                  <c:v>4414.77987421384</c:v>
                </c:pt>
                <c:pt idx="2211">
                  <c:v>4416.77568134172</c:v>
                </c:pt>
                <c:pt idx="2212">
                  <c:v>4418.771488469601</c:v>
                </c:pt>
                <c:pt idx="2213">
                  <c:v>4420.76729559749</c:v>
                </c:pt>
                <c:pt idx="2214">
                  <c:v>4422.76310272537</c:v>
                </c:pt>
                <c:pt idx="2215">
                  <c:v>4424.758909853251</c:v>
                </c:pt>
                <c:pt idx="2216">
                  <c:v>4426.75471698113</c:v>
                </c:pt>
                <c:pt idx="2217">
                  <c:v>4428.750524109022</c:v>
                </c:pt>
                <c:pt idx="2218">
                  <c:v>4430.7463312369</c:v>
                </c:pt>
                <c:pt idx="2219">
                  <c:v>4432.742138364781</c:v>
                </c:pt>
                <c:pt idx="2220">
                  <c:v>4434.737945492659</c:v>
                </c:pt>
                <c:pt idx="2221">
                  <c:v>4436.733752620501</c:v>
                </c:pt>
                <c:pt idx="2222">
                  <c:v>4438.72955974843</c:v>
                </c:pt>
                <c:pt idx="2223">
                  <c:v>4440.725366876312</c:v>
                </c:pt>
                <c:pt idx="2224">
                  <c:v>4442.721174004193</c:v>
                </c:pt>
                <c:pt idx="2225">
                  <c:v>4444.71698113208</c:v>
                </c:pt>
                <c:pt idx="2226">
                  <c:v>4446.712788259961</c:v>
                </c:pt>
                <c:pt idx="2227">
                  <c:v>4448.70859538784</c:v>
                </c:pt>
                <c:pt idx="2228">
                  <c:v>4450.70440251572</c:v>
                </c:pt>
                <c:pt idx="2229">
                  <c:v>4452.700209643611</c:v>
                </c:pt>
                <c:pt idx="2230">
                  <c:v>4454.6960167715</c:v>
                </c:pt>
                <c:pt idx="2231">
                  <c:v>4456.691823899373</c:v>
                </c:pt>
                <c:pt idx="2232">
                  <c:v>4458.687631027251</c:v>
                </c:pt>
                <c:pt idx="2233">
                  <c:v>4460.683438155141</c:v>
                </c:pt>
                <c:pt idx="2234">
                  <c:v>4462.679245283031</c:v>
                </c:pt>
                <c:pt idx="2235">
                  <c:v>4464.6750524109</c:v>
                </c:pt>
                <c:pt idx="2236">
                  <c:v>4466.67085953879</c:v>
                </c:pt>
                <c:pt idx="2237">
                  <c:v>4468.66666666668</c:v>
                </c:pt>
                <c:pt idx="2238">
                  <c:v>4470.662473794553</c:v>
                </c:pt>
                <c:pt idx="2239">
                  <c:v>4472.65828092243</c:v>
                </c:pt>
                <c:pt idx="2240">
                  <c:v>4474.654088050321</c:v>
                </c:pt>
                <c:pt idx="2241">
                  <c:v>4476.6498951782</c:v>
                </c:pt>
                <c:pt idx="2242">
                  <c:v>4478.645702306078</c:v>
                </c:pt>
                <c:pt idx="2243">
                  <c:v>4480.64150943397</c:v>
                </c:pt>
                <c:pt idx="2244">
                  <c:v>4482.637316561851</c:v>
                </c:pt>
                <c:pt idx="2245">
                  <c:v>4484.633123689734</c:v>
                </c:pt>
                <c:pt idx="2246">
                  <c:v>4486.628930817611</c:v>
                </c:pt>
                <c:pt idx="2247">
                  <c:v>4488.62473794549</c:v>
                </c:pt>
                <c:pt idx="2248">
                  <c:v>4490.620545073385</c:v>
                </c:pt>
                <c:pt idx="2249">
                  <c:v>4492.61635220126</c:v>
                </c:pt>
                <c:pt idx="2250">
                  <c:v>4494.612159329141</c:v>
                </c:pt>
                <c:pt idx="2251">
                  <c:v>4496.60796645703</c:v>
                </c:pt>
                <c:pt idx="2252">
                  <c:v>4498.60377358491</c:v>
                </c:pt>
                <c:pt idx="2253">
                  <c:v>4500.59958071279</c:v>
                </c:pt>
                <c:pt idx="2254">
                  <c:v>4502.59538784064</c:v>
                </c:pt>
                <c:pt idx="2255">
                  <c:v>4504.591194968551</c:v>
                </c:pt>
                <c:pt idx="2256">
                  <c:v>4506.587002096438</c:v>
                </c:pt>
                <c:pt idx="2257">
                  <c:v>4508.58280922432</c:v>
                </c:pt>
                <c:pt idx="2258">
                  <c:v>4510.5786163522</c:v>
                </c:pt>
                <c:pt idx="2259">
                  <c:v>4512.57442348008</c:v>
                </c:pt>
                <c:pt idx="2260">
                  <c:v>4514.570230607972</c:v>
                </c:pt>
                <c:pt idx="2261">
                  <c:v>4516.566037735851</c:v>
                </c:pt>
                <c:pt idx="2262">
                  <c:v>4518.56184486374</c:v>
                </c:pt>
                <c:pt idx="2263">
                  <c:v>4520.55765199162</c:v>
                </c:pt>
                <c:pt idx="2264">
                  <c:v>4522.5534591195</c:v>
                </c:pt>
                <c:pt idx="2265">
                  <c:v>4524.549266247381</c:v>
                </c:pt>
                <c:pt idx="2266">
                  <c:v>4526.545073375261</c:v>
                </c:pt>
                <c:pt idx="2267">
                  <c:v>4528.54088050315</c:v>
                </c:pt>
                <c:pt idx="2268">
                  <c:v>4530.53668763103</c:v>
                </c:pt>
                <c:pt idx="2269">
                  <c:v>4532.532494758911</c:v>
                </c:pt>
                <c:pt idx="2270">
                  <c:v>4534.52830188679</c:v>
                </c:pt>
                <c:pt idx="2271">
                  <c:v>4536.524109014681</c:v>
                </c:pt>
                <c:pt idx="2272">
                  <c:v>4538.51991614256</c:v>
                </c:pt>
                <c:pt idx="2273">
                  <c:v>4540.515723270441</c:v>
                </c:pt>
                <c:pt idx="2274">
                  <c:v>4542.51153039832</c:v>
                </c:pt>
                <c:pt idx="2275">
                  <c:v>4544.50733752618</c:v>
                </c:pt>
                <c:pt idx="2276">
                  <c:v>4546.503144654091</c:v>
                </c:pt>
                <c:pt idx="2277">
                  <c:v>4548.49895178197</c:v>
                </c:pt>
                <c:pt idx="2278">
                  <c:v>4550.494758909836</c:v>
                </c:pt>
                <c:pt idx="2279">
                  <c:v>4552.490566037741</c:v>
                </c:pt>
                <c:pt idx="2280">
                  <c:v>4554.486373165621</c:v>
                </c:pt>
                <c:pt idx="2281">
                  <c:v>4556.4821802935</c:v>
                </c:pt>
                <c:pt idx="2282">
                  <c:v>4558.47798742135</c:v>
                </c:pt>
                <c:pt idx="2283">
                  <c:v>4560.473794549237</c:v>
                </c:pt>
                <c:pt idx="2284">
                  <c:v>4562.469601677154</c:v>
                </c:pt>
                <c:pt idx="2285">
                  <c:v>4564.46540880503</c:v>
                </c:pt>
                <c:pt idx="2286">
                  <c:v>4566.46121593292</c:v>
                </c:pt>
                <c:pt idx="2287">
                  <c:v>4568.457023060801</c:v>
                </c:pt>
                <c:pt idx="2288">
                  <c:v>4570.45283018868</c:v>
                </c:pt>
                <c:pt idx="2289">
                  <c:v>4572.448637316546</c:v>
                </c:pt>
                <c:pt idx="2290">
                  <c:v>4574.44444444445</c:v>
                </c:pt>
                <c:pt idx="2291">
                  <c:v>4576.440251572331</c:v>
                </c:pt>
                <c:pt idx="2292">
                  <c:v>4578.436058700207</c:v>
                </c:pt>
                <c:pt idx="2293">
                  <c:v>4580.43186582806</c:v>
                </c:pt>
                <c:pt idx="2294">
                  <c:v>4582.427672955981</c:v>
                </c:pt>
                <c:pt idx="2295">
                  <c:v>4584.42348008386</c:v>
                </c:pt>
                <c:pt idx="2296">
                  <c:v>4586.41928721174</c:v>
                </c:pt>
                <c:pt idx="2297">
                  <c:v>4588.41509433962</c:v>
                </c:pt>
                <c:pt idx="2298">
                  <c:v>4590.410901467515</c:v>
                </c:pt>
                <c:pt idx="2299">
                  <c:v>4592.40670859539</c:v>
                </c:pt>
                <c:pt idx="2300">
                  <c:v>4594.40251572327</c:v>
                </c:pt>
                <c:pt idx="2301">
                  <c:v>4596.398322851151</c:v>
                </c:pt>
                <c:pt idx="2302">
                  <c:v>4598.394129979044</c:v>
                </c:pt>
                <c:pt idx="2303">
                  <c:v>4600.38993710692</c:v>
                </c:pt>
                <c:pt idx="2304">
                  <c:v>4602.3857442348</c:v>
                </c:pt>
                <c:pt idx="2305">
                  <c:v>4604.381551362681</c:v>
                </c:pt>
                <c:pt idx="2306">
                  <c:v>4606.377358490568</c:v>
                </c:pt>
                <c:pt idx="2307">
                  <c:v>4608.37316561845</c:v>
                </c:pt>
                <c:pt idx="2308">
                  <c:v>4610.36897274633</c:v>
                </c:pt>
                <c:pt idx="2309">
                  <c:v>4612.36477987422</c:v>
                </c:pt>
                <c:pt idx="2310">
                  <c:v>4614.3605870021</c:v>
                </c:pt>
                <c:pt idx="2311">
                  <c:v>4616.356394129981</c:v>
                </c:pt>
                <c:pt idx="2312">
                  <c:v>4618.35220125787</c:v>
                </c:pt>
                <c:pt idx="2313">
                  <c:v>4620.34800838575</c:v>
                </c:pt>
                <c:pt idx="2314">
                  <c:v>4622.34381551363</c:v>
                </c:pt>
                <c:pt idx="2315">
                  <c:v>4624.339622641511</c:v>
                </c:pt>
                <c:pt idx="2316">
                  <c:v>4626.335429769394</c:v>
                </c:pt>
                <c:pt idx="2317">
                  <c:v>4628.331236897281</c:v>
                </c:pt>
                <c:pt idx="2318">
                  <c:v>4630.327044025161</c:v>
                </c:pt>
                <c:pt idx="2319">
                  <c:v>4632.32285115305</c:v>
                </c:pt>
                <c:pt idx="2320">
                  <c:v>4634.31865828092</c:v>
                </c:pt>
                <c:pt idx="2321">
                  <c:v>4636.314465408811</c:v>
                </c:pt>
                <c:pt idx="2322">
                  <c:v>4638.310272536691</c:v>
                </c:pt>
                <c:pt idx="2323">
                  <c:v>4640.306079664585</c:v>
                </c:pt>
                <c:pt idx="2324">
                  <c:v>4642.30188679245</c:v>
                </c:pt>
                <c:pt idx="2325">
                  <c:v>4644.29769392031</c:v>
                </c:pt>
                <c:pt idx="2326">
                  <c:v>4646.29350104822</c:v>
                </c:pt>
                <c:pt idx="2327">
                  <c:v>4648.289308176099</c:v>
                </c:pt>
                <c:pt idx="2328">
                  <c:v>4650.28511530398</c:v>
                </c:pt>
                <c:pt idx="2329">
                  <c:v>4652.280922431871</c:v>
                </c:pt>
                <c:pt idx="2330">
                  <c:v>4654.276729559755</c:v>
                </c:pt>
                <c:pt idx="2331">
                  <c:v>4656.272536687632</c:v>
                </c:pt>
                <c:pt idx="2332">
                  <c:v>4658.26834381552</c:v>
                </c:pt>
                <c:pt idx="2333">
                  <c:v>4660.2641509434</c:v>
                </c:pt>
                <c:pt idx="2334">
                  <c:v>4662.25995807128</c:v>
                </c:pt>
                <c:pt idx="2335">
                  <c:v>4664.25576519916</c:v>
                </c:pt>
                <c:pt idx="2336">
                  <c:v>4666.25157232705</c:v>
                </c:pt>
                <c:pt idx="2337">
                  <c:v>4668.247379454931</c:v>
                </c:pt>
                <c:pt idx="2338">
                  <c:v>4670.24318658281</c:v>
                </c:pt>
                <c:pt idx="2339">
                  <c:v>4672.23899371066</c:v>
                </c:pt>
                <c:pt idx="2340">
                  <c:v>4674.234800838547</c:v>
                </c:pt>
                <c:pt idx="2341">
                  <c:v>4676.23060796646</c:v>
                </c:pt>
                <c:pt idx="2342">
                  <c:v>4678.22641509434</c:v>
                </c:pt>
                <c:pt idx="2343">
                  <c:v>4680.222222222221</c:v>
                </c:pt>
                <c:pt idx="2344">
                  <c:v>4682.218029350111</c:v>
                </c:pt>
                <c:pt idx="2345">
                  <c:v>4684.213836477993</c:v>
                </c:pt>
                <c:pt idx="2346">
                  <c:v>4686.209643605871</c:v>
                </c:pt>
                <c:pt idx="2347">
                  <c:v>4688.20545073375</c:v>
                </c:pt>
                <c:pt idx="2348">
                  <c:v>4690.20125786164</c:v>
                </c:pt>
                <c:pt idx="2349">
                  <c:v>4692.197064989522</c:v>
                </c:pt>
                <c:pt idx="2350">
                  <c:v>4694.192872117401</c:v>
                </c:pt>
                <c:pt idx="2351">
                  <c:v>4696.188679245281</c:v>
                </c:pt>
                <c:pt idx="2352">
                  <c:v>4698.18448637317</c:v>
                </c:pt>
                <c:pt idx="2353">
                  <c:v>4700.180293501051</c:v>
                </c:pt>
                <c:pt idx="2354">
                  <c:v>4702.176100628931</c:v>
                </c:pt>
                <c:pt idx="2355">
                  <c:v>4704.171907756831</c:v>
                </c:pt>
                <c:pt idx="2356">
                  <c:v>4706.1677148847</c:v>
                </c:pt>
                <c:pt idx="2357">
                  <c:v>4708.163522012581</c:v>
                </c:pt>
                <c:pt idx="2358">
                  <c:v>4710.159329140461</c:v>
                </c:pt>
                <c:pt idx="2359">
                  <c:v>4712.155136268353</c:v>
                </c:pt>
                <c:pt idx="2360">
                  <c:v>4714.15094339623</c:v>
                </c:pt>
                <c:pt idx="2361">
                  <c:v>4716.14675052411</c:v>
                </c:pt>
                <c:pt idx="2362">
                  <c:v>4718.142557651995</c:v>
                </c:pt>
                <c:pt idx="2363">
                  <c:v>4720.138364779882</c:v>
                </c:pt>
                <c:pt idx="2364">
                  <c:v>4722.134171907761</c:v>
                </c:pt>
                <c:pt idx="2365">
                  <c:v>4724.12997903565</c:v>
                </c:pt>
                <c:pt idx="2366">
                  <c:v>4726.125786163524</c:v>
                </c:pt>
                <c:pt idx="2367">
                  <c:v>4728.121593291411</c:v>
                </c:pt>
                <c:pt idx="2368">
                  <c:v>4730.117400419291</c:v>
                </c:pt>
                <c:pt idx="2369">
                  <c:v>4732.113207547171</c:v>
                </c:pt>
                <c:pt idx="2370">
                  <c:v>4734.109014675053</c:v>
                </c:pt>
                <c:pt idx="2371">
                  <c:v>4736.104821802941</c:v>
                </c:pt>
                <c:pt idx="2372">
                  <c:v>4738.100628930821</c:v>
                </c:pt>
                <c:pt idx="2373">
                  <c:v>4740.096436058704</c:v>
                </c:pt>
                <c:pt idx="2374">
                  <c:v>4742.092243186581</c:v>
                </c:pt>
                <c:pt idx="2375">
                  <c:v>4744.08805031444</c:v>
                </c:pt>
                <c:pt idx="2376">
                  <c:v>4746.083857442313</c:v>
                </c:pt>
                <c:pt idx="2377">
                  <c:v>4748.079664570233</c:v>
                </c:pt>
                <c:pt idx="2378">
                  <c:v>4750.07547169811</c:v>
                </c:pt>
                <c:pt idx="2379">
                  <c:v>4752.071278826001</c:v>
                </c:pt>
                <c:pt idx="2380">
                  <c:v>4754.067085953881</c:v>
                </c:pt>
                <c:pt idx="2381">
                  <c:v>4756.062893081762</c:v>
                </c:pt>
                <c:pt idx="2382">
                  <c:v>4758.05870020965</c:v>
                </c:pt>
                <c:pt idx="2383">
                  <c:v>4760.05450733753</c:v>
                </c:pt>
                <c:pt idx="2384">
                  <c:v>4762.050314465413</c:v>
                </c:pt>
                <c:pt idx="2385">
                  <c:v>4764.0461215933</c:v>
                </c:pt>
                <c:pt idx="2386">
                  <c:v>4766.041928721181</c:v>
                </c:pt>
                <c:pt idx="2387">
                  <c:v>4768.037735849023</c:v>
                </c:pt>
                <c:pt idx="2388">
                  <c:v>4770.033542976937</c:v>
                </c:pt>
                <c:pt idx="2389">
                  <c:v>4772.02935010482</c:v>
                </c:pt>
                <c:pt idx="2390">
                  <c:v>4774.02515723271</c:v>
                </c:pt>
                <c:pt idx="2391">
                  <c:v>4776.020964360594</c:v>
                </c:pt>
                <c:pt idx="2392">
                  <c:v>4778.016771488471</c:v>
                </c:pt>
                <c:pt idx="2393">
                  <c:v>4780.012578616351</c:v>
                </c:pt>
                <c:pt idx="2394">
                  <c:v>4782.008385744203</c:v>
                </c:pt>
                <c:pt idx="2395">
                  <c:v>4784.004192872118</c:v>
                </c:pt>
                <c:pt idx="2396">
                  <c:v>4786.0</c:v>
                </c:pt>
                <c:pt idx="2397">
                  <c:v>4787.99580712788</c:v>
                </c:pt>
                <c:pt idx="2398">
                  <c:v>4789.991614255774</c:v>
                </c:pt>
                <c:pt idx="2399">
                  <c:v>4791.98742138365</c:v>
                </c:pt>
                <c:pt idx="2400">
                  <c:v>4793.983228511531</c:v>
                </c:pt>
                <c:pt idx="2401">
                  <c:v>4795.97903563941</c:v>
                </c:pt>
                <c:pt idx="2402">
                  <c:v>4797.974842767298</c:v>
                </c:pt>
                <c:pt idx="2403">
                  <c:v>4799.97064989518</c:v>
                </c:pt>
                <c:pt idx="2404">
                  <c:v>4801.96645702306</c:v>
                </c:pt>
                <c:pt idx="2405">
                  <c:v>4803.96226415096</c:v>
                </c:pt>
                <c:pt idx="2406">
                  <c:v>4805.95807127883</c:v>
                </c:pt>
                <c:pt idx="2407">
                  <c:v>4807.95387840671</c:v>
                </c:pt>
                <c:pt idx="2408">
                  <c:v>4809.94968553459</c:v>
                </c:pt>
                <c:pt idx="2409">
                  <c:v>4811.945492662479</c:v>
                </c:pt>
                <c:pt idx="2410">
                  <c:v>4813.94129979036</c:v>
                </c:pt>
                <c:pt idx="2411">
                  <c:v>4815.937106918207</c:v>
                </c:pt>
                <c:pt idx="2412">
                  <c:v>4817.93291404613</c:v>
                </c:pt>
                <c:pt idx="2413">
                  <c:v>4819.92872117401</c:v>
                </c:pt>
                <c:pt idx="2414">
                  <c:v>4821.924528301891</c:v>
                </c:pt>
                <c:pt idx="2415">
                  <c:v>4823.920335429771</c:v>
                </c:pt>
                <c:pt idx="2416">
                  <c:v>4825.916142557653</c:v>
                </c:pt>
                <c:pt idx="2417">
                  <c:v>4827.911949685541</c:v>
                </c:pt>
                <c:pt idx="2418">
                  <c:v>4829.907756813387</c:v>
                </c:pt>
                <c:pt idx="2419">
                  <c:v>4831.9035639413</c:v>
                </c:pt>
                <c:pt idx="2420">
                  <c:v>4833.899371069182</c:v>
                </c:pt>
                <c:pt idx="2421">
                  <c:v>4835.895178197071</c:v>
                </c:pt>
                <c:pt idx="2422">
                  <c:v>4837.89098532495</c:v>
                </c:pt>
                <c:pt idx="2423">
                  <c:v>4839.88679245283</c:v>
                </c:pt>
                <c:pt idx="2424">
                  <c:v>4841.882599580711</c:v>
                </c:pt>
                <c:pt idx="2425">
                  <c:v>4843.8784067086</c:v>
                </c:pt>
                <c:pt idx="2426">
                  <c:v>4845.87421383648</c:v>
                </c:pt>
                <c:pt idx="2427">
                  <c:v>4847.87002096436</c:v>
                </c:pt>
                <c:pt idx="2428">
                  <c:v>4849.865828092251</c:v>
                </c:pt>
                <c:pt idx="2429">
                  <c:v>4851.861635220131</c:v>
                </c:pt>
                <c:pt idx="2430">
                  <c:v>4853.857442347999</c:v>
                </c:pt>
                <c:pt idx="2431">
                  <c:v>4855.8532494759</c:v>
                </c:pt>
                <c:pt idx="2432">
                  <c:v>4857.849056603781</c:v>
                </c:pt>
                <c:pt idx="2433">
                  <c:v>4859.844863731661</c:v>
                </c:pt>
                <c:pt idx="2434">
                  <c:v>4861.840670859543</c:v>
                </c:pt>
                <c:pt idx="2435">
                  <c:v>4863.83647798742</c:v>
                </c:pt>
                <c:pt idx="2436">
                  <c:v>4865.832285115311</c:v>
                </c:pt>
                <c:pt idx="2437">
                  <c:v>4867.82809224319</c:v>
                </c:pt>
                <c:pt idx="2438">
                  <c:v>4869.82389937107</c:v>
                </c:pt>
                <c:pt idx="2439">
                  <c:v>4871.819706498951</c:v>
                </c:pt>
                <c:pt idx="2440">
                  <c:v>4873.815513626841</c:v>
                </c:pt>
                <c:pt idx="2441">
                  <c:v>4875.811320754723</c:v>
                </c:pt>
                <c:pt idx="2442">
                  <c:v>4877.8071278826</c:v>
                </c:pt>
                <c:pt idx="2443">
                  <c:v>4879.802935010481</c:v>
                </c:pt>
                <c:pt idx="2444">
                  <c:v>4881.798742138343</c:v>
                </c:pt>
                <c:pt idx="2445">
                  <c:v>4883.79454926625</c:v>
                </c:pt>
                <c:pt idx="2446">
                  <c:v>4885.7903563941</c:v>
                </c:pt>
                <c:pt idx="2447">
                  <c:v>4887.786163522011</c:v>
                </c:pt>
                <c:pt idx="2448">
                  <c:v>4889.7819706499</c:v>
                </c:pt>
                <c:pt idx="2449">
                  <c:v>4891.777777777766</c:v>
                </c:pt>
                <c:pt idx="2450">
                  <c:v>4893.77358490566</c:v>
                </c:pt>
                <c:pt idx="2451">
                  <c:v>4895.76939203355</c:v>
                </c:pt>
                <c:pt idx="2452">
                  <c:v>4897.765199161432</c:v>
                </c:pt>
                <c:pt idx="2453">
                  <c:v>4899.761006289311</c:v>
                </c:pt>
                <c:pt idx="2454">
                  <c:v>4901.756813417191</c:v>
                </c:pt>
                <c:pt idx="2455">
                  <c:v>4903.752620545084</c:v>
                </c:pt>
                <c:pt idx="2456">
                  <c:v>4905.74842767296</c:v>
                </c:pt>
                <c:pt idx="2457">
                  <c:v>4907.744234800841</c:v>
                </c:pt>
                <c:pt idx="2458">
                  <c:v>4909.74004192872</c:v>
                </c:pt>
                <c:pt idx="2459">
                  <c:v>4911.73584905661</c:v>
                </c:pt>
                <c:pt idx="2460">
                  <c:v>4913.73165618449</c:v>
                </c:pt>
                <c:pt idx="2461">
                  <c:v>4915.72746331237</c:v>
                </c:pt>
                <c:pt idx="2462">
                  <c:v>4917.72327044025</c:v>
                </c:pt>
                <c:pt idx="2463">
                  <c:v>4919.71907756814</c:v>
                </c:pt>
                <c:pt idx="2464">
                  <c:v>4921.71488469602</c:v>
                </c:pt>
                <c:pt idx="2465">
                  <c:v>4923.710691823901</c:v>
                </c:pt>
                <c:pt idx="2466">
                  <c:v>4925.70649895178</c:v>
                </c:pt>
                <c:pt idx="2467">
                  <c:v>4927.702306079671</c:v>
                </c:pt>
                <c:pt idx="2468">
                  <c:v>4929.698113207551</c:v>
                </c:pt>
                <c:pt idx="2469">
                  <c:v>4931.69392033543</c:v>
                </c:pt>
                <c:pt idx="2470">
                  <c:v>4933.689727463312</c:v>
                </c:pt>
                <c:pt idx="2471">
                  <c:v>4935.68553459121</c:v>
                </c:pt>
                <c:pt idx="2472">
                  <c:v>4937.681341719081</c:v>
                </c:pt>
                <c:pt idx="2473">
                  <c:v>4939.677148846959</c:v>
                </c:pt>
                <c:pt idx="2474">
                  <c:v>4941.67295597484</c:v>
                </c:pt>
                <c:pt idx="2475">
                  <c:v>4943.668763102731</c:v>
                </c:pt>
                <c:pt idx="2476">
                  <c:v>4945.664570230611</c:v>
                </c:pt>
                <c:pt idx="2477">
                  <c:v>4947.66037735849</c:v>
                </c:pt>
                <c:pt idx="2478">
                  <c:v>4949.65618448639</c:v>
                </c:pt>
                <c:pt idx="2479">
                  <c:v>4951.651991614261</c:v>
                </c:pt>
                <c:pt idx="2480">
                  <c:v>4953.647798742098</c:v>
                </c:pt>
                <c:pt idx="2481">
                  <c:v>4955.64360587002</c:v>
                </c:pt>
                <c:pt idx="2482">
                  <c:v>4957.63941299791</c:v>
                </c:pt>
                <c:pt idx="2483">
                  <c:v>4959.635220125795</c:v>
                </c:pt>
                <c:pt idx="2484">
                  <c:v>4961.631027253672</c:v>
                </c:pt>
                <c:pt idx="2485">
                  <c:v>4963.62683438156</c:v>
                </c:pt>
                <c:pt idx="2486">
                  <c:v>4965.62264150945</c:v>
                </c:pt>
                <c:pt idx="2487">
                  <c:v>4967.61844863732</c:v>
                </c:pt>
                <c:pt idx="2488">
                  <c:v>4969.614255765201</c:v>
                </c:pt>
                <c:pt idx="2489">
                  <c:v>4971.610062893081</c:v>
                </c:pt>
                <c:pt idx="2490">
                  <c:v>4973.605870020972</c:v>
                </c:pt>
                <c:pt idx="2491">
                  <c:v>4975.60167714885</c:v>
                </c:pt>
                <c:pt idx="2492">
                  <c:v>4977.59748427673</c:v>
                </c:pt>
                <c:pt idx="2493">
                  <c:v>4979.593291404611</c:v>
                </c:pt>
                <c:pt idx="2494">
                  <c:v>4981.5890985325</c:v>
                </c:pt>
                <c:pt idx="2495">
                  <c:v>4983.58490566038</c:v>
                </c:pt>
                <c:pt idx="2496">
                  <c:v>4985.58071278823</c:v>
                </c:pt>
                <c:pt idx="2497">
                  <c:v>4987.57651991614</c:v>
                </c:pt>
                <c:pt idx="2498">
                  <c:v>4989.572327044028</c:v>
                </c:pt>
                <c:pt idx="2499">
                  <c:v>4991.56813417192</c:v>
                </c:pt>
                <c:pt idx="2500">
                  <c:v>4993.563941299791</c:v>
                </c:pt>
                <c:pt idx="2501">
                  <c:v>4995.559748427681</c:v>
                </c:pt>
                <c:pt idx="2502">
                  <c:v>4997.555555555562</c:v>
                </c:pt>
                <c:pt idx="2503">
                  <c:v>4999.551362683441</c:v>
                </c:pt>
                <c:pt idx="2504">
                  <c:v>5001.547169811321</c:v>
                </c:pt>
                <c:pt idx="2505">
                  <c:v>5003.54297693921</c:v>
                </c:pt>
                <c:pt idx="2506">
                  <c:v>5005.53878406709</c:v>
                </c:pt>
                <c:pt idx="2507">
                  <c:v>5007.53459119497</c:v>
                </c:pt>
                <c:pt idx="2508">
                  <c:v>5009.530398322813</c:v>
                </c:pt>
                <c:pt idx="2509">
                  <c:v>5011.52620545075</c:v>
                </c:pt>
                <c:pt idx="2510">
                  <c:v>5013.522012578621</c:v>
                </c:pt>
                <c:pt idx="2511">
                  <c:v>5015.5178197065</c:v>
                </c:pt>
                <c:pt idx="2512">
                  <c:v>5017.51362683438</c:v>
                </c:pt>
                <c:pt idx="2513">
                  <c:v>5019.50943396227</c:v>
                </c:pt>
                <c:pt idx="2514">
                  <c:v>5021.505241090151</c:v>
                </c:pt>
                <c:pt idx="2515">
                  <c:v>5023.50104821803</c:v>
                </c:pt>
                <c:pt idx="2516">
                  <c:v>5025.496855345908</c:v>
                </c:pt>
                <c:pt idx="2517">
                  <c:v>5027.49266247381</c:v>
                </c:pt>
                <c:pt idx="2518">
                  <c:v>5029.488469601681</c:v>
                </c:pt>
                <c:pt idx="2519">
                  <c:v>5031.48427672956</c:v>
                </c:pt>
                <c:pt idx="2520">
                  <c:v>5033.48008385744</c:v>
                </c:pt>
                <c:pt idx="2521">
                  <c:v>5035.4758909853</c:v>
                </c:pt>
                <c:pt idx="2522">
                  <c:v>5037.47169811321</c:v>
                </c:pt>
                <c:pt idx="2523">
                  <c:v>5039.467505241088</c:v>
                </c:pt>
                <c:pt idx="2524">
                  <c:v>5041.46331236895</c:v>
                </c:pt>
                <c:pt idx="2525">
                  <c:v>5043.459119496861</c:v>
                </c:pt>
                <c:pt idx="2526">
                  <c:v>5045.45492662474</c:v>
                </c:pt>
                <c:pt idx="2527">
                  <c:v>5047.45073375262</c:v>
                </c:pt>
                <c:pt idx="2528">
                  <c:v>5049.44654088051</c:v>
                </c:pt>
                <c:pt idx="2529">
                  <c:v>5051.44234800839</c:v>
                </c:pt>
                <c:pt idx="2530">
                  <c:v>5053.438155136227</c:v>
                </c:pt>
                <c:pt idx="2531">
                  <c:v>5055.433962264136</c:v>
                </c:pt>
                <c:pt idx="2532">
                  <c:v>5057.42976939204</c:v>
                </c:pt>
                <c:pt idx="2533">
                  <c:v>5059.425576519935</c:v>
                </c:pt>
                <c:pt idx="2534">
                  <c:v>5061.4213836478</c:v>
                </c:pt>
                <c:pt idx="2535">
                  <c:v>5063.41719077568</c:v>
                </c:pt>
                <c:pt idx="2536">
                  <c:v>5065.41299790357</c:v>
                </c:pt>
                <c:pt idx="2537">
                  <c:v>5067.408805031449</c:v>
                </c:pt>
                <c:pt idx="2538">
                  <c:v>5069.40461215933</c:v>
                </c:pt>
                <c:pt idx="2539">
                  <c:v>5071.40041928721</c:v>
                </c:pt>
                <c:pt idx="2540">
                  <c:v>5073.39622641511</c:v>
                </c:pt>
                <c:pt idx="2541">
                  <c:v>5075.392033542982</c:v>
                </c:pt>
                <c:pt idx="2542">
                  <c:v>5077.38784067086</c:v>
                </c:pt>
                <c:pt idx="2543">
                  <c:v>5079.38364779874</c:v>
                </c:pt>
                <c:pt idx="2544">
                  <c:v>5081.379454926629</c:v>
                </c:pt>
                <c:pt idx="2545">
                  <c:v>5083.375262054511</c:v>
                </c:pt>
                <c:pt idx="2546">
                  <c:v>5085.371069182391</c:v>
                </c:pt>
                <c:pt idx="2547">
                  <c:v>5087.366876310281</c:v>
                </c:pt>
                <c:pt idx="2548">
                  <c:v>5089.362683438163</c:v>
                </c:pt>
                <c:pt idx="2549">
                  <c:v>5091.35849056604</c:v>
                </c:pt>
                <c:pt idx="2550">
                  <c:v>5093.354297693921</c:v>
                </c:pt>
                <c:pt idx="2551">
                  <c:v>5095.350104821814</c:v>
                </c:pt>
                <c:pt idx="2552">
                  <c:v>5097.34591194969</c:v>
                </c:pt>
                <c:pt idx="2553">
                  <c:v>5099.341719077571</c:v>
                </c:pt>
                <c:pt idx="2554">
                  <c:v>5101.337526205451</c:v>
                </c:pt>
                <c:pt idx="2555">
                  <c:v>5103.333333333338</c:v>
                </c:pt>
                <c:pt idx="2556">
                  <c:v>5105.32914046123</c:v>
                </c:pt>
                <c:pt idx="2557">
                  <c:v>5107.324947589101</c:v>
                </c:pt>
                <c:pt idx="2558">
                  <c:v>5109.32075471698</c:v>
                </c:pt>
                <c:pt idx="2559">
                  <c:v>5111.316561844872</c:v>
                </c:pt>
                <c:pt idx="2560">
                  <c:v>5113.312368972751</c:v>
                </c:pt>
                <c:pt idx="2561">
                  <c:v>5115.308176100631</c:v>
                </c:pt>
                <c:pt idx="2562">
                  <c:v>5117.303983228509</c:v>
                </c:pt>
                <c:pt idx="2563">
                  <c:v>5119.299790356386</c:v>
                </c:pt>
                <c:pt idx="2564">
                  <c:v>5121.29559748428</c:v>
                </c:pt>
                <c:pt idx="2565">
                  <c:v>5123.291404612161</c:v>
                </c:pt>
                <c:pt idx="2566">
                  <c:v>5125.287211740037</c:v>
                </c:pt>
                <c:pt idx="2567">
                  <c:v>5127.28301886793</c:v>
                </c:pt>
                <c:pt idx="2568">
                  <c:v>5129.27882599581</c:v>
                </c:pt>
                <c:pt idx="2569">
                  <c:v>5131.27463312369</c:v>
                </c:pt>
                <c:pt idx="2570">
                  <c:v>5133.27044025157</c:v>
                </c:pt>
                <c:pt idx="2571">
                  <c:v>5135.266247379461</c:v>
                </c:pt>
                <c:pt idx="2572">
                  <c:v>5137.262054507345</c:v>
                </c:pt>
                <c:pt idx="2573">
                  <c:v>5139.25786163522</c:v>
                </c:pt>
                <c:pt idx="2574">
                  <c:v>5141.253668763111</c:v>
                </c:pt>
                <c:pt idx="2575">
                  <c:v>5143.24947589099</c:v>
                </c:pt>
                <c:pt idx="2576">
                  <c:v>5145.24528301887</c:v>
                </c:pt>
                <c:pt idx="2577">
                  <c:v>5147.241090146747</c:v>
                </c:pt>
                <c:pt idx="2578">
                  <c:v>5149.23689727461</c:v>
                </c:pt>
                <c:pt idx="2579">
                  <c:v>5151.232704402521</c:v>
                </c:pt>
                <c:pt idx="2580">
                  <c:v>5153.2285115304</c:v>
                </c:pt>
                <c:pt idx="2581">
                  <c:v>5155.22431865828</c:v>
                </c:pt>
                <c:pt idx="2582">
                  <c:v>5157.220125786171</c:v>
                </c:pt>
                <c:pt idx="2583">
                  <c:v>5159.21593291405</c:v>
                </c:pt>
                <c:pt idx="2584">
                  <c:v>5161.21174004193</c:v>
                </c:pt>
                <c:pt idx="2585">
                  <c:v>5163.20754716981</c:v>
                </c:pt>
                <c:pt idx="2586">
                  <c:v>5165.2033542977</c:v>
                </c:pt>
                <c:pt idx="2587">
                  <c:v>5167.19916142559</c:v>
                </c:pt>
                <c:pt idx="2588">
                  <c:v>5169.19496855347</c:v>
                </c:pt>
                <c:pt idx="2589">
                  <c:v>5171.190775681341</c:v>
                </c:pt>
                <c:pt idx="2590">
                  <c:v>5173.186582809231</c:v>
                </c:pt>
                <c:pt idx="2591">
                  <c:v>5175.18238993711</c:v>
                </c:pt>
                <c:pt idx="2592">
                  <c:v>5177.17819706499</c:v>
                </c:pt>
                <c:pt idx="2593">
                  <c:v>5179.174004192871</c:v>
                </c:pt>
                <c:pt idx="2594">
                  <c:v>5181.16981132076</c:v>
                </c:pt>
                <c:pt idx="2595">
                  <c:v>5183.165618448641</c:v>
                </c:pt>
                <c:pt idx="2596">
                  <c:v>5185.16142557653</c:v>
                </c:pt>
                <c:pt idx="2597">
                  <c:v>5187.157232704411</c:v>
                </c:pt>
                <c:pt idx="2598">
                  <c:v>5189.15303983229</c:v>
                </c:pt>
                <c:pt idx="2599">
                  <c:v>5191.14884696017</c:v>
                </c:pt>
                <c:pt idx="2600">
                  <c:v>5193.144654088051</c:v>
                </c:pt>
                <c:pt idx="2601">
                  <c:v>5195.140461215944</c:v>
                </c:pt>
                <c:pt idx="2602">
                  <c:v>5197.136268343821</c:v>
                </c:pt>
                <c:pt idx="2603">
                  <c:v>5199.13207547171</c:v>
                </c:pt>
                <c:pt idx="2604">
                  <c:v>5201.127882599581</c:v>
                </c:pt>
                <c:pt idx="2605">
                  <c:v>5203.123689727472</c:v>
                </c:pt>
                <c:pt idx="2606">
                  <c:v>5205.119496855351</c:v>
                </c:pt>
                <c:pt idx="2607">
                  <c:v>5207.115303983231</c:v>
                </c:pt>
                <c:pt idx="2608">
                  <c:v>5209.111111111114</c:v>
                </c:pt>
                <c:pt idx="2609">
                  <c:v>5211.106918239</c:v>
                </c:pt>
                <c:pt idx="2610">
                  <c:v>5213.102725366881</c:v>
                </c:pt>
                <c:pt idx="2611">
                  <c:v>5215.098532494761</c:v>
                </c:pt>
                <c:pt idx="2612">
                  <c:v>5217.09433962264</c:v>
                </c:pt>
                <c:pt idx="2613">
                  <c:v>5219.090146750531</c:v>
                </c:pt>
                <c:pt idx="2614">
                  <c:v>5221.08595387841</c:v>
                </c:pt>
                <c:pt idx="2615">
                  <c:v>5223.08176100629</c:v>
                </c:pt>
                <c:pt idx="2616">
                  <c:v>5225.077568134167</c:v>
                </c:pt>
                <c:pt idx="2617">
                  <c:v>5227.07337526203</c:v>
                </c:pt>
                <c:pt idx="2618">
                  <c:v>5229.069182389941</c:v>
                </c:pt>
                <c:pt idx="2619">
                  <c:v>5231.064989517823</c:v>
                </c:pt>
                <c:pt idx="2620">
                  <c:v>5233.06079664571</c:v>
                </c:pt>
                <c:pt idx="2621">
                  <c:v>5235.0566037736</c:v>
                </c:pt>
                <c:pt idx="2622">
                  <c:v>5237.052410901481</c:v>
                </c:pt>
                <c:pt idx="2623">
                  <c:v>5239.04821802935</c:v>
                </c:pt>
                <c:pt idx="2624">
                  <c:v>5241.044025157241</c:v>
                </c:pt>
                <c:pt idx="2625">
                  <c:v>5243.03983228512</c:v>
                </c:pt>
                <c:pt idx="2626">
                  <c:v>5245.035639413003</c:v>
                </c:pt>
                <c:pt idx="2627">
                  <c:v>5247.03144654088</c:v>
                </c:pt>
                <c:pt idx="2628">
                  <c:v>5249.027253668771</c:v>
                </c:pt>
                <c:pt idx="2629">
                  <c:v>5251.023060796651</c:v>
                </c:pt>
                <c:pt idx="2630">
                  <c:v>5253.018867924528</c:v>
                </c:pt>
                <c:pt idx="2631">
                  <c:v>5255.014675052411</c:v>
                </c:pt>
                <c:pt idx="2632">
                  <c:v>5257.0104821803</c:v>
                </c:pt>
                <c:pt idx="2633">
                  <c:v>5259.00628930818</c:v>
                </c:pt>
                <c:pt idx="2634">
                  <c:v>5261.00209643606</c:v>
                </c:pt>
                <c:pt idx="2635">
                  <c:v>5262.997903563941</c:v>
                </c:pt>
                <c:pt idx="2636">
                  <c:v>5264.99371069183</c:v>
                </c:pt>
                <c:pt idx="2637">
                  <c:v>5266.989517819708</c:v>
                </c:pt>
                <c:pt idx="2638">
                  <c:v>5268.98532494759</c:v>
                </c:pt>
                <c:pt idx="2639">
                  <c:v>5270.981132075471</c:v>
                </c:pt>
                <c:pt idx="2640">
                  <c:v>5272.97693920336</c:v>
                </c:pt>
                <c:pt idx="2641">
                  <c:v>5274.972746331237</c:v>
                </c:pt>
                <c:pt idx="2642">
                  <c:v>5276.968553459121</c:v>
                </c:pt>
                <c:pt idx="2643">
                  <c:v>5278.964360587011</c:v>
                </c:pt>
                <c:pt idx="2644">
                  <c:v>5280.96016771489</c:v>
                </c:pt>
                <c:pt idx="2645">
                  <c:v>5282.95597484277</c:v>
                </c:pt>
                <c:pt idx="2646">
                  <c:v>5284.95178197065</c:v>
                </c:pt>
                <c:pt idx="2647">
                  <c:v>5286.94758909854</c:v>
                </c:pt>
                <c:pt idx="2648">
                  <c:v>5288.943396226371</c:v>
                </c:pt>
                <c:pt idx="2649">
                  <c:v>5290.9392033543</c:v>
                </c:pt>
                <c:pt idx="2650">
                  <c:v>5292.93501048218</c:v>
                </c:pt>
                <c:pt idx="2651">
                  <c:v>5294.930817610028</c:v>
                </c:pt>
                <c:pt idx="2652">
                  <c:v>5296.92662473796</c:v>
                </c:pt>
                <c:pt idx="2653">
                  <c:v>5298.92243186584</c:v>
                </c:pt>
                <c:pt idx="2654">
                  <c:v>5300.918238993711</c:v>
                </c:pt>
                <c:pt idx="2655">
                  <c:v>5302.9140461216</c:v>
                </c:pt>
                <c:pt idx="2656">
                  <c:v>5304.90985324945</c:v>
                </c:pt>
                <c:pt idx="2657">
                  <c:v>5306.905660377361</c:v>
                </c:pt>
                <c:pt idx="2658">
                  <c:v>5308.90146750524</c:v>
                </c:pt>
                <c:pt idx="2659">
                  <c:v>5310.897274633131</c:v>
                </c:pt>
                <c:pt idx="2660">
                  <c:v>5312.893081761011</c:v>
                </c:pt>
                <c:pt idx="2661">
                  <c:v>5314.88888888889</c:v>
                </c:pt>
                <c:pt idx="2662">
                  <c:v>5316.88469601677</c:v>
                </c:pt>
                <c:pt idx="2663">
                  <c:v>5318.88050314466</c:v>
                </c:pt>
                <c:pt idx="2664">
                  <c:v>5320.87631027254</c:v>
                </c:pt>
                <c:pt idx="2665">
                  <c:v>5322.87211740042</c:v>
                </c:pt>
                <c:pt idx="2666">
                  <c:v>5324.867924528301</c:v>
                </c:pt>
                <c:pt idx="2667">
                  <c:v>5326.863731656191</c:v>
                </c:pt>
                <c:pt idx="2668">
                  <c:v>5328.859538784071</c:v>
                </c:pt>
                <c:pt idx="2669">
                  <c:v>5330.85534591195</c:v>
                </c:pt>
                <c:pt idx="2670">
                  <c:v>5332.851153039841</c:v>
                </c:pt>
                <c:pt idx="2671">
                  <c:v>5334.84696016773</c:v>
                </c:pt>
                <c:pt idx="2672">
                  <c:v>5336.8427672956</c:v>
                </c:pt>
                <c:pt idx="2673">
                  <c:v>5338.838574423481</c:v>
                </c:pt>
                <c:pt idx="2674">
                  <c:v>5340.834381551371</c:v>
                </c:pt>
                <c:pt idx="2675">
                  <c:v>5342.830188679251</c:v>
                </c:pt>
                <c:pt idx="2676">
                  <c:v>5344.82599580713</c:v>
                </c:pt>
                <c:pt idx="2677">
                  <c:v>5346.82180293501</c:v>
                </c:pt>
                <c:pt idx="2678">
                  <c:v>5348.817610062901</c:v>
                </c:pt>
                <c:pt idx="2679">
                  <c:v>5350.81341719078</c:v>
                </c:pt>
                <c:pt idx="2680">
                  <c:v>5352.809224318662</c:v>
                </c:pt>
                <c:pt idx="2681">
                  <c:v>5354.805031446541</c:v>
                </c:pt>
                <c:pt idx="2682">
                  <c:v>5356.800838574431</c:v>
                </c:pt>
                <c:pt idx="2683">
                  <c:v>5358.79664570231</c:v>
                </c:pt>
                <c:pt idx="2684">
                  <c:v>5360.792452830176</c:v>
                </c:pt>
                <c:pt idx="2685">
                  <c:v>5362.78825995807</c:v>
                </c:pt>
                <c:pt idx="2686">
                  <c:v>5364.784067085961</c:v>
                </c:pt>
                <c:pt idx="2687">
                  <c:v>5366.77987421384</c:v>
                </c:pt>
                <c:pt idx="2688">
                  <c:v>5368.77568134172</c:v>
                </c:pt>
                <c:pt idx="2689">
                  <c:v>5370.771488469601</c:v>
                </c:pt>
                <c:pt idx="2690">
                  <c:v>5372.76729559749</c:v>
                </c:pt>
                <c:pt idx="2691">
                  <c:v>5374.76310272537</c:v>
                </c:pt>
                <c:pt idx="2692">
                  <c:v>5376.758909853251</c:v>
                </c:pt>
                <c:pt idx="2693">
                  <c:v>5378.75471698114</c:v>
                </c:pt>
                <c:pt idx="2694">
                  <c:v>5380.750524109022</c:v>
                </c:pt>
                <c:pt idx="2695">
                  <c:v>5382.7463312369</c:v>
                </c:pt>
                <c:pt idx="2696">
                  <c:v>5384.742138364781</c:v>
                </c:pt>
                <c:pt idx="2697">
                  <c:v>5386.737945492669</c:v>
                </c:pt>
                <c:pt idx="2698">
                  <c:v>5388.733752620501</c:v>
                </c:pt>
                <c:pt idx="2699">
                  <c:v>5390.72955974843</c:v>
                </c:pt>
                <c:pt idx="2700">
                  <c:v>5392.725366876312</c:v>
                </c:pt>
                <c:pt idx="2701">
                  <c:v>5394.721174004203</c:v>
                </c:pt>
                <c:pt idx="2702">
                  <c:v>5396.71698113208</c:v>
                </c:pt>
                <c:pt idx="2703">
                  <c:v>5398.712788259961</c:v>
                </c:pt>
                <c:pt idx="2704">
                  <c:v>5400.70859538784</c:v>
                </c:pt>
                <c:pt idx="2705">
                  <c:v>5402.70440251573</c:v>
                </c:pt>
                <c:pt idx="2706">
                  <c:v>5404.700209643611</c:v>
                </c:pt>
                <c:pt idx="2707">
                  <c:v>5406.6960167715</c:v>
                </c:pt>
                <c:pt idx="2708">
                  <c:v>5408.691823899373</c:v>
                </c:pt>
                <c:pt idx="2709">
                  <c:v>5410.687631027261</c:v>
                </c:pt>
                <c:pt idx="2710">
                  <c:v>5412.683438155141</c:v>
                </c:pt>
                <c:pt idx="2711">
                  <c:v>5414.679245283031</c:v>
                </c:pt>
                <c:pt idx="2712">
                  <c:v>5416.6750524109</c:v>
                </c:pt>
                <c:pt idx="2713">
                  <c:v>5418.67085953879</c:v>
                </c:pt>
                <c:pt idx="2714">
                  <c:v>5420.66666666668</c:v>
                </c:pt>
                <c:pt idx="2715">
                  <c:v>5422.662473794553</c:v>
                </c:pt>
                <c:pt idx="2716">
                  <c:v>5424.65828092244</c:v>
                </c:pt>
                <c:pt idx="2717">
                  <c:v>5426.654088050321</c:v>
                </c:pt>
                <c:pt idx="2718">
                  <c:v>5428.6498951782</c:v>
                </c:pt>
                <c:pt idx="2719">
                  <c:v>5430.645702306078</c:v>
                </c:pt>
                <c:pt idx="2720">
                  <c:v>5432.64150943398</c:v>
                </c:pt>
                <c:pt idx="2721">
                  <c:v>5434.637316561851</c:v>
                </c:pt>
                <c:pt idx="2722">
                  <c:v>5436.633123689734</c:v>
                </c:pt>
                <c:pt idx="2723">
                  <c:v>5438.628930817611</c:v>
                </c:pt>
                <c:pt idx="2724">
                  <c:v>5440.6247379455</c:v>
                </c:pt>
                <c:pt idx="2725">
                  <c:v>5442.620545073385</c:v>
                </c:pt>
                <c:pt idx="2726">
                  <c:v>5444.61635220126</c:v>
                </c:pt>
                <c:pt idx="2727">
                  <c:v>5446.612159329141</c:v>
                </c:pt>
                <c:pt idx="2728">
                  <c:v>5448.60796645704</c:v>
                </c:pt>
                <c:pt idx="2729">
                  <c:v>5450.60377358491</c:v>
                </c:pt>
                <c:pt idx="2730">
                  <c:v>5452.59958071279</c:v>
                </c:pt>
                <c:pt idx="2731">
                  <c:v>5454.59538784064</c:v>
                </c:pt>
                <c:pt idx="2732">
                  <c:v>5456.591194968561</c:v>
                </c:pt>
                <c:pt idx="2733">
                  <c:v>5458.587002096438</c:v>
                </c:pt>
                <c:pt idx="2734">
                  <c:v>5460.58280922432</c:v>
                </c:pt>
                <c:pt idx="2735">
                  <c:v>5462.5786163522</c:v>
                </c:pt>
                <c:pt idx="2736">
                  <c:v>5464.57442348009</c:v>
                </c:pt>
                <c:pt idx="2737">
                  <c:v>5466.570230607972</c:v>
                </c:pt>
                <c:pt idx="2738">
                  <c:v>5468.566037735851</c:v>
                </c:pt>
                <c:pt idx="2739">
                  <c:v>5470.56184486375</c:v>
                </c:pt>
                <c:pt idx="2740">
                  <c:v>5472.55765199162</c:v>
                </c:pt>
                <c:pt idx="2741">
                  <c:v>5474.5534591195</c:v>
                </c:pt>
                <c:pt idx="2742">
                  <c:v>5476.549266247381</c:v>
                </c:pt>
                <c:pt idx="2743">
                  <c:v>5478.545073375271</c:v>
                </c:pt>
                <c:pt idx="2744">
                  <c:v>5480.54088050315</c:v>
                </c:pt>
                <c:pt idx="2745">
                  <c:v>5482.53668763103</c:v>
                </c:pt>
                <c:pt idx="2746">
                  <c:v>5484.532494758911</c:v>
                </c:pt>
                <c:pt idx="2747">
                  <c:v>5486.5283018868</c:v>
                </c:pt>
                <c:pt idx="2748">
                  <c:v>5488.524109014681</c:v>
                </c:pt>
                <c:pt idx="2749">
                  <c:v>5490.51991614256</c:v>
                </c:pt>
                <c:pt idx="2750">
                  <c:v>5492.515723270441</c:v>
                </c:pt>
                <c:pt idx="2751">
                  <c:v>5494.51153039833</c:v>
                </c:pt>
                <c:pt idx="2752">
                  <c:v>5496.50733752618</c:v>
                </c:pt>
                <c:pt idx="2753">
                  <c:v>5498.503144654091</c:v>
                </c:pt>
                <c:pt idx="2754">
                  <c:v>5500.49895178197</c:v>
                </c:pt>
                <c:pt idx="2755">
                  <c:v>5502.494758909857</c:v>
                </c:pt>
                <c:pt idx="2756">
                  <c:v>5504.490566037741</c:v>
                </c:pt>
                <c:pt idx="2757">
                  <c:v>5506.486373165621</c:v>
                </c:pt>
                <c:pt idx="2758">
                  <c:v>5508.4821802935</c:v>
                </c:pt>
                <c:pt idx="2759">
                  <c:v>5510.47798742136</c:v>
                </c:pt>
                <c:pt idx="2760">
                  <c:v>5512.473794549237</c:v>
                </c:pt>
                <c:pt idx="2761">
                  <c:v>5514.469601677154</c:v>
                </c:pt>
                <c:pt idx="2762">
                  <c:v>5516.46540880504</c:v>
                </c:pt>
                <c:pt idx="2763">
                  <c:v>5518.46121593292</c:v>
                </c:pt>
                <c:pt idx="2764">
                  <c:v>5520.457023060801</c:v>
                </c:pt>
                <c:pt idx="2765">
                  <c:v>5522.45283018868</c:v>
                </c:pt>
                <c:pt idx="2766">
                  <c:v>5524.448637316556</c:v>
                </c:pt>
                <c:pt idx="2767">
                  <c:v>5526.44444444445</c:v>
                </c:pt>
                <c:pt idx="2768">
                  <c:v>5528.440251572331</c:v>
                </c:pt>
                <c:pt idx="2769">
                  <c:v>5530.436058700207</c:v>
                </c:pt>
                <c:pt idx="2770">
                  <c:v>5532.43186582807</c:v>
                </c:pt>
                <c:pt idx="2771">
                  <c:v>5534.427672955981</c:v>
                </c:pt>
                <c:pt idx="2772">
                  <c:v>5536.42348008386</c:v>
                </c:pt>
                <c:pt idx="2773">
                  <c:v>5538.41928721174</c:v>
                </c:pt>
                <c:pt idx="2774">
                  <c:v>5540.41509433963</c:v>
                </c:pt>
                <c:pt idx="2775">
                  <c:v>5542.410901467515</c:v>
                </c:pt>
                <c:pt idx="2776">
                  <c:v>5544.40670859539</c:v>
                </c:pt>
                <c:pt idx="2777">
                  <c:v>5546.40251572327</c:v>
                </c:pt>
                <c:pt idx="2778">
                  <c:v>5548.398322851161</c:v>
                </c:pt>
                <c:pt idx="2779">
                  <c:v>5550.394129979044</c:v>
                </c:pt>
                <c:pt idx="2780">
                  <c:v>5552.38993710692</c:v>
                </c:pt>
                <c:pt idx="2781">
                  <c:v>5554.3857442348</c:v>
                </c:pt>
                <c:pt idx="2782">
                  <c:v>5556.381551362691</c:v>
                </c:pt>
                <c:pt idx="2783">
                  <c:v>5558.377358490568</c:v>
                </c:pt>
                <c:pt idx="2784">
                  <c:v>5560.37316561845</c:v>
                </c:pt>
                <c:pt idx="2785">
                  <c:v>5562.36897274633</c:v>
                </c:pt>
                <c:pt idx="2786">
                  <c:v>5564.36477987422</c:v>
                </c:pt>
                <c:pt idx="2787">
                  <c:v>5566.3605870021</c:v>
                </c:pt>
                <c:pt idx="2788">
                  <c:v>5568.356394129981</c:v>
                </c:pt>
                <c:pt idx="2789">
                  <c:v>5570.35220125788</c:v>
                </c:pt>
                <c:pt idx="2790">
                  <c:v>5572.34800838575</c:v>
                </c:pt>
                <c:pt idx="2791">
                  <c:v>5574.34381551363</c:v>
                </c:pt>
                <c:pt idx="2792">
                  <c:v>5576.339622641511</c:v>
                </c:pt>
                <c:pt idx="2793">
                  <c:v>5578.335429769404</c:v>
                </c:pt>
                <c:pt idx="2794">
                  <c:v>5580.331236897281</c:v>
                </c:pt>
                <c:pt idx="2795">
                  <c:v>5582.327044025161</c:v>
                </c:pt>
                <c:pt idx="2796">
                  <c:v>5584.32285115305</c:v>
                </c:pt>
                <c:pt idx="2797">
                  <c:v>5586.31865828093</c:v>
                </c:pt>
                <c:pt idx="2798">
                  <c:v>5588.314465408811</c:v>
                </c:pt>
                <c:pt idx="2799">
                  <c:v>5590.310272536691</c:v>
                </c:pt>
                <c:pt idx="2800">
                  <c:v>5592.306079664585</c:v>
                </c:pt>
                <c:pt idx="2801">
                  <c:v>5594.30188679246</c:v>
                </c:pt>
                <c:pt idx="2802">
                  <c:v>5596.29769392031</c:v>
                </c:pt>
                <c:pt idx="2803">
                  <c:v>5598.29350104822</c:v>
                </c:pt>
                <c:pt idx="2804">
                  <c:v>5600.289308176099</c:v>
                </c:pt>
                <c:pt idx="2805">
                  <c:v>5602.28511530399</c:v>
                </c:pt>
                <c:pt idx="2806">
                  <c:v>5604.280922431871</c:v>
                </c:pt>
                <c:pt idx="2807">
                  <c:v>5606.276729559755</c:v>
                </c:pt>
                <c:pt idx="2808">
                  <c:v>5608.272536687632</c:v>
                </c:pt>
                <c:pt idx="2809">
                  <c:v>5610.26834381552</c:v>
                </c:pt>
                <c:pt idx="2810">
                  <c:v>5612.2641509434</c:v>
                </c:pt>
                <c:pt idx="2811">
                  <c:v>5614.25995807128</c:v>
                </c:pt>
                <c:pt idx="2812">
                  <c:v>5616.25576519917</c:v>
                </c:pt>
                <c:pt idx="2813">
                  <c:v>5618.25157232705</c:v>
                </c:pt>
                <c:pt idx="2814">
                  <c:v>5620.247379454931</c:v>
                </c:pt>
                <c:pt idx="2815">
                  <c:v>5622.24318658281</c:v>
                </c:pt>
                <c:pt idx="2816">
                  <c:v>5624.23899371067</c:v>
                </c:pt>
                <c:pt idx="2817">
                  <c:v>5626.234800838547</c:v>
                </c:pt>
                <c:pt idx="2818">
                  <c:v>5628.23060796646</c:v>
                </c:pt>
                <c:pt idx="2819">
                  <c:v>5630.22641509434</c:v>
                </c:pt>
                <c:pt idx="2820">
                  <c:v>5632.222222222231</c:v>
                </c:pt>
                <c:pt idx="2821">
                  <c:v>5634.218029350111</c:v>
                </c:pt>
                <c:pt idx="2822">
                  <c:v>5636.213836477993</c:v>
                </c:pt>
                <c:pt idx="2823">
                  <c:v>5638.209643605871</c:v>
                </c:pt>
                <c:pt idx="2824">
                  <c:v>5640.20545073376</c:v>
                </c:pt>
                <c:pt idx="2825">
                  <c:v>5642.20125786164</c:v>
                </c:pt>
                <c:pt idx="2826">
                  <c:v>5644.197064989522</c:v>
                </c:pt>
                <c:pt idx="2827">
                  <c:v>5646.192872117401</c:v>
                </c:pt>
                <c:pt idx="2828">
                  <c:v>5648.188679245291</c:v>
                </c:pt>
                <c:pt idx="2829">
                  <c:v>5650.18448637317</c:v>
                </c:pt>
                <c:pt idx="2830">
                  <c:v>5652.180293501051</c:v>
                </c:pt>
                <c:pt idx="2831">
                  <c:v>5654.176100628941</c:v>
                </c:pt>
                <c:pt idx="2832">
                  <c:v>5656.171907756831</c:v>
                </c:pt>
                <c:pt idx="2833">
                  <c:v>5658.1677148847</c:v>
                </c:pt>
                <c:pt idx="2834">
                  <c:v>5660.163522012581</c:v>
                </c:pt>
                <c:pt idx="2835">
                  <c:v>5662.159329140471</c:v>
                </c:pt>
                <c:pt idx="2836">
                  <c:v>5664.155136268353</c:v>
                </c:pt>
                <c:pt idx="2837">
                  <c:v>5666.15094339623</c:v>
                </c:pt>
                <c:pt idx="2838">
                  <c:v>5668.14675052411</c:v>
                </c:pt>
                <c:pt idx="2839">
                  <c:v>5670.142557652001</c:v>
                </c:pt>
                <c:pt idx="2840">
                  <c:v>5672.138364779882</c:v>
                </c:pt>
                <c:pt idx="2841">
                  <c:v>5674.134171907761</c:v>
                </c:pt>
                <c:pt idx="2842">
                  <c:v>5676.12997903565</c:v>
                </c:pt>
                <c:pt idx="2843">
                  <c:v>5678.125786163534</c:v>
                </c:pt>
                <c:pt idx="2844">
                  <c:v>5680.121593291411</c:v>
                </c:pt>
                <c:pt idx="2845">
                  <c:v>5682.117400419291</c:v>
                </c:pt>
                <c:pt idx="2846">
                  <c:v>5684.113207547171</c:v>
                </c:pt>
                <c:pt idx="2847">
                  <c:v>5686.109014675063</c:v>
                </c:pt>
                <c:pt idx="2848">
                  <c:v>5688.104821802941</c:v>
                </c:pt>
                <c:pt idx="2849">
                  <c:v>5690.100628930821</c:v>
                </c:pt>
                <c:pt idx="2850">
                  <c:v>5692.096436058704</c:v>
                </c:pt>
                <c:pt idx="2851">
                  <c:v>5694.092243186591</c:v>
                </c:pt>
                <c:pt idx="2852">
                  <c:v>5696.08805031444</c:v>
                </c:pt>
                <c:pt idx="2853">
                  <c:v>5698.083857442313</c:v>
                </c:pt>
                <c:pt idx="2854">
                  <c:v>5700.079664570233</c:v>
                </c:pt>
                <c:pt idx="2855">
                  <c:v>5702.07547169812</c:v>
                </c:pt>
                <c:pt idx="2856">
                  <c:v>5704.071278826001</c:v>
                </c:pt>
                <c:pt idx="2857">
                  <c:v>5706.067085953881</c:v>
                </c:pt>
                <c:pt idx="2858">
                  <c:v>5708.062893081772</c:v>
                </c:pt>
                <c:pt idx="2859">
                  <c:v>5710.05870020965</c:v>
                </c:pt>
                <c:pt idx="2860">
                  <c:v>5712.05450733753</c:v>
                </c:pt>
                <c:pt idx="2861">
                  <c:v>5714.050314465413</c:v>
                </c:pt>
                <c:pt idx="2862">
                  <c:v>5716.04612159331</c:v>
                </c:pt>
                <c:pt idx="2863">
                  <c:v>5718.041928721181</c:v>
                </c:pt>
                <c:pt idx="2864">
                  <c:v>5720.037735849023</c:v>
                </c:pt>
                <c:pt idx="2865">
                  <c:v>5722.033542976937</c:v>
                </c:pt>
                <c:pt idx="2866">
                  <c:v>5724.02935010483</c:v>
                </c:pt>
                <c:pt idx="2867">
                  <c:v>5726.02515723271</c:v>
                </c:pt>
                <c:pt idx="2868">
                  <c:v>5728.020964360594</c:v>
                </c:pt>
                <c:pt idx="2869">
                  <c:v>5730.016771488471</c:v>
                </c:pt>
                <c:pt idx="2870">
                  <c:v>5732.012578616361</c:v>
                </c:pt>
                <c:pt idx="2871">
                  <c:v>5734.008385744203</c:v>
                </c:pt>
                <c:pt idx="2872">
                  <c:v>5736.004192872118</c:v>
                </c:pt>
                <c:pt idx="2873">
                  <c:v>5738.0</c:v>
                </c:pt>
                <c:pt idx="2874">
                  <c:v>5739.99580712789</c:v>
                </c:pt>
                <c:pt idx="2875">
                  <c:v>5741.991614255774</c:v>
                </c:pt>
                <c:pt idx="2876">
                  <c:v>5743.98742138365</c:v>
                </c:pt>
                <c:pt idx="2877">
                  <c:v>5745.983228511531</c:v>
                </c:pt>
                <c:pt idx="2878">
                  <c:v>5747.97903563942</c:v>
                </c:pt>
                <c:pt idx="2879">
                  <c:v>5749.974842767298</c:v>
                </c:pt>
                <c:pt idx="2880">
                  <c:v>5751.97064989518</c:v>
                </c:pt>
                <c:pt idx="2881">
                  <c:v>5753.96645702306</c:v>
                </c:pt>
                <c:pt idx="2882">
                  <c:v>5755.96226415096</c:v>
                </c:pt>
                <c:pt idx="2883">
                  <c:v>5757.95807127883</c:v>
                </c:pt>
                <c:pt idx="2884">
                  <c:v>5759.95387840671</c:v>
                </c:pt>
                <c:pt idx="2885">
                  <c:v>5761.9496855346</c:v>
                </c:pt>
                <c:pt idx="2886">
                  <c:v>5763.945492662479</c:v>
                </c:pt>
                <c:pt idx="2887">
                  <c:v>5765.94129979036</c:v>
                </c:pt>
                <c:pt idx="2888">
                  <c:v>5767.937106918207</c:v>
                </c:pt>
                <c:pt idx="2889">
                  <c:v>5769.93291404613</c:v>
                </c:pt>
                <c:pt idx="2890">
                  <c:v>5771.92872117401</c:v>
                </c:pt>
                <c:pt idx="2891">
                  <c:v>5773.924528301891</c:v>
                </c:pt>
                <c:pt idx="2892">
                  <c:v>5775.920335429771</c:v>
                </c:pt>
                <c:pt idx="2893">
                  <c:v>5777.916142557663</c:v>
                </c:pt>
                <c:pt idx="2894">
                  <c:v>5779.911949685541</c:v>
                </c:pt>
                <c:pt idx="2895">
                  <c:v>5781.907756813387</c:v>
                </c:pt>
                <c:pt idx="2896">
                  <c:v>5783.9035639413</c:v>
                </c:pt>
                <c:pt idx="2897">
                  <c:v>5785.899371069192</c:v>
                </c:pt>
                <c:pt idx="2898">
                  <c:v>5787.895178197071</c:v>
                </c:pt>
                <c:pt idx="2899">
                  <c:v>5789.89098532495</c:v>
                </c:pt>
                <c:pt idx="2900">
                  <c:v>5791.88679245283</c:v>
                </c:pt>
                <c:pt idx="2901">
                  <c:v>5793.882599580721</c:v>
                </c:pt>
                <c:pt idx="2902">
                  <c:v>5795.8784067086</c:v>
                </c:pt>
                <c:pt idx="2903">
                  <c:v>5797.87421383648</c:v>
                </c:pt>
                <c:pt idx="2904">
                  <c:v>5799.87002096437</c:v>
                </c:pt>
                <c:pt idx="2905">
                  <c:v>5801.865828092251</c:v>
                </c:pt>
                <c:pt idx="2906">
                  <c:v>5803.861635220131</c:v>
                </c:pt>
                <c:pt idx="2907">
                  <c:v>5805.857442347999</c:v>
                </c:pt>
                <c:pt idx="2908">
                  <c:v>5807.85324947591</c:v>
                </c:pt>
                <c:pt idx="2909">
                  <c:v>5809.849056603781</c:v>
                </c:pt>
                <c:pt idx="2910">
                  <c:v>5811.844863731661</c:v>
                </c:pt>
                <c:pt idx="2911">
                  <c:v>5813.840670859543</c:v>
                </c:pt>
                <c:pt idx="2912">
                  <c:v>5815.83647798743</c:v>
                </c:pt>
                <c:pt idx="2913">
                  <c:v>5817.832285115311</c:v>
                </c:pt>
                <c:pt idx="2914">
                  <c:v>5819.82809224319</c:v>
                </c:pt>
                <c:pt idx="2915">
                  <c:v>5821.82389937107</c:v>
                </c:pt>
                <c:pt idx="2916">
                  <c:v>5823.819706498961</c:v>
                </c:pt>
                <c:pt idx="2917">
                  <c:v>5825.815513626841</c:v>
                </c:pt>
                <c:pt idx="2918">
                  <c:v>5827.811320754723</c:v>
                </c:pt>
                <c:pt idx="2919">
                  <c:v>5829.8071278826</c:v>
                </c:pt>
                <c:pt idx="2920">
                  <c:v>5831.802935010491</c:v>
                </c:pt>
                <c:pt idx="2921">
                  <c:v>5833.798742138343</c:v>
                </c:pt>
                <c:pt idx="2922">
                  <c:v>5835.79454926625</c:v>
                </c:pt>
                <c:pt idx="2923">
                  <c:v>5837.7903563941</c:v>
                </c:pt>
                <c:pt idx="2924">
                  <c:v>5839.786163522021</c:v>
                </c:pt>
                <c:pt idx="2925">
                  <c:v>5841.7819706499</c:v>
                </c:pt>
                <c:pt idx="2926">
                  <c:v>5843.777777777766</c:v>
                </c:pt>
                <c:pt idx="2927">
                  <c:v>5845.77358490567</c:v>
                </c:pt>
                <c:pt idx="2928">
                  <c:v>5847.76939203355</c:v>
                </c:pt>
                <c:pt idx="2929">
                  <c:v>5849.765199161432</c:v>
                </c:pt>
                <c:pt idx="2930">
                  <c:v>5851.761006289311</c:v>
                </c:pt>
                <c:pt idx="2931">
                  <c:v>5853.756813417201</c:v>
                </c:pt>
                <c:pt idx="2932">
                  <c:v>5855.752620545084</c:v>
                </c:pt>
                <c:pt idx="2933">
                  <c:v>5857.74842767296</c:v>
                </c:pt>
                <c:pt idx="2934">
                  <c:v>5859.744234800841</c:v>
                </c:pt>
                <c:pt idx="2935">
                  <c:v>5861.74004192873</c:v>
                </c:pt>
                <c:pt idx="2936">
                  <c:v>5863.73584905661</c:v>
                </c:pt>
                <c:pt idx="2937">
                  <c:v>5865.73165618449</c:v>
                </c:pt>
                <c:pt idx="2938">
                  <c:v>5867.72746331237</c:v>
                </c:pt>
                <c:pt idx="2939">
                  <c:v>5869.72327044026</c:v>
                </c:pt>
                <c:pt idx="2940">
                  <c:v>5871.71907756814</c:v>
                </c:pt>
                <c:pt idx="2941">
                  <c:v>5873.71488469602</c:v>
                </c:pt>
                <c:pt idx="2942">
                  <c:v>5875.710691823901</c:v>
                </c:pt>
                <c:pt idx="2943">
                  <c:v>5877.70649895179</c:v>
                </c:pt>
                <c:pt idx="2944">
                  <c:v>5879.702306079671</c:v>
                </c:pt>
                <c:pt idx="2945">
                  <c:v>5881.698113207551</c:v>
                </c:pt>
                <c:pt idx="2946">
                  <c:v>5883.69392033543</c:v>
                </c:pt>
                <c:pt idx="2947">
                  <c:v>5885.689727463322</c:v>
                </c:pt>
                <c:pt idx="2948">
                  <c:v>5887.68553459121</c:v>
                </c:pt>
                <c:pt idx="2949">
                  <c:v>5889.681341719081</c:v>
                </c:pt>
                <c:pt idx="2950">
                  <c:v>5891.677148846969</c:v>
                </c:pt>
                <c:pt idx="2951">
                  <c:v>5893.67295597485</c:v>
                </c:pt>
                <c:pt idx="2952">
                  <c:v>5895.668763102731</c:v>
                </c:pt>
                <c:pt idx="2953">
                  <c:v>5897.664570230611</c:v>
                </c:pt>
                <c:pt idx="2954">
                  <c:v>5899.6603773585</c:v>
                </c:pt>
                <c:pt idx="2955">
                  <c:v>5901.65618448639</c:v>
                </c:pt>
                <c:pt idx="2956">
                  <c:v>5903.651991614261</c:v>
                </c:pt>
                <c:pt idx="2957">
                  <c:v>5905.647798742098</c:v>
                </c:pt>
                <c:pt idx="2958">
                  <c:v>5907.64360587003</c:v>
                </c:pt>
                <c:pt idx="2959">
                  <c:v>5909.63941299791</c:v>
                </c:pt>
                <c:pt idx="2960">
                  <c:v>5911.635220125795</c:v>
                </c:pt>
                <c:pt idx="2961">
                  <c:v>5913.631027253672</c:v>
                </c:pt>
                <c:pt idx="2962">
                  <c:v>5915.62683438157</c:v>
                </c:pt>
                <c:pt idx="2963">
                  <c:v>5917.62264150945</c:v>
                </c:pt>
                <c:pt idx="2964">
                  <c:v>5919.61844863732</c:v>
                </c:pt>
                <c:pt idx="2965">
                  <c:v>5921.614255765201</c:v>
                </c:pt>
                <c:pt idx="2966">
                  <c:v>5923.610062893091</c:v>
                </c:pt>
                <c:pt idx="2967">
                  <c:v>5925.605870020972</c:v>
                </c:pt>
                <c:pt idx="2968">
                  <c:v>5927.60167714885</c:v>
                </c:pt>
                <c:pt idx="2969">
                  <c:v>5929.59748427673</c:v>
                </c:pt>
                <c:pt idx="2970">
                  <c:v>5931.593291404621</c:v>
                </c:pt>
                <c:pt idx="2971">
                  <c:v>5933.5890985325</c:v>
                </c:pt>
                <c:pt idx="2972">
                  <c:v>5935.58490566038</c:v>
                </c:pt>
                <c:pt idx="2973">
                  <c:v>5937.58071278823</c:v>
                </c:pt>
                <c:pt idx="2974">
                  <c:v>5939.57651991615</c:v>
                </c:pt>
                <c:pt idx="2975">
                  <c:v>5941.572327044028</c:v>
                </c:pt>
                <c:pt idx="2976">
                  <c:v>5943.56813417192</c:v>
                </c:pt>
                <c:pt idx="2977">
                  <c:v>5945.563941299801</c:v>
                </c:pt>
                <c:pt idx="2978">
                  <c:v>5947.559748427681</c:v>
                </c:pt>
                <c:pt idx="2979">
                  <c:v>5949.555555555562</c:v>
                </c:pt>
                <c:pt idx="2980">
                  <c:v>5951.551362683441</c:v>
                </c:pt>
                <c:pt idx="2981">
                  <c:v>5953.547169811331</c:v>
                </c:pt>
                <c:pt idx="2982">
                  <c:v>5955.54297693921</c:v>
                </c:pt>
                <c:pt idx="2983">
                  <c:v>5957.53878406709</c:v>
                </c:pt>
                <c:pt idx="2984">
                  <c:v>5959.53459119497</c:v>
                </c:pt>
                <c:pt idx="2985">
                  <c:v>5961.530398322823</c:v>
                </c:pt>
                <c:pt idx="2986">
                  <c:v>5963.52620545075</c:v>
                </c:pt>
                <c:pt idx="2987">
                  <c:v>5965.522012578621</c:v>
                </c:pt>
                <c:pt idx="2988">
                  <c:v>5967.5178197065</c:v>
                </c:pt>
                <c:pt idx="2989">
                  <c:v>5969.51362683439</c:v>
                </c:pt>
                <c:pt idx="2990">
                  <c:v>5971.50943396227</c:v>
                </c:pt>
                <c:pt idx="2991">
                  <c:v>5973.505241090151</c:v>
                </c:pt>
                <c:pt idx="2992">
                  <c:v>5975.50104821803</c:v>
                </c:pt>
                <c:pt idx="2993">
                  <c:v>5977.496855345918</c:v>
                </c:pt>
                <c:pt idx="2994">
                  <c:v>5979.49266247381</c:v>
                </c:pt>
                <c:pt idx="2995">
                  <c:v>5981.488469601681</c:v>
                </c:pt>
                <c:pt idx="2996">
                  <c:v>5983.48427672956</c:v>
                </c:pt>
                <c:pt idx="2997">
                  <c:v>5985.48008385745</c:v>
                </c:pt>
                <c:pt idx="2998">
                  <c:v>5987.4758909853</c:v>
                </c:pt>
                <c:pt idx="2999">
                  <c:v>5989.47169811321</c:v>
                </c:pt>
                <c:pt idx="3000">
                  <c:v>5991.467505241098</c:v>
                </c:pt>
                <c:pt idx="3001">
                  <c:v>5993.46331236895</c:v>
                </c:pt>
                <c:pt idx="3002">
                  <c:v>5995.459119496861</c:v>
                </c:pt>
              </c:numCache>
            </c:numRef>
          </c:xVal>
          <c:yVal>
            <c:numRef>
              <c:f>nclust2ns!$C$6:$C$3008</c:f>
              <c:numCache>
                <c:formatCode>General</c:formatCode>
                <c:ptCount val="3003"/>
                <c:pt idx="0">
                  <c:v>125.0</c:v>
                </c:pt>
                <c:pt idx="1">
                  <c:v>125.0</c:v>
                </c:pt>
                <c:pt idx="2">
                  <c:v>125.0</c:v>
                </c:pt>
                <c:pt idx="3">
                  <c:v>125.0</c:v>
                </c:pt>
                <c:pt idx="4">
                  <c:v>125.0</c:v>
                </c:pt>
                <c:pt idx="5">
                  <c:v>123.0</c:v>
                </c:pt>
                <c:pt idx="6">
                  <c:v>125.0</c:v>
                </c:pt>
                <c:pt idx="7">
                  <c:v>119.0</c:v>
                </c:pt>
                <c:pt idx="8">
                  <c:v>123.0</c:v>
                </c:pt>
                <c:pt idx="9">
                  <c:v>120.0</c:v>
                </c:pt>
                <c:pt idx="10">
                  <c:v>119.0</c:v>
                </c:pt>
                <c:pt idx="11">
                  <c:v>121.0</c:v>
                </c:pt>
                <c:pt idx="12">
                  <c:v>124.0</c:v>
                </c:pt>
                <c:pt idx="13">
                  <c:v>120.0</c:v>
                </c:pt>
                <c:pt idx="14">
                  <c:v>120.0</c:v>
                </c:pt>
                <c:pt idx="15">
                  <c:v>120.0</c:v>
                </c:pt>
                <c:pt idx="16">
                  <c:v>123.0</c:v>
                </c:pt>
                <c:pt idx="17">
                  <c:v>119.0</c:v>
                </c:pt>
                <c:pt idx="18">
                  <c:v>117.0</c:v>
                </c:pt>
                <c:pt idx="19">
                  <c:v>114.0</c:v>
                </c:pt>
                <c:pt idx="20">
                  <c:v>119.0</c:v>
                </c:pt>
                <c:pt idx="21">
                  <c:v>120.0</c:v>
                </c:pt>
                <c:pt idx="22">
                  <c:v>116.0</c:v>
                </c:pt>
                <c:pt idx="23">
                  <c:v>115.0</c:v>
                </c:pt>
                <c:pt idx="24">
                  <c:v>111.0</c:v>
                </c:pt>
                <c:pt idx="25">
                  <c:v>114.0</c:v>
                </c:pt>
                <c:pt idx="26">
                  <c:v>115.0</c:v>
                </c:pt>
                <c:pt idx="27">
                  <c:v>111.0</c:v>
                </c:pt>
                <c:pt idx="28">
                  <c:v>114.0</c:v>
                </c:pt>
                <c:pt idx="29">
                  <c:v>116.0</c:v>
                </c:pt>
                <c:pt idx="30">
                  <c:v>112.0</c:v>
                </c:pt>
                <c:pt idx="31">
                  <c:v>114.0</c:v>
                </c:pt>
                <c:pt idx="32">
                  <c:v>110.0</c:v>
                </c:pt>
                <c:pt idx="33">
                  <c:v>116.0</c:v>
                </c:pt>
                <c:pt idx="34">
                  <c:v>113.0</c:v>
                </c:pt>
                <c:pt idx="35">
                  <c:v>106.0</c:v>
                </c:pt>
                <c:pt idx="36">
                  <c:v>109.0</c:v>
                </c:pt>
                <c:pt idx="37">
                  <c:v>104.0</c:v>
                </c:pt>
                <c:pt idx="38">
                  <c:v>106.0</c:v>
                </c:pt>
                <c:pt idx="39">
                  <c:v>112.0</c:v>
                </c:pt>
                <c:pt idx="40">
                  <c:v>108.0</c:v>
                </c:pt>
                <c:pt idx="41">
                  <c:v>106.0</c:v>
                </c:pt>
                <c:pt idx="42">
                  <c:v>108.0</c:v>
                </c:pt>
                <c:pt idx="43">
                  <c:v>106.0</c:v>
                </c:pt>
                <c:pt idx="44">
                  <c:v>104.0</c:v>
                </c:pt>
                <c:pt idx="45">
                  <c:v>109.0</c:v>
                </c:pt>
                <c:pt idx="46">
                  <c:v>105.0</c:v>
                </c:pt>
                <c:pt idx="47">
                  <c:v>106.0</c:v>
                </c:pt>
                <c:pt idx="48">
                  <c:v>104.0</c:v>
                </c:pt>
                <c:pt idx="49">
                  <c:v>96.0</c:v>
                </c:pt>
                <c:pt idx="50">
                  <c:v>94.0</c:v>
                </c:pt>
                <c:pt idx="51">
                  <c:v>102.0</c:v>
                </c:pt>
                <c:pt idx="52">
                  <c:v>101.0</c:v>
                </c:pt>
                <c:pt idx="53">
                  <c:v>99.0</c:v>
                </c:pt>
                <c:pt idx="54">
                  <c:v>101.0</c:v>
                </c:pt>
                <c:pt idx="55">
                  <c:v>104.0</c:v>
                </c:pt>
                <c:pt idx="56">
                  <c:v>98.0</c:v>
                </c:pt>
                <c:pt idx="57">
                  <c:v>94.0</c:v>
                </c:pt>
                <c:pt idx="58">
                  <c:v>101.0</c:v>
                </c:pt>
                <c:pt idx="59">
                  <c:v>96.0</c:v>
                </c:pt>
                <c:pt idx="60">
                  <c:v>100.0</c:v>
                </c:pt>
                <c:pt idx="61">
                  <c:v>92.0</c:v>
                </c:pt>
                <c:pt idx="62">
                  <c:v>96.0</c:v>
                </c:pt>
                <c:pt idx="63">
                  <c:v>101.0</c:v>
                </c:pt>
                <c:pt idx="64">
                  <c:v>103.0</c:v>
                </c:pt>
                <c:pt idx="65">
                  <c:v>96.0</c:v>
                </c:pt>
                <c:pt idx="66">
                  <c:v>93.0</c:v>
                </c:pt>
                <c:pt idx="67">
                  <c:v>98.0</c:v>
                </c:pt>
                <c:pt idx="68">
                  <c:v>91.0</c:v>
                </c:pt>
                <c:pt idx="69">
                  <c:v>97.0</c:v>
                </c:pt>
                <c:pt idx="70">
                  <c:v>97.0</c:v>
                </c:pt>
                <c:pt idx="71">
                  <c:v>95.0</c:v>
                </c:pt>
                <c:pt idx="72">
                  <c:v>97.0</c:v>
                </c:pt>
                <c:pt idx="73">
                  <c:v>101.0</c:v>
                </c:pt>
                <c:pt idx="74">
                  <c:v>89.0</c:v>
                </c:pt>
                <c:pt idx="75">
                  <c:v>89.0</c:v>
                </c:pt>
                <c:pt idx="76">
                  <c:v>92.0</c:v>
                </c:pt>
                <c:pt idx="77">
                  <c:v>96.0</c:v>
                </c:pt>
                <c:pt idx="78">
                  <c:v>94.0</c:v>
                </c:pt>
                <c:pt idx="79">
                  <c:v>97.0</c:v>
                </c:pt>
                <c:pt idx="80">
                  <c:v>88.0</c:v>
                </c:pt>
                <c:pt idx="81">
                  <c:v>92.0</c:v>
                </c:pt>
                <c:pt idx="82">
                  <c:v>90.0</c:v>
                </c:pt>
                <c:pt idx="83">
                  <c:v>88.0</c:v>
                </c:pt>
                <c:pt idx="84">
                  <c:v>91.0</c:v>
                </c:pt>
                <c:pt idx="85">
                  <c:v>85.0</c:v>
                </c:pt>
                <c:pt idx="86">
                  <c:v>87.0</c:v>
                </c:pt>
                <c:pt idx="87">
                  <c:v>86.0</c:v>
                </c:pt>
                <c:pt idx="88">
                  <c:v>89.0</c:v>
                </c:pt>
                <c:pt idx="89">
                  <c:v>88.0</c:v>
                </c:pt>
                <c:pt idx="90">
                  <c:v>99.0</c:v>
                </c:pt>
                <c:pt idx="91">
                  <c:v>85.0</c:v>
                </c:pt>
                <c:pt idx="92">
                  <c:v>85.0</c:v>
                </c:pt>
                <c:pt idx="93">
                  <c:v>90.0</c:v>
                </c:pt>
                <c:pt idx="94">
                  <c:v>87.0</c:v>
                </c:pt>
                <c:pt idx="95">
                  <c:v>90.0</c:v>
                </c:pt>
                <c:pt idx="96">
                  <c:v>89.0</c:v>
                </c:pt>
                <c:pt idx="97">
                  <c:v>88.0</c:v>
                </c:pt>
                <c:pt idx="98">
                  <c:v>77.0</c:v>
                </c:pt>
                <c:pt idx="99">
                  <c:v>78.0</c:v>
                </c:pt>
                <c:pt idx="100">
                  <c:v>82.0</c:v>
                </c:pt>
                <c:pt idx="101">
                  <c:v>80.0</c:v>
                </c:pt>
                <c:pt idx="102">
                  <c:v>86.0</c:v>
                </c:pt>
                <c:pt idx="103">
                  <c:v>85.0</c:v>
                </c:pt>
                <c:pt idx="104">
                  <c:v>79.0</c:v>
                </c:pt>
                <c:pt idx="105">
                  <c:v>82.0</c:v>
                </c:pt>
                <c:pt idx="106">
                  <c:v>84.0</c:v>
                </c:pt>
                <c:pt idx="107">
                  <c:v>86.0</c:v>
                </c:pt>
                <c:pt idx="108">
                  <c:v>83.0</c:v>
                </c:pt>
                <c:pt idx="109">
                  <c:v>81.0</c:v>
                </c:pt>
                <c:pt idx="110">
                  <c:v>74.0</c:v>
                </c:pt>
                <c:pt idx="111">
                  <c:v>75.0</c:v>
                </c:pt>
                <c:pt idx="112">
                  <c:v>78.0</c:v>
                </c:pt>
                <c:pt idx="113">
                  <c:v>71.0</c:v>
                </c:pt>
                <c:pt idx="114">
                  <c:v>83.0</c:v>
                </c:pt>
                <c:pt idx="115">
                  <c:v>79.0</c:v>
                </c:pt>
                <c:pt idx="116">
                  <c:v>71.0</c:v>
                </c:pt>
                <c:pt idx="117">
                  <c:v>75.0</c:v>
                </c:pt>
                <c:pt idx="118">
                  <c:v>82.0</c:v>
                </c:pt>
                <c:pt idx="119">
                  <c:v>76.0</c:v>
                </c:pt>
                <c:pt idx="120">
                  <c:v>74.0</c:v>
                </c:pt>
                <c:pt idx="121">
                  <c:v>74.0</c:v>
                </c:pt>
                <c:pt idx="122">
                  <c:v>74.0</c:v>
                </c:pt>
                <c:pt idx="123">
                  <c:v>72.0</c:v>
                </c:pt>
                <c:pt idx="124">
                  <c:v>77.0</c:v>
                </c:pt>
                <c:pt idx="125">
                  <c:v>74.0</c:v>
                </c:pt>
                <c:pt idx="126">
                  <c:v>75.0</c:v>
                </c:pt>
                <c:pt idx="127">
                  <c:v>76.0</c:v>
                </c:pt>
                <c:pt idx="128">
                  <c:v>72.0</c:v>
                </c:pt>
                <c:pt idx="129">
                  <c:v>71.0</c:v>
                </c:pt>
                <c:pt idx="130">
                  <c:v>74.0</c:v>
                </c:pt>
                <c:pt idx="131">
                  <c:v>75.0</c:v>
                </c:pt>
                <c:pt idx="132">
                  <c:v>75.0</c:v>
                </c:pt>
                <c:pt idx="133">
                  <c:v>72.0</c:v>
                </c:pt>
                <c:pt idx="134">
                  <c:v>74.0</c:v>
                </c:pt>
                <c:pt idx="135">
                  <c:v>74.0</c:v>
                </c:pt>
                <c:pt idx="136">
                  <c:v>65.0</c:v>
                </c:pt>
                <c:pt idx="137">
                  <c:v>69.0</c:v>
                </c:pt>
                <c:pt idx="138">
                  <c:v>60.0</c:v>
                </c:pt>
                <c:pt idx="139">
                  <c:v>66.0</c:v>
                </c:pt>
                <c:pt idx="140">
                  <c:v>76.0</c:v>
                </c:pt>
                <c:pt idx="141">
                  <c:v>67.0</c:v>
                </c:pt>
                <c:pt idx="142">
                  <c:v>71.0</c:v>
                </c:pt>
                <c:pt idx="143">
                  <c:v>69.0</c:v>
                </c:pt>
                <c:pt idx="144">
                  <c:v>59.0</c:v>
                </c:pt>
                <c:pt idx="145">
                  <c:v>68.0</c:v>
                </c:pt>
                <c:pt idx="146">
                  <c:v>64.0</c:v>
                </c:pt>
                <c:pt idx="147">
                  <c:v>60.0</c:v>
                </c:pt>
                <c:pt idx="148">
                  <c:v>69.0</c:v>
                </c:pt>
                <c:pt idx="149">
                  <c:v>68.0</c:v>
                </c:pt>
                <c:pt idx="150">
                  <c:v>67.0</c:v>
                </c:pt>
                <c:pt idx="151">
                  <c:v>69.0</c:v>
                </c:pt>
                <c:pt idx="152">
                  <c:v>67.0</c:v>
                </c:pt>
                <c:pt idx="153">
                  <c:v>62.0</c:v>
                </c:pt>
                <c:pt idx="154">
                  <c:v>65.0</c:v>
                </c:pt>
                <c:pt idx="155">
                  <c:v>60.0</c:v>
                </c:pt>
                <c:pt idx="156">
                  <c:v>64.0</c:v>
                </c:pt>
                <c:pt idx="157">
                  <c:v>62.0</c:v>
                </c:pt>
                <c:pt idx="158">
                  <c:v>60.0</c:v>
                </c:pt>
                <c:pt idx="159">
                  <c:v>62.0</c:v>
                </c:pt>
                <c:pt idx="160">
                  <c:v>63.0</c:v>
                </c:pt>
                <c:pt idx="161">
                  <c:v>61.0</c:v>
                </c:pt>
                <c:pt idx="162">
                  <c:v>60.0</c:v>
                </c:pt>
                <c:pt idx="163">
                  <c:v>64.0</c:v>
                </c:pt>
                <c:pt idx="164">
                  <c:v>60.0</c:v>
                </c:pt>
                <c:pt idx="165">
                  <c:v>61.0</c:v>
                </c:pt>
                <c:pt idx="166">
                  <c:v>69.0</c:v>
                </c:pt>
                <c:pt idx="167">
                  <c:v>58.0</c:v>
                </c:pt>
                <c:pt idx="168">
                  <c:v>67.0</c:v>
                </c:pt>
                <c:pt idx="169">
                  <c:v>60.0</c:v>
                </c:pt>
                <c:pt idx="170">
                  <c:v>59.0</c:v>
                </c:pt>
                <c:pt idx="171">
                  <c:v>60.0</c:v>
                </c:pt>
                <c:pt idx="172">
                  <c:v>61.0</c:v>
                </c:pt>
                <c:pt idx="173">
                  <c:v>57.0</c:v>
                </c:pt>
                <c:pt idx="174">
                  <c:v>56.0</c:v>
                </c:pt>
                <c:pt idx="175">
                  <c:v>61.0</c:v>
                </c:pt>
                <c:pt idx="176">
                  <c:v>62.0</c:v>
                </c:pt>
                <c:pt idx="177">
                  <c:v>59.0</c:v>
                </c:pt>
                <c:pt idx="178">
                  <c:v>57.0</c:v>
                </c:pt>
                <c:pt idx="179">
                  <c:v>58.0</c:v>
                </c:pt>
                <c:pt idx="180">
                  <c:v>59.0</c:v>
                </c:pt>
                <c:pt idx="181">
                  <c:v>60.0</c:v>
                </c:pt>
                <c:pt idx="182">
                  <c:v>60.0</c:v>
                </c:pt>
                <c:pt idx="183">
                  <c:v>60.0</c:v>
                </c:pt>
                <c:pt idx="184">
                  <c:v>58.0</c:v>
                </c:pt>
                <c:pt idx="185">
                  <c:v>57.0</c:v>
                </c:pt>
                <c:pt idx="186">
                  <c:v>51.0</c:v>
                </c:pt>
                <c:pt idx="187">
                  <c:v>56.0</c:v>
                </c:pt>
                <c:pt idx="188">
                  <c:v>60.0</c:v>
                </c:pt>
                <c:pt idx="189">
                  <c:v>53.0</c:v>
                </c:pt>
                <c:pt idx="190">
                  <c:v>54.0</c:v>
                </c:pt>
                <c:pt idx="191">
                  <c:v>55.0</c:v>
                </c:pt>
                <c:pt idx="192">
                  <c:v>54.0</c:v>
                </c:pt>
                <c:pt idx="193">
                  <c:v>56.0</c:v>
                </c:pt>
                <c:pt idx="194">
                  <c:v>51.0</c:v>
                </c:pt>
                <c:pt idx="195">
                  <c:v>52.0</c:v>
                </c:pt>
                <c:pt idx="196">
                  <c:v>51.0</c:v>
                </c:pt>
                <c:pt idx="197">
                  <c:v>49.0</c:v>
                </c:pt>
                <c:pt idx="198">
                  <c:v>49.0</c:v>
                </c:pt>
                <c:pt idx="199">
                  <c:v>53.0</c:v>
                </c:pt>
                <c:pt idx="200">
                  <c:v>56.0</c:v>
                </c:pt>
                <c:pt idx="201">
                  <c:v>52.0</c:v>
                </c:pt>
                <c:pt idx="202">
                  <c:v>46.0</c:v>
                </c:pt>
                <c:pt idx="203">
                  <c:v>51.0</c:v>
                </c:pt>
                <c:pt idx="204">
                  <c:v>52.0</c:v>
                </c:pt>
                <c:pt idx="205">
                  <c:v>50.0</c:v>
                </c:pt>
                <c:pt idx="206">
                  <c:v>55.0</c:v>
                </c:pt>
                <c:pt idx="207">
                  <c:v>54.0</c:v>
                </c:pt>
                <c:pt idx="208">
                  <c:v>46.0</c:v>
                </c:pt>
                <c:pt idx="209">
                  <c:v>43.0</c:v>
                </c:pt>
                <c:pt idx="210">
                  <c:v>45.0</c:v>
                </c:pt>
                <c:pt idx="211">
                  <c:v>47.0</c:v>
                </c:pt>
                <c:pt idx="212">
                  <c:v>50.0</c:v>
                </c:pt>
                <c:pt idx="213">
                  <c:v>47.0</c:v>
                </c:pt>
                <c:pt idx="214">
                  <c:v>52.0</c:v>
                </c:pt>
                <c:pt idx="215">
                  <c:v>45.0</c:v>
                </c:pt>
                <c:pt idx="216">
                  <c:v>48.0</c:v>
                </c:pt>
                <c:pt idx="217">
                  <c:v>51.0</c:v>
                </c:pt>
                <c:pt idx="218">
                  <c:v>47.0</c:v>
                </c:pt>
                <c:pt idx="219">
                  <c:v>53.0</c:v>
                </c:pt>
                <c:pt idx="220">
                  <c:v>43.0</c:v>
                </c:pt>
                <c:pt idx="221">
                  <c:v>44.0</c:v>
                </c:pt>
                <c:pt idx="222">
                  <c:v>44.0</c:v>
                </c:pt>
                <c:pt idx="223">
                  <c:v>50.0</c:v>
                </c:pt>
                <c:pt idx="224">
                  <c:v>47.0</c:v>
                </c:pt>
                <c:pt idx="225">
                  <c:v>44.0</c:v>
                </c:pt>
                <c:pt idx="226">
                  <c:v>45.0</c:v>
                </c:pt>
                <c:pt idx="227">
                  <c:v>49.0</c:v>
                </c:pt>
                <c:pt idx="228">
                  <c:v>42.0</c:v>
                </c:pt>
                <c:pt idx="229">
                  <c:v>45.0</c:v>
                </c:pt>
                <c:pt idx="230">
                  <c:v>41.0</c:v>
                </c:pt>
                <c:pt idx="231">
                  <c:v>47.0</c:v>
                </c:pt>
                <c:pt idx="232">
                  <c:v>45.0</c:v>
                </c:pt>
                <c:pt idx="233">
                  <c:v>45.0</c:v>
                </c:pt>
                <c:pt idx="234">
                  <c:v>42.0</c:v>
                </c:pt>
                <c:pt idx="235">
                  <c:v>44.0</c:v>
                </c:pt>
                <c:pt idx="236">
                  <c:v>42.0</c:v>
                </c:pt>
                <c:pt idx="237">
                  <c:v>40.0</c:v>
                </c:pt>
                <c:pt idx="238">
                  <c:v>37.0</c:v>
                </c:pt>
                <c:pt idx="239">
                  <c:v>44.0</c:v>
                </c:pt>
                <c:pt idx="240">
                  <c:v>45.0</c:v>
                </c:pt>
                <c:pt idx="241">
                  <c:v>38.0</c:v>
                </c:pt>
                <c:pt idx="242">
                  <c:v>45.0</c:v>
                </c:pt>
                <c:pt idx="243">
                  <c:v>57.0</c:v>
                </c:pt>
                <c:pt idx="244">
                  <c:v>43.0</c:v>
                </c:pt>
                <c:pt idx="245">
                  <c:v>46.0</c:v>
                </c:pt>
                <c:pt idx="246">
                  <c:v>43.0</c:v>
                </c:pt>
                <c:pt idx="247">
                  <c:v>45.0</c:v>
                </c:pt>
                <c:pt idx="248">
                  <c:v>40.0</c:v>
                </c:pt>
                <c:pt idx="249">
                  <c:v>48.0</c:v>
                </c:pt>
                <c:pt idx="250">
                  <c:v>44.0</c:v>
                </c:pt>
                <c:pt idx="251">
                  <c:v>45.0</c:v>
                </c:pt>
                <c:pt idx="252">
                  <c:v>47.0</c:v>
                </c:pt>
                <c:pt idx="253">
                  <c:v>44.0</c:v>
                </c:pt>
                <c:pt idx="254">
                  <c:v>45.0</c:v>
                </c:pt>
                <c:pt idx="255">
                  <c:v>43.0</c:v>
                </c:pt>
                <c:pt idx="256">
                  <c:v>42.0</c:v>
                </c:pt>
                <c:pt idx="257">
                  <c:v>41.0</c:v>
                </c:pt>
                <c:pt idx="258">
                  <c:v>45.0</c:v>
                </c:pt>
                <c:pt idx="259">
                  <c:v>46.0</c:v>
                </c:pt>
                <c:pt idx="260">
                  <c:v>39.0</c:v>
                </c:pt>
                <c:pt idx="261">
                  <c:v>44.0</c:v>
                </c:pt>
                <c:pt idx="262">
                  <c:v>42.0</c:v>
                </c:pt>
                <c:pt idx="263">
                  <c:v>38.0</c:v>
                </c:pt>
                <c:pt idx="264">
                  <c:v>42.0</c:v>
                </c:pt>
                <c:pt idx="265">
                  <c:v>37.0</c:v>
                </c:pt>
                <c:pt idx="266">
                  <c:v>47.0</c:v>
                </c:pt>
                <c:pt idx="267">
                  <c:v>41.0</c:v>
                </c:pt>
                <c:pt idx="268">
                  <c:v>37.0</c:v>
                </c:pt>
                <c:pt idx="269">
                  <c:v>39.0</c:v>
                </c:pt>
                <c:pt idx="270">
                  <c:v>42.0</c:v>
                </c:pt>
                <c:pt idx="271">
                  <c:v>46.0</c:v>
                </c:pt>
                <c:pt idx="272">
                  <c:v>37.0</c:v>
                </c:pt>
                <c:pt idx="273">
                  <c:v>41.0</c:v>
                </c:pt>
                <c:pt idx="274">
                  <c:v>39.0</c:v>
                </c:pt>
                <c:pt idx="275">
                  <c:v>41.0</c:v>
                </c:pt>
                <c:pt idx="276">
                  <c:v>45.0</c:v>
                </c:pt>
                <c:pt idx="277">
                  <c:v>42.0</c:v>
                </c:pt>
                <c:pt idx="278">
                  <c:v>49.0</c:v>
                </c:pt>
                <c:pt idx="279">
                  <c:v>44.0</c:v>
                </c:pt>
                <c:pt idx="280">
                  <c:v>41.0</c:v>
                </c:pt>
                <c:pt idx="281">
                  <c:v>39.0</c:v>
                </c:pt>
                <c:pt idx="282">
                  <c:v>42.0</c:v>
                </c:pt>
                <c:pt idx="283">
                  <c:v>40.0</c:v>
                </c:pt>
                <c:pt idx="284">
                  <c:v>38.0</c:v>
                </c:pt>
                <c:pt idx="285">
                  <c:v>43.0</c:v>
                </c:pt>
                <c:pt idx="286">
                  <c:v>39.0</c:v>
                </c:pt>
                <c:pt idx="287">
                  <c:v>43.0</c:v>
                </c:pt>
                <c:pt idx="288">
                  <c:v>36.0</c:v>
                </c:pt>
                <c:pt idx="289">
                  <c:v>44.0</c:v>
                </c:pt>
                <c:pt idx="290">
                  <c:v>40.0</c:v>
                </c:pt>
                <c:pt idx="291">
                  <c:v>44.0</c:v>
                </c:pt>
                <c:pt idx="292">
                  <c:v>47.0</c:v>
                </c:pt>
                <c:pt idx="293">
                  <c:v>38.0</c:v>
                </c:pt>
                <c:pt idx="294">
                  <c:v>43.0</c:v>
                </c:pt>
                <c:pt idx="295">
                  <c:v>42.0</c:v>
                </c:pt>
                <c:pt idx="296">
                  <c:v>44.0</c:v>
                </c:pt>
                <c:pt idx="297">
                  <c:v>43.0</c:v>
                </c:pt>
                <c:pt idx="298">
                  <c:v>40.0</c:v>
                </c:pt>
                <c:pt idx="299">
                  <c:v>41.0</c:v>
                </c:pt>
                <c:pt idx="300">
                  <c:v>42.0</c:v>
                </c:pt>
                <c:pt idx="301">
                  <c:v>37.0</c:v>
                </c:pt>
                <c:pt idx="302">
                  <c:v>41.0</c:v>
                </c:pt>
                <c:pt idx="303">
                  <c:v>45.0</c:v>
                </c:pt>
                <c:pt idx="304">
                  <c:v>37.0</c:v>
                </c:pt>
                <c:pt idx="305">
                  <c:v>38.0</c:v>
                </c:pt>
                <c:pt idx="306">
                  <c:v>39.0</c:v>
                </c:pt>
                <c:pt idx="307">
                  <c:v>40.0</c:v>
                </c:pt>
                <c:pt idx="308">
                  <c:v>37.0</c:v>
                </c:pt>
                <c:pt idx="309">
                  <c:v>40.0</c:v>
                </c:pt>
                <c:pt idx="310">
                  <c:v>39.0</c:v>
                </c:pt>
                <c:pt idx="311">
                  <c:v>43.0</c:v>
                </c:pt>
                <c:pt idx="312">
                  <c:v>35.0</c:v>
                </c:pt>
                <c:pt idx="313">
                  <c:v>47.0</c:v>
                </c:pt>
                <c:pt idx="314">
                  <c:v>40.0</c:v>
                </c:pt>
                <c:pt idx="315">
                  <c:v>41.0</c:v>
                </c:pt>
                <c:pt idx="316">
                  <c:v>43.0</c:v>
                </c:pt>
                <c:pt idx="317">
                  <c:v>42.0</c:v>
                </c:pt>
                <c:pt idx="318">
                  <c:v>40.0</c:v>
                </c:pt>
                <c:pt idx="319">
                  <c:v>38.0</c:v>
                </c:pt>
                <c:pt idx="320">
                  <c:v>39.0</c:v>
                </c:pt>
                <c:pt idx="321">
                  <c:v>42.0</c:v>
                </c:pt>
                <c:pt idx="322">
                  <c:v>34.0</c:v>
                </c:pt>
                <c:pt idx="323">
                  <c:v>39.0</c:v>
                </c:pt>
                <c:pt idx="324">
                  <c:v>33.0</c:v>
                </c:pt>
                <c:pt idx="325">
                  <c:v>34.0</c:v>
                </c:pt>
                <c:pt idx="326">
                  <c:v>37.0</c:v>
                </c:pt>
                <c:pt idx="327">
                  <c:v>37.0</c:v>
                </c:pt>
                <c:pt idx="328">
                  <c:v>35.0</c:v>
                </c:pt>
                <c:pt idx="329">
                  <c:v>39.0</c:v>
                </c:pt>
                <c:pt idx="330">
                  <c:v>42.0</c:v>
                </c:pt>
                <c:pt idx="331">
                  <c:v>46.0</c:v>
                </c:pt>
                <c:pt idx="332">
                  <c:v>37.0</c:v>
                </c:pt>
                <c:pt idx="333">
                  <c:v>37.0</c:v>
                </c:pt>
                <c:pt idx="334">
                  <c:v>40.0</c:v>
                </c:pt>
                <c:pt idx="335">
                  <c:v>36.0</c:v>
                </c:pt>
                <c:pt idx="336">
                  <c:v>37.0</c:v>
                </c:pt>
                <c:pt idx="337">
                  <c:v>39.0</c:v>
                </c:pt>
                <c:pt idx="338">
                  <c:v>36.0</c:v>
                </c:pt>
                <c:pt idx="339">
                  <c:v>40.0</c:v>
                </c:pt>
                <c:pt idx="340">
                  <c:v>33.0</c:v>
                </c:pt>
                <c:pt idx="341">
                  <c:v>37.0</c:v>
                </c:pt>
                <c:pt idx="342">
                  <c:v>37.0</c:v>
                </c:pt>
                <c:pt idx="343">
                  <c:v>33.0</c:v>
                </c:pt>
                <c:pt idx="344">
                  <c:v>39.0</c:v>
                </c:pt>
                <c:pt idx="345">
                  <c:v>38.0</c:v>
                </c:pt>
                <c:pt idx="346">
                  <c:v>33.0</c:v>
                </c:pt>
                <c:pt idx="347">
                  <c:v>33.0</c:v>
                </c:pt>
                <c:pt idx="348">
                  <c:v>33.0</c:v>
                </c:pt>
                <c:pt idx="349">
                  <c:v>37.0</c:v>
                </c:pt>
                <c:pt idx="350">
                  <c:v>39.0</c:v>
                </c:pt>
                <c:pt idx="351">
                  <c:v>35.0</c:v>
                </c:pt>
                <c:pt idx="352">
                  <c:v>40.0</c:v>
                </c:pt>
                <c:pt idx="353">
                  <c:v>41.0</c:v>
                </c:pt>
                <c:pt idx="354">
                  <c:v>39.0</c:v>
                </c:pt>
                <c:pt idx="355">
                  <c:v>32.0</c:v>
                </c:pt>
                <c:pt idx="356">
                  <c:v>34.0</c:v>
                </c:pt>
                <c:pt idx="357">
                  <c:v>41.0</c:v>
                </c:pt>
                <c:pt idx="358">
                  <c:v>36.0</c:v>
                </c:pt>
                <c:pt idx="359">
                  <c:v>39.0</c:v>
                </c:pt>
                <c:pt idx="360">
                  <c:v>39.0</c:v>
                </c:pt>
                <c:pt idx="361">
                  <c:v>40.0</c:v>
                </c:pt>
                <c:pt idx="362">
                  <c:v>42.0</c:v>
                </c:pt>
                <c:pt idx="363">
                  <c:v>43.0</c:v>
                </c:pt>
                <c:pt idx="364">
                  <c:v>36.0</c:v>
                </c:pt>
                <c:pt idx="365">
                  <c:v>39.0</c:v>
                </c:pt>
                <c:pt idx="366">
                  <c:v>42.0</c:v>
                </c:pt>
                <c:pt idx="367">
                  <c:v>35.0</c:v>
                </c:pt>
                <c:pt idx="368">
                  <c:v>33.0</c:v>
                </c:pt>
                <c:pt idx="369">
                  <c:v>37.0</c:v>
                </c:pt>
                <c:pt idx="370">
                  <c:v>36.0</c:v>
                </c:pt>
                <c:pt idx="371">
                  <c:v>40.0</c:v>
                </c:pt>
                <c:pt idx="372">
                  <c:v>42.0</c:v>
                </c:pt>
                <c:pt idx="373">
                  <c:v>36.0</c:v>
                </c:pt>
                <c:pt idx="374">
                  <c:v>36.0</c:v>
                </c:pt>
                <c:pt idx="375">
                  <c:v>40.0</c:v>
                </c:pt>
                <c:pt idx="376">
                  <c:v>43.0</c:v>
                </c:pt>
                <c:pt idx="377">
                  <c:v>39.0</c:v>
                </c:pt>
                <c:pt idx="378">
                  <c:v>33.0</c:v>
                </c:pt>
                <c:pt idx="379">
                  <c:v>34.0</c:v>
                </c:pt>
                <c:pt idx="380">
                  <c:v>40.0</c:v>
                </c:pt>
                <c:pt idx="381">
                  <c:v>37.0</c:v>
                </c:pt>
                <c:pt idx="382">
                  <c:v>38.0</c:v>
                </c:pt>
                <c:pt idx="383">
                  <c:v>33.0</c:v>
                </c:pt>
                <c:pt idx="384">
                  <c:v>39.0</c:v>
                </c:pt>
                <c:pt idx="385">
                  <c:v>38.0</c:v>
                </c:pt>
                <c:pt idx="386">
                  <c:v>32.0</c:v>
                </c:pt>
                <c:pt idx="387">
                  <c:v>41.0</c:v>
                </c:pt>
                <c:pt idx="388">
                  <c:v>35.0</c:v>
                </c:pt>
                <c:pt idx="389">
                  <c:v>32.0</c:v>
                </c:pt>
                <c:pt idx="390">
                  <c:v>37.0</c:v>
                </c:pt>
                <c:pt idx="391">
                  <c:v>35.0</c:v>
                </c:pt>
                <c:pt idx="392">
                  <c:v>36.0</c:v>
                </c:pt>
                <c:pt idx="393">
                  <c:v>31.0</c:v>
                </c:pt>
                <c:pt idx="394">
                  <c:v>35.0</c:v>
                </c:pt>
                <c:pt idx="395">
                  <c:v>40.0</c:v>
                </c:pt>
                <c:pt idx="396">
                  <c:v>33.0</c:v>
                </c:pt>
                <c:pt idx="397">
                  <c:v>34.0</c:v>
                </c:pt>
                <c:pt idx="398">
                  <c:v>34.0</c:v>
                </c:pt>
                <c:pt idx="399">
                  <c:v>35.0</c:v>
                </c:pt>
                <c:pt idx="400">
                  <c:v>30.0</c:v>
                </c:pt>
                <c:pt idx="401">
                  <c:v>35.0</c:v>
                </c:pt>
                <c:pt idx="402">
                  <c:v>36.0</c:v>
                </c:pt>
                <c:pt idx="403">
                  <c:v>31.0</c:v>
                </c:pt>
                <c:pt idx="404">
                  <c:v>31.0</c:v>
                </c:pt>
                <c:pt idx="405">
                  <c:v>31.0</c:v>
                </c:pt>
                <c:pt idx="406">
                  <c:v>30.0</c:v>
                </c:pt>
                <c:pt idx="407">
                  <c:v>29.0</c:v>
                </c:pt>
                <c:pt idx="408">
                  <c:v>32.0</c:v>
                </c:pt>
                <c:pt idx="409">
                  <c:v>32.0</c:v>
                </c:pt>
                <c:pt idx="410">
                  <c:v>28.0</c:v>
                </c:pt>
                <c:pt idx="411">
                  <c:v>34.0</c:v>
                </c:pt>
                <c:pt idx="412">
                  <c:v>30.0</c:v>
                </c:pt>
                <c:pt idx="413">
                  <c:v>34.0</c:v>
                </c:pt>
                <c:pt idx="414">
                  <c:v>37.0</c:v>
                </c:pt>
                <c:pt idx="415">
                  <c:v>30.0</c:v>
                </c:pt>
                <c:pt idx="416">
                  <c:v>29.0</c:v>
                </c:pt>
                <c:pt idx="417">
                  <c:v>31.0</c:v>
                </c:pt>
                <c:pt idx="418">
                  <c:v>33.0</c:v>
                </c:pt>
                <c:pt idx="419">
                  <c:v>32.0</c:v>
                </c:pt>
                <c:pt idx="420">
                  <c:v>32.0</c:v>
                </c:pt>
                <c:pt idx="421">
                  <c:v>30.0</c:v>
                </c:pt>
                <c:pt idx="422">
                  <c:v>32.0</c:v>
                </c:pt>
                <c:pt idx="423">
                  <c:v>28.0</c:v>
                </c:pt>
                <c:pt idx="424">
                  <c:v>27.0</c:v>
                </c:pt>
                <c:pt idx="425">
                  <c:v>30.0</c:v>
                </c:pt>
                <c:pt idx="426">
                  <c:v>34.0</c:v>
                </c:pt>
                <c:pt idx="427">
                  <c:v>30.0</c:v>
                </c:pt>
                <c:pt idx="428">
                  <c:v>32.0</c:v>
                </c:pt>
                <c:pt idx="429">
                  <c:v>33.0</c:v>
                </c:pt>
                <c:pt idx="430">
                  <c:v>29.0</c:v>
                </c:pt>
                <c:pt idx="431">
                  <c:v>30.0</c:v>
                </c:pt>
                <c:pt idx="432">
                  <c:v>31.0</c:v>
                </c:pt>
                <c:pt idx="433">
                  <c:v>28.0</c:v>
                </c:pt>
                <c:pt idx="434">
                  <c:v>30.0</c:v>
                </c:pt>
                <c:pt idx="435">
                  <c:v>28.0</c:v>
                </c:pt>
                <c:pt idx="436">
                  <c:v>33.0</c:v>
                </c:pt>
                <c:pt idx="437">
                  <c:v>30.0</c:v>
                </c:pt>
                <c:pt idx="438">
                  <c:v>29.0</c:v>
                </c:pt>
                <c:pt idx="439">
                  <c:v>31.0</c:v>
                </c:pt>
                <c:pt idx="440">
                  <c:v>30.0</c:v>
                </c:pt>
                <c:pt idx="441">
                  <c:v>32.0</c:v>
                </c:pt>
                <c:pt idx="442">
                  <c:v>29.0</c:v>
                </c:pt>
                <c:pt idx="443">
                  <c:v>29.0</c:v>
                </c:pt>
                <c:pt idx="444">
                  <c:v>30.0</c:v>
                </c:pt>
                <c:pt idx="445">
                  <c:v>30.0</c:v>
                </c:pt>
                <c:pt idx="446">
                  <c:v>28.0</c:v>
                </c:pt>
                <c:pt idx="447">
                  <c:v>27.0</c:v>
                </c:pt>
                <c:pt idx="448">
                  <c:v>35.0</c:v>
                </c:pt>
                <c:pt idx="449">
                  <c:v>32.0</c:v>
                </c:pt>
                <c:pt idx="450">
                  <c:v>25.0</c:v>
                </c:pt>
                <c:pt idx="451">
                  <c:v>27.0</c:v>
                </c:pt>
                <c:pt idx="452">
                  <c:v>28.0</c:v>
                </c:pt>
                <c:pt idx="453">
                  <c:v>32.0</c:v>
                </c:pt>
                <c:pt idx="454">
                  <c:v>28.0</c:v>
                </c:pt>
                <c:pt idx="455">
                  <c:v>31.0</c:v>
                </c:pt>
                <c:pt idx="456">
                  <c:v>28.0</c:v>
                </c:pt>
                <c:pt idx="457">
                  <c:v>28.0</c:v>
                </c:pt>
                <c:pt idx="458">
                  <c:v>33.0</c:v>
                </c:pt>
                <c:pt idx="459">
                  <c:v>28.0</c:v>
                </c:pt>
                <c:pt idx="460">
                  <c:v>27.0</c:v>
                </c:pt>
                <c:pt idx="461">
                  <c:v>30.0</c:v>
                </c:pt>
                <c:pt idx="462">
                  <c:v>27.0</c:v>
                </c:pt>
                <c:pt idx="463">
                  <c:v>32.0</c:v>
                </c:pt>
                <c:pt idx="464">
                  <c:v>29.0</c:v>
                </c:pt>
                <c:pt idx="465">
                  <c:v>32.0</c:v>
                </c:pt>
                <c:pt idx="466">
                  <c:v>28.0</c:v>
                </c:pt>
                <c:pt idx="467">
                  <c:v>28.0</c:v>
                </c:pt>
                <c:pt idx="468">
                  <c:v>32.0</c:v>
                </c:pt>
                <c:pt idx="469">
                  <c:v>28.0</c:v>
                </c:pt>
                <c:pt idx="470">
                  <c:v>29.0</c:v>
                </c:pt>
                <c:pt idx="471">
                  <c:v>33.0</c:v>
                </c:pt>
                <c:pt idx="472">
                  <c:v>33.0</c:v>
                </c:pt>
                <c:pt idx="473">
                  <c:v>31.0</c:v>
                </c:pt>
                <c:pt idx="474">
                  <c:v>30.0</c:v>
                </c:pt>
                <c:pt idx="475">
                  <c:v>26.0</c:v>
                </c:pt>
                <c:pt idx="476">
                  <c:v>30.0</c:v>
                </c:pt>
                <c:pt idx="477">
                  <c:v>31.0</c:v>
                </c:pt>
                <c:pt idx="478">
                  <c:v>34.0</c:v>
                </c:pt>
                <c:pt idx="479">
                  <c:v>30.0</c:v>
                </c:pt>
                <c:pt idx="480">
                  <c:v>29.0</c:v>
                </c:pt>
                <c:pt idx="481">
                  <c:v>30.0</c:v>
                </c:pt>
                <c:pt idx="482">
                  <c:v>32.0</c:v>
                </c:pt>
                <c:pt idx="483">
                  <c:v>28.0</c:v>
                </c:pt>
                <c:pt idx="484">
                  <c:v>30.0</c:v>
                </c:pt>
                <c:pt idx="485">
                  <c:v>27.0</c:v>
                </c:pt>
                <c:pt idx="486">
                  <c:v>31.0</c:v>
                </c:pt>
                <c:pt idx="487">
                  <c:v>29.0</c:v>
                </c:pt>
                <c:pt idx="488">
                  <c:v>33.0</c:v>
                </c:pt>
                <c:pt idx="489">
                  <c:v>34.0</c:v>
                </c:pt>
                <c:pt idx="490">
                  <c:v>31.0</c:v>
                </c:pt>
                <c:pt idx="491">
                  <c:v>31.0</c:v>
                </c:pt>
                <c:pt idx="492">
                  <c:v>31.0</c:v>
                </c:pt>
                <c:pt idx="493">
                  <c:v>27.0</c:v>
                </c:pt>
                <c:pt idx="494">
                  <c:v>29.0</c:v>
                </c:pt>
                <c:pt idx="495">
                  <c:v>32.0</c:v>
                </c:pt>
                <c:pt idx="496">
                  <c:v>32.0</c:v>
                </c:pt>
                <c:pt idx="497">
                  <c:v>31.0</c:v>
                </c:pt>
                <c:pt idx="498">
                  <c:v>30.0</c:v>
                </c:pt>
                <c:pt idx="499">
                  <c:v>28.0</c:v>
                </c:pt>
                <c:pt idx="500">
                  <c:v>25.0</c:v>
                </c:pt>
                <c:pt idx="501">
                  <c:v>30.0</c:v>
                </c:pt>
                <c:pt idx="502">
                  <c:v>33.0</c:v>
                </c:pt>
                <c:pt idx="503">
                  <c:v>29.0</c:v>
                </c:pt>
                <c:pt idx="504">
                  <c:v>30.0</c:v>
                </c:pt>
                <c:pt idx="505">
                  <c:v>29.0</c:v>
                </c:pt>
                <c:pt idx="506">
                  <c:v>29.0</c:v>
                </c:pt>
                <c:pt idx="507">
                  <c:v>27.0</c:v>
                </c:pt>
                <c:pt idx="508">
                  <c:v>29.0</c:v>
                </c:pt>
                <c:pt idx="509">
                  <c:v>32.0</c:v>
                </c:pt>
                <c:pt idx="510">
                  <c:v>28.0</c:v>
                </c:pt>
                <c:pt idx="511">
                  <c:v>27.0</c:v>
                </c:pt>
                <c:pt idx="512">
                  <c:v>27.0</c:v>
                </c:pt>
                <c:pt idx="513">
                  <c:v>25.0</c:v>
                </c:pt>
                <c:pt idx="514">
                  <c:v>27.0</c:v>
                </c:pt>
                <c:pt idx="515">
                  <c:v>25.0</c:v>
                </c:pt>
                <c:pt idx="516">
                  <c:v>32.0</c:v>
                </c:pt>
                <c:pt idx="517">
                  <c:v>30.0</c:v>
                </c:pt>
                <c:pt idx="518">
                  <c:v>28.0</c:v>
                </c:pt>
                <c:pt idx="519">
                  <c:v>24.0</c:v>
                </c:pt>
                <c:pt idx="520">
                  <c:v>26.0</c:v>
                </c:pt>
                <c:pt idx="521">
                  <c:v>26.0</c:v>
                </c:pt>
                <c:pt idx="522">
                  <c:v>28.0</c:v>
                </c:pt>
                <c:pt idx="523">
                  <c:v>24.0</c:v>
                </c:pt>
                <c:pt idx="524">
                  <c:v>27.0</c:v>
                </c:pt>
                <c:pt idx="525">
                  <c:v>27.0</c:v>
                </c:pt>
                <c:pt idx="526">
                  <c:v>25.0</c:v>
                </c:pt>
                <c:pt idx="527">
                  <c:v>23.0</c:v>
                </c:pt>
                <c:pt idx="528">
                  <c:v>26.0</c:v>
                </c:pt>
                <c:pt idx="529">
                  <c:v>24.0</c:v>
                </c:pt>
                <c:pt idx="530">
                  <c:v>25.0</c:v>
                </c:pt>
                <c:pt idx="531">
                  <c:v>26.0</c:v>
                </c:pt>
                <c:pt idx="532">
                  <c:v>23.0</c:v>
                </c:pt>
                <c:pt idx="533">
                  <c:v>24.0</c:v>
                </c:pt>
                <c:pt idx="534">
                  <c:v>25.0</c:v>
                </c:pt>
                <c:pt idx="535">
                  <c:v>27.0</c:v>
                </c:pt>
                <c:pt idx="536">
                  <c:v>25.0</c:v>
                </c:pt>
                <c:pt idx="537">
                  <c:v>21.0</c:v>
                </c:pt>
                <c:pt idx="538">
                  <c:v>21.0</c:v>
                </c:pt>
                <c:pt idx="539">
                  <c:v>24.0</c:v>
                </c:pt>
                <c:pt idx="540">
                  <c:v>25.0</c:v>
                </c:pt>
                <c:pt idx="541">
                  <c:v>25.0</c:v>
                </c:pt>
                <c:pt idx="542">
                  <c:v>23.0</c:v>
                </c:pt>
                <c:pt idx="543">
                  <c:v>24.0</c:v>
                </c:pt>
                <c:pt idx="544">
                  <c:v>21.0</c:v>
                </c:pt>
                <c:pt idx="545">
                  <c:v>26.0</c:v>
                </c:pt>
                <c:pt idx="546">
                  <c:v>21.0</c:v>
                </c:pt>
                <c:pt idx="547">
                  <c:v>22.0</c:v>
                </c:pt>
                <c:pt idx="548">
                  <c:v>20.0</c:v>
                </c:pt>
                <c:pt idx="549">
                  <c:v>23.0</c:v>
                </c:pt>
                <c:pt idx="550">
                  <c:v>27.0</c:v>
                </c:pt>
                <c:pt idx="551">
                  <c:v>28.0</c:v>
                </c:pt>
                <c:pt idx="552">
                  <c:v>24.0</c:v>
                </c:pt>
                <c:pt idx="553">
                  <c:v>21.0</c:v>
                </c:pt>
                <c:pt idx="554">
                  <c:v>24.0</c:v>
                </c:pt>
                <c:pt idx="555">
                  <c:v>20.0</c:v>
                </c:pt>
                <c:pt idx="556">
                  <c:v>24.0</c:v>
                </c:pt>
                <c:pt idx="557">
                  <c:v>25.0</c:v>
                </c:pt>
                <c:pt idx="558">
                  <c:v>25.0</c:v>
                </c:pt>
                <c:pt idx="559">
                  <c:v>24.0</c:v>
                </c:pt>
                <c:pt idx="560">
                  <c:v>23.0</c:v>
                </c:pt>
                <c:pt idx="561">
                  <c:v>23.0</c:v>
                </c:pt>
                <c:pt idx="562">
                  <c:v>20.0</c:v>
                </c:pt>
                <c:pt idx="563">
                  <c:v>21.0</c:v>
                </c:pt>
                <c:pt idx="564">
                  <c:v>21.0</c:v>
                </c:pt>
                <c:pt idx="565">
                  <c:v>19.0</c:v>
                </c:pt>
                <c:pt idx="566">
                  <c:v>22.0</c:v>
                </c:pt>
                <c:pt idx="567">
                  <c:v>24.0</c:v>
                </c:pt>
                <c:pt idx="568">
                  <c:v>22.0</c:v>
                </c:pt>
                <c:pt idx="569">
                  <c:v>18.0</c:v>
                </c:pt>
                <c:pt idx="570">
                  <c:v>24.0</c:v>
                </c:pt>
                <c:pt idx="571">
                  <c:v>25.0</c:v>
                </c:pt>
                <c:pt idx="572">
                  <c:v>21.0</c:v>
                </c:pt>
                <c:pt idx="573">
                  <c:v>26.0</c:v>
                </c:pt>
                <c:pt idx="574">
                  <c:v>26.0</c:v>
                </c:pt>
                <c:pt idx="575">
                  <c:v>22.0</c:v>
                </c:pt>
                <c:pt idx="576">
                  <c:v>20.0</c:v>
                </c:pt>
                <c:pt idx="577">
                  <c:v>23.0</c:v>
                </c:pt>
                <c:pt idx="578">
                  <c:v>24.0</c:v>
                </c:pt>
                <c:pt idx="579">
                  <c:v>20.0</c:v>
                </c:pt>
                <c:pt idx="580">
                  <c:v>19.0</c:v>
                </c:pt>
                <c:pt idx="581">
                  <c:v>21.0</c:v>
                </c:pt>
                <c:pt idx="582">
                  <c:v>23.0</c:v>
                </c:pt>
                <c:pt idx="583">
                  <c:v>20.0</c:v>
                </c:pt>
                <c:pt idx="584">
                  <c:v>21.0</c:v>
                </c:pt>
                <c:pt idx="585">
                  <c:v>20.0</c:v>
                </c:pt>
                <c:pt idx="586">
                  <c:v>23.0</c:v>
                </c:pt>
                <c:pt idx="587">
                  <c:v>21.0</c:v>
                </c:pt>
                <c:pt idx="588">
                  <c:v>18.0</c:v>
                </c:pt>
                <c:pt idx="589">
                  <c:v>20.0</c:v>
                </c:pt>
                <c:pt idx="590">
                  <c:v>23.0</c:v>
                </c:pt>
                <c:pt idx="591">
                  <c:v>22.0</c:v>
                </c:pt>
                <c:pt idx="592">
                  <c:v>22.0</c:v>
                </c:pt>
                <c:pt idx="593">
                  <c:v>22.0</c:v>
                </c:pt>
                <c:pt idx="594">
                  <c:v>18.0</c:v>
                </c:pt>
                <c:pt idx="595">
                  <c:v>18.0</c:v>
                </c:pt>
                <c:pt idx="596">
                  <c:v>23.0</c:v>
                </c:pt>
                <c:pt idx="597">
                  <c:v>23.0</c:v>
                </c:pt>
                <c:pt idx="598">
                  <c:v>19.0</c:v>
                </c:pt>
                <c:pt idx="599">
                  <c:v>22.0</c:v>
                </c:pt>
                <c:pt idx="600">
                  <c:v>24.0</c:v>
                </c:pt>
                <c:pt idx="601">
                  <c:v>18.0</c:v>
                </c:pt>
                <c:pt idx="602">
                  <c:v>20.0</c:v>
                </c:pt>
                <c:pt idx="603">
                  <c:v>20.0</c:v>
                </c:pt>
                <c:pt idx="604">
                  <c:v>25.0</c:v>
                </c:pt>
                <c:pt idx="605">
                  <c:v>22.0</c:v>
                </c:pt>
                <c:pt idx="606">
                  <c:v>20.0</c:v>
                </c:pt>
                <c:pt idx="607">
                  <c:v>22.0</c:v>
                </c:pt>
                <c:pt idx="608">
                  <c:v>17.0</c:v>
                </c:pt>
                <c:pt idx="609">
                  <c:v>18.0</c:v>
                </c:pt>
                <c:pt idx="610">
                  <c:v>18.0</c:v>
                </c:pt>
                <c:pt idx="611">
                  <c:v>21.0</c:v>
                </c:pt>
                <c:pt idx="612">
                  <c:v>17.0</c:v>
                </c:pt>
                <c:pt idx="613">
                  <c:v>20.0</c:v>
                </c:pt>
                <c:pt idx="614">
                  <c:v>19.0</c:v>
                </c:pt>
                <c:pt idx="615">
                  <c:v>18.0</c:v>
                </c:pt>
                <c:pt idx="616">
                  <c:v>16.0</c:v>
                </c:pt>
                <c:pt idx="617">
                  <c:v>16.0</c:v>
                </c:pt>
                <c:pt idx="618">
                  <c:v>19.0</c:v>
                </c:pt>
                <c:pt idx="619">
                  <c:v>19.0</c:v>
                </c:pt>
                <c:pt idx="620">
                  <c:v>16.0</c:v>
                </c:pt>
                <c:pt idx="621">
                  <c:v>17.0</c:v>
                </c:pt>
                <c:pt idx="622">
                  <c:v>17.0</c:v>
                </c:pt>
                <c:pt idx="623">
                  <c:v>16.0</c:v>
                </c:pt>
                <c:pt idx="624">
                  <c:v>18.0</c:v>
                </c:pt>
                <c:pt idx="625">
                  <c:v>15.0</c:v>
                </c:pt>
                <c:pt idx="626">
                  <c:v>18.0</c:v>
                </c:pt>
                <c:pt idx="627">
                  <c:v>14.0</c:v>
                </c:pt>
                <c:pt idx="628">
                  <c:v>14.0</c:v>
                </c:pt>
                <c:pt idx="629">
                  <c:v>18.0</c:v>
                </c:pt>
                <c:pt idx="630">
                  <c:v>17.0</c:v>
                </c:pt>
                <c:pt idx="631">
                  <c:v>16.0</c:v>
                </c:pt>
                <c:pt idx="632">
                  <c:v>18.0</c:v>
                </c:pt>
                <c:pt idx="633">
                  <c:v>16.0</c:v>
                </c:pt>
                <c:pt idx="634">
                  <c:v>21.0</c:v>
                </c:pt>
                <c:pt idx="635">
                  <c:v>15.0</c:v>
                </c:pt>
                <c:pt idx="636">
                  <c:v>14.0</c:v>
                </c:pt>
                <c:pt idx="637">
                  <c:v>16.0</c:v>
                </c:pt>
                <c:pt idx="638">
                  <c:v>14.0</c:v>
                </c:pt>
                <c:pt idx="639">
                  <c:v>15.0</c:v>
                </c:pt>
                <c:pt idx="640">
                  <c:v>14.0</c:v>
                </c:pt>
                <c:pt idx="641">
                  <c:v>16.0</c:v>
                </c:pt>
                <c:pt idx="642">
                  <c:v>16.0</c:v>
                </c:pt>
                <c:pt idx="643">
                  <c:v>14.0</c:v>
                </c:pt>
                <c:pt idx="644">
                  <c:v>14.0</c:v>
                </c:pt>
                <c:pt idx="645">
                  <c:v>14.0</c:v>
                </c:pt>
                <c:pt idx="646">
                  <c:v>15.0</c:v>
                </c:pt>
                <c:pt idx="647">
                  <c:v>13.0</c:v>
                </c:pt>
                <c:pt idx="648">
                  <c:v>15.0</c:v>
                </c:pt>
                <c:pt idx="649">
                  <c:v>14.0</c:v>
                </c:pt>
                <c:pt idx="650">
                  <c:v>15.0</c:v>
                </c:pt>
                <c:pt idx="651">
                  <c:v>15.0</c:v>
                </c:pt>
                <c:pt idx="652">
                  <c:v>16.0</c:v>
                </c:pt>
                <c:pt idx="653">
                  <c:v>17.0</c:v>
                </c:pt>
                <c:pt idx="654">
                  <c:v>15.0</c:v>
                </c:pt>
                <c:pt idx="655">
                  <c:v>17.0</c:v>
                </c:pt>
                <c:pt idx="656">
                  <c:v>16.0</c:v>
                </c:pt>
                <c:pt idx="657">
                  <c:v>15.0</c:v>
                </c:pt>
                <c:pt idx="658">
                  <c:v>15.0</c:v>
                </c:pt>
                <c:pt idx="659">
                  <c:v>14.0</c:v>
                </c:pt>
                <c:pt idx="660">
                  <c:v>15.0</c:v>
                </c:pt>
                <c:pt idx="661">
                  <c:v>14.0</c:v>
                </c:pt>
                <c:pt idx="662">
                  <c:v>17.0</c:v>
                </c:pt>
                <c:pt idx="663">
                  <c:v>15.0</c:v>
                </c:pt>
                <c:pt idx="664">
                  <c:v>15.0</c:v>
                </c:pt>
                <c:pt idx="665">
                  <c:v>14.0</c:v>
                </c:pt>
                <c:pt idx="666">
                  <c:v>13.0</c:v>
                </c:pt>
                <c:pt idx="667">
                  <c:v>13.0</c:v>
                </c:pt>
                <c:pt idx="668">
                  <c:v>16.0</c:v>
                </c:pt>
                <c:pt idx="669">
                  <c:v>14.0</c:v>
                </c:pt>
                <c:pt idx="670">
                  <c:v>16.0</c:v>
                </c:pt>
                <c:pt idx="671">
                  <c:v>13.0</c:v>
                </c:pt>
                <c:pt idx="672">
                  <c:v>15.0</c:v>
                </c:pt>
                <c:pt idx="673">
                  <c:v>15.0</c:v>
                </c:pt>
                <c:pt idx="674">
                  <c:v>15.0</c:v>
                </c:pt>
                <c:pt idx="675">
                  <c:v>13.0</c:v>
                </c:pt>
                <c:pt idx="676">
                  <c:v>14.0</c:v>
                </c:pt>
                <c:pt idx="677">
                  <c:v>14.0</c:v>
                </c:pt>
                <c:pt idx="678">
                  <c:v>14.0</c:v>
                </c:pt>
                <c:pt idx="679">
                  <c:v>17.0</c:v>
                </c:pt>
                <c:pt idx="680">
                  <c:v>17.0</c:v>
                </c:pt>
                <c:pt idx="681">
                  <c:v>15.0</c:v>
                </c:pt>
                <c:pt idx="682">
                  <c:v>13.0</c:v>
                </c:pt>
                <c:pt idx="683">
                  <c:v>14.0</c:v>
                </c:pt>
                <c:pt idx="684">
                  <c:v>14.0</c:v>
                </c:pt>
                <c:pt idx="685">
                  <c:v>15.0</c:v>
                </c:pt>
                <c:pt idx="686">
                  <c:v>17.0</c:v>
                </c:pt>
                <c:pt idx="687">
                  <c:v>15.0</c:v>
                </c:pt>
                <c:pt idx="688">
                  <c:v>19.0</c:v>
                </c:pt>
                <c:pt idx="689">
                  <c:v>14.0</c:v>
                </c:pt>
                <c:pt idx="690">
                  <c:v>15.0</c:v>
                </c:pt>
                <c:pt idx="691">
                  <c:v>17.0</c:v>
                </c:pt>
                <c:pt idx="692">
                  <c:v>16.0</c:v>
                </c:pt>
                <c:pt idx="693">
                  <c:v>14.0</c:v>
                </c:pt>
                <c:pt idx="694">
                  <c:v>14.0</c:v>
                </c:pt>
                <c:pt idx="695">
                  <c:v>15.0</c:v>
                </c:pt>
                <c:pt idx="696">
                  <c:v>16.0</c:v>
                </c:pt>
                <c:pt idx="697">
                  <c:v>14.0</c:v>
                </c:pt>
                <c:pt idx="698">
                  <c:v>16.0</c:v>
                </c:pt>
                <c:pt idx="699">
                  <c:v>14.0</c:v>
                </c:pt>
                <c:pt idx="700">
                  <c:v>14.0</c:v>
                </c:pt>
                <c:pt idx="701">
                  <c:v>17.0</c:v>
                </c:pt>
                <c:pt idx="702">
                  <c:v>15.0</c:v>
                </c:pt>
                <c:pt idx="703">
                  <c:v>14.0</c:v>
                </c:pt>
                <c:pt idx="704">
                  <c:v>15.0</c:v>
                </c:pt>
                <c:pt idx="705">
                  <c:v>15.0</c:v>
                </c:pt>
                <c:pt idx="706">
                  <c:v>14.0</c:v>
                </c:pt>
                <c:pt idx="707">
                  <c:v>15.0</c:v>
                </c:pt>
                <c:pt idx="708">
                  <c:v>13.0</c:v>
                </c:pt>
                <c:pt idx="709">
                  <c:v>16.0</c:v>
                </c:pt>
                <c:pt idx="710">
                  <c:v>12.0</c:v>
                </c:pt>
                <c:pt idx="711">
                  <c:v>12.0</c:v>
                </c:pt>
                <c:pt idx="712">
                  <c:v>15.0</c:v>
                </c:pt>
                <c:pt idx="713">
                  <c:v>14.0</c:v>
                </c:pt>
                <c:pt idx="714">
                  <c:v>12.0</c:v>
                </c:pt>
                <c:pt idx="715">
                  <c:v>13.0</c:v>
                </c:pt>
                <c:pt idx="716">
                  <c:v>13.0</c:v>
                </c:pt>
                <c:pt idx="717">
                  <c:v>13.0</c:v>
                </c:pt>
                <c:pt idx="718">
                  <c:v>14.0</c:v>
                </c:pt>
                <c:pt idx="719">
                  <c:v>12.0</c:v>
                </c:pt>
                <c:pt idx="720">
                  <c:v>12.0</c:v>
                </c:pt>
                <c:pt idx="721">
                  <c:v>13.0</c:v>
                </c:pt>
                <c:pt idx="722">
                  <c:v>13.0</c:v>
                </c:pt>
                <c:pt idx="723">
                  <c:v>14.0</c:v>
                </c:pt>
                <c:pt idx="724">
                  <c:v>13.0</c:v>
                </c:pt>
                <c:pt idx="725">
                  <c:v>15.0</c:v>
                </c:pt>
                <c:pt idx="726">
                  <c:v>14.0</c:v>
                </c:pt>
                <c:pt idx="727">
                  <c:v>12.0</c:v>
                </c:pt>
                <c:pt idx="728">
                  <c:v>14.0</c:v>
                </c:pt>
                <c:pt idx="729">
                  <c:v>12.0</c:v>
                </c:pt>
                <c:pt idx="730">
                  <c:v>14.0</c:v>
                </c:pt>
                <c:pt idx="731">
                  <c:v>12.0</c:v>
                </c:pt>
                <c:pt idx="732">
                  <c:v>13.0</c:v>
                </c:pt>
                <c:pt idx="733">
                  <c:v>13.0</c:v>
                </c:pt>
                <c:pt idx="734">
                  <c:v>13.0</c:v>
                </c:pt>
                <c:pt idx="735">
                  <c:v>13.0</c:v>
                </c:pt>
                <c:pt idx="736">
                  <c:v>15.0</c:v>
                </c:pt>
                <c:pt idx="737">
                  <c:v>14.0</c:v>
                </c:pt>
                <c:pt idx="738">
                  <c:v>12.0</c:v>
                </c:pt>
                <c:pt idx="739">
                  <c:v>13.0</c:v>
                </c:pt>
                <c:pt idx="740">
                  <c:v>15.0</c:v>
                </c:pt>
                <c:pt idx="741">
                  <c:v>13.0</c:v>
                </c:pt>
                <c:pt idx="742">
                  <c:v>15.0</c:v>
                </c:pt>
                <c:pt idx="743">
                  <c:v>13.0</c:v>
                </c:pt>
                <c:pt idx="744">
                  <c:v>15.0</c:v>
                </c:pt>
                <c:pt idx="745">
                  <c:v>14.0</c:v>
                </c:pt>
                <c:pt idx="746">
                  <c:v>13.0</c:v>
                </c:pt>
                <c:pt idx="747">
                  <c:v>14.0</c:v>
                </c:pt>
                <c:pt idx="748">
                  <c:v>12.0</c:v>
                </c:pt>
                <c:pt idx="749">
                  <c:v>13.0</c:v>
                </c:pt>
                <c:pt idx="750">
                  <c:v>14.0</c:v>
                </c:pt>
                <c:pt idx="751">
                  <c:v>13.0</c:v>
                </c:pt>
                <c:pt idx="752">
                  <c:v>12.0</c:v>
                </c:pt>
                <c:pt idx="753">
                  <c:v>16.0</c:v>
                </c:pt>
                <c:pt idx="754">
                  <c:v>13.0</c:v>
                </c:pt>
                <c:pt idx="755">
                  <c:v>13.0</c:v>
                </c:pt>
                <c:pt idx="756">
                  <c:v>14.0</c:v>
                </c:pt>
                <c:pt idx="757">
                  <c:v>14.0</c:v>
                </c:pt>
                <c:pt idx="758">
                  <c:v>13.0</c:v>
                </c:pt>
                <c:pt idx="759">
                  <c:v>12.0</c:v>
                </c:pt>
                <c:pt idx="760">
                  <c:v>12.0</c:v>
                </c:pt>
                <c:pt idx="761">
                  <c:v>14.0</c:v>
                </c:pt>
                <c:pt idx="762">
                  <c:v>13.0</c:v>
                </c:pt>
                <c:pt idx="763">
                  <c:v>14.0</c:v>
                </c:pt>
                <c:pt idx="764">
                  <c:v>13.0</c:v>
                </c:pt>
                <c:pt idx="765">
                  <c:v>12.0</c:v>
                </c:pt>
                <c:pt idx="766">
                  <c:v>17.0</c:v>
                </c:pt>
                <c:pt idx="767">
                  <c:v>15.0</c:v>
                </c:pt>
                <c:pt idx="768">
                  <c:v>12.0</c:v>
                </c:pt>
                <c:pt idx="769">
                  <c:v>12.0</c:v>
                </c:pt>
                <c:pt idx="770">
                  <c:v>14.0</c:v>
                </c:pt>
                <c:pt idx="771">
                  <c:v>14.0</c:v>
                </c:pt>
                <c:pt idx="772">
                  <c:v>12.0</c:v>
                </c:pt>
                <c:pt idx="773">
                  <c:v>13.0</c:v>
                </c:pt>
                <c:pt idx="774">
                  <c:v>14.0</c:v>
                </c:pt>
                <c:pt idx="775">
                  <c:v>14.0</c:v>
                </c:pt>
                <c:pt idx="776">
                  <c:v>14.0</c:v>
                </c:pt>
                <c:pt idx="777">
                  <c:v>12.0</c:v>
                </c:pt>
                <c:pt idx="778">
                  <c:v>13.0</c:v>
                </c:pt>
                <c:pt idx="779">
                  <c:v>13.0</c:v>
                </c:pt>
                <c:pt idx="780">
                  <c:v>12.0</c:v>
                </c:pt>
                <c:pt idx="781">
                  <c:v>13.0</c:v>
                </c:pt>
                <c:pt idx="782">
                  <c:v>14.0</c:v>
                </c:pt>
                <c:pt idx="783">
                  <c:v>13.0</c:v>
                </c:pt>
                <c:pt idx="784">
                  <c:v>13.0</c:v>
                </c:pt>
                <c:pt idx="785">
                  <c:v>16.0</c:v>
                </c:pt>
                <c:pt idx="786">
                  <c:v>13.0</c:v>
                </c:pt>
                <c:pt idx="787">
                  <c:v>15.0</c:v>
                </c:pt>
                <c:pt idx="788">
                  <c:v>14.0</c:v>
                </c:pt>
                <c:pt idx="789">
                  <c:v>14.0</c:v>
                </c:pt>
                <c:pt idx="790">
                  <c:v>15.0</c:v>
                </c:pt>
                <c:pt idx="791">
                  <c:v>13.0</c:v>
                </c:pt>
                <c:pt idx="792">
                  <c:v>13.0</c:v>
                </c:pt>
                <c:pt idx="793">
                  <c:v>13.0</c:v>
                </c:pt>
                <c:pt idx="794">
                  <c:v>14.0</c:v>
                </c:pt>
                <c:pt idx="795">
                  <c:v>14.0</c:v>
                </c:pt>
                <c:pt idx="796">
                  <c:v>14.0</c:v>
                </c:pt>
                <c:pt idx="797">
                  <c:v>15.0</c:v>
                </c:pt>
                <c:pt idx="798">
                  <c:v>14.0</c:v>
                </c:pt>
                <c:pt idx="799">
                  <c:v>15.0</c:v>
                </c:pt>
                <c:pt idx="800">
                  <c:v>13.0</c:v>
                </c:pt>
                <c:pt idx="801">
                  <c:v>13.0</c:v>
                </c:pt>
                <c:pt idx="802">
                  <c:v>14.0</c:v>
                </c:pt>
                <c:pt idx="803">
                  <c:v>13.0</c:v>
                </c:pt>
                <c:pt idx="804">
                  <c:v>14.0</c:v>
                </c:pt>
                <c:pt idx="805">
                  <c:v>14.0</c:v>
                </c:pt>
                <c:pt idx="806">
                  <c:v>12.0</c:v>
                </c:pt>
                <c:pt idx="807">
                  <c:v>12.0</c:v>
                </c:pt>
                <c:pt idx="808">
                  <c:v>11.0</c:v>
                </c:pt>
                <c:pt idx="809">
                  <c:v>12.0</c:v>
                </c:pt>
                <c:pt idx="810">
                  <c:v>12.0</c:v>
                </c:pt>
                <c:pt idx="811">
                  <c:v>15.0</c:v>
                </c:pt>
                <c:pt idx="812">
                  <c:v>12.0</c:v>
                </c:pt>
                <c:pt idx="813">
                  <c:v>12.0</c:v>
                </c:pt>
                <c:pt idx="814">
                  <c:v>15.0</c:v>
                </c:pt>
                <c:pt idx="815">
                  <c:v>12.0</c:v>
                </c:pt>
                <c:pt idx="816">
                  <c:v>11.0</c:v>
                </c:pt>
                <c:pt idx="817">
                  <c:v>13.0</c:v>
                </c:pt>
                <c:pt idx="818">
                  <c:v>14.0</c:v>
                </c:pt>
                <c:pt idx="819">
                  <c:v>12.0</c:v>
                </c:pt>
                <c:pt idx="820">
                  <c:v>13.0</c:v>
                </c:pt>
                <c:pt idx="821">
                  <c:v>12.0</c:v>
                </c:pt>
                <c:pt idx="822">
                  <c:v>12.0</c:v>
                </c:pt>
                <c:pt idx="823">
                  <c:v>12.0</c:v>
                </c:pt>
                <c:pt idx="824">
                  <c:v>12.0</c:v>
                </c:pt>
                <c:pt idx="825">
                  <c:v>13.0</c:v>
                </c:pt>
                <c:pt idx="826">
                  <c:v>12.0</c:v>
                </c:pt>
                <c:pt idx="827">
                  <c:v>12.0</c:v>
                </c:pt>
                <c:pt idx="828">
                  <c:v>12.0</c:v>
                </c:pt>
                <c:pt idx="829">
                  <c:v>13.0</c:v>
                </c:pt>
                <c:pt idx="830">
                  <c:v>12.0</c:v>
                </c:pt>
                <c:pt idx="831">
                  <c:v>11.0</c:v>
                </c:pt>
                <c:pt idx="832">
                  <c:v>11.0</c:v>
                </c:pt>
                <c:pt idx="833">
                  <c:v>12.0</c:v>
                </c:pt>
                <c:pt idx="834">
                  <c:v>14.0</c:v>
                </c:pt>
                <c:pt idx="835">
                  <c:v>12.0</c:v>
                </c:pt>
                <c:pt idx="836">
                  <c:v>12.0</c:v>
                </c:pt>
                <c:pt idx="837">
                  <c:v>14.0</c:v>
                </c:pt>
                <c:pt idx="838">
                  <c:v>14.0</c:v>
                </c:pt>
                <c:pt idx="839">
                  <c:v>14.0</c:v>
                </c:pt>
                <c:pt idx="840">
                  <c:v>13.0</c:v>
                </c:pt>
                <c:pt idx="841">
                  <c:v>13.0</c:v>
                </c:pt>
                <c:pt idx="842">
                  <c:v>16.0</c:v>
                </c:pt>
                <c:pt idx="843">
                  <c:v>13.0</c:v>
                </c:pt>
                <c:pt idx="844">
                  <c:v>16.0</c:v>
                </c:pt>
                <c:pt idx="845">
                  <c:v>15.0</c:v>
                </c:pt>
                <c:pt idx="846">
                  <c:v>15.0</c:v>
                </c:pt>
                <c:pt idx="847">
                  <c:v>15.0</c:v>
                </c:pt>
                <c:pt idx="848">
                  <c:v>12.0</c:v>
                </c:pt>
                <c:pt idx="849">
                  <c:v>14.0</c:v>
                </c:pt>
                <c:pt idx="850">
                  <c:v>14.0</c:v>
                </c:pt>
                <c:pt idx="851">
                  <c:v>12.0</c:v>
                </c:pt>
                <c:pt idx="852">
                  <c:v>14.0</c:v>
                </c:pt>
                <c:pt idx="853">
                  <c:v>12.0</c:v>
                </c:pt>
                <c:pt idx="854">
                  <c:v>13.0</c:v>
                </c:pt>
                <c:pt idx="855">
                  <c:v>12.0</c:v>
                </c:pt>
                <c:pt idx="856">
                  <c:v>15.0</c:v>
                </c:pt>
                <c:pt idx="857">
                  <c:v>13.0</c:v>
                </c:pt>
                <c:pt idx="858">
                  <c:v>14.0</c:v>
                </c:pt>
                <c:pt idx="859">
                  <c:v>13.0</c:v>
                </c:pt>
                <c:pt idx="860">
                  <c:v>13.0</c:v>
                </c:pt>
                <c:pt idx="861">
                  <c:v>14.0</c:v>
                </c:pt>
                <c:pt idx="862">
                  <c:v>12.0</c:v>
                </c:pt>
                <c:pt idx="863">
                  <c:v>13.0</c:v>
                </c:pt>
                <c:pt idx="864">
                  <c:v>15.0</c:v>
                </c:pt>
                <c:pt idx="865">
                  <c:v>14.0</c:v>
                </c:pt>
                <c:pt idx="866">
                  <c:v>14.0</c:v>
                </c:pt>
                <c:pt idx="867">
                  <c:v>13.0</c:v>
                </c:pt>
                <c:pt idx="868">
                  <c:v>13.0</c:v>
                </c:pt>
                <c:pt idx="869">
                  <c:v>13.0</c:v>
                </c:pt>
                <c:pt idx="870">
                  <c:v>15.0</c:v>
                </c:pt>
                <c:pt idx="871">
                  <c:v>13.0</c:v>
                </c:pt>
                <c:pt idx="872">
                  <c:v>12.0</c:v>
                </c:pt>
                <c:pt idx="873">
                  <c:v>13.0</c:v>
                </c:pt>
                <c:pt idx="874">
                  <c:v>12.0</c:v>
                </c:pt>
                <c:pt idx="875">
                  <c:v>13.0</c:v>
                </c:pt>
                <c:pt idx="876">
                  <c:v>12.0</c:v>
                </c:pt>
                <c:pt idx="877">
                  <c:v>13.0</c:v>
                </c:pt>
                <c:pt idx="878">
                  <c:v>12.0</c:v>
                </c:pt>
                <c:pt idx="879">
                  <c:v>16.0</c:v>
                </c:pt>
                <c:pt idx="880">
                  <c:v>12.0</c:v>
                </c:pt>
                <c:pt idx="881">
                  <c:v>15.0</c:v>
                </c:pt>
                <c:pt idx="882">
                  <c:v>15.0</c:v>
                </c:pt>
                <c:pt idx="883">
                  <c:v>19.0</c:v>
                </c:pt>
                <c:pt idx="884">
                  <c:v>14.0</c:v>
                </c:pt>
                <c:pt idx="885">
                  <c:v>12.0</c:v>
                </c:pt>
                <c:pt idx="886">
                  <c:v>13.0</c:v>
                </c:pt>
                <c:pt idx="887">
                  <c:v>15.0</c:v>
                </c:pt>
                <c:pt idx="888">
                  <c:v>14.0</c:v>
                </c:pt>
                <c:pt idx="889">
                  <c:v>14.0</c:v>
                </c:pt>
                <c:pt idx="890">
                  <c:v>12.0</c:v>
                </c:pt>
                <c:pt idx="891">
                  <c:v>14.0</c:v>
                </c:pt>
                <c:pt idx="892">
                  <c:v>14.0</c:v>
                </c:pt>
                <c:pt idx="893">
                  <c:v>13.0</c:v>
                </c:pt>
                <c:pt idx="894">
                  <c:v>13.0</c:v>
                </c:pt>
                <c:pt idx="895">
                  <c:v>12.0</c:v>
                </c:pt>
                <c:pt idx="896">
                  <c:v>14.0</c:v>
                </c:pt>
                <c:pt idx="897">
                  <c:v>13.0</c:v>
                </c:pt>
                <c:pt idx="898">
                  <c:v>13.0</c:v>
                </c:pt>
                <c:pt idx="899">
                  <c:v>15.0</c:v>
                </c:pt>
                <c:pt idx="900">
                  <c:v>12.0</c:v>
                </c:pt>
                <c:pt idx="901">
                  <c:v>12.0</c:v>
                </c:pt>
                <c:pt idx="902">
                  <c:v>13.0</c:v>
                </c:pt>
                <c:pt idx="903">
                  <c:v>12.0</c:v>
                </c:pt>
                <c:pt idx="904">
                  <c:v>11.0</c:v>
                </c:pt>
                <c:pt idx="905">
                  <c:v>11.0</c:v>
                </c:pt>
                <c:pt idx="906">
                  <c:v>13.0</c:v>
                </c:pt>
                <c:pt idx="907">
                  <c:v>13.0</c:v>
                </c:pt>
                <c:pt idx="908">
                  <c:v>12.0</c:v>
                </c:pt>
                <c:pt idx="909">
                  <c:v>13.0</c:v>
                </c:pt>
                <c:pt idx="910">
                  <c:v>15.0</c:v>
                </c:pt>
                <c:pt idx="911">
                  <c:v>13.0</c:v>
                </c:pt>
                <c:pt idx="912">
                  <c:v>15.0</c:v>
                </c:pt>
                <c:pt idx="913">
                  <c:v>15.0</c:v>
                </c:pt>
                <c:pt idx="914">
                  <c:v>12.0</c:v>
                </c:pt>
                <c:pt idx="915">
                  <c:v>16.0</c:v>
                </c:pt>
                <c:pt idx="916">
                  <c:v>14.0</c:v>
                </c:pt>
                <c:pt idx="917">
                  <c:v>14.0</c:v>
                </c:pt>
                <c:pt idx="918">
                  <c:v>13.0</c:v>
                </c:pt>
                <c:pt idx="919">
                  <c:v>15.0</c:v>
                </c:pt>
                <c:pt idx="920">
                  <c:v>15.0</c:v>
                </c:pt>
                <c:pt idx="921">
                  <c:v>12.0</c:v>
                </c:pt>
                <c:pt idx="922">
                  <c:v>12.0</c:v>
                </c:pt>
                <c:pt idx="923">
                  <c:v>12.0</c:v>
                </c:pt>
                <c:pt idx="924">
                  <c:v>12.0</c:v>
                </c:pt>
                <c:pt idx="925">
                  <c:v>12.0</c:v>
                </c:pt>
                <c:pt idx="926">
                  <c:v>13.0</c:v>
                </c:pt>
                <c:pt idx="927">
                  <c:v>11.0</c:v>
                </c:pt>
                <c:pt idx="928">
                  <c:v>14.0</c:v>
                </c:pt>
                <c:pt idx="929">
                  <c:v>11.0</c:v>
                </c:pt>
                <c:pt idx="930">
                  <c:v>12.0</c:v>
                </c:pt>
                <c:pt idx="931">
                  <c:v>11.0</c:v>
                </c:pt>
                <c:pt idx="932">
                  <c:v>11.0</c:v>
                </c:pt>
                <c:pt idx="933">
                  <c:v>11.0</c:v>
                </c:pt>
                <c:pt idx="934">
                  <c:v>13.0</c:v>
                </c:pt>
                <c:pt idx="935">
                  <c:v>14.0</c:v>
                </c:pt>
                <c:pt idx="936">
                  <c:v>12.0</c:v>
                </c:pt>
                <c:pt idx="937">
                  <c:v>12.0</c:v>
                </c:pt>
                <c:pt idx="938">
                  <c:v>11.0</c:v>
                </c:pt>
                <c:pt idx="939">
                  <c:v>13.0</c:v>
                </c:pt>
                <c:pt idx="940">
                  <c:v>12.0</c:v>
                </c:pt>
                <c:pt idx="941">
                  <c:v>15.0</c:v>
                </c:pt>
                <c:pt idx="942">
                  <c:v>12.0</c:v>
                </c:pt>
                <c:pt idx="943">
                  <c:v>14.0</c:v>
                </c:pt>
                <c:pt idx="944">
                  <c:v>13.0</c:v>
                </c:pt>
                <c:pt idx="945">
                  <c:v>12.0</c:v>
                </c:pt>
                <c:pt idx="946">
                  <c:v>13.0</c:v>
                </c:pt>
                <c:pt idx="947">
                  <c:v>12.0</c:v>
                </c:pt>
                <c:pt idx="948">
                  <c:v>11.0</c:v>
                </c:pt>
                <c:pt idx="949">
                  <c:v>12.0</c:v>
                </c:pt>
                <c:pt idx="950">
                  <c:v>11.0</c:v>
                </c:pt>
                <c:pt idx="951">
                  <c:v>13.0</c:v>
                </c:pt>
                <c:pt idx="952">
                  <c:v>13.0</c:v>
                </c:pt>
                <c:pt idx="953">
                  <c:v>12.0</c:v>
                </c:pt>
                <c:pt idx="954">
                  <c:v>13.0</c:v>
                </c:pt>
                <c:pt idx="955">
                  <c:v>13.0</c:v>
                </c:pt>
                <c:pt idx="956">
                  <c:v>15.0</c:v>
                </c:pt>
                <c:pt idx="957">
                  <c:v>13.0</c:v>
                </c:pt>
                <c:pt idx="958">
                  <c:v>16.0</c:v>
                </c:pt>
                <c:pt idx="959">
                  <c:v>12.0</c:v>
                </c:pt>
                <c:pt idx="960">
                  <c:v>13.0</c:v>
                </c:pt>
                <c:pt idx="961">
                  <c:v>11.0</c:v>
                </c:pt>
                <c:pt idx="962">
                  <c:v>12.0</c:v>
                </c:pt>
                <c:pt idx="963">
                  <c:v>13.0</c:v>
                </c:pt>
                <c:pt idx="964">
                  <c:v>13.0</c:v>
                </c:pt>
                <c:pt idx="965">
                  <c:v>12.0</c:v>
                </c:pt>
                <c:pt idx="966">
                  <c:v>12.0</c:v>
                </c:pt>
                <c:pt idx="967">
                  <c:v>13.0</c:v>
                </c:pt>
                <c:pt idx="968">
                  <c:v>13.0</c:v>
                </c:pt>
                <c:pt idx="969">
                  <c:v>13.0</c:v>
                </c:pt>
                <c:pt idx="970">
                  <c:v>12.0</c:v>
                </c:pt>
                <c:pt idx="971">
                  <c:v>12.0</c:v>
                </c:pt>
                <c:pt idx="972">
                  <c:v>13.0</c:v>
                </c:pt>
                <c:pt idx="973">
                  <c:v>14.0</c:v>
                </c:pt>
                <c:pt idx="974">
                  <c:v>13.0</c:v>
                </c:pt>
                <c:pt idx="975">
                  <c:v>14.0</c:v>
                </c:pt>
                <c:pt idx="976">
                  <c:v>15.0</c:v>
                </c:pt>
                <c:pt idx="977">
                  <c:v>13.0</c:v>
                </c:pt>
                <c:pt idx="978">
                  <c:v>13.0</c:v>
                </c:pt>
                <c:pt idx="979">
                  <c:v>13.0</c:v>
                </c:pt>
                <c:pt idx="980">
                  <c:v>12.0</c:v>
                </c:pt>
                <c:pt idx="981">
                  <c:v>13.0</c:v>
                </c:pt>
                <c:pt idx="982">
                  <c:v>13.0</c:v>
                </c:pt>
                <c:pt idx="983">
                  <c:v>15.0</c:v>
                </c:pt>
                <c:pt idx="984">
                  <c:v>14.0</c:v>
                </c:pt>
                <c:pt idx="985">
                  <c:v>13.0</c:v>
                </c:pt>
                <c:pt idx="986">
                  <c:v>14.0</c:v>
                </c:pt>
                <c:pt idx="987">
                  <c:v>13.0</c:v>
                </c:pt>
                <c:pt idx="988">
                  <c:v>12.0</c:v>
                </c:pt>
                <c:pt idx="989">
                  <c:v>12.0</c:v>
                </c:pt>
                <c:pt idx="990">
                  <c:v>13.0</c:v>
                </c:pt>
                <c:pt idx="991">
                  <c:v>14.0</c:v>
                </c:pt>
                <c:pt idx="992">
                  <c:v>12.0</c:v>
                </c:pt>
                <c:pt idx="993">
                  <c:v>13.0</c:v>
                </c:pt>
                <c:pt idx="994">
                  <c:v>14.0</c:v>
                </c:pt>
                <c:pt idx="995">
                  <c:v>13.0</c:v>
                </c:pt>
                <c:pt idx="996">
                  <c:v>13.0</c:v>
                </c:pt>
                <c:pt idx="997">
                  <c:v>14.0</c:v>
                </c:pt>
                <c:pt idx="998">
                  <c:v>12.0</c:v>
                </c:pt>
                <c:pt idx="999">
                  <c:v>14.0</c:v>
                </c:pt>
                <c:pt idx="1000">
                  <c:v>13.0</c:v>
                </c:pt>
                <c:pt idx="1001">
                  <c:v>13.0</c:v>
                </c:pt>
                <c:pt idx="1002">
                  <c:v>14.0</c:v>
                </c:pt>
                <c:pt idx="1003">
                  <c:v>13.0</c:v>
                </c:pt>
                <c:pt idx="1004">
                  <c:v>12.0</c:v>
                </c:pt>
                <c:pt idx="1005">
                  <c:v>12.0</c:v>
                </c:pt>
                <c:pt idx="1006">
                  <c:v>12.0</c:v>
                </c:pt>
                <c:pt idx="1007">
                  <c:v>12.0</c:v>
                </c:pt>
                <c:pt idx="1008">
                  <c:v>12.0</c:v>
                </c:pt>
                <c:pt idx="1009">
                  <c:v>13.0</c:v>
                </c:pt>
                <c:pt idx="1010">
                  <c:v>13.0</c:v>
                </c:pt>
                <c:pt idx="1011">
                  <c:v>12.0</c:v>
                </c:pt>
                <c:pt idx="1012">
                  <c:v>13.0</c:v>
                </c:pt>
                <c:pt idx="1013">
                  <c:v>12.0</c:v>
                </c:pt>
                <c:pt idx="1014">
                  <c:v>13.0</c:v>
                </c:pt>
                <c:pt idx="1015">
                  <c:v>13.0</c:v>
                </c:pt>
                <c:pt idx="1016">
                  <c:v>16.0</c:v>
                </c:pt>
                <c:pt idx="1017">
                  <c:v>12.0</c:v>
                </c:pt>
                <c:pt idx="1018">
                  <c:v>12.0</c:v>
                </c:pt>
                <c:pt idx="1019">
                  <c:v>15.0</c:v>
                </c:pt>
                <c:pt idx="1020">
                  <c:v>14.0</c:v>
                </c:pt>
                <c:pt idx="1021">
                  <c:v>14.0</c:v>
                </c:pt>
                <c:pt idx="1022">
                  <c:v>12.0</c:v>
                </c:pt>
                <c:pt idx="1023">
                  <c:v>13.0</c:v>
                </c:pt>
                <c:pt idx="1024">
                  <c:v>13.0</c:v>
                </c:pt>
                <c:pt idx="1025">
                  <c:v>13.0</c:v>
                </c:pt>
                <c:pt idx="1026">
                  <c:v>14.0</c:v>
                </c:pt>
                <c:pt idx="1027">
                  <c:v>13.0</c:v>
                </c:pt>
                <c:pt idx="1028">
                  <c:v>12.0</c:v>
                </c:pt>
                <c:pt idx="1029">
                  <c:v>18.0</c:v>
                </c:pt>
                <c:pt idx="1030">
                  <c:v>12.0</c:v>
                </c:pt>
                <c:pt idx="1031">
                  <c:v>12.0</c:v>
                </c:pt>
                <c:pt idx="1032">
                  <c:v>12.0</c:v>
                </c:pt>
                <c:pt idx="1033">
                  <c:v>13.0</c:v>
                </c:pt>
                <c:pt idx="1034">
                  <c:v>12.0</c:v>
                </c:pt>
                <c:pt idx="1035">
                  <c:v>14.0</c:v>
                </c:pt>
                <c:pt idx="1036">
                  <c:v>13.0</c:v>
                </c:pt>
                <c:pt idx="1037">
                  <c:v>14.0</c:v>
                </c:pt>
                <c:pt idx="1038">
                  <c:v>13.0</c:v>
                </c:pt>
                <c:pt idx="1039">
                  <c:v>12.0</c:v>
                </c:pt>
                <c:pt idx="1040">
                  <c:v>14.0</c:v>
                </c:pt>
                <c:pt idx="1041">
                  <c:v>14.0</c:v>
                </c:pt>
                <c:pt idx="1042">
                  <c:v>13.0</c:v>
                </c:pt>
                <c:pt idx="1043">
                  <c:v>12.0</c:v>
                </c:pt>
                <c:pt idx="1044">
                  <c:v>14.0</c:v>
                </c:pt>
                <c:pt idx="1045">
                  <c:v>13.0</c:v>
                </c:pt>
                <c:pt idx="1046">
                  <c:v>12.0</c:v>
                </c:pt>
                <c:pt idx="1047">
                  <c:v>12.0</c:v>
                </c:pt>
                <c:pt idx="1048">
                  <c:v>14.0</c:v>
                </c:pt>
                <c:pt idx="1049">
                  <c:v>13.0</c:v>
                </c:pt>
                <c:pt idx="1050">
                  <c:v>12.0</c:v>
                </c:pt>
                <c:pt idx="1051">
                  <c:v>15.0</c:v>
                </c:pt>
                <c:pt idx="1052">
                  <c:v>15.0</c:v>
                </c:pt>
                <c:pt idx="1053">
                  <c:v>12.0</c:v>
                </c:pt>
                <c:pt idx="1054">
                  <c:v>13.0</c:v>
                </c:pt>
                <c:pt idx="1055">
                  <c:v>13.0</c:v>
                </c:pt>
                <c:pt idx="1056">
                  <c:v>13.0</c:v>
                </c:pt>
                <c:pt idx="1057">
                  <c:v>13.0</c:v>
                </c:pt>
                <c:pt idx="1058">
                  <c:v>13.0</c:v>
                </c:pt>
                <c:pt idx="1059">
                  <c:v>12.0</c:v>
                </c:pt>
                <c:pt idx="1060">
                  <c:v>13.0</c:v>
                </c:pt>
                <c:pt idx="1061">
                  <c:v>12.0</c:v>
                </c:pt>
                <c:pt idx="1062">
                  <c:v>12.0</c:v>
                </c:pt>
                <c:pt idx="1063">
                  <c:v>12.0</c:v>
                </c:pt>
                <c:pt idx="1064">
                  <c:v>13.0</c:v>
                </c:pt>
                <c:pt idx="1065">
                  <c:v>13.0</c:v>
                </c:pt>
                <c:pt idx="1066">
                  <c:v>13.0</c:v>
                </c:pt>
                <c:pt idx="1067">
                  <c:v>14.0</c:v>
                </c:pt>
                <c:pt idx="1068">
                  <c:v>13.0</c:v>
                </c:pt>
                <c:pt idx="1069">
                  <c:v>15.0</c:v>
                </c:pt>
                <c:pt idx="1070">
                  <c:v>14.0</c:v>
                </c:pt>
                <c:pt idx="1071">
                  <c:v>13.0</c:v>
                </c:pt>
                <c:pt idx="1072">
                  <c:v>13.0</c:v>
                </c:pt>
                <c:pt idx="1073">
                  <c:v>12.0</c:v>
                </c:pt>
                <c:pt idx="1074">
                  <c:v>12.0</c:v>
                </c:pt>
                <c:pt idx="1075">
                  <c:v>12.0</c:v>
                </c:pt>
                <c:pt idx="1076">
                  <c:v>15.0</c:v>
                </c:pt>
                <c:pt idx="1077">
                  <c:v>13.0</c:v>
                </c:pt>
                <c:pt idx="1078">
                  <c:v>12.0</c:v>
                </c:pt>
                <c:pt idx="1079">
                  <c:v>11.0</c:v>
                </c:pt>
                <c:pt idx="1080">
                  <c:v>12.0</c:v>
                </c:pt>
                <c:pt idx="1081">
                  <c:v>14.0</c:v>
                </c:pt>
                <c:pt idx="1082">
                  <c:v>13.0</c:v>
                </c:pt>
                <c:pt idx="1083">
                  <c:v>13.0</c:v>
                </c:pt>
                <c:pt idx="1084">
                  <c:v>12.0</c:v>
                </c:pt>
                <c:pt idx="1085">
                  <c:v>14.0</c:v>
                </c:pt>
                <c:pt idx="1086">
                  <c:v>12.0</c:v>
                </c:pt>
                <c:pt idx="1087">
                  <c:v>13.0</c:v>
                </c:pt>
                <c:pt idx="1088">
                  <c:v>14.0</c:v>
                </c:pt>
                <c:pt idx="1089">
                  <c:v>13.0</c:v>
                </c:pt>
                <c:pt idx="1090">
                  <c:v>14.0</c:v>
                </c:pt>
                <c:pt idx="1091">
                  <c:v>14.0</c:v>
                </c:pt>
                <c:pt idx="1092">
                  <c:v>11.0</c:v>
                </c:pt>
                <c:pt idx="1093">
                  <c:v>12.0</c:v>
                </c:pt>
                <c:pt idx="1094">
                  <c:v>13.0</c:v>
                </c:pt>
                <c:pt idx="1095">
                  <c:v>12.0</c:v>
                </c:pt>
                <c:pt idx="1096">
                  <c:v>12.0</c:v>
                </c:pt>
                <c:pt idx="1097">
                  <c:v>11.0</c:v>
                </c:pt>
                <c:pt idx="1098">
                  <c:v>11.0</c:v>
                </c:pt>
                <c:pt idx="1099">
                  <c:v>13.0</c:v>
                </c:pt>
                <c:pt idx="1100">
                  <c:v>12.0</c:v>
                </c:pt>
                <c:pt idx="1101">
                  <c:v>11.0</c:v>
                </c:pt>
                <c:pt idx="1102">
                  <c:v>12.0</c:v>
                </c:pt>
                <c:pt idx="1103">
                  <c:v>12.0</c:v>
                </c:pt>
                <c:pt idx="1104">
                  <c:v>13.0</c:v>
                </c:pt>
                <c:pt idx="1105">
                  <c:v>14.0</c:v>
                </c:pt>
                <c:pt idx="1106">
                  <c:v>13.0</c:v>
                </c:pt>
                <c:pt idx="1107">
                  <c:v>11.0</c:v>
                </c:pt>
                <c:pt idx="1108">
                  <c:v>12.0</c:v>
                </c:pt>
                <c:pt idx="1109">
                  <c:v>12.0</c:v>
                </c:pt>
                <c:pt idx="1110">
                  <c:v>12.0</c:v>
                </c:pt>
                <c:pt idx="1111">
                  <c:v>12.0</c:v>
                </c:pt>
                <c:pt idx="1112">
                  <c:v>12.0</c:v>
                </c:pt>
                <c:pt idx="1113">
                  <c:v>12.0</c:v>
                </c:pt>
                <c:pt idx="1114">
                  <c:v>13.0</c:v>
                </c:pt>
                <c:pt idx="1115">
                  <c:v>12.0</c:v>
                </c:pt>
                <c:pt idx="1116">
                  <c:v>12.0</c:v>
                </c:pt>
                <c:pt idx="1117">
                  <c:v>13.0</c:v>
                </c:pt>
                <c:pt idx="1118">
                  <c:v>12.0</c:v>
                </c:pt>
                <c:pt idx="1119">
                  <c:v>12.0</c:v>
                </c:pt>
                <c:pt idx="1120">
                  <c:v>13.0</c:v>
                </c:pt>
                <c:pt idx="1121">
                  <c:v>13.0</c:v>
                </c:pt>
                <c:pt idx="1122">
                  <c:v>12.0</c:v>
                </c:pt>
                <c:pt idx="1123">
                  <c:v>13.0</c:v>
                </c:pt>
                <c:pt idx="1124">
                  <c:v>12.0</c:v>
                </c:pt>
                <c:pt idx="1125">
                  <c:v>12.0</c:v>
                </c:pt>
                <c:pt idx="1126">
                  <c:v>13.0</c:v>
                </c:pt>
                <c:pt idx="1127">
                  <c:v>12.0</c:v>
                </c:pt>
                <c:pt idx="1128">
                  <c:v>12.0</c:v>
                </c:pt>
                <c:pt idx="1129">
                  <c:v>13.0</c:v>
                </c:pt>
                <c:pt idx="1130">
                  <c:v>13.0</c:v>
                </c:pt>
                <c:pt idx="1131">
                  <c:v>13.0</c:v>
                </c:pt>
                <c:pt idx="1132">
                  <c:v>13.0</c:v>
                </c:pt>
                <c:pt idx="1133">
                  <c:v>12.0</c:v>
                </c:pt>
                <c:pt idx="1134">
                  <c:v>13.0</c:v>
                </c:pt>
                <c:pt idx="1135">
                  <c:v>14.0</c:v>
                </c:pt>
                <c:pt idx="1136">
                  <c:v>13.0</c:v>
                </c:pt>
                <c:pt idx="1137">
                  <c:v>13.0</c:v>
                </c:pt>
                <c:pt idx="1138">
                  <c:v>12.0</c:v>
                </c:pt>
                <c:pt idx="1139">
                  <c:v>12.0</c:v>
                </c:pt>
                <c:pt idx="1140">
                  <c:v>13.0</c:v>
                </c:pt>
                <c:pt idx="1141">
                  <c:v>13.0</c:v>
                </c:pt>
                <c:pt idx="1142">
                  <c:v>13.0</c:v>
                </c:pt>
                <c:pt idx="1143">
                  <c:v>12.0</c:v>
                </c:pt>
                <c:pt idx="1144">
                  <c:v>13.0</c:v>
                </c:pt>
                <c:pt idx="1145">
                  <c:v>13.0</c:v>
                </c:pt>
                <c:pt idx="1146">
                  <c:v>13.0</c:v>
                </c:pt>
                <c:pt idx="1147">
                  <c:v>12.0</c:v>
                </c:pt>
                <c:pt idx="1148">
                  <c:v>12.0</c:v>
                </c:pt>
                <c:pt idx="1149">
                  <c:v>13.0</c:v>
                </c:pt>
                <c:pt idx="1150">
                  <c:v>12.0</c:v>
                </c:pt>
                <c:pt idx="1151">
                  <c:v>13.0</c:v>
                </c:pt>
                <c:pt idx="1152">
                  <c:v>12.0</c:v>
                </c:pt>
                <c:pt idx="1153">
                  <c:v>13.0</c:v>
                </c:pt>
                <c:pt idx="1154">
                  <c:v>13.0</c:v>
                </c:pt>
                <c:pt idx="1155">
                  <c:v>12.0</c:v>
                </c:pt>
                <c:pt idx="1156">
                  <c:v>13.0</c:v>
                </c:pt>
                <c:pt idx="1157">
                  <c:v>14.0</c:v>
                </c:pt>
                <c:pt idx="1158">
                  <c:v>14.0</c:v>
                </c:pt>
                <c:pt idx="1159">
                  <c:v>12.0</c:v>
                </c:pt>
                <c:pt idx="1160">
                  <c:v>16.0</c:v>
                </c:pt>
                <c:pt idx="1161">
                  <c:v>12.0</c:v>
                </c:pt>
                <c:pt idx="1162">
                  <c:v>12.0</c:v>
                </c:pt>
                <c:pt idx="1163">
                  <c:v>12.0</c:v>
                </c:pt>
                <c:pt idx="1164">
                  <c:v>13.0</c:v>
                </c:pt>
                <c:pt idx="1165">
                  <c:v>14.0</c:v>
                </c:pt>
                <c:pt idx="1166">
                  <c:v>14.0</c:v>
                </c:pt>
                <c:pt idx="1167">
                  <c:v>13.0</c:v>
                </c:pt>
                <c:pt idx="1168">
                  <c:v>13.0</c:v>
                </c:pt>
                <c:pt idx="1169">
                  <c:v>15.0</c:v>
                </c:pt>
                <c:pt idx="1170">
                  <c:v>13.0</c:v>
                </c:pt>
                <c:pt idx="1171">
                  <c:v>13.0</c:v>
                </c:pt>
                <c:pt idx="1172">
                  <c:v>12.0</c:v>
                </c:pt>
                <c:pt idx="1173">
                  <c:v>12.0</c:v>
                </c:pt>
                <c:pt idx="1174">
                  <c:v>12.0</c:v>
                </c:pt>
                <c:pt idx="1175">
                  <c:v>12.0</c:v>
                </c:pt>
                <c:pt idx="1176">
                  <c:v>13.0</c:v>
                </c:pt>
                <c:pt idx="1177">
                  <c:v>12.0</c:v>
                </c:pt>
                <c:pt idx="1178">
                  <c:v>13.0</c:v>
                </c:pt>
                <c:pt idx="1179">
                  <c:v>13.0</c:v>
                </c:pt>
                <c:pt idx="1180">
                  <c:v>12.0</c:v>
                </c:pt>
                <c:pt idx="1181">
                  <c:v>12.0</c:v>
                </c:pt>
                <c:pt idx="1182">
                  <c:v>11.0</c:v>
                </c:pt>
                <c:pt idx="1183">
                  <c:v>11.0</c:v>
                </c:pt>
                <c:pt idx="1184">
                  <c:v>13.0</c:v>
                </c:pt>
                <c:pt idx="1185">
                  <c:v>11.0</c:v>
                </c:pt>
                <c:pt idx="1186">
                  <c:v>12.0</c:v>
                </c:pt>
                <c:pt idx="1187">
                  <c:v>13.0</c:v>
                </c:pt>
                <c:pt idx="1188">
                  <c:v>11.0</c:v>
                </c:pt>
                <c:pt idx="1189">
                  <c:v>14.0</c:v>
                </c:pt>
                <c:pt idx="1190">
                  <c:v>13.0</c:v>
                </c:pt>
                <c:pt idx="1191">
                  <c:v>12.0</c:v>
                </c:pt>
                <c:pt idx="1192">
                  <c:v>12.0</c:v>
                </c:pt>
                <c:pt idx="1193">
                  <c:v>11.0</c:v>
                </c:pt>
                <c:pt idx="1194">
                  <c:v>12.0</c:v>
                </c:pt>
                <c:pt idx="1195">
                  <c:v>11.0</c:v>
                </c:pt>
                <c:pt idx="1196">
                  <c:v>12.0</c:v>
                </c:pt>
                <c:pt idx="1197">
                  <c:v>12.0</c:v>
                </c:pt>
                <c:pt idx="1198">
                  <c:v>12.0</c:v>
                </c:pt>
                <c:pt idx="1199">
                  <c:v>13.0</c:v>
                </c:pt>
                <c:pt idx="1200">
                  <c:v>11.0</c:v>
                </c:pt>
                <c:pt idx="1201">
                  <c:v>12.0</c:v>
                </c:pt>
                <c:pt idx="1202">
                  <c:v>12.0</c:v>
                </c:pt>
                <c:pt idx="1203">
                  <c:v>12.0</c:v>
                </c:pt>
                <c:pt idx="1204">
                  <c:v>12.0</c:v>
                </c:pt>
                <c:pt idx="1205">
                  <c:v>12.0</c:v>
                </c:pt>
                <c:pt idx="1206">
                  <c:v>13.0</c:v>
                </c:pt>
                <c:pt idx="1207">
                  <c:v>12.0</c:v>
                </c:pt>
                <c:pt idx="1208">
                  <c:v>13.0</c:v>
                </c:pt>
                <c:pt idx="1209">
                  <c:v>12.0</c:v>
                </c:pt>
                <c:pt idx="1210">
                  <c:v>11.0</c:v>
                </c:pt>
                <c:pt idx="1211">
                  <c:v>12.0</c:v>
                </c:pt>
                <c:pt idx="1212">
                  <c:v>11.0</c:v>
                </c:pt>
                <c:pt idx="1213">
                  <c:v>12.0</c:v>
                </c:pt>
                <c:pt idx="1214">
                  <c:v>12.0</c:v>
                </c:pt>
                <c:pt idx="1215">
                  <c:v>11.0</c:v>
                </c:pt>
                <c:pt idx="1216">
                  <c:v>13.0</c:v>
                </c:pt>
                <c:pt idx="1217">
                  <c:v>11.0</c:v>
                </c:pt>
                <c:pt idx="1218">
                  <c:v>11.0</c:v>
                </c:pt>
                <c:pt idx="1219">
                  <c:v>12.0</c:v>
                </c:pt>
                <c:pt idx="1220">
                  <c:v>12.0</c:v>
                </c:pt>
                <c:pt idx="1221">
                  <c:v>11.0</c:v>
                </c:pt>
                <c:pt idx="1222">
                  <c:v>11.0</c:v>
                </c:pt>
                <c:pt idx="1223">
                  <c:v>11.0</c:v>
                </c:pt>
                <c:pt idx="1224">
                  <c:v>11.0</c:v>
                </c:pt>
                <c:pt idx="1225">
                  <c:v>12.0</c:v>
                </c:pt>
                <c:pt idx="1226">
                  <c:v>14.0</c:v>
                </c:pt>
                <c:pt idx="1227">
                  <c:v>12.0</c:v>
                </c:pt>
                <c:pt idx="1228">
                  <c:v>12.0</c:v>
                </c:pt>
                <c:pt idx="1229">
                  <c:v>11.0</c:v>
                </c:pt>
                <c:pt idx="1230">
                  <c:v>11.0</c:v>
                </c:pt>
                <c:pt idx="1231">
                  <c:v>11.0</c:v>
                </c:pt>
                <c:pt idx="1232">
                  <c:v>12.0</c:v>
                </c:pt>
                <c:pt idx="1233">
                  <c:v>12.0</c:v>
                </c:pt>
                <c:pt idx="1234">
                  <c:v>11.0</c:v>
                </c:pt>
                <c:pt idx="1235">
                  <c:v>12.0</c:v>
                </c:pt>
                <c:pt idx="1236">
                  <c:v>11.0</c:v>
                </c:pt>
                <c:pt idx="1237">
                  <c:v>11.0</c:v>
                </c:pt>
                <c:pt idx="1238">
                  <c:v>12.0</c:v>
                </c:pt>
                <c:pt idx="1239">
                  <c:v>12.0</c:v>
                </c:pt>
                <c:pt idx="1240">
                  <c:v>14.0</c:v>
                </c:pt>
                <c:pt idx="1241">
                  <c:v>13.0</c:v>
                </c:pt>
                <c:pt idx="1242">
                  <c:v>12.0</c:v>
                </c:pt>
                <c:pt idx="1243">
                  <c:v>12.0</c:v>
                </c:pt>
                <c:pt idx="1244">
                  <c:v>13.0</c:v>
                </c:pt>
                <c:pt idx="1245">
                  <c:v>13.0</c:v>
                </c:pt>
                <c:pt idx="1246">
                  <c:v>14.0</c:v>
                </c:pt>
                <c:pt idx="1247">
                  <c:v>11.0</c:v>
                </c:pt>
                <c:pt idx="1248">
                  <c:v>13.0</c:v>
                </c:pt>
                <c:pt idx="1249">
                  <c:v>12.0</c:v>
                </c:pt>
                <c:pt idx="1250">
                  <c:v>11.0</c:v>
                </c:pt>
                <c:pt idx="1251">
                  <c:v>11.0</c:v>
                </c:pt>
                <c:pt idx="1252">
                  <c:v>11.0</c:v>
                </c:pt>
                <c:pt idx="1253">
                  <c:v>14.0</c:v>
                </c:pt>
                <c:pt idx="1254">
                  <c:v>11.0</c:v>
                </c:pt>
                <c:pt idx="1255">
                  <c:v>11.0</c:v>
                </c:pt>
                <c:pt idx="1256">
                  <c:v>10.0</c:v>
                </c:pt>
                <c:pt idx="1257">
                  <c:v>14.0</c:v>
                </c:pt>
                <c:pt idx="1258">
                  <c:v>11.0</c:v>
                </c:pt>
                <c:pt idx="1259">
                  <c:v>14.0</c:v>
                </c:pt>
                <c:pt idx="1260">
                  <c:v>11.0</c:v>
                </c:pt>
                <c:pt idx="1261">
                  <c:v>12.0</c:v>
                </c:pt>
                <c:pt idx="1262">
                  <c:v>12.0</c:v>
                </c:pt>
                <c:pt idx="1263">
                  <c:v>12.0</c:v>
                </c:pt>
                <c:pt idx="1264">
                  <c:v>10.0</c:v>
                </c:pt>
                <c:pt idx="1265">
                  <c:v>10.0</c:v>
                </c:pt>
                <c:pt idx="1266">
                  <c:v>10.0</c:v>
                </c:pt>
                <c:pt idx="1267">
                  <c:v>11.0</c:v>
                </c:pt>
                <c:pt idx="1268">
                  <c:v>10.0</c:v>
                </c:pt>
                <c:pt idx="1269">
                  <c:v>12.0</c:v>
                </c:pt>
                <c:pt idx="1270">
                  <c:v>12.0</c:v>
                </c:pt>
                <c:pt idx="1271">
                  <c:v>11.0</c:v>
                </c:pt>
                <c:pt idx="1272">
                  <c:v>11.0</c:v>
                </c:pt>
                <c:pt idx="1273">
                  <c:v>11.0</c:v>
                </c:pt>
                <c:pt idx="1274">
                  <c:v>11.0</c:v>
                </c:pt>
                <c:pt idx="1275">
                  <c:v>11.0</c:v>
                </c:pt>
                <c:pt idx="1276">
                  <c:v>11.0</c:v>
                </c:pt>
                <c:pt idx="1277">
                  <c:v>13.0</c:v>
                </c:pt>
                <c:pt idx="1278">
                  <c:v>10.0</c:v>
                </c:pt>
                <c:pt idx="1279">
                  <c:v>12.0</c:v>
                </c:pt>
                <c:pt idx="1280">
                  <c:v>10.0</c:v>
                </c:pt>
                <c:pt idx="1281">
                  <c:v>10.0</c:v>
                </c:pt>
                <c:pt idx="1282">
                  <c:v>10.0</c:v>
                </c:pt>
                <c:pt idx="1283">
                  <c:v>10.0</c:v>
                </c:pt>
                <c:pt idx="1284">
                  <c:v>10.0</c:v>
                </c:pt>
                <c:pt idx="1285">
                  <c:v>12.0</c:v>
                </c:pt>
                <c:pt idx="1286">
                  <c:v>11.0</c:v>
                </c:pt>
                <c:pt idx="1287">
                  <c:v>10.0</c:v>
                </c:pt>
                <c:pt idx="1288">
                  <c:v>12.0</c:v>
                </c:pt>
                <c:pt idx="1289">
                  <c:v>10.0</c:v>
                </c:pt>
                <c:pt idx="1290">
                  <c:v>10.0</c:v>
                </c:pt>
                <c:pt idx="1291">
                  <c:v>11.0</c:v>
                </c:pt>
                <c:pt idx="1292">
                  <c:v>10.0</c:v>
                </c:pt>
                <c:pt idx="1293">
                  <c:v>12.0</c:v>
                </c:pt>
                <c:pt idx="1294">
                  <c:v>11.0</c:v>
                </c:pt>
                <c:pt idx="1295">
                  <c:v>10.0</c:v>
                </c:pt>
                <c:pt idx="1296">
                  <c:v>11.0</c:v>
                </c:pt>
                <c:pt idx="1297">
                  <c:v>12.0</c:v>
                </c:pt>
                <c:pt idx="1298">
                  <c:v>12.0</c:v>
                </c:pt>
                <c:pt idx="1299">
                  <c:v>9.0</c:v>
                </c:pt>
                <c:pt idx="1300">
                  <c:v>10.0</c:v>
                </c:pt>
                <c:pt idx="1301">
                  <c:v>10.0</c:v>
                </c:pt>
                <c:pt idx="1302">
                  <c:v>11.0</c:v>
                </c:pt>
                <c:pt idx="1303">
                  <c:v>13.0</c:v>
                </c:pt>
                <c:pt idx="1304">
                  <c:v>13.0</c:v>
                </c:pt>
                <c:pt idx="1305">
                  <c:v>10.0</c:v>
                </c:pt>
                <c:pt idx="1306">
                  <c:v>10.0</c:v>
                </c:pt>
                <c:pt idx="1307">
                  <c:v>10.0</c:v>
                </c:pt>
                <c:pt idx="1308">
                  <c:v>13.0</c:v>
                </c:pt>
                <c:pt idx="1309">
                  <c:v>11.0</c:v>
                </c:pt>
                <c:pt idx="1310">
                  <c:v>9.0</c:v>
                </c:pt>
                <c:pt idx="1311">
                  <c:v>10.0</c:v>
                </c:pt>
                <c:pt idx="1312">
                  <c:v>9.0</c:v>
                </c:pt>
                <c:pt idx="1313">
                  <c:v>11.0</c:v>
                </c:pt>
                <c:pt idx="1314">
                  <c:v>11.0</c:v>
                </c:pt>
                <c:pt idx="1315">
                  <c:v>12.0</c:v>
                </c:pt>
                <c:pt idx="1316">
                  <c:v>10.0</c:v>
                </c:pt>
                <c:pt idx="1317">
                  <c:v>12.0</c:v>
                </c:pt>
                <c:pt idx="1318">
                  <c:v>12.0</c:v>
                </c:pt>
                <c:pt idx="1319">
                  <c:v>10.0</c:v>
                </c:pt>
                <c:pt idx="1320">
                  <c:v>10.0</c:v>
                </c:pt>
                <c:pt idx="1321">
                  <c:v>9.0</c:v>
                </c:pt>
                <c:pt idx="1322">
                  <c:v>11.0</c:v>
                </c:pt>
                <c:pt idx="1323">
                  <c:v>12.0</c:v>
                </c:pt>
                <c:pt idx="1324">
                  <c:v>9.0</c:v>
                </c:pt>
                <c:pt idx="1325">
                  <c:v>9.0</c:v>
                </c:pt>
                <c:pt idx="1326">
                  <c:v>10.0</c:v>
                </c:pt>
                <c:pt idx="1327">
                  <c:v>9.0</c:v>
                </c:pt>
                <c:pt idx="1328">
                  <c:v>9.0</c:v>
                </c:pt>
                <c:pt idx="1329">
                  <c:v>9.0</c:v>
                </c:pt>
                <c:pt idx="1330">
                  <c:v>10.0</c:v>
                </c:pt>
                <c:pt idx="1331">
                  <c:v>10.0</c:v>
                </c:pt>
                <c:pt idx="1332">
                  <c:v>9.0</c:v>
                </c:pt>
                <c:pt idx="1333">
                  <c:v>9.0</c:v>
                </c:pt>
                <c:pt idx="1334">
                  <c:v>9.0</c:v>
                </c:pt>
                <c:pt idx="1335">
                  <c:v>9.0</c:v>
                </c:pt>
                <c:pt idx="1336">
                  <c:v>11.0</c:v>
                </c:pt>
                <c:pt idx="1337">
                  <c:v>9.0</c:v>
                </c:pt>
                <c:pt idx="1338">
                  <c:v>9.0</c:v>
                </c:pt>
                <c:pt idx="1339">
                  <c:v>11.0</c:v>
                </c:pt>
                <c:pt idx="1340">
                  <c:v>9.0</c:v>
                </c:pt>
                <c:pt idx="1341">
                  <c:v>10.0</c:v>
                </c:pt>
                <c:pt idx="1342">
                  <c:v>9.0</c:v>
                </c:pt>
                <c:pt idx="1343">
                  <c:v>10.0</c:v>
                </c:pt>
                <c:pt idx="1344">
                  <c:v>10.0</c:v>
                </c:pt>
                <c:pt idx="1345">
                  <c:v>9.0</c:v>
                </c:pt>
                <c:pt idx="1346">
                  <c:v>10.0</c:v>
                </c:pt>
                <c:pt idx="1347">
                  <c:v>9.0</c:v>
                </c:pt>
                <c:pt idx="1348">
                  <c:v>10.0</c:v>
                </c:pt>
                <c:pt idx="1349">
                  <c:v>9.0</c:v>
                </c:pt>
                <c:pt idx="1350">
                  <c:v>10.0</c:v>
                </c:pt>
                <c:pt idx="1351">
                  <c:v>10.0</c:v>
                </c:pt>
                <c:pt idx="1352">
                  <c:v>10.0</c:v>
                </c:pt>
                <c:pt idx="1353">
                  <c:v>10.0</c:v>
                </c:pt>
                <c:pt idx="1354">
                  <c:v>9.0</c:v>
                </c:pt>
                <c:pt idx="1355">
                  <c:v>9.0</c:v>
                </c:pt>
                <c:pt idx="1356">
                  <c:v>9.0</c:v>
                </c:pt>
                <c:pt idx="1357">
                  <c:v>9.0</c:v>
                </c:pt>
                <c:pt idx="1358">
                  <c:v>11.0</c:v>
                </c:pt>
                <c:pt idx="1359">
                  <c:v>9.0</c:v>
                </c:pt>
                <c:pt idx="1360">
                  <c:v>10.0</c:v>
                </c:pt>
                <c:pt idx="1361">
                  <c:v>9.0</c:v>
                </c:pt>
                <c:pt idx="1362">
                  <c:v>9.0</c:v>
                </c:pt>
                <c:pt idx="1363">
                  <c:v>11.0</c:v>
                </c:pt>
                <c:pt idx="1364">
                  <c:v>9.0</c:v>
                </c:pt>
                <c:pt idx="1365">
                  <c:v>10.0</c:v>
                </c:pt>
                <c:pt idx="1366">
                  <c:v>11.0</c:v>
                </c:pt>
                <c:pt idx="1367">
                  <c:v>10.0</c:v>
                </c:pt>
                <c:pt idx="1368">
                  <c:v>10.0</c:v>
                </c:pt>
                <c:pt idx="1369">
                  <c:v>11.0</c:v>
                </c:pt>
                <c:pt idx="1370">
                  <c:v>9.0</c:v>
                </c:pt>
                <c:pt idx="1371">
                  <c:v>9.0</c:v>
                </c:pt>
                <c:pt idx="1372">
                  <c:v>10.0</c:v>
                </c:pt>
                <c:pt idx="1373">
                  <c:v>8.0</c:v>
                </c:pt>
                <c:pt idx="1374">
                  <c:v>8.0</c:v>
                </c:pt>
                <c:pt idx="1375">
                  <c:v>8.0</c:v>
                </c:pt>
                <c:pt idx="1376">
                  <c:v>9.0</c:v>
                </c:pt>
                <c:pt idx="1377">
                  <c:v>9.0</c:v>
                </c:pt>
                <c:pt idx="1378">
                  <c:v>8.0</c:v>
                </c:pt>
                <c:pt idx="1379">
                  <c:v>8.0</c:v>
                </c:pt>
                <c:pt idx="1380">
                  <c:v>9.0</c:v>
                </c:pt>
                <c:pt idx="1381">
                  <c:v>10.0</c:v>
                </c:pt>
                <c:pt idx="1382">
                  <c:v>8.0</c:v>
                </c:pt>
                <c:pt idx="1383">
                  <c:v>8.0</c:v>
                </c:pt>
                <c:pt idx="1384">
                  <c:v>10.0</c:v>
                </c:pt>
                <c:pt idx="1385">
                  <c:v>9.0</c:v>
                </c:pt>
                <c:pt idx="1386">
                  <c:v>10.0</c:v>
                </c:pt>
                <c:pt idx="1387">
                  <c:v>10.0</c:v>
                </c:pt>
                <c:pt idx="1388">
                  <c:v>8.0</c:v>
                </c:pt>
                <c:pt idx="1389">
                  <c:v>10.0</c:v>
                </c:pt>
                <c:pt idx="1390">
                  <c:v>10.0</c:v>
                </c:pt>
                <c:pt idx="1391">
                  <c:v>8.0</c:v>
                </c:pt>
                <c:pt idx="1392">
                  <c:v>8.0</c:v>
                </c:pt>
                <c:pt idx="1393">
                  <c:v>10.0</c:v>
                </c:pt>
                <c:pt idx="1394">
                  <c:v>8.0</c:v>
                </c:pt>
                <c:pt idx="1395">
                  <c:v>9.0</c:v>
                </c:pt>
                <c:pt idx="1396">
                  <c:v>12.0</c:v>
                </c:pt>
                <c:pt idx="1397">
                  <c:v>9.0</c:v>
                </c:pt>
                <c:pt idx="1398">
                  <c:v>9.0</c:v>
                </c:pt>
                <c:pt idx="1399">
                  <c:v>7.0</c:v>
                </c:pt>
                <c:pt idx="1400">
                  <c:v>10.0</c:v>
                </c:pt>
                <c:pt idx="1401">
                  <c:v>9.0</c:v>
                </c:pt>
                <c:pt idx="1402">
                  <c:v>8.0</c:v>
                </c:pt>
                <c:pt idx="1403">
                  <c:v>10.0</c:v>
                </c:pt>
                <c:pt idx="1404">
                  <c:v>8.0</c:v>
                </c:pt>
                <c:pt idx="1405">
                  <c:v>8.0</c:v>
                </c:pt>
                <c:pt idx="1406">
                  <c:v>8.0</c:v>
                </c:pt>
                <c:pt idx="1407">
                  <c:v>8.0</c:v>
                </c:pt>
                <c:pt idx="1408">
                  <c:v>8.0</c:v>
                </c:pt>
                <c:pt idx="1409">
                  <c:v>9.0</c:v>
                </c:pt>
                <c:pt idx="1410">
                  <c:v>8.0</c:v>
                </c:pt>
                <c:pt idx="1411">
                  <c:v>8.0</c:v>
                </c:pt>
                <c:pt idx="1412">
                  <c:v>8.0</c:v>
                </c:pt>
                <c:pt idx="1413">
                  <c:v>8.0</c:v>
                </c:pt>
                <c:pt idx="1414">
                  <c:v>9.0</c:v>
                </c:pt>
                <c:pt idx="1415">
                  <c:v>8.0</c:v>
                </c:pt>
                <c:pt idx="1416">
                  <c:v>9.0</c:v>
                </c:pt>
                <c:pt idx="1417">
                  <c:v>8.0</c:v>
                </c:pt>
                <c:pt idx="1418">
                  <c:v>7.0</c:v>
                </c:pt>
                <c:pt idx="1419">
                  <c:v>7.0</c:v>
                </c:pt>
                <c:pt idx="1420">
                  <c:v>7.0</c:v>
                </c:pt>
                <c:pt idx="1421">
                  <c:v>8.0</c:v>
                </c:pt>
                <c:pt idx="1422">
                  <c:v>7.0</c:v>
                </c:pt>
                <c:pt idx="1423">
                  <c:v>6.0</c:v>
                </c:pt>
                <c:pt idx="1424">
                  <c:v>8.0</c:v>
                </c:pt>
                <c:pt idx="1425">
                  <c:v>8.0</c:v>
                </c:pt>
                <c:pt idx="1426">
                  <c:v>8.0</c:v>
                </c:pt>
                <c:pt idx="1427">
                  <c:v>10.0</c:v>
                </c:pt>
                <c:pt idx="1428">
                  <c:v>8.0</c:v>
                </c:pt>
                <c:pt idx="1429">
                  <c:v>7.0</c:v>
                </c:pt>
                <c:pt idx="1430">
                  <c:v>7.0</c:v>
                </c:pt>
                <c:pt idx="1431">
                  <c:v>8.0</c:v>
                </c:pt>
                <c:pt idx="1432">
                  <c:v>8.0</c:v>
                </c:pt>
                <c:pt idx="1433">
                  <c:v>7.0</c:v>
                </c:pt>
                <c:pt idx="1434">
                  <c:v>7.0</c:v>
                </c:pt>
                <c:pt idx="1435">
                  <c:v>9.0</c:v>
                </c:pt>
                <c:pt idx="1436">
                  <c:v>9.0</c:v>
                </c:pt>
                <c:pt idx="1437">
                  <c:v>7.0</c:v>
                </c:pt>
                <c:pt idx="1438">
                  <c:v>7.0</c:v>
                </c:pt>
                <c:pt idx="1439">
                  <c:v>7.0</c:v>
                </c:pt>
                <c:pt idx="1440">
                  <c:v>8.0</c:v>
                </c:pt>
                <c:pt idx="1441">
                  <c:v>8.0</c:v>
                </c:pt>
                <c:pt idx="1442">
                  <c:v>9.0</c:v>
                </c:pt>
                <c:pt idx="1443">
                  <c:v>8.0</c:v>
                </c:pt>
                <c:pt idx="1444">
                  <c:v>8.0</c:v>
                </c:pt>
                <c:pt idx="1445">
                  <c:v>9.0</c:v>
                </c:pt>
                <c:pt idx="1446">
                  <c:v>7.0</c:v>
                </c:pt>
                <c:pt idx="1447">
                  <c:v>9.0</c:v>
                </c:pt>
                <c:pt idx="1448">
                  <c:v>8.0</c:v>
                </c:pt>
                <c:pt idx="1449">
                  <c:v>8.0</c:v>
                </c:pt>
                <c:pt idx="1450">
                  <c:v>8.0</c:v>
                </c:pt>
                <c:pt idx="1451">
                  <c:v>9.0</c:v>
                </c:pt>
                <c:pt idx="1452">
                  <c:v>9.0</c:v>
                </c:pt>
                <c:pt idx="1453">
                  <c:v>8.0</c:v>
                </c:pt>
                <c:pt idx="1454">
                  <c:v>8.0</c:v>
                </c:pt>
                <c:pt idx="1455">
                  <c:v>8.0</c:v>
                </c:pt>
                <c:pt idx="1456">
                  <c:v>8.0</c:v>
                </c:pt>
                <c:pt idx="1457">
                  <c:v>7.0</c:v>
                </c:pt>
                <c:pt idx="1458">
                  <c:v>7.0</c:v>
                </c:pt>
                <c:pt idx="1459">
                  <c:v>9.0</c:v>
                </c:pt>
                <c:pt idx="1460">
                  <c:v>8.0</c:v>
                </c:pt>
                <c:pt idx="1461">
                  <c:v>7.0</c:v>
                </c:pt>
                <c:pt idx="1462">
                  <c:v>9.0</c:v>
                </c:pt>
                <c:pt idx="1463">
                  <c:v>8.0</c:v>
                </c:pt>
                <c:pt idx="1464">
                  <c:v>8.0</c:v>
                </c:pt>
                <c:pt idx="1465">
                  <c:v>8.0</c:v>
                </c:pt>
                <c:pt idx="1466">
                  <c:v>8.0</c:v>
                </c:pt>
                <c:pt idx="1467">
                  <c:v>8.0</c:v>
                </c:pt>
                <c:pt idx="1468">
                  <c:v>9.0</c:v>
                </c:pt>
                <c:pt idx="1469">
                  <c:v>8.0</c:v>
                </c:pt>
                <c:pt idx="1470">
                  <c:v>8.0</c:v>
                </c:pt>
                <c:pt idx="1471">
                  <c:v>8.0</c:v>
                </c:pt>
                <c:pt idx="1472">
                  <c:v>8.0</c:v>
                </c:pt>
                <c:pt idx="1473">
                  <c:v>7.0</c:v>
                </c:pt>
                <c:pt idx="1474">
                  <c:v>9.0</c:v>
                </c:pt>
                <c:pt idx="1475">
                  <c:v>9.0</c:v>
                </c:pt>
                <c:pt idx="1476">
                  <c:v>10.0</c:v>
                </c:pt>
                <c:pt idx="1477">
                  <c:v>10.0</c:v>
                </c:pt>
                <c:pt idx="1478">
                  <c:v>8.0</c:v>
                </c:pt>
                <c:pt idx="1479">
                  <c:v>9.0</c:v>
                </c:pt>
                <c:pt idx="1480">
                  <c:v>9.0</c:v>
                </c:pt>
                <c:pt idx="1481">
                  <c:v>7.0</c:v>
                </c:pt>
                <c:pt idx="1482">
                  <c:v>10.0</c:v>
                </c:pt>
                <c:pt idx="1483">
                  <c:v>7.0</c:v>
                </c:pt>
                <c:pt idx="1484">
                  <c:v>8.0</c:v>
                </c:pt>
                <c:pt idx="1485">
                  <c:v>9.0</c:v>
                </c:pt>
                <c:pt idx="1486">
                  <c:v>8.0</c:v>
                </c:pt>
                <c:pt idx="1487">
                  <c:v>6.0</c:v>
                </c:pt>
                <c:pt idx="1488">
                  <c:v>8.0</c:v>
                </c:pt>
                <c:pt idx="1489">
                  <c:v>8.0</c:v>
                </c:pt>
                <c:pt idx="1490">
                  <c:v>8.0</c:v>
                </c:pt>
                <c:pt idx="1491">
                  <c:v>8.0</c:v>
                </c:pt>
                <c:pt idx="1492">
                  <c:v>7.0</c:v>
                </c:pt>
                <c:pt idx="1493">
                  <c:v>6.0</c:v>
                </c:pt>
                <c:pt idx="1494">
                  <c:v>9.0</c:v>
                </c:pt>
                <c:pt idx="1495">
                  <c:v>7.0</c:v>
                </c:pt>
                <c:pt idx="1496">
                  <c:v>9.0</c:v>
                </c:pt>
                <c:pt idx="1497">
                  <c:v>8.0</c:v>
                </c:pt>
                <c:pt idx="1498">
                  <c:v>8.0</c:v>
                </c:pt>
                <c:pt idx="1499">
                  <c:v>9.0</c:v>
                </c:pt>
                <c:pt idx="1500">
                  <c:v>8.0</c:v>
                </c:pt>
                <c:pt idx="1501">
                  <c:v>7.0</c:v>
                </c:pt>
                <c:pt idx="1502">
                  <c:v>7.0</c:v>
                </c:pt>
                <c:pt idx="1503">
                  <c:v>10.0</c:v>
                </c:pt>
                <c:pt idx="1504">
                  <c:v>7.0</c:v>
                </c:pt>
                <c:pt idx="1505">
                  <c:v>8.0</c:v>
                </c:pt>
                <c:pt idx="1506">
                  <c:v>8.0</c:v>
                </c:pt>
                <c:pt idx="1507">
                  <c:v>7.0</c:v>
                </c:pt>
                <c:pt idx="1508">
                  <c:v>7.0</c:v>
                </c:pt>
                <c:pt idx="1509">
                  <c:v>7.0</c:v>
                </c:pt>
                <c:pt idx="1510">
                  <c:v>8.0</c:v>
                </c:pt>
                <c:pt idx="1511">
                  <c:v>10.0</c:v>
                </c:pt>
                <c:pt idx="1512">
                  <c:v>10.0</c:v>
                </c:pt>
                <c:pt idx="1513">
                  <c:v>7.0</c:v>
                </c:pt>
                <c:pt idx="1514">
                  <c:v>7.0</c:v>
                </c:pt>
                <c:pt idx="1515">
                  <c:v>10.0</c:v>
                </c:pt>
                <c:pt idx="1516">
                  <c:v>7.0</c:v>
                </c:pt>
                <c:pt idx="1517">
                  <c:v>7.0</c:v>
                </c:pt>
                <c:pt idx="1518">
                  <c:v>8.0</c:v>
                </c:pt>
                <c:pt idx="1519">
                  <c:v>7.0</c:v>
                </c:pt>
                <c:pt idx="1520">
                  <c:v>7.0</c:v>
                </c:pt>
                <c:pt idx="1521">
                  <c:v>7.0</c:v>
                </c:pt>
                <c:pt idx="1522">
                  <c:v>7.0</c:v>
                </c:pt>
                <c:pt idx="1523">
                  <c:v>8.0</c:v>
                </c:pt>
                <c:pt idx="1524">
                  <c:v>7.0</c:v>
                </c:pt>
                <c:pt idx="1525">
                  <c:v>7.0</c:v>
                </c:pt>
                <c:pt idx="1526">
                  <c:v>7.0</c:v>
                </c:pt>
                <c:pt idx="1527">
                  <c:v>8.0</c:v>
                </c:pt>
                <c:pt idx="1528">
                  <c:v>7.0</c:v>
                </c:pt>
                <c:pt idx="1529">
                  <c:v>8.0</c:v>
                </c:pt>
                <c:pt idx="1530">
                  <c:v>8.0</c:v>
                </c:pt>
                <c:pt idx="1531">
                  <c:v>8.0</c:v>
                </c:pt>
                <c:pt idx="1532">
                  <c:v>6.0</c:v>
                </c:pt>
                <c:pt idx="1533">
                  <c:v>7.0</c:v>
                </c:pt>
                <c:pt idx="1534">
                  <c:v>6.0</c:v>
                </c:pt>
                <c:pt idx="1535">
                  <c:v>9.0</c:v>
                </c:pt>
                <c:pt idx="1536">
                  <c:v>7.0</c:v>
                </c:pt>
                <c:pt idx="1537">
                  <c:v>5.0</c:v>
                </c:pt>
                <c:pt idx="1538">
                  <c:v>6.0</c:v>
                </c:pt>
                <c:pt idx="1539">
                  <c:v>7.0</c:v>
                </c:pt>
                <c:pt idx="1540">
                  <c:v>6.0</c:v>
                </c:pt>
                <c:pt idx="1541">
                  <c:v>8.0</c:v>
                </c:pt>
                <c:pt idx="1542">
                  <c:v>8.0</c:v>
                </c:pt>
                <c:pt idx="1543">
                  <c:v>6.0</c:v>
                </c:pt>
                <c:pt idx="1544">
                  <c:v>5.0</c:v>
                </c:pt>
                <c:pt idx="1545">
                  <c:v>8.0</c:v>
                </c:pt>
                <c:pt idx="1546">
                  <c:v>10.0</c:v>
                </c:pt>
                <c:pt idx="1547">
                  <c:v>7.0</c:v>
                </c:pt>
                <c:pt idx="1548">
                  <c:v>6.0</c:v>
                </c:pt>
                <c:pt idx="1549">
                  <c:v>9.0</c:v>
                </c:pt>
                <c:pt idx="1550">
                  <c:v>7.0</c:v>
                </c:pt>
                <c:pt idx="1551">
                  <c:v>7.0</c:v>
                </c:pt>
                <c:pt idx="1552">
                  <c:v>9.0</c:v>
                </c:pt>
                <c:pt idx="1553">
                  <c:v>8.0</c:v>
                </c:pt>
                <c:pt idx="1554">
                  <c:v>9.0</c:v>
                </c:pt>
                <c:pt idx="1555">
                  <c:v>8.0</c:v>
                </c:pt>
                <c:pt idx="1556">
                  <c:v>8.0</c:v>
                </c:pt>
                <c:pt idx="1557">
                  <c:v>7.0</c:v>
                </c:pt>
                <c:pt idx="1558">
                  <c:v>6.0</c:v>
                </c:pt>
                <c:pt idx="1559">
                  <c:v>7.0</c:v>
                </c:pt>
                <c:pt idx="1560">
                  <c:v>6.0</c:v>
                </c:pt>
                <c:pt idx="1561">
                  <c:v>8.0</c:v>
                </c:pt>
                <c:pt idx="1562">
                  <c:v>8.0</c:v>
                </c:pt>
                <c:pt idx="1563">
                  <c:v>8.0</c:v>
                </c:pt>
                <c:pt idx="1564">
                  <c:v>10.0</c:v>
                </c:pt>
                <c:pt idx="1565">
                  <c:v>8.0</c:v>
                </c:pt>
                <c:pt idx="1566">
                  <c:v>8.0</c:v>
                </c:pt>
                <c:pt idx="1567">
                  <c:v>8.0</c:v>
                </c:pt>
                <c:pt idx="1568">
                  <c:v>8.0</c:v>
                </c:pt>
                <c:pt idx="1569">
                  <c:v>7.0</c:v>
                </c:pt>
                <c:pt idx="1570">
                  <c:v>10.0</c:v>
                </c:pt>
                <c:pt idx="1571">
                  <c:v>9.0</c:v>
                </c:pt>
                <c:pt idx="1572">
                  <c:v>6.0</c:v>
                </c:pt>
                <c:pt idx="1573">
                  <c:v>9.0</c:v>
                </c:pt>
                <c:pt idx="1574">
                  <c:v>9.0</c:v>
                </c:pt>
                <c:pt idx="1575">
                  <c:v>7.0</c:v>
                </c:pt>
                <c:pt idx="1576">
                  <c:v>7.0</c:v>
                </c:pt>
                <c:pt idx="1577">
                  <c:v>6.0</c:v>
                </c:pt>
                <c:pt idx="1578">
                  <c:v>9.0</c:v>
                </c:pt>
                <c:pt idx="1579">
                  <c:v>8.0</c:v>
                </c:pt>
                <c:pt idx="1580">
                  <c:v>9.0</c:v>
                </c:pt>
                <c:pt idx="1581">
                  <c:v>8.0</c:v>
                </c:pt>
                <c:pt idx="1582">
                  <c:v>7.0</c:v>
                </c:pt>
                <c:pt idx="1583">
                  <c:v>9.0</c:v>
                </c:pt>
                <c:pt idx="1584">
                  <c:v>8.0</c:v>
                </c:pt>
                <c:pt idx="1585">
                  <c:v>7.0</c:v>
                </c:pt>
                <c:pt idx="1586">
                  <c:v>7.0</c:v>
                </c:pt>
                <c:pt idx="1587">
                  <c:v>8.0</c:v>
                </c:pt>
                <c:pt idx="1588">
                  <c:v>8.0</c:v>
                </c:pt>
                <c:pt idx="1589">
                  <c:v>8.0</c:v>
                </c:pt>
                <c:pt idx="1590">
                  <c:v>7.0</c:v>
                </c:pt>
                <c:pt idx="1591">
                  <c:v>7.0</c:v>
                </c:pt>
                <c:pt idx="1592">
                  <c:v>7.0</c:v>
                </c:pt>
                <c:pt idx="1593">
                  <c:v>8.0</c:v>
                </c:pt>
                <c:pt idx="1594">
                  <c:v>8.0</c:v>
                </c:pt>
                <c:pt idx="1595">
                  <c:v>9.0</c:v>
                </c:pt>
                <c:pt idx="1596">
                  <c:v>9.0</c:v>
                </c:pt>
                <c:pt idx="1597">
                  <c:v>9.0</c:v>
                </c:pt>
                <c:pt idx="1598">
                  <c:v>10.0</c:v>
                </c:pt>
                <c:pt idx="1599">
                  <c:v>11.0</c:v>
                </c:pt>
                <c:pt idx="1600">
                  <c:v>8.0</c:v>
                </c:pt>
                <c:pt idx="1601">
                  <c:v>11.0</c:v>
                </c:pt>
                <c:pt idx="1602">
                  <c:v>9.0</c:v>
                </c:pt>
                <c:pt idx="1603">
                  <c:v>7.0</c:v>
                </c:pt>
                <c:pt idx="1604">
                  <c:v>7.0</c:v>
                </c:pt>
                <c:pt idx="1605">
                  <c:v>6.0</c:v>
                </c:pt>
                <c:pt idx="1606">
                  <c:v>6.0</c:v>
                </c:pt>
                <c:pt idx="1607">
                  <c:v>6.0</c:v>
                </c:pt>
                <c:pt idx="1608">
                  <c:v>8.0</c:v>
                </c:pt>
                <c:pt idx="1609">
                  <c:v>8.0</c:v>
                </c:pt>
                <c:pt idx="1610">
                  <c:v>11.0</c:v>
                </c:pt>
                <c:pt idx="1611">
                  <c:v>7.0</c:v>
                </c:pt>
                <c:pt idx="1612">
                  <c:v>11.0</c:v>
                </c:pt>
                <c:pt idx="1613">
                  <c:v>7.0</c:v>
                </c:pt>
                <c:pt idx="1614">
                  <c:v>7.0</c:v>
                </c:pt>
                <c:pt idx="1615">
                  <c:v>9.0</c:v>
                </c:pt>
                <c:pt idx="1616">
                  <c:v>6.0</c:v>
                </c:pt>
                <c:pt idx="1617">
                  <c:v>8.0</c:v>
                </c:pt>
                <c:pt idx="1618">
                  <c:v>8.0</c:v>
                </c:pt>
                <c:pt idx="1619">
                  <c:v>8.0</c:v>
                </c:pt>
                <c:pt idx="1620">
                  <c:v>7.0</c:v>
                </c:pt>
                <c:pt idx="1621">
                  <c:v>7.0</c:v>
                </c:pt>
                <c:pt idx="1622">
                  <c:v>9.0</c:v>
                </c:pt>
                <c:pt idx="1623">
                  <c:v>8.0</c:v>
                </c:pt>
                <c:pt idx="1624">
                  <c:v>9.0</c:v>
                </c:pt>
                <c:pt idx="1625">
                  <c:v>9.0</c:v>
                </c:pt>
                <c:pt idx="1626">
                  <c:v>8.0</c:v>
                </c:pt>
                <c:pt idx="1627">
                  <c:v>8.0</c:v>
                </c:pt>
                <c:pt idx="1628">
                  <c:v>8.0</c:v>
                </c:pt>
                <c:pt idx="1629">
                  <c:v>7.0</c:v>
                </c:pt>
                <c:pt idx="1630">
                  <c:v>7.0</c:v>
                </c:pt>
                <c:pt idx="1631">
                  <c:v>7.0</c:v>
                </c:pt>
                <c:pt idx="1632">
                  <c:v>7.0</c:v>
                </c:pt>
                <c:pt idx="1633">
                  <c:v>9.0</c:v>
                </c:pt>
                <c:pt idx="1634">
                  <c:v>8.0</c:v>
                </c:pt>
                <c:pt idx="1635">
                  <c:v>7.0</c:v>
                </c:pt>
                <c:pt idx="1636">
                  <c:v>7.0</c:v>
                </c:pt>
                <c:pt idx="1637">
                  <c:v>6.0</c:v>
                </c:pt>
                <c:pt idx="1638">
                  <c:v>8.0</c:v>
                </c:pt>
                <c:pt idx="1639">
                  <c:v>8.0</c:v>
                </c:pt>
                <c:pt idx="1640">
                  <c:v>7.0</c:v>
                </c:pt>
                <c:pt idx="1641">
                  <c:v>7.0</c:v>
                </c:pt>
                <c:pt idx="1642">
                  <c:v>7.0</c:v>
                </c:pt>
                <c:pt idx="1643">
                  <c:v>7.0</c:v>
                </c:pt>
                <c:pt idx="1644">
                  <c:v>6.0</c:v>
                </c:pt>
                <c:pt idx="1645">
                  <c:v>8.0</c:v>
                </c:pt>
                <c:pt idx="1646">
                  <c:v>8.0</c:v>
                </c:pt>
                <c:pt idx="1647">
                  <c:v>7.0</c:v>
                </c:pt>
                <c:pt idx="1648">
                  <c:v>6.0</c:v>
                </c:pt>
                <c:pt idx="1649">
                  <c:v>7.0</c:v>
                </c:pt>
                <c:pt idx="1650">
                  <c:v>8.0</c:v>
                </c:pt>
                <c:pt idx="1651">
                  <c:v>6.0</c:v>
                </c:pt>
                <c:pt idx="1652">
                  <c:v>6.0</c:v>
                </c:pt>
                <c:pt idx="1653">
                  <c:v>6.0</c:v>
                </c:pt>
                <c:pt idx="1654">
                  <c:v>6.0</c:v>
                </c:pt>
                <c:pt idx="1655">
                  <c:v>6.0</c:v>
                </c:pt>
                <c:pt idx="1656">
                  <c:v>6.0</c:v>
                </c:pt>
                <c:pt idx="1657">
                  <c:v>6.0</c:v>
                </c:pt>
                <c:pt idx="1658">
                  <c:v>6.0</c:v>
                </c:pt>
                <c:pt idx="1659">
                  <c:v>8.0</c:v>
                </c:pt>
                <c:pt idx="1660">
                  <c:v>7.0</c:v>
                </c:pt>
                <c:pt idx="1661">
                  <c:v>6.0</c:v>
                </c:pt>
                <c:pt idx="1662">
                  <c:v>7.0</c:v>
                </c:pt>
                <c:pt idx="1663">
                  <c:v>7.0</c:v>
                </c:pt>
                <c:pt idx="1664">
                  <c:v>6.0</c:v>
                </c:pt>
                <c:pt idx="1665">
                  <c:v>7.0</c:v>
                </c:pt>
                <c:pt idx="1666">
                  <c:v>7.0</c:v>
                </c:pt>
                <c:pt idx="1667">
                  <c:v>8.0</c:v>
                </c:pt>
                <c:pt idx="1668">
                  <c:v>6.0</c:v>
                </c:pt>
                <c:pt idx="1669">
                  <c:v>7.0</c:v>
                </c:pt>
                <c:pt idx="1670">
                  <c:v>7.0</c:v>
                </c:pt>
                <c:pt idx="1671">
                  <c:v>7.0</c:v>
                </c:pt>
                <c:pt idx="1672">
                  <c:v>6.0</c:v>
                </c:pt>
                <c:pt idx="1673">
                  <c:v>6.0</c:v>
                </c:pt>
                <c:pt idx="1674">
                  <c:v>6.0</c:v>
                </c:pt>
                <c:pt idx="1675">
                  <c:v>7.0</c:v>
                </c:pt>
                <c:pt idx="1676">
                  <c:v>6.0</c:v>
                </c:pt>
                <c:pt idx="1677">
                  <c:v>8.0</c:v>
                </c:pt>
                <c:pt idx="1678">
                  <c:v>7.0</c:v>
                </c:pt>
                <c:pt idx="1679">
                  <c:v>6.0</c:v>
                </c:pt>
                <c:pt idx="1680">
                  <c:v>6.0</c:v>
                </c:pt>
                <c:pt idx="1681">
                  <c:v>6.0</c:v>
                </c:pt>
                <c:pt idx="1682">
                  <c:v>6.0</c:v>
                </c:pt>
                <c:pt idx="1683">
                  <c:v>6.0</c:v>
                </c:pt>
                <c:pt idx="1684">
                  <c:v>6.0</c:v>
                </c:pt>
                <c:pt idx="1685">
                  <c:v>5.0</c:v>
                </c:pt>
                <c:pt idx="1686">
                  <c:v>5.0</c:v>
                </c:pt>
                <c:pt idx="1687">
                  <c:v>6.0</c:v>
                </c:pt>
                <c:pt idx="1688">
                  <c:v>8.0</c:v>
                </c:pt>
                <c:pt idx="1689">
                  <c:v>7.0</c:v>
                </c:pt>
                <c:pt idx="1690">
                  <c:v>5.0</c:v>
                </c:pt>
                <c:pt idx="1691">
                  <c:v>5.0</c:v>
                </c:pt>
                <c:pt idx="1692">
                  <c:v>7.0</c:v>
                </c:pt>
                <c:pt idx="1693">
                  <c:v>7.0</c:v>
                </c:pt>
                <c:pt idx="1694">
                  <c:v>7.0</c:v>
                </c:pt>
                <c:pt idx="1695">
                  <c:v>7.0</c:v>
                </c:pt>
                <c:pt idx="1696">
                  <c:v>6.0</c:v>
                </c:pt>
                <c:pt idx="1697">
                  <c:v>6.0</c:v>
                </c:pt>
                <c:pt idx="1698">
                  <c:v>7.0</c:v>
                </c:pt>
                <c:pt idx="1699">
                  <c:v>7.0</c:v>
                </c:pt>
                <c:pt idx="1700">
                  <c:v>6.0</c:v>
                </c:pt>
                <c:pt idx="1701">
                  <c:v>7.0</c:v>
                </c:pt>
                <c:pt idx="1702">
                  <c:v>7.0</c:v>
                </c:pt>
                <c:pt idx="1703">
                  <c:v>7.0</c:v>
                </c:pt>
                <c:pt idx="1704">
                  <c:v>6.0</c:v>
                </c:pt>
                <c:pt idx="1705">
                  <c:v>6.0</c:v>
                </c:pt>
                <c:pt idx="1706">
                  <c:v>6.0</c:v>
                </c:pt>
                <c:pt idx="1707">
                  <c:v>7.0</c:v>
                </c:pt>
                <c:pt idx="1708">
                  <c:v>6.0</c:v>
                </c:pt>
                <c:pt idx="1709">
                  <c:v>7.0</c:v>
                </c:pt>
                <c:pt idx="1710">
                  <c:v>6.0</c:v>
                </c:pt>
                <c:pt idx="1711">
                  <c:v>7.0</c:v>
                </c:pt>
                <c:pt idx="1712">
                  <c:v>7.0</c:v>
                </c:pt>
                <c:pt idx="1713">
                  <c:v>7.0</c:v>
                </c:pt>
                <c:pt idx="1714">
                  <c:v>6.0</c:v>
                </c:pt>
                <c:pt idx="1715">
                  <c:v>6.0</c:v>
                </c:pt>
                <c:pt idx="1716">
                  <c:v>6.0</c:v>
                </c:pt>
                <c:pt idx="1717">
                  <c:v>6.0</c:v>
                </c:pt>
                <c:pt idx="1718">
                  <c:v>7.0</c:v>
                </c:pt>
                <c:pt idx="1719">
                  <c:v>7.0</c:v>
                </c:pt>
                <c:pt idx="1720">
                  <c:v>6.0</c:v>
                </c:pt>
                <c:pt idx="1721">
                  <c:v>6.0</c:v>
                </c:pt>
                <c:pt idx="1722">
                  <c:v>7.0</c:v>
                </c:pt>
                <c:pt idx="1723">
                  <c:v>6.0</c:v>
                </c:pt>
                <c:pt idx="1724">
                  <c:v>7.0</c:v>
                </c:pt>
                <c:pt idx="1725">
                  <c:v>7.0</c:v>
                </c:pt>
                <c:pt idx="1726">
                  <c:v>6.0</c:v>
                </c:pt>
                <c:pt idx="1727">
                  <c:v>6.0</c:v>
                </c:pt>
                <c:pt idx="1728">
                  <c:v>7.0</c:v>
                </c:pt>
                <c:pt idx="1729">
                  <c:v>7.0</c:v>
                </c:pt>
                <c:pt idx="1730">
                  <c:v>8.0</c:v>
                </c:pt>
                <c:pt idx="1731">
                  <c:v>7.0</c:v>
                </c:pt>
                <c:pt idx="1732">
                  <c:v>7.0</c:v>
                </c:pt>
                <c:pt idx="1733">
                  <c:v>6.0</c:v>
                </c:pt>
                <c:pt idx="1734">
                  <c:v>6.0</c:v>
                </c:pt>
                <c:pt idx="1735">
                  <c:v>6.0</c:v>
                </c:pt>
                <c:pt idx="1736">
                  <c:v>7.0</c:v>
                </c:pt>
                <c:pt idx="1737">
                  <c:v>8.0</c:v>
                </c:pt>
                <c:pt idx="1738">
                  <c:v>8.0</c:v>
                </c:pt>
                <c:pt idx="1739">
                  <c:v>8.0</c:v>
                </c:pt>
                <c:pt idx="1740">
                  <c:v>7.0</c:v>
                </c:pt>
                <c:pt idx="1741">
                  <c:v>6.0</c:v>
                </c:pt>
                <c:pt idx="1742">
                  <c:v>6.0</c:v>
                </c:pt>
                <c:pt idx="1743">
                  <c:v>7.0</c:v>
                </c:pt>
                <c:pt idx="1744">
                  <c:v>7.0</c:v>
                </c:pt>
                <c:pt idx="1745">
                  <c:v>7.0</c:v>
                </c:pt>
                <c:pt idx="1746">
                  <c:v>7.0</c:v>
                </c:pt>
                <c:pt idx="1747">
                  <c:v>7.0</c:v>
                </c:pt>
                <c:pt idx="1748">
                  <c:v>6.0</c:v>
                </c:pt>
                <c:pt idx="1749">
                  <c:v>6.0</c:v>
                </c:pt>
                <c:pt idx="1750">
                  <c:v>6.0</c:v>
                </c:pt>
                <c:pt idx="1751">
                  <c:v>6.0</c:v>
                </c:pt>
                <c:pt idx="1752">
                  <c:v>6.0</c:v>
                </c:pt>
                <c:pt idx="1753">
                  <c:v>6.0</c:v>
                </c:pt>
                <c:pt idx="1754">
                  <c:v>7.0</c:v>
                </c:pt>
                <c:pt idx="1755">
                  <c:v>7.0</c:v>
                </c:pt>
                <c:pt idx="1756">
                  <c:v>6.0</c:v>
                </c:pt>
                <c:pt idx="1757">
                  <c:v>7.0</c:v>
                </c:pt>
                <c:pt idx="1758">
                  <c:v>6.0</c:v>
                </c:pt>
                <c:pt idx="1759">
                  <c:v>6.0</c:v>
                </c:pt>
                <c:pt idx="1760">
                  <c:v>6.0</c:v>
                </c:pt>
                <c:pt idx="1761">
                  <c:v>7.0</c:v>
                </c:pt>
                <c:pt idx="1762">
                  <c:v>6.0</c:v>
                </c:pt>
                <c:pt idx="1763">
                  <c:v>8.0</c:v>
                </c:pt>
                <c:pt idx="1764">
                  <c:v>8.0</c:v>
                </c:pt>
                <c:pt idx="1765">
                  <c:v>6.0</c:v>
                </c:pt>
                <c:pt idx="1766">
                  <c:v>8.0</c:v>
                </c:pt>
                <c:pt idx="1767">
                  <c:v>6.0</c:v>
                </c:pt>
                <c:pt idx="1768">
                  <c:v>7.0</c:v>
                </c:pt>
                <c:pt idx="1769">
                  <c:v>7.0</c:v>
                </c:pt>
                <c:pt idx="1770">
                  <c:v>6.0</c:v>
                </c:pt>
                <c:pt idx="1771">
                  <c:v>6.0</c:v>
                </c:pt>
                <c:pt idx="1772">
                  <c:v>6.0</c:v>
                </c:pt>
                <c:pt idx="1773">
                  <c:v>7.0</c:v>
                </c:pt>
                <c:pt idx="1774">
                  <c:v>6.0</c:v>
                </c:pt>
                <c:pt idx="1775">
                  <c:v>6.0</c:v>
                </c:pt>
                <c:pt idx="1776">
                  <c:v>6.0</c:v>
                </c:pt>
                <c:pt idx="1777">
                  <c:v>7.0</c:v>
                </c:pt>
                <c:pt idx="1778">
                  <c:v>6.0</c:v>
                </c:pt>
                <c:pt idx="1779">
                  <c:v>8.0</c:v>
                </c:pt>
                <c:pt idx="1780">
                  <c:v>6.0</c:v>
                </c:pt>
                <c:pt idx="1781">
                  <c:v>7.0</c:v>
                </c:pt>
                <c:pt idx="1782">
                  <c:v>7.0</c:v>
                </c:pt>
                <c:pt idx="1783">
                  <c:v>7.0</c:v>
                </c:pt>
                <c:pt idx="1784">
                  <c:v>6.0</c:v>
                </c:pt>
                <c:pt idx="1785">
                  <c:v>6.0</c:v>
                </c:pt>
                <c:pt idx="1786">
                  <c:v>6.0</c:v>
                </c:pt>
                <c:pt idx="1787">
                  <c:v>6.0</c:v>
                </c:pt>
                <c:pt idx="1788">
                  <c:v>6.0</c:v>
                </c:pt>
                <c:pt idx="1789">
                  <c:v>6.0</c:v>
                </c:pt>
                <c:pt idx="1790">
                  <c:v>6.0</c:v>
                </c:pt>
                <c:pt idx="1791">
                  <c:v>9.0</c:v>
                </c:pt>
                <c:pt idx="1792">
                  <c:v>6.0</c:v>
                </c:pt>
                <c:pt idx="1793">
                  <c:v>6.0</c:v>
                </c:pt>
                <c:pt idx="1794">
                  <c:v>6.0</c:v>
                </c:pt>
                <c:pt idx="1795">
                  <c:v>6.0</c:v>
                </c:pt>
                <c:pt idx="1796">
                  <c:v>6.0</c:v>
                </c:pt>
                <c:pt idx="1797">
                  <c:v>7.0</c:v>
                </c:pt>
                <c:pt idx="1798">
                  <c:v>6.0</c:v>
                </c:pt>
                <c:pt idx="1799">
                  <c:v>7.0</c:v>
                </c:pt>
                <c:pt idx="1800">
                  <c:v>6.0</c:v>
                </c:pt>
                <c:pt idx="1801">
                  <c:v>6.0</c:v>
                </c:pt>
                <c:pt idx="1802">
                  <c:v>6.0</c:v>
                </c:pt>
                <c:pt idx="1803">
                  <c:v>8.0</c:v>
                </c:pt>
                <c:pt idx="1804">
                  <c:v>7.0</c:v>
                </c:pt>
                <c:pt idx="1805">
                  <c:v>7.0</c:v>
                </c:pt>
                <c:pt idx="1806">
                  <c:v>7.0</c:v>
                </c:pt>
                <c:pt idx="1807">
                  <c:v>6.0</c:v>
                </c:pt>
                <c:pt idx="1808">
                  <c:v>9.0</c:v>
                </c:pt>
                <c:pt idx="1809">
                  <c:v>8.0</c:v>
                </c:pt>
                <c:pt idx="1810">
                  <c:v>6.0</c:v>
                </c:pt>
                <c:pt idx="1811">
                  <c:v>7.0</c:v>
                </c:pt>
                <c:pt idx="1812">
                  <c:v>7.0</c:v>
                </c:pt>
                <c:pt idx="1813">
                  <c:v>6.0</c:v>
                </c:pt>
                <c:pt idx="1814">
                  <c:v>7.0</c:v>
                </c:pt>
                <c:pt idx="1815">
                  <c:v>6.0</c:v>
                </c:pt>
                <c:pt idx="1816">
                  <c:v>6.0</c:v>
                </c:pt>
                <c:pt idx="1817">
                  <c:v>6.0</c:v>
                </c:pt>
                <c:pt idx="1818">
                  <c:v>7.0</c:v>
                </c:pt>
                <c:pt idx="1819">
                  <c:v>7.0</c:v>
                </c:pt>
                <c:pt idx="1820">
                  <c:v>7.0</c:v>
                </c:pt>
                <c:pt idx="1821">
                  <c:v>7.0</c:v>
                </c:pt>
                <c:pt idx="1822">
                  <c:v>6.0</c:v>
                </c:pt>
                <c:pt idx="1823">
                  <c:v>8.0</c:v>
                </c:pt>
                <c:pt idx="1824">
                  <c:v>6.0</c:v>
                </c:pt>
                <c:pt idx="1825">
                  <c:v>7.0</c:v>
                </c:pt>
                <c:pt idx="1826">
                  <c:v>7.0</c:v>
                </c:pt>
                <c:pt idx="1827">
                  <c:v>7.0</c:v>
                </c:pt>
                <c:pt idx="1828">
                  <c:v>6.0</c:v>
                </c:pt>
                <c:pt idx="1829">
                  <c:v>6.0</c:v>
                </c:pt>
                <c:pt idx="1830">
                  <c:v>6.0</c:v>
                </c:pt>
                <c:pt idx="1831">
                  <c:v>7.0</c:v>
                </c:pt>
                <c:pt idx="1832">
                  <c:v>6.0</c:v>
                </c:pt>
                <c:pt idx="1833">
                  <c:v>6.0</c:v>
                </c:pt>
                <c:pt idx="1834">
                  <c:v>6.0</c:v>
                </c:pt>
                <c:pt idx="1835">
                  <c:v>7.0</c:v>
                </c:pt>
                <c:pt idx="1836">
                  <c:v>7.0</c:v>
                </c:pt>
                <c:pt idx="1837">
                  <c:v>7.0</c:v>
                </c:pt>
                <c:pt idx="1838">
                  <c:v>6.0</c:v>
                </c:pt>
                <c:pt idx="1839">
                  <c:v>7.0</c:v>
                </c:pt>
                <c:pt idx="1840">
                  <c:v>7.0</c:v>
                </c:pt>
                <c:pt idx="1841">
                  <c:v>6.0</c:v>
                </c:pt>
                <c:pt idx="1842">
                  <c:v>7.0</c:v>
                </c:pt>
                <c:pt idx="1843">
                  <c:v>7.0</c:v>
                </c:pt>
                <c:pt idx="1844">
                  <c:v>6.0</c:v>
                </c:pt>
                <c:pt idx="1845">
                  <c:v>8.0</c:v>
                </c:pt>
                <c:pt idx="1846">
                  <c:v>7.0</c:v>
                </c:pt>
                <c:pt idx="1847">
                  <c:v>6.0</c:v>
                </c:pt>
                <c:pt idx="1848">
                  <c:v>6.0</c:v>
                </c:pt>
                <c:pt idx="1849">
                  <c:v>6.0</c:v>
                </c:pt>
                <c:pt idx="1850">
                  <c:v>6.0</c:v>
                </c:pt>
                <c:pt idx="1851">
                  <c:v>6.0</c:v>
                </c:pt>
                <c:pt idx="1852">
                  <c:v>8.0</c:v>
                </c:pt>
                <c:pt idx="1853">
                  <c:v>8.0</c:v>
                </c:pt>
                <c:pt idx="1854">
                  <c:v>6.0</c:v>
                </c:pt>
                <c:pt idx="1855">
                  <c:v>6.0</c:v>
                </c:pt>
                <c:pt idx="1856">
                  <c:v>7.0</c:v>
                </c:pt>
                <c:pt idx="1857">
                  <c:v>6.0</c:v>
                </c:pt>
                <c:pt idx="1858">
                  <c:v>6.0</c:v>
                </c:pt>
                <c:pt idx="1859">
                  <c:v>6.0</c:v>
                </c:pt>
                <c:pt idx="1860">
                  <c:v>6.0</c:v>
                </c:pt>
                <c:pt idx="1861">
                  <c:v>9.0</c:v>
                </c:pt>
                <c:pt idx="1862">
                  <c:v>6.0</c:v>
                </c:pt>
                <c:pt idx="1863">
                  <c:v>6.0</c:v>
                </c:pt>
                <c:pt idx="1864">
                  <c:v>7.0</c:v>
                </c:pt>
                <c:pt idx="1865">
                  <c:v>7.0</c:v>
                </c:pt>
                <c:pt idx="1866">
                  <c:v>6.0</c:v>
                </c:pt>
                <c:pt idx="1867">
                  <c:v>6.0</c:v>
                </c:pt>
                <c:pt idx="1868">
                  <c:v>6.0</c:v>
                </c:pt>
                <c:pt idx="1869">
                  <c:v>6.0</c:v>
                </c:pt>
                <c:pt idx="1870">
                  <c:v>6.0</c:v>
                </c:pt>
                <c:pt idx="1871">
                  <c:v>6.0</c:v>
                </c:pt>
                <c:pt idx="1872">
                  <c:v>7.0</c:v>
                </c:pt>
                <c:pt idx="1873">
                  <c:v>6.0</c:v>
                </c:pt>
                <c:pt idx="1874">
                  <c:v>7.0</c:v>
                </c:pt>
                <c:pt idx="1875">
                  <c:v>6.0</c:v>
                </c:pt>
                <c:pt idx="1876">
                  <c:v>7.0</c:v>
                </c:pt>
                <c:pt idx="1877">
                  <c:v>8.0</c:v>
                </c:pt>
                <c:pt idx="1878">
                  <c:v>6.0</c:v>
                </c:pt>
                <c:pt idx="1879">
                  <c:v>6.0</c:v>
                </c:pt>
                <c:pt idx="1880">
                  <c:v>6.0</c:v>
                </c:pt>
                <c:pt idx="1881">
                  <c:v>7.0</c:v>
                </c:pt>
                <c:pt idx="1882">
                  <c:v>7.0</c:v>
                </c:pt>
                <c:pt idx="1883">
                  <c:v>7.0</c:v>
                </c:pt>
                <c:pt idx="1884">
                  <c:v>8.0</c:v>
                </c:pt>
                <c:pt idx="1885">
                  <c:v>8.0</c:v>
                </c:pt>
                <c:pt idx="1886">
                  <c:v>7.0</c:v>
                </c:pt>
                <c:pt idx="1887">
                  <c:v>6.0</c:v>
                </c:pt>
                <c:pt idx="1888">
                  <c:v>6.0</c:v>
                </c:pt>
                <c:pt idx="1889">
                  <c:v>7.0</c:v>
                </c:pt>
                <c:pt idx="1890">
                  <c:v>7.0</c:v>
                </c:pt>
                <c:pt idx="1891">
                  <c:v>6.0</c:v>
                </c:pt>
                <c:pt idx="1892">
                  <c:v>7.0</c:v>
                </c:pt>
                <c:pt idx="1893">
                  <c:v>7.0</c:v>
                </c:pt>
                <c:pt idx="1894">
                  <c:v>7.0</c:v>
                </c:pt>
                <c:pt idx="1895">
                  <c:v>9.0</c:v>
                </c:pt>
                <c:pt idx="1896">
                  <c:v>7.0</c:v>
                </c:pt>
                <c:pt idx="1897">
                  <c:v>6.0</c:v>
                </c:pt>
                <c:pt idx="1898">
                  <c:v>7.0</c:v>
                </c:pt>
                <c:pt idx="1899">
                  <c:v>8.0</c:v>
                </c:pt>
                <c:pt idx="1900">
                  <c:v>7.0</c:v>
                </c:pt>
                <c:pt idx="1901">
                  <c:v>6.0</c:v>
                </c:pt>
                <c:pt idx="1902">
                  <c:v>7.0</c:v>
                </c:pt>
                <c:pt idx="1903">
                  <c:v>6.0</c:v>
                </c:pt>
                <c:pt idx="1904">
                  <c:v>6.0</c:v>
                </c:pt>
                <c:pt idx="1905">
                  <c:v>6.0</c:v>
                </c:pt>
                <c:pt idx="1906">
                  <c:v>8.0</c:v>
                </c:pt>
                <c:pt idx="1907">
                  <c:v>6.0</c:v>
                </c:pt>
                <c:pt idx="1908">
                  <c:v>9.0</c:v>
                </c:pt>
                <c:pt idx="1909">
                  <c:v>7.0</c:v>
                </c:pt>
                <c:pt idx="1910">
                  <c:v>6.0</c:v>
                </c:pt>
                <c:pt idx="1911">
                  <c:v>5.0</c:v>
                </c:pt>
                <c:pt idx="1912">
                  <c:v>6.0</c:v>
                </c:pt>
                <c:pt idx="1913">
                  <c:v>6.0</c:v>
                </c:pt>
                <c:pt idx="1914">
                  <c:v>6.0</c:v>
                </c:pt>
                <c:pt idx="1915">
                  <c:v>6.0</c:v>
                </c:pt>
                <c:pt idx="1916">
                  <c:v>8.0</c:v>
                </c:pt>
                <c:pt idx="1917">
                  <c:v>5.0</c:v>
                </c:pt>
                <c:pt idx="1918">
                  <c:v>6.0</c:v>
                </c:pt>
                <c:pt idx="1919">
                  <c:v>6.0</c:v>
                </c:pt>
                <c:pt idx="1920">
                  <c:v>7.0</c:v>
                </c:pt>
                <c:pt idx="1921">
                  <c:v>6.0</c:v>
                </c:pt>
                <c:pt idx="1922">
                  <c:v>5.0</c:v>
                </c:pt>
                <c:pt idx="1923">
                  <c:v>5.0</c:v>
                </c:pt>
                <c:pt idx="1924">
                  <c:v>5.0</c:v>
                </c:pt>
                <c:pt idx="1925">
                  <c:v>5.0</c:v>
                </c:pt>
                <c:pt idx="1926">
                  <c:v>6.0</c:v>
                </c:pt>
                <c:pt idx="1927">
                  <c:v>7.0</c:v>
                </c:pt>
                <c:pt idx="1928">
                  <c:v>7.0</c:v>
                </c:pt>
                <c:pt idx="1929">
                  <c:v>5.0</c:v>
                </c:pt>
                <c:pt idx="1930">
                  <c:v>6.0</c:v>
                </c:pt>
                <c:pt idx="1931">
                  <c:v>5.0</c:v>
                </c:pt>
                <c:pt idx="1932">
                  <c:v>5.0</c:v>
                </c:pt>
                <c:pt idx="1933">
                  <c:v>5.0</c:v>
                </c:pt>
                <c:pt idx="1934">
                  <c:v>6.0</c:v>
                </c:pt>
                <c:pt idx="1935">
                  <c:v>5.0</c:v>
                </c:pt>
                <c:pt idx="1936">
                  <c:v>6.0</c:v>
                </c:pt>
                <c:pt idx="1937">
                  <c:v>5.0</c:v>
                </c:pt>
                <c:pt idx="1938">
                  <c:v>6.0</c:v>
                </c:pt>
                <c:pt idx="1939">
                  <c:v>6.0</c:v>
                </c:pt>
                <c:pt idx="1940">
                  <c:v>5.0</c:v>
                </c:pt>
                <c:pt idx="1941">
                  <c:v>5.0</c:v>
                </c:pt>
                <c:pt idx="1942">
                  <c:v>6.0</c:v>
                </c:pt>
                <c:pt idx="1943">
                  <c:v>6.0</c:v>
                </c:pt>
                <c:pt idx="1944">
                  <c:v>6.0</c:v>
                </c:pt>
                <c:pt idx="1945">
                  <c:v>5.0</c:v>
                </c:pt>
                <c:pt idx="1946">
                  <c:v>7.0</c:v>
                </c:pt>
                <c:pt idx="1947">
                  <c:v>6.0</c:v>
                </c:pt>
                <c:pt idx="1948">
                  <c:v>7.0</c:v>
                </c:pt>
                <c:pt idx="1949">
                  <c:v>6.0</c:v>
                </c:pt>
                <c:pt idx="1950">
                  <c:v>5.0</c:v>
                </c:pt>
                <c:pt idx="1951">
                  <c:v>5.0</c:v>
                </c:pt>
                <c:pt idx="1952">
                  <c:v>5.0</c:v>
                </c:pt>
                <c:pt idx="1953">
                  <c:v>5.0</c:v>
                </c:pt>
                <c:pt idx="1954">
                  <c:v>6.0</c:v>
                </c:pt>
                <c:pt idx="1955">
                  <c:v>5.0</c:v>
                </c:pt>
                <c:pt idx="1956">
                  <c:v>6.0</c:v>
                </c:pt>
                <c:pt idx="1957">
                  <c:v>5.0</c:v>
                </c:pt>
                <c:pt idx="1958">
                  <c:v>5.0</c:v>
                </c:pt>
                <c:pt idx="1959">
                  <c:v>5.0</c:v>
                </c:pt>
                <c:pt idx="1960">
                  <c:v>5.0</c:v>
                </c:pt>
                <c:pt idx="1961">
                  <c:v>5.0</c:v>
                </c:pt>
                <c:pt idx="1962">
                  <c:v>5.0</c:v>
                </c:pt>
                <c:pt idx="1963">
                  <c:v>5.0</c:v>
                </c:pt>
                <c:pt idx="1964">
                  <c:v>5.0</c:v>
                </c:pt>
                <c:pt idx="1965">
                  <c:v>5.0</c:v>
                </c:pt>
                <c:pt idx="1966">
                  <c:v>5.0</c:v>
                </c:pt>
                <c:pt idx="1967">
                  <c:v>6.0</c:v>
                </c:pt>
                <c:pt idx="1968">
                  <c:v>5.0</c:v>
                </c:pt>
                <c:pt idx="1969">
                  <c:v>5.0</c:v>
                </c:pt>
                <c:pt idx="1970">
                  <c:v>7.0</c:v>
                </c:pt>
                <c:pt idx="1971">
                  <c:v>5.0</c:v>
                </c:pt>
                <c:pt idx="1972">
                  <c:v>5.0</c:v>
                </c:pt>
                <c:pt idx="1973">
                  <c:v>6.0</c:v>
                </c:pt>
                <c:pt idx="1974">
                  <c:v>5.0</c:v>
                </c:pt>
                <c:pt idx="1975">
                  <c:v>5.0</c:v>
                </c:pt>
                <c:pt idx="1976">
                  <c:v>5.0</c:v>
                </c:pt>
                <c:pt idx="1977">
                  <c:v>6.0</c:v>
                </c:pt>
                <c:pt idx="1978">
                  <c:v>5.0</c:v>
                </c:pt>
                <c:pt idx="1979">
                  <c:v>5.0</c:v>
                </c:pt>
                <c:pt idx="1980">
                  <c:v>5.0</c:v>
                </c:pt>
                <c:pt idx="1981">
                  <c:v>6.0</c:v>
                </c:pt>
                <c:pt idx="1982">
                  <c:v>5.0</c:v>
                </c:pt>
                <c:pt idx="1983">
                  <c:v>5.0</c:v>
                </c:pt>
                <c:pt idx="1984">
                  <c:v>5.0</c:v>
                </c:pt>
                <c:pt idx="1985">
                  <c:v>6.0</c:v>
                </c:pt>
                <c:pt idx="1986">
                  <c:v>5.0</c:v>
                </c:pt>
                <c:pt idx="1987">
                  <c:v>5.0</c:v>
                </c:pt>
                <c:pt idx="1988">
                  <c:v>5.0</c:v>
                </c:pt>
                <c:pt idx="1989">
                  <c:v>5.0</c:v>
                </c:pt>
                <c:pt idx="1990">
                  <c:v>5.0</c:v>
                </c:pt>
                <c:pt idx="1991">
                  <c:v>5.0</c:v>
                </c:pt>
                <c:pt idx="1992">
                  <c:v>5.0</c:v>
                </c:pt>
                <c:pt idx="1993">
                  <c:v>6.0</c:v>
                </c:pt>
                <c:pt idx="1994">
                  <c:v>6.0</c:v>
                </c:pt>
                <c:pt idx="1995">
                  <c:v>7.0</c:v>
                </c:pt>
                <c:pt idx="1996">
                  <c:v>5.0</c:v>
                </c:pt>
                <c:pt idx="1997">
                  <c:v>5.0</c:v>
                </c:pt>
                <c:pt idx="1998">
                  <c:v>5.0</c:v>
                </c:pt>
                <c:pt idx="1999">
                  <c:v>6.0</c:v>
                </c:pt>
                <c:pt idx="2000">
                  <c:v>5.0</c:v>
                </c:pt>
                <c:pt idx="2001">
                  <c:v>5.0</c:v>
                </c:pt>
                <c:pt idx="2002">
                  <c:v>5.0</c:v>
                </c:pt>
                <c:pt idx="2003">
                  <c:v>8.0</c:v>
                </c:pt>
                <c:pt idx="2004">
                  <c:v>5.0</c:v>
                </c:pt>
                <c:pt idx="2005">
                  <c:v>5.0</c:v>
                </c:pt>
                <c:pt idx="2006">
                  <c:v>5.0</c:v>
                </c:pt>
                <c:pt idx="2007">
                  <c:v>5.0</c:v>
                </c:pt>
                <c:pt idx="2008">
                  <c:v>6.0</c:v>
                </c:pt>
                <c:pt idx="2009">
                  <c:v>6.0</c:v>
                </c:pt>
                <c:pt idx="2010">
                  <c:v>5.0</c:v>
                </c:pt>
                <c:pt idx="2011">
                  <c:v>5.0</c:v>
                </c:pt>
                <c:pt idx="2012">
                  <c:v>6.0</c:v>
                </c:pt>
                <c:pt idx="2013">
                  <c:v>6.0</c:v>
                </c:pt>
                <c:pt idx="2014">
                  <c:v>6.0</c:v>
                </c:pt>
                <c:pt idx="2015">
                  <c:v>5.0</c:v>
                </c:pt>
                <c:pt idx="2016">
                  <c:v>5.0</c:v>
                </c:pt>
                <c:pt idx="2017">
                  <c:v>7.0</c:v>
                </c:pt>
                <c:pt idx="2018">
                  <c:v>5.0</c:v>
                </c:pt>
                <c:pt idx="2019">
                  <c:v>6.0</c:v>
                </c:pt>
                <c:pt idx="2020">
                  <c:v>5.0</c:v>
                </c:pt>
                <c:pt idx="2021">
                  <c:v>5.0</c:v>
                </c:pt>
                <c:pt idx="2022">
                  <c:v>5.0</c:v>
                </c:pt>
                <c:pt idx="2023">
                  <c:v>5.0</c:v>
                </c:pt>
                <c:pt idx="2024">
                  <c:v>5.0</c:v>
                </c:pt>
                <c:pt idx="2025">
                  <c:v>6.0</c:v>
                </c:pt>
                <c:pt idx="2026">
                  <c:v>5.0</c:v>
                </c:pt>
                <c:pt idx="2027">
                  <c:v>7.0</c:v>
                </c:pt>
                <c:pt idx="2028">
                  <c:v>7.0</c:v>
                </c:pt>
                <c:pt idx="2029">
                  <c:v>5.0</c:v>
                </c:pt>
                <c:pt idx="2030">
                  <c:v>5.0</c:v>
                </c:pt>
                <c:pt idx="2031">
                  <c:v>6.0</c:v>
                </c:pt>
                <c:pt idx="2032">
                  <c:v>5.0</c:v>
                </c:pt>
                <c:pt idx="2033">
                  <c:v>6.0</c:v>
                </c:pt>
                <c:pt idx="2034">
                  <c:v>5.0</c:v>
                </c:pt>
                <c:pt idx="2035">
                  <c:v>6.0</c:v>
                </c:pt>
                <c:pt idx="2036">
                  <c:v>5.0</c:v>
                </c:pt>
                <c:pt idx="2037">
                  <c:v>5.0</c:v>
                </c:pt>
                <c:pt idx="2038">
                  <c:v>6.0</c:v>
                </c:pt>
                <c:pt idx="2039">
                  <c:v>6.0</c:v>
                </c:pt>
                <c:pt idx="2040">
                  <c:v>6.0</c:v>
                </c:pt>
                <c:pt idx="2041">
                  <c:v>5.0</c:v>
                </c:pt>
                <c:pt idx="2042">
                  <c:v>5.0</c:v>
                </c:pt>
                <c:pt idx="2043">
                  <c:v>5.0</c:v>
                </c:pt>
                <c:pt idx="2044">
                  <c:v>5.0</c:v>
                </c:pt>
                <c:pt idx="2045">
                  <c:v>5.0</c:v>
                </c:pt>
                <c:pt idx="2046">
                  <c:v>5.0</c:v>
                </c:pt>
                <c:pt idx="2047">
                  <c:v>6.0</c:v>
                </c:pt>
                <c:pt idx="2048">
                  <c:v>5.0</c:v>
                </c:pt>
                <c:pt idx="2049">
                  <c:v>5.0</c:v>
                </c:pt>
                <c:pt idx="2050">
                  <c:v>5.0</c:v>
                </c:pt>
                <c:pt idx="2051">
                  <c:v>5.0</c:v>
                </c:pt>
                <c:pt idx="2052">
                  <c:v>5.0</c:v>
                </c:pt>
                <c:pt idx="2053">
                  <c:v>5.0</c:v>
                </c:pt>
                <c:pt idx="2054">
                  <c:v>5.0</c:v>
                </c:pt>
                <c:pt idx="2055">
                  <c:v>7.0</c:v>
                </c:pt>
                <c:pt idx="2056">
                  <c:v>6.0</c:v>
                </c:pt>
                <c:pt idx="2057">
                  <c:v>5.0</c:v>
                </c:pt>
                <c:pt idx="2058">
                  <c:v>5.0</c:v>
                </c:pt>
                <c:pt idx="2059">
                  <c:v>5.0</c:v>
                </c:pt>
                <c:pt idx="2060">
                  <c:v>5.0</c:v>
                </c:pt>
                <c:pt idx="2061">
                  <c:v>5.0</c:v>
                </c:pt>
                <c:pt idx="2062">
                  <c:v>5.0</c:v>
                </c:pt>
                <c:pt idx="2063">
                  <c:v>5.0</c:v>
                </c:pt>
                <c:pt idx="2064">
                  <c:v>7.0</c:v>
                </c:pt>
                <c:pt idx="2065">
                  <c:v>5.0</c:v>
                </c:pt>
                <c:pt idx="2066">
                  <c:v>5.0</c:v>
                </c:pt>
                <c:pt idx="2067">
                  <c:v>5.0</c:v>
                </c:pt>
                <c:pt idx="2068">
                  <c:v>5.0</c:v>
                </c:pt>
                <c:pt idx="2069">
                  <c:v>8.0</c:v>
                </c:pt>
                <c:pt idx="2070">
                  <c:v>5.0</c:v>
                </c:pt>
                <c:pt idx="2071">
                  <c:v>5.0</c:v>
                </c:pt>
                <c:pt idx="2072">
                  <c:v>6.0</c:v>
                </c:pt>
                <c:pt idx="2073">
                  <c:v>6.0</c:v>
                </c:pt>
                <c:pt idx="2074">
                  <c:v>5.0</c:v>
                </c:pt>
                <c:pt idx="2075">
                  <c:v>6.0</c:v>
                </c:pt>
                <c:pt idx="2076">
                  <c:v>5.0</c:v>
                </c:pt>
                <c:pt idx="2077">
                  <c:v>5.0</c:v>
                </c:pt>
                <c:pt idx="2078">
                  <c:v>5.0</c:v>
                </c:pt>
                <c:pt idx="2079">
                  <c:v>5.0</c:v>
                </c:pt>
                <c:pt idx="2080">
                  <c:v>5.0</c:v>
                </c:pt>
                <c:pt idx="2081">
                  <c:v>5.0</c:v>
                </c:pt>
                <c:pt idx="2082">
                  <c:v>5.0</c:v>
                </c:pt>
                <c:pt idx="2083">
                  <c:v>5.0</c:v>
                </c:pt>
                <c:pt idx="2084">
                  <c:v>5.0</c:v>
                </c:pt>
                <c:pt idx="2085">
                  <c:v>5.0</c:v>
                </c:pt>
                <c:pt idx="2086">
                  <c:v>5.0</c:v>
                </c:pt>
                <c:pt idx="2087">
                  <c:v>5.0</c:v>
                </c:pt>
                <c:pt idx="2088">
                  <c:v>5.0</c:v>
                </c:pt>
                <c:pt idx="2089">
                  <c:v>5.0</c:v>
                </c:pt>
                <c:pt idx="2090">
                  <c:v>6.0</c:v>
                </c:pt>
                <c:pt idx="2091">
                  <c:v>5.0</c:v>
                </c:pt>
                <c:pt idx="2092">
                  <c:v>5.0</c:v>
                </c:pt>
                <c:pt idx="2093">
                  <c:v>6.0</c:v>
                </c:pt>
                <c:pt idx="2094">
                  <c:v>5.0</c:v>
                </c:pt>
                <c:pt idx="2095">
                  <c:v>7.0</c:v>
                </c:pt>
                <c:pt idx="2096">
                  <c:v>5.0</c:v>
                </c:pt>
                <c:pt idx="2097">
                  <c:v>6.0</c:v>
                </c:pt>
                <c:pt idx="2098">
                  <c:v>5.0</c:v>
                </c:pt>
                <c:pt idx="2099">
                  <c:v>5.0</c:v>
                </c:pt>
                <c:pt idx="2100">
                  <c:v>5.0</c:v>
                </c:pt>
                <c:pt idx="2101">
                  <c:v>5.0</c:v>
                </c:pt>
                <c:pt idx="2102">
                  <c:v>5.0</c:v>
                </c:pt>
                <c:pt idx="2103">
                  <c:v>5.0</c:v>
                </c:pt>
                <c:pt idx="2104">
                  <c:v>5.0</c:v>
                </c:pt>
                <c:pt idx="2105">
                  <c:v>5.0</c:v>
                </c:pt>
                <c:pt idx="2106">
                  <c:v>5.0</c:v>
                </c:pt>
                <c:pt idx="2107">
                  <c:v>5.0</c:v>
                </c:pt>
                <c:pt idx="2108">
                  <c:v>5.0</c:v>
                </c:pt>
                <c:pt idx="2109">
                  <c:v>6.0</c:v>
                </c:pt>
                <c:pt idx="2110">
                  <c:v>6.0</c:v>
                </c:pt>
                <c:pt idx="2111">
                  <c:v>5.0</c:v>
                </c:pt>
                <c:pt idx="2112">
                  <c:v>5.0</c:v>
                </c:pt>
                <c:pt idx="2113">
                  <c:v>6.0</c:v>
                </c:pt>
                <c:pt idx="2114">
                  <c:v>5.0</c:v>
                </c:pt>
                <c:pt idx="2115">
                  <c:v>5.0</c:v>
                </c:pt>
                <c:pt idx="2116">
                  <c:v>7.0</c:v>
                </c:pt>
                <c:pt idx="2117">
                  <c:v>5.0</c:v>
                </c:pt>
                <c:pt idx="2118">
                  <c:v>8.0</c:v>
                </c:pt>
                <c:pt idx="2119">
                  <c:v>5.0</c:v>
                </c:pt>
                <c:pt idx="2120">
                  <c:v>6.0</c:v>
                </c:pt>
                <c:pt idx="2121">
                  <c:v>5.0</c:v>
                </c:pt>
                <c:pt idx="2122">
                  <c:v>6.0</c:v>
                </c:pt>
                <c:pt idx="2123">
                  <c:v>5.0</c:v>
                </c:pt>
                <c:pt idx="2124">
                  <c:v>7.0</c:v>
                </c:pt>
                <c:pt idx="2125">
                  <c:v>6.0</c:v>
                </c:pt>
                <c:pt idx="2126">
                  <c:v>6.0</c:v>
                </c:pt>
                <c:pt idx="2127">
                  <c:v>7.0</c:v>
                </c:pt>
                <c:pt idx="2128">
                  <c:v>5.0</c:v>
                </c:pt>
                <c:pt idx="2129">
                  <c:v>5.0</c:v>
                </c:pt>
                <c:pt idx="2130">
                  <c:v>5.0</c:v>
                </c:pt>
                <c:pt idx="2131">
                  <c:v>5.0</c:v>
                </c:pt>
                <c:pt idx="2132">
                  <c:v>5.0</c:v>
                </c:pt>
                <c:pt idx="2133">
                  <c:v>5.0</c:v>
                </c:pt>
                <c:pt idx="2134">
                  <c:v>7.0</c:v>
                </c:pt>
                <c:pt idx="2135">
                  <c:v>6.0</c:v>
                </c:pt>
                <c:pt idx="2136">
                  <c:v>6.0</c:v>
                </c:pt>
                <c:pt idx="2137">
                  <c:v>5.0</c:v>
                </c:pt>
                <c:pt idx="2138">
                  <c:v>5.0</c:v>
                </c:pt>
                <c:pt idx="2139">
                  <c:v>6.0</c:v>
                </c:pt>
                <c:pt idx="2140">
                  <c:v>5.0</c:v>
                </c:pt>
                <c:pt idx="2141">
                  <c:v>6.0</c:v>
                </c:pt>
                <c:pt idx="2142">
                  <c:v>5.0</c:v>
                </c:pt>
                <c:pt idx="2143">
                  <c:v>5.0</c:v>
                </c:pt>
                <c:pt idx="2144">
                  <c:v>5.0</c:v>
                </c:pt>
                <c:pt idx="2145">
                  <c:v>7.0</c:v>
                </c:pt>
                <c:pt idx="2146">
                  <c:v>5.0</c:v>
                </c:pt>
                <c:pt idx="2147">
                  <c:v>5.0</c:v>
                </c:pt>
                <c:pt idx="2148">
                  <c:v>5.0</c:v>
                </c:pt>
                <c:pt idx="2149">
                  <c:v>8.0</c:v>
                </c:pt>
                <c:pt idx="2150">
                  <c:v>6.0</c:v>
                </c:pt>
                <c:pt idx="2151">
                  <c:v>5.0</c:v>
                </c:pt>
                <c:pt idx="2152">
                  <c:v>5.0</c:v>
                </c:pt>
                <c:pt idx="2153">
                  <c:v>5.0</c:v>
                </c:pt>
                <c:pt idx="2154">
                  <c:v>7.0</c:v>
                </c:pt>
                <c:pt idx="2155">
                  <c:v>7.0</c:v>
                </c:pt>
                <c:pt idx="2156">
                  <c:v>5.0</c:v>
                </c:pt>
                <c:pt idx="2157">
                  <c:v>6.0</c:v>
                </c:pt>
                <c:pt idx="2158">
                  <c:v>6.0</c:v>
                </c:pt>
                <c:pt idx="2159">
                  <c:v>6.0</c:v>
                </c:pt>
                <c:pt idx="2160">
                  <c:v>7.0</c:v>
                </c:pt>
                <c:pt idx="2161">
                  <c:v>5.0</c:v>
                </c:pt>
                <c:pt idx="2162">
                  <c:v>6.0</c:v>
                </c:pt>
                <c:pt idx="2163">
                  <c:v>6.0</c:v>
                </c:pt>
                <c:pt idx="2164">
                  <c:v>5.0</c:v>
                </c:pt>
                <c:pt idx="2165">
                  <c:v>5.0</c:v>
                </c:pt>
                <c:pt idx="2166">
                  <c:v>6.0</c:v>
                </c:pt>
                <c:pt idx="2167">
                  <c:v>6.0</c:v>
                </c:pt>
                <c:pt idx="2168">
                  <c:v>5.0</c:v>
                </c:pt>
                <c:pt idx="2169">
                  <c:v>5.0</c:v>
                </c:pt>
                <c:pt idx="2170">
                  <c:v>5.0</c:v>
                </c:pt>
                <c:pt idx="2171">
                  <c:v>5.0</c:v>
                </c:pt>
                <c:pt idx="2172">
                  <c:v>5.0</c:v>
                </c:pt>
                <c:pt idx="2173">
                  <c:v>5.0</c:v>
                </c:pt>
                <c:pt idx="2174">
                  <c:v>5.0</c:v>
                </c:pt>
                <c:pt idx="2175">
                  <c:v>5.0</c:v>
                </c:pt>
                <c:pt idx="2176">
                  <c:v>5.0</c:v>
                </c:pt>
                <c:pt idx="2177">
                  <c:v>6.0</c:v>
                </c:pt>
                <c:pt idx="2178">
                  <c:v>5.0</c:v>
                </c:pt>
                <c:pt idx="2179">
                  <c:v>5.0</c:v>
                </c:pt>
                <c:pt idx="2180">
                  <c:v>5.0</c:v>
                </c:pt>
                <c:pt idx="2181">
                  <c:v>5.0</c:v>
                </c:pt>
                <c:pt idx="2182">
                  <c:v>5.0</c:v>
                </c:pt>
                <c:pt idx="2183">
                  <c:v>6.0</c:v>
                </c:pt>
                <c:pt idx="2184">
                  <c:v>6.0</c:v>
                </c:pt>
                <c:pt idx="2185">
                  <c:v>6.0</c:v>
                </c:pt>
                <c:pt idx="2186">
                  <c:v>5.0</c:v>
                </c:pt>
                <c:pt idx="2187">
                  <c:v>5.0</c:v>
                </c:pt>
                <c:pt idx="2188">
                  <c:v>5.0</c:v>
                </c:pt>
                <c:pt idx="2189">
                  <c:v>7.0</c:v>
                </c:pt>
                <c:pt idx="2190">
                  <c:v>5.0</c:v>
                </c:pt>
                <c:pt idx="2191">
                  <c:v>5.0</c:v>
                </c:pt>
                <c:pt idx="2192">
                  <c:v>7.0</c:v>
                </c:pt>
                <c:pt idx="2193">
                  <c:v>5.0</c:v>
                </c:pt>
                <c:pt idx="2194">
                  <c:v>5.0</c:v>
                </c:pt>
                <c:pt idx="2195">
                  <c:v>5.0</c:v>
                </c:pt>
                <c:pt idx="2196">
                  <c:v>5.0</c:v>
                </c:pt>
                <c:pt idx="2197">
                  <c:v>6.0</c:v>
                </c:pt>
                <c:pt idx="2198">
                  <c:v>6.0</c:v>
                </c:pt>
                <c:pt idx="2199">
                  <c:v>7.0</c:v>
                </c:pt>
                <c:pt idx="2200">
                  <c:v>6.0</c:v>
                </c:pt>
                <c:pt idx="2201">
                  <c:v>5.0</c:v>
                </c:pt>
                <c:pt idx="2202">
                  <c:v>5.0</c:v>
                </c:pt>
                <c:pt idx="2203">
                  <c:v>6.0</c:v>
                </c:pt>
                <c:pt idx="2204">
                  <c:v>5.0</c:v>
                </c:pt>
                <c:pt idx="2205">
                  <c:v>6.0</c:v>
                </c:pt>
                <c:pt idx="2206">
                  <c:v>6.0</c:v>
                </c:pt>
                <c:pt idx="2207">
                  <c:v>5.0</c:v>
                </c:pt>
                <c:pt idx="2208">
                  <c:v>5.0</c:v>
                </c:pt>
                <c:pt idx="2209">
                  <c:v>5.0</c:v>
                </c:pt>
                <c:pt idx="2210">
                  <c:v>5.0</c:v>
                </c:pt>
                <c:pt idx="2211">
                  <c:v>5.0</c:v>
                </c:pt>
                <c:pt idx="2212">
                  <c:v>5.0</c:v>
                </c:pt>
                <c:pt idx="2213">
                  <c:v>5.0</c:v>
                </c:pt>
                <c:pt idx="2214">
                  <c:v>5.0</c:v>
                </c:pt>
                <c:pt idx="2215">
                  <c:v>5.0</c:v>
                </c:pt>
                <c:pt idx="2216">
                  <c:v>5.0</c:v>
                </c:pt>
                <c:pt idx="2217">
                  <c:v>5.0</c:v>
                </c:pt>
                <c:pt idx="2218">
                  <c:v>5.0</c:v>
                </c:pt>
                <c:pt idx="2219">
                  <c:v>6.0</c:v>
                </c:pt>
                <c:pt idx="2220">
                  <c:v>6.0</c:v>
                </c:pt>
                <c:pt idx="2221">
                  <c:v>6.0</c:v>
                </c:pt>
                <c:pt idx="2222">
                  <c:v>5.0</c:v>
                </c:pt>
                <c:pt idx="2223">
                  <c:v>6.0</c:v>
                </c:pt>
                <c:pt idx="2224">
                  <c:v>5.0</c:v>
                </c:pt>
                <c:pt idx="2225">
                  <c:v>5.0</c:v>
                </c:pt>
                <c:pt idx="2226">
                  <c:v>5.0</c:v>
                </c:pt>
                <c:pt idx="2227">
                  <c:v>5.0</c:v>
                </c:pt>
                <c:pt idx="2228">
                  <c:v>6.0</c:v>
                </c:pt>
                <c:pt idx="2229">
                  <c:v>5.0</c:v>
                </c:pt>
                <c:pt idx="2230">
                  <c:v>5.0</c:v>
                </c:pt>
                <c:pt idx="2231">
                  <c:v>5.0</c:v>
                </c:pt>
                <c:pt idx="2232">
                  <c:v>5.0</c:v>
                </c:pt>
                <c:pt idx="2233">
                  <c:v>5.0</c:v>
                </c:pt>
                <c:pt idx="2234">
                  <c:v>5.0</c:v>
                </c:pt>
                <c:pt idx="2235">
                  <c:v>5.0</c:v>
                </c:pt>
                <c:pt idx="2236">
                  <c:v>5.0</c:v>
                </c:pt>
                <c:pt idx="2237">
                  <c:v>5.0</c:v>
                </c:pt>
                <c:pt idx="2238">
                  <c:v>5.0</c:v>
                </c:pt>
                <c:pt idx="2239">
                  <c:v>5.0</c:v>
                </c:pt>
                <c:pt idx="2240">
                  <c:v>5.0</c:v>
                </c:pt>
                <c:pt idx="2241">
                  <c:v>5.0</c:v>
                </c:pt>
                <c:pt idx="2242">
                  <c:v>5.0</c:v>
                </c:pt>
                <c:pt idx="2243">
                  <c:v>5.0</c:v>
                </c:pt>
                <c:pt idx="2244">
                  <c:v>5.0</c:v>
                </c:pt>
                <c:pt idx="2245">
                  <c:v>5.0</c:v>
                </c:pt>
                <c:pt idx="2246">
                  <c:v>5.0</c:v>
                </c:pt>
                <c:pt idx="2247">
                  <c:v>5.0</c:v>
                </c:pt>
                <c:pt idx="2248">
                  <c:v>5.0</c:v>
                </c:pt>
                <c:pt idx="2249">
                  <c:v>5.0</c:v>
                </c:pt>
                <c:pt idx="2250">
                  <c:v>5.0</c:v>
                </c:pt>
                <c:pt idx="2251">
                  <c:v>5.0</c:v>
                </c:pt>
                <c:pt idx="2252">
                  <c:v>7.0</c:v>
                </c:pt>
                <c:pt idx="2253">
                  <c:v>5.0</c:v>
                </c:pt>
                <c:pt idx="2254">
                  <c:v>5.0</c:v>
                </c:pt>
                <c:pt idx="2255">
                  <c:v>5.0</c:v>
                </c:pt>
                <c:pt idx="2256">
                  <c:v>4.0</c:v>
                </c:pt>
                <c:pt idx="2257">
                  <c:v>4.0</c:v>
                </c:pt>
                <c:pt idx="2258">
                  <c:v>3.0</c:v>
                </c:pt>
                <c:pt idx="2259">
                  <c:v>3.0</c:v>
                </c:pt>
                <c:pt idx="2260">
                  <c:v>3.0</c:v>
                </c:pt>
                <c:pt idx="2261">
                  <c:v>3.0</c:v>
                </c:pt>
                <c:pt idx="2262">
                  <c:v>3.0</c:v>
                </c:pt>
                <c:pt idx="2263">
                  <c:v>3.0</c:v>
                </c:pt>
                <c:pt idx="2264">
                  <c:v>4.0</c:v>
                </c:pt>
                <c:pt idx="2265">
                  <c:v>4.0</c:v>
                </c:pt>
                <c:pt idx="2266">
                  <c:v>3.0</c:v>
                </c:pt>
                <c:pt idx="2267">
                  <c:v>3.0</c:v>
                </c:pt>
                <c:pt idx="2268">
                  <c:v>4.0</c:v>
                </c:pt>
                <c:pt idx="2269">
                  <c:v>3.0</c:v>
                </c:pt>
                <c:pt idx="2270">
                  <c:v>3.0</c:v>
                </c:pt>
                <c:pt idx="2271">
                  <c:v>3.0</c:v>
                </c:pt>
                <c:pt idx="2272">
                  <c:v>3.0</c:v>
                </c:pt>
                <c:pt idx="2273">
                  <c:v>4.0</c:v>
                </c:pt>
                <c:pt idx="2274">
                  <c:v>3.0</c:v>
                </c:pt>
                <c:pt idx="2275">
                  <c:v>3.0</c:v>
                </c:pt>
                <c:pt idx="2276">
                  <c:v>3.0</c:v>
                </c:pt>
                <c:pt idx="2277">
                  <c:v>4.0</c:v>
                </c:pt>
                <c:pt idx="2278">
                  <c:v>3.0</c:v>
                </c:pt>
                <c:pt idx="2279">
                  <c:v>3.0</c:v>
                </c:pt>
                <c:pt idx="2280">
                  <c:v>4.0</c:v>
                </c:pt>
                <c:pt idx="2281">
                  <c:v>4.0</c:v>
                </c:pt>
                <c:pt idx="2282">
                  <c:v>5.0</c:v>
                </c:pt>
                <c:pt idx="2283">
                  <c:v>4.0</c:v>
                </c:pt>
                <c:pt idx="2284">
                  <c:v>3.0</c:v>
                </c:pt>
                <c:pt idx="2285">
                  <c:v>4.0</c:v>
                </c:pt>
                <c:pt idx="2286">
                  <c:v>3.0</c:v>
                </c:pt>
                <c:pt idx="2287">
                  <c:v>3.0</c:v>
                </c:pt>
                <c:pt idx="2288">
                  <c:v>3.0</c:v>
                </c:pt>
                <c:pt idx="2289">
                  <c:v>5.0</c:v>
                </c:pt>
                <c:pt idx="2290">
                  <c:v>4.0</c:v>
                </c:pt>
                <c:pt idx="2291">
                  <c:v>3.0</c:v>
                </c:pt>
                <c:pt idx="2292">
                  <c:v>3.0</c:v>
                </c:pt>
                <c:pt idx="2293">
                  <c:v>3.0</c:v>
                </c:pt>
                <c:pt idx="2294">
                  <c:v>5.0</c:v>
                </c:pt>
                <c:pt idx="2295">
                  <c:v>3.0</c:v>
                </c:pt>
                <c:pt idx="2296">
                  <c:v>3.0</c:v>
                </c:pt>
                <c:pt idx="2297">
                  <c:v>3.0</c:v>
                </c:pt>
                <c:pt idx="2298">
                  <c:v>4.0</c:v>
                </c:pt>
                <c:pt idx="2299">
                  <c:v>3.0</c:v>
                </c:pt>
                <c:pt idx="2300">
                  <c:v>4.0</c:v>
                </c:pt>
                <c:pt idx="2301">
                  <c:v>3.0</c:v>
                </c:pt>
                <c:pt idx="2302">
                  <c:v>4.0</c:v>
                </c:pt>
                <c:pt idx="2303">
                  <c:v>2.0</c:v>
                </c:pt>
                <c:pt idx="2304">
                  <c:v>3.0</c:v>
                </c:pt>
                <c:pt idx="2305">
                  <c:v>3.0</c:v>
                </c:pt>
                <c:pt idx="2306">
                  <c:v>3.0</c:v>
                </c:pt>
                <c:pt idx="2307">
                  <c:v>3.0</c:v>
                </c:pt>
                <c:pt idx="2308">
                  <c:v>2.0</c:v>
                </c:pt>
                <c:pt idx="2309">
                  <c:v>3.0</c:v>
                </c:pt>
                <c:pt idx="2310">
                  <c:v>3.0</c:v>
                </c:pt>
                <c:pt idx="2311">
                  <c:v>3.0</c:v>
                </c:pt>
                <c:pt idx="2312">
                  <c:v>3.0</c:v>
                </c:pt>
                <c:pt idx="2313">
                  <c:v>4.0</c:v>
                </c:pt>
                <c:pt idx="2314">
                  <c:v>3.0</c:v>
                </c:pt>
                <c:pt idx="2315">
                  <c:v>3.0</c:v>
                </c:pt>
                <c:pt idx="2316">
                  <c:v>4.0</c:v>
                </c:pt>
                <c:pt idx="2317">
                  <c:v>3.0</c:v>
                </c:pt>
                <c:pt idx="2318">
                  <c:v>4.0</c:v>
                </c:pt>
                <c:pt idx="2319">
                  <c:v>3.0</c:v>
                </c:pt>
                <c:pt idx="2320">
                  <c:v>3.0</c:v>
                </c:pt>
                <c:pt idx="2321">
                  <c:v>3.0</c:v>
                </c:pt>
                <c:pt idx="2322">
                  <c:v>3.0</c:v>
                </c:pt>
                <c:pt idx="2323">
                  <c:v>2.0</c:v>
                </c:pt>
                <c:pt idx="2324">
                  <c:v>3.0</c:v>
                </c:pt>
                <c:pt idx="2325">
                  <c:v>2.0</c:v>
                </c:pt>
                <c:pt idx="2326">
                  <c:v>3.0</c:v>
                </c:pt>
                <c:pt idx="2327">
                  <c:v>3.0</c:v>
                </c:pt>
                <c:pt idx="2328">
                  <c:v>2.0</c:v>
                </c:pt>
                <c:pt idx="2329">
                  <c:v>2.0</c:v>
                </c:pt>
                <c:pt idx="2330">
                  <c:v>2.0</c:v>
                </c:pt>
                <c:pt idx="2331">
                  <c:v>2.0</c:v>
                </c:pt>
                <c:pt idx="2332">
                  <c:v>2.0</c:v>
                </c:pt>
                <c:pt idx="2333">
                  <c:v>2.0</c:v>
                </c:pt>
                <c:pt idx="2334">
                  <c:v>2.0</c:v>
                </c:pt>
                <c:pt idx="2335">
                  <c:v>4.0</c:v>
                </c:pt>
                <c:pt idx="2336">
                  <c:v>3.0</c:v>
                </c:pt>
                <c:pt idx="2337">
                  <c:v>2.0</c:v>
                </c:pt>
                <c:pt idx="2338">
                  <c:v>3.0</c:v>
                </c:pt>
                <c:pt idx="2339">
                  <c:v>3.0</c:v>
                </c:pt>
                <c:pt idx="2340">
                  <c:v>3.0</c:v>
                </c:pt>
                <c:pt idx="2341">
                  <c:v>3.0</c:v>
                </c:pt>
                <c:pt idx="2342">
                  <c:v>3.0</c:v>
                </c:pt>
                <c:pt idx="2343">
                  <c:v>3.0</c:v>
                </c:pt>
                <c:pt idx="2344">
                  <c:v>3.0</c:v>
                </c:pt>
                <c:pt idx="2345">
                  <c:v>2.0</c:v>
                </c:pt>
                <c:pt idx="2346">
                  <c:v>3.0</c:v>
                </c:pt>
                <c:pt idx="2347">
                  <c:v>2.0</c:v>
                </c:pt>
                <c:pt idx="2348">
                  <c:v>2.0</c:v>
                </c:pt>
                <c:pt idx="2349">
                  <c:v>2.0</c:v>
                </c:pt>
                <c:pt idx="2350">
                  <c:v>4.0</c:v>
                </c:pt>
                <c:pt idx="2351">
                  <c:v>2.0</c:v>
                </c:pt>
                <c:pt idx="2352">
                  <c:v>3.0</c:v>
                </c:pt>
                <c:pt idx="2353">
                  <c:v>4.0</c:v>
                </c:pt>
                <c:pt idx="2354">
                  <c:v>2.0</c:v>
                </c:pt>
                <c:pt idx="2355">
                  <c:v>2.0</c:v>
                </c:pt>
                <c:pt idx="2356">
                  <c:v>3.0</c:v>
                </c:pt>
                <c:pt idx="2357">
                  <c:v>2.0</c:v>
                </c:pt>
                <c:pt idx="2358">
                  <c:v>3.0</c:v>
                </c:pt>
                <c:pt idx="2359">
                  <c:v>3.0</c:v>
                </c:pt>
                <c:pt idx="2360">
                  <c:v>2.0</c:v>
                </c:pt>
                <c:pt idx="2361">
                  <c:v>3.0</c:v>
                </c:pt>
                <c:pt idx="2362">
                  <c:v>4.0</c:v>
                </c:pt>
                <c:pt idx="2363">
                  <c:v>4.0</c:v>
                </c:pt>
                <c:pt idx="2364">
                  <c:v>2.0</c:v>
                </c:pt>
                <c:pt idx="2365">
                  <c:v>3.0</c:v>
                </c:pt>
                <c:pt idx="2366">
                  <c:v>2.0</c:v>
                </c:pt>
                <c:pt idx="2367">
                  <c:v>2.0</c:v>
                </c:pt>
                <c:pt idx="2368">
                  <c:v>2.0</c:v>
                </c:pt>
                <c:pt idx="2369">
                  <c:v>2.0</c:v>
                </c:pt>
                <c:pt idx="2370">
                  <c:v>2.0</c:v>
                </c:pt>
                <c:pt idx="2371">
                  <c:v>2.0</c:v>
                </c:pt>
                <c:pt idx="2372">
                  <c:v>4.0</c:v>
                </c:pt>
                <c:pt idx="2373">
                  <c:v>3.0</c:v>
                </c:pt>
                <c:pt idx="2374">
                  <c:v>4.0</c:v>
                </c:pt>
                <c:pt idx="2375">
                  <c:v>3.0</c:v>
                </c:pt>
                <c:pt idx="2376">
                  <c:v>3.0</c:v>
                </c:pt>
                <c:pt idx="2377">
                  <c:v>3.0</c:v>
                </c:pt>
                <c:pt idx="2378">
                  <c:v>2.0</c:v>
                </c:pt>
                <c:pt idx="2379">
                  <c:v>2.0</c:v>
                </c:pt>
                <c:pt idx="2380">
                  <c:v>2.0</c:v>
                </c:pt>
                <c:pt idx="2381">
                  <c:v>2.0</c:v>
                </c:pt>
                <c:pt idx="2382">
                  <c:v>3.0</c:v>
                </c:pt>
                <c:pt idx="2383">
                  <c:v>3.0</c:v>
                </c:pt>
                <c:pt idx="2384">
                  <c:v>4.0</c:v>
                </c:pt>
                <c:pt idx="2385">
                  <c:v>4.0</c:v>
                </c:pt>
                <c:pt idx="2386">
                  <c:v>3.0</c:v>
                </c:pt>
                <c:pt idx="2387">
                  <c:v>3.0</c:v>
                </c:pt>
                <c:pt idx="2388">
                  <c:v>2.0</c:v>
                </c:pt>
                <c:pt idx="2389">
                  <c:v>2.0</c:v>
                </c:pt>
                <c:pt idx="2390">
                  <c:v>2.0</c:v>
                </c:pt>
                <c:pt idx="2391">
                  <c:v>2.0</c:v>
                </c:pt>
                <c:pt idx="2392">
                  <c:v>2.0</c:v>
                </c:pt>
                <c:pt idx="2393">
                  <c:v>2.0</c:v>
                </c:pt>
                <c:pt idx="2394">
                  <c:v>2.0</c:v>
                </c:pt>
                <c:pt idx="2395">
                  <c:v>2.0</c:v>
                </c:pt>
                <c:pt idx="2396">
                  <c:v>2.0</c:v>
                </c:pt>
                <c:pt idx="2397">
                  <c:v>2.0</c:v>
                </c:pt>
                <c:pt idx="2398">
                  <c:v>2.0</c:v>
                </c:pt>
                <c:pt idx="2399">
                  <c:v>2.0</c:v>
                </c:pt>
                <c:pt idx="2400">
                  <c:v>2.0</c:v>
                </c:pt>
                <c:pt idx="2401">
                  <c:v>3.0</c:v>
                </c:pt>
                <c:pt idx="2402">
                  <c:v>3.0</c:v>
                </c:pt>
                <c:pt idx="2403">
                  <c:v>3.0</c:v>
                </c:pt>
                <c:pt idx="2404">
                  <c:v>2.0</c:v>
                </c:pt>
                <c:pt idx="2405">
                  <c:v>2.0</c:v>
                </c:pt>
                <c:pt idx="2406">
                  <c:v>2.0</c:v>
                </c:pt>
                <c:pt idx="2407">
                  <c:v>2.0</c:v>
                </c:pt>
                <c:pt idx="2408">
                  <c:v>2.0</c:v>
                </c:pt>
                <c:pt idx="2409">
                  <c:v>3.0</c:v>
                </c:pt>
                <c:pt idx="2410">
                  <c:v>2.0</c:v>
                </c:pt>
                <c:pt idx="2411">
                  <c:v>2.0</c:v>
                </c:pt>
                <c:pt idx="2412">
                  <c:v>2.0</c:v>
                </c:pt>
                <c:pt idx="2413">
                  <c:v>2.0</c:v>
                </c:pt>
                <c:pt idx="2414">
                  <c:v>2.0</c:v>
                </c:pt>
                <c:pt idx="2415">
                  <c:v>3.0</c:v>
                </c:pt>
                <c:pt idx="2416">
                  <c:v>2.0</c:v>
                </c:pt>
                <c:pt idx="2417">
                  <c:v>2.0</c:v>
                </c:pt>
                <c:pt idx="2418">
                  <c:v>2.0</c:v>
                </c:pt>
                <c:pt idx="2419">
                  <c:v>2.0</c:v>
                </c:pt>
                <c:pt idx="2420">
                  <c:v>3.0</c:v>
                </c:pt>
                <c:pt idx="2421">
                  <c:v>2.0</c:v>
                </c:pt>
                <c:pt idx="2422">
                  <c:v>2.0</c:v>
                </c:pt>
                <c:pt idx="2423">
                  <c:v>2.0</c:v>
                </c:pt>
                <c:pt idx="2424">
                  <c:v>3.0</c:v>
                </c:pt>
                <c:pt idx="2425">
                  <c:v>3.0</c:v>
                </c:pt>
                <c:pt idx="2426">
                  <c:v>2.0</c:v>
                </c:pt>
                <c:pt idx="2427">
                  <c:v>2.0</c:v>
                </c:pt>
                <c:pt idx="2428">
                  <c:v>2.0</c:v>
                </c:pt>
                <c:pt idx="2429">
                  <c:v>2.0</c:v>
                </c:pt>
                <c:pt idx="2430">
                  <c:v>2.0</c:v>
                </c:pt>
                <c:pt idx="2431">
                  <c:v>2.0</c:v>
                </c:pt>
                <c:pt idx="2432">
                  <c:v>2.0</c:v>
                </c:pt>
                <c:pt idx="2433">
                  <c:v>2.0</c:v>
                </c:pt>
                <c:pt idx="2434">
                  <c:v>2.0</c:v>
                </c:pt>
                <c:pt idx="2435">
                  <c:v>3.0</c:v>
                </c:pt>
                <c:pt idx="2436">
                  <c:v>2.0</c:v>
                </c:pt>
                <c:pt idx="2437">
                  <c:v>2.0</c:v>
                </c:pt>
                <c:pt idx="2438">
                  <c:v>2.0</c:v>
                </c:pt>
                <c:pt idx="2439">
                  <c:v>3.0</c:v>
                </c:pt>
                <c:pt idx="2440">
                  <c:v>3.0</c:v>
                </c:pt>
                <c:pt idx="2441">
                  <c:v>2.0</c:v>
                </c:pt>
                <c:pt idx="2442">
                  <c:v>3.0</c:v>
                </c:pt>
                <c:pt idx="2443">
                  <c:v>2.0</c:v>
                </c:pt>
                <c:pt idx="2444">
                  <c:v>3.0</c:v>
                </c:pt>
                <c:pt idx="2445">
                  <c:v>4.0</c:v>
                </c:pt>
                <c:pt idx="2446">
                  <c:v>3.0</c:v>
                </c:pt>
                <c:pt idx="2447">
                  <c:v>2.0</c:v>
                </c:pt>
                <c:pt idx="2448">
                  <c:v>2.0</c:v>
                </c:pt>
                <c:pt idx="2449">
                  <c:v>2.0</c:v>
                </c:pt>
                <c:pt idx="2450">
                  <c:v>3.0</c:v>
                </c:pt>
                <c:pt idx="2451">
                  <c:v>3.0</c:v>
                </c:pt>
                <c:pt idx="2452">
                  <c:v>2.0</c:v>
                </c:pt>
                <c:pt idx="2453">
                  <c:v>3.0</c:v>
                </c:pt>
                <c:pt idx="2454">
                  <c:v>4.0</c:v>
                </c:pt>
                <c:pt idx="2455">
                  <c:v>2.0</c:v>
                </c:pt>
                <c:pt idx="2456">
                  <c:v>2.0</c:v>
                </c:pt>
                <c:pt idx="2457">
                  <c:v>2.0</c:v>
                </c:pt>
                <c:pt idx="2458">
                  <c:v>3.0</c:v>
                </c:pt>
                <c:pt idx="2459">
                  <c:v>2.0</c:v>
                </c:pt>
                <c:pt idx="2460">
                  <c:v>3.0</c:v>
                </c:pt>
                <c:pt idx="2461">
                  <c:v>4.0</c:v>
                </c:pt>
                <c:pt idx="2462">
                  <c:v>2.0</c:v>
                </c:pt>
                <c:pt idx="2463">
                  <c:v>3.0</c:v>
                </c:pt>
                <c:pt idx="2464">
                  <c:v>2.0</c:v>
                </c:pt>
                <c:pt idx="2465">
                  <c:v>2.0</c:v>
                </c:pt>
                <c:pt idx="2466">
                  <c:v>2.0</c:v>
                </c:pt>
                <c:pt idx="2467">
                  <c:v>3.0</c:v>
                </c:pt>
                <c:pt idx="2468">
                  <c:v>3.0</c:v>
                </c:pt>
                <c:pt idx="2469">
                  <c:v>2.0</c:v>
                </c:pt>
                <c:pt idx="2470">
                  <c:v>3.0</c:v>
                </c:pt>
                <c:pt idx="2471">
                  <c:v>3.0</c:v>
                </c:pt>
                <c:pt idx="2472">
                  <c:v>2.0</c:v>
                </c:pt>
                <c:pt idx="2473">
                  <c:v>2.0</c:v>
                </c:pt>
                <c:pt idx="2474">
                  <c:v>2.0</c:v>
                </c:pt>
                <c:pt idx="2475">
                  <c:v>3.0</c:v>
                </c:pt>
                <c:pt idx="2476">
                  <c:v>2.0</c:v>
                </c:pt>
                <c:pt idx="2477">
                  <c:v>2.0</c:v>
                </c:pt>
                <c:pt idx="2478">
                  <c:v>2.0</c:v>
                </c:pt>
                <c:pt idx="2479">
                  <c:v>2.0</c:v>
                </c:pt>
                <c:pt idx="2480">
                  <c:v>2.0</c:v>
                </c:pt>
                <c:pt idx="2481">
                  <c:v>2.0</c:v>
                </c:pt>
                <c:pt idx="2482">
                  <c:v>2.0</c:v>
                </c:pt>
                <c:pt idx="2483">
                  <c:v>3.0</c:v>
                </c:pt>
                <c:pt idx="2484">
                  <c:v>3.0</c:v>
                </c:pt>
                <c:pt idx="2485">
                  <c:v>2.0</c:v>
                </c:pt>
                <c:pt idx="2486">
                  <c:v>3.0</c:v>
                </c:pt>
                <c:pt idx="2487">
                  <c:v>2.0</c:v>
                </c:pt>
                <c:pt idx="2488">
                  <c:v>3.0</c:v>
                </c:pt>
                <c:pt idx="2489">
                  <c:v>3.0</c:v>
                </c:pt>
                <c:pt idx="2490">
                  <c:v>3.0</c:v>
                </c:pt>
                <c:pt idx="2491">
                  <c:v>2.0</c:v>
                </c:pt>
                <c:pt idx="2492">
                  <c:v>2.0</c:v>
                </c:pt>
                <c:pt idx="2493">
                  <c:v>2.0</c:v>
                </c:pt>
                <c:pt idx="2494">
                  <c:v>3.0</c:v>
                </c:pt>
                <c:pt idx="2495">
                  <c:v>2.0</c:v>
                </c:pt>
                <c:pt idx="2496">
                  <c:v>3.0</c:v>
                </c:pt>
                <c:pt idx="2497">
                  <c:v>2.0</c:v>
                </c:pt>
                <c:pt idx="2498">
                  <c:v>2.0</c:v>
                </c:pt>
                <c:pt idx="2499">
                  <c:v>3.0</c:v>
                </c:pt>
                <c:pt idx="2500">
                  <c:v>2.0</c:v>
                </c:pt>
                <c:pt idx="2501">
                  <c:v>2.0</c:v>
                </c:pt>
                <c:pt idx="2502">
                  <c:v>3.0</c:v>
                </c:pt>
                <c:pt idx="2503">
                  <c:v>3.0</c:v>
                </c:pt>
                <c:pt idx="2504">
                  <c:v>3.0</c:v>
                </c:pt>
                <c:pt idx="2505">
                  <c:v>2.0</c:v>
                </c:pt>
                <c:pt idx="2506">
                  <c:v>2.0</c:v>
                </c:pt>
                <c:pt idx="2507">
                  <c:v>2.0</c:v>
                </c:pt>
                <c:pt idx="2508">
                  <c:v>2.0</c:v>
                </c:pt>
                <c:pt idx="2509">
                  <c:v>3.0</c:v>
                </c:pt>
                <c:pt idx="2510">
                  <c:v>2.0</c:v>
                </c:pt>
                <c:pt idx="2511">
                  <c:v>3.0</c:v>
                </c:pt>
                <c:pt idx="2512">
                  <c:v>2.0</c:v>
                </c:pt>
                <c:pt idx="2513">
                  <c:v>2.0</c:v>
                </c:pt>
                <c:pt idx="2514">
                  <c:v>3.0</c:v>
                </c:pt>
                <c:pt idx="2515">
                  <c:v>2.0</c:v>
                </c:pt>
                <c:pt idx="2516">
                  <c:v>2.0</c:v>
                </c:pt>
                <c:pt idx="2517">
                  <c:v>2.0</c:v>
                </c:pt>
                <c:pt idx="2518">
                  <c:v>3.0</c:v>
                </c:pt>
                <c:pt idx="2519">
                  <c:v>3.0</c:v>
                </c:pt>
                <c:pt idx="2520">
                  <c:v>2.0</c:v>
                </c:pt>
                <c:pt idx="2521">
                  <c:v>4.0</c:v>
                </c:pt>
                <c:pt idx="2522">
                  <c:v>2.0</c:v>
                </c:pt>
                <c:pt idx="2523">
                  <c:v>2.0</c:v>
                </c:pt>
                <c:pt idx="2524">
                  <c:v>2.0</c:v>
                </c:pt>
                <c:pt idx="2525">
                  <c:v>3.0</c:v>
                </c:pt>
                <c:pt idx="2526">
                  <c:v>3.0</c:v>
                </c:pt>
                <c:pt idx="2527">
                  <c:v>2.0</c:v>
                </c:pt>
                <c:pt idx="2528">
                  <c:v>2.0</c:v>
                </c:pt>
                <c:pt idx="2529">
                  <c:v>3.0</c:v>
                </c:pt>
                <c:pt idx="2530">
                  <c:v>2.0</c:v>
                </c:pt>
                <c:pt idx="2531">
                  <c:v>2.0</c:v>
                </c:pt>
                <c:pt idx="2532">
                  <c:v>2.0</c:v>
                </c:pt>
                <c:pt idx="2533">
                  <c:v>2.0</c:v>
                </c:pt>
                <c:pt idx="2534">
                  <c:v>2.0</c:v>
                </c:pt>
                <c:pt idx="2535">
                  <c:v>3.0</c:v>
                </c:pt>
                <c:pt idx="2536">
                  <c:v>2.0</c:v>
                </c:pt>
                <c:pt idx="2537">
                  <c:v>3.0</c:v>
                </c:pt>
                <c:pt idx="2538">
                  <c:v>2.0</c:v>
                </c:pt>
                <c:pt idx="2539">
                  <c:v>3.0</c:v>
                </c:pt>
                <c:pt idx="2540">
                  <c:v>2.0</c:v>
                </c:pt>
                <c:pt idx="2541">
                  <c:v>2.0</c:v>
                </c:pt>
                <c:pt idx="2542">
                  <c:v>2.0</c:v>
                </c:pt>
                <c:pt idx="2543">
                  <c:v>2.0</c:v>
                </c:pt>
                <c:pt idx="2544">
                  <c:v>1.0</c:v>
                </c:pt>
                <c:pt idx="2545">
                  <c:v>2.0</c:v>
                </c:pt>
                <c:pt idx="2546">
                  <c:v>2.0</c:v>
                </c:pt>
                <c:pt idx="2547">
                  <c:v>3.0</c:v>
                </c:pt>
                <c:pt idx="2548">
                  <c:v>3.0</c:v>
                </c:pt>
                <c:pt idx="2549">
                  <c:v>3.0</c:v>
                </c:pt>
                <c:pt idx="2550">
                  <c:v>4.0</c:v>
                </c:pt>
                <c:pt idx="2551">
                  <c:v>2.0</c:v>
                </c:pt>
                <c:pt idx="2552">
                  <c:v>2.0</c:v>
                </c:pt>
                <c:pt idx="2553">
                  <c:v>3.0</c:v>
                </c:pt>
                <c:pt idx="2554">
                  <c:v>3.0</c:v>
                </c:pt>
                <c:pt idx="2555">
                  <c:v>2.0</c:v>
                </c:pt>
                <c:pt idx="2556">
                  <c:v>2.0</c:v>
                </c:pt>
                <c:pt idx="2557">
                  <c:v>2.0</c:v>
                </c:pt>
                <c:pt idx="2558">
                  <c:v>2.0</c:v>
                </c:pt>
                <c:pt idx="2559">
                  <c:v>3.0</c:v>
                </c:pt>
                <c:pt idx="2560">
                  <c:v>2.0</c:v>
                </c:pt>
                <c:pt idx="2561">
                  <c:v>2.0</c:v>
                </c:pt>
                <c:pt idx="2562">
                  <c:v>2.0</c:v>
                </c:pt>
                <c:pt idx="2563">
                  <c:v>3.0</c:v>
                </c:pt>
                <c:pt idx="2564">
                  <c:v>3.0</c:v>
                </c:pt>
                <c:pt idx="2565">
                  <c:v>2.0</c:v>
                </c:pt>
                <c:pt idx="2566">
                  <c:v>2.0</c:v>
                </c:pt>
                <c:pt idx="2567">
                  <c:v>2.0</c:v>
                </c:pt>
                <c:pt idx="2568">
                  <c:v>2.0</c:v>
                </c:pt>
                <c:pt idx="2569">
                  <c:v>2.0</c:v>
                </c:pt>
                <c:pt idx="2570">
                  <c:v>3.0</c:v>
                </c:pt>
                <c:pt idx="2571">
                  <c:v>3.0</c:v>
                </c:pt>
                <c:pt idx="2572">
                  <c:v>3.0</c:v>
                </c:pt>
                <c:pt idx="2573">
                  <c:v>3.0</c:v>
                </c:pt>
                <c:pt idx="2574">
                  <c:v>3.0</c:v>
                </c:pt>
                <c:pt idx="2575">
                  <c:v>4.0</c:v>
                </c:pt>
                <c:pt idx="2576">
                  <c:v>3.0</c:v>
                </c:pt>
                <c:pt idx="2577">
                  <c:v>3.0</c:v>
                </c:pt>
                <c:pt idx="2578">
                  <c:v>4.0</c:v>
                </c:pt>
                <c:pt idx="2579">
                  <c:v>2.0</c:v>
                </c:pt>
                <c:pt idx="2580">
                  <c:v>2.0</c:v>
                </c:pt>
                <c:pt idx="2581">
                  <c:v>2.0</c:v>
                </c:pt>
                <c:pt idx="2582">
                  <c:v>2.0</c:v>
                </c:pt>
                <c:pt idx="2583">
                  <c:v>2.0</c:v>
                </c:pt>
                <c:pt idx="2584">
                  <c:v>2.0</c:v>
                </c:pt>
                <c:pt idx="2585">
                  <c:v>2.0</c:v>
                </c:pt>
                <c:pt idx="2586">
                  <c:v>2.0</c:v>
                </c:pt>
                <c:pt idx="2587">
                  <c:v>2.0</c:v>
                </c:pt>
                <c:pt idx="2588">
                  <c:v>2.0</c:v>
                </c:pt>
                <c:pt idx="2589">
                  <c:v>2.0</c:v>
                </c:pt>
                <c:pt idx="2590">
                  <c:v>2.0</c:v>
                </c:pt>
                <c:pt idx="2591">
                  <c:v>2.0</c:v>
                </c:pt>
                <c:pt idx="2592">
                  <c:v>3.0</c:v>
                </c:pt>
                <c:pt idx="2593">
                  <c:v>2.0</c:v>
                </c:pt>
                <c:pt idx="2594">
                  <c:v>2.0</c:v>
                </c:pt>
                <c:pt idx="2595">
                  <c:v>3.0</c:v>
                </c:pt>
                <c:pt idx="2596">
                  <c:v>2.0</c:v>
                </c:pt>
                <c:pt idx="2597">
                  <c:v>3.0</c:v>
                </c:pt>
                <c:pt idx="2598">
                  <c:v>3.0</c:v>
                </c:pt>
                <c:pt idx="2599">
                  <c:v>3.0</c:v>
                </c:pt>
                <c:pt idx="2600">
                  <c:v>3.0</c:v>
                </c:pt>
                <c:pt idx="2601">
                  <c:v>2.0</c:v>
                </c:pt>
                <c:pt idx="2602">
                  <c:v>2.0</c:v>
                </c:pt>
                <c:pt idx="2603">
                  <c:v>4.0</c:v>
                </c:pt>
                <c:pt idx="2604">
                  <c:v>3.0</c:v>
                </c:pt>
                <c:pt idx="2605">
                  <c:v>3.0</c:v>
                </c:pt>
                <c:pt idx="2606">
                  <c:v>2.0</c:v>
                </c:pt>
                <c:pt idx="2607">
                  <c:v>3.0</c:v>
                </c:pt>
                <c:pt idx="2608">
                  <c:v>2.0</c:v>
                </c:pt>
                <c:pt idx="2609">
                  <c:v>2.0</c:v>
                </c:pt>
                <c:pt idx="2610">
                  <c:v>2.0</c:v>
                </c:pt>
                <c:pt idx="2611">
                  <c:v>2.0</c:v>
                </c:pt>
                <c:pt idx="2612">
                  <c:v>2.0</c:v>
                </c:pt>
                <c:pt idx="2613">
                  <c:v>2.0</c:v>
                </c:pt>
                <c:pt idx="2614">
                  <c:v>2.0</c:v>
                </c:pt>
                <c:pt idx="2615">
                  <c:v>2.0</c:v>
                </c:pt>
                <c:pt idx="2616">
                  <c:v>2.0</c:v>
                </c:pt>
                <c:pt idx="2617">
                  <c:v>2.0</c:v>
                </c:pt>
                <c:pt idx="2618">
                  <c:v>2.0</c:v>
                </c:pt>
                <c:pt idx="2619">
                  <c:v>2.0</c:v>
                </c:pt>
                <c:pt idx="2620">
                  <c:v>3.0</c:v>
                </c:pt>
                <c:pt idx="2621">
                  <c:v>2.0</c:v>
                </c:pt>
                <c:pt idx="2622">
                  <c:v>2.0</c:v>
                </c:pt>
                <c:pt idx="2623">
                  <c:v>2.0</c:v>
                </c:pt>
                <c:pt idx="2624">
                  <c:v>2.0</c:v>
                </c:pt>
                <c:pt idx="2625">
                  <c:v>2.0</c:v>
                </c:pt>
                <c:pt idx="2626">
                  <c:v>3.0</c:v>
                </c:pt>
                <c:pt idx="2627">
                  <c:v>3.0</c:v>
                </c:pt>
                <c:pt idx="2628">
                  <c:v>3.0</c:v>
                </c:pt>
                <c:pt idx="2629">
                  <c:v>2.0</c:v>
                </c:pt>
                <c:pt idx="2630">
                  <c:v>2.0</c:v>
                </c:pt>
                <c:pt idx="2631">
                  <c:v>2.0</c:v>
                </c:pt>
                <c:pt idx="2632">
                  <c:v>2.0</c:v>
                </c:pt>
                <c:pt idx="2633">
                  <c:v>2.0</c:v>
                </c:pt>
                <c:pt idx="2634">
                  <c:v>2.0</c:v>
                </c:pt>
                <c:pt idx="2635">
                  <c:v>3.0</c:v>
                </c:pt>
                <c:pt idx="2636">
                  <c:v>2.0</c:v>
                </c:pt>
                <c:pt idx="2637">
                  <c:v>4.0</c:v>
                </c:pt>
                <c:pt idx="2638">
                  <c:v>3.0</c:v>
                </c:pt>
                <c:pt idx="2639">
                  <c:v>3.0</c:v>
                </c:pt>
                <c:pt idx="2640">
                  <c:v>3.0</c:v>
                </c:pt>
                <c:pt idx="2641">
                  <c:v>3.0</c:v>
                </c:pt>
                <c:pt idx="2642">
                  <c:v>3.0</c:v>
                </c:pt>
                <c:pt idx="2643">
                  <c:v>3.0</c:v>
                </c:pt>
                <c:pt idx="2644">
                  <c:v>2.0</c:v>
                </c:pt>
                <c:pt idx="2645">
                  <c:v>2.0</c:v>
                </c:pt>
                <c:pt idx="2646">
                  <c:v>2.0</c:v>
                </c:pt>
                <c:pt idx="2647">
                  <c:v>2.0</c:v>
                </c:pt>
                <c:pt idx="2648">
                  <c:v>2.0</c:v>
                </c:pt>
                <c:pt idx="2649">
                  <c:v>2.0</c:v>
                </c:pt>
                <c:pt idx="2650">
                  <c:v>3.0</c:v>
                </c:pt>
                <c:pt idx="2651">
                  <c:v>2.0</c:v>
                </c:pt>
                <c:pt idx="2652">
                  <c:v>2.0</c:v>
                </c:pt>
                <c:pt idx="2653">
                  <c:v>3.0</c:v>
                </c:pt>
                <c:pt idx="2654">
                  <c:v>2.0</c:v>
                </c:pt>
                <c:pt idx="2655">
                  <c:v>2.0</c:v>
                </c:pt>
                <c:pt idx="2656">
                  <c:v>2.0</c:v>
                </c:pt>
                <c:pt idx="2657">
                  <c:v>2.0</c:v>
                </c:pt>
                <c:pt idx="2658">
                  <c:v>3.0</c:v>
                </c:pt>
                <c:pt idx="2659">
                  <c:v>2.0</c:v>
                </c:pt>
                <c:pt idx="2660">
                  <c:v>2.0</c:v>
                </c:pt>
                <c:pt idx="2661">
                  <c:v>2.0</c:v>
                </c:pt>
                <c:pt idx="2662">
                  <c:v>2.0</c:v>
                </c:pt>
                <c:pt idx="2663">
                  <c:v>2.0</c:v>
                </c:pt>
                <c:pt idx="2664">
                  <c:v>2.0</c:v>
                </c:pt>
                <c:pt idx="2665">
                  <c:v>2.0</c:v>
                </c:pt>
                <c:pt idx="2666">
                  <c:v>2.0</c:v>
                </c:pt>
                <c:pt idx="2667">
                  <c:v>2.0</c:v>
                </c:pt>
                <c:pt idx="2668">
                  <c:v>2.0</c:v>
                </c:pt>
                <c:pt idx="2669">
                  <c:v>2.0</c:v>
                </c:pt>
                <c:pt idx="2670">
                  <c:v>2.0</c:v>
                </c:pt>
                <c:pt idx="2671">
                  <c:v>2.0</c:v>
                </c:pt>
                <c:pt idx="2672">
                  <c:v>2.0</c:v>
                </c:pt>
                <c:pt idx="2673">
                  <c:v>3.0</c:v>
                </c:pt>
                <c:pt idx="2674">
                  <c:v>3.0</c:v>
                </c:pt>
                <c:pt idx="2675">
                  <c:v>3.0</c:v>
                </c:pt>
                <c:pt idx="2676">
                  <c:v>3.0</c:v>
                </c:pt>
                <c:pt idx="2677">
                  <c:v>2.0</c:v>
                </c:pt>
                <c:pt idx="2678">
                  <c:v>3.0</c:v>
                </c:pt>
                <c:pt idx="2679">
                  <c:v>3.0</c:v>
                </c:pt>
                <c:pt idx="2680">
                  <c:v>2.0</c:v>
                </c:pt>
                <c:pt idx="2681">
                  <c:v>2.0</c:v>
                </c:pt>
                <c:pt idx="2682">
                  <c:v>2.0</c:v>
                </c:pt>
                <c:pt idx="2683">
                  <c:v>3.0</c:v>
                </c:pt>
                <c:pt idx="2684">
                  <c:v>3.0</c:v>
                </c:pt>
                <c:pt idx="2685">
                  <c:v>2.0</c:v>
                </c:pt>
                <c:pt idx="2686">
                  <c:v>2.0</c:v>
                </c:pt>
                <c:pt idx="2687">
                  <c:v>2.0</c:v>
                </c:pt>
                <c:pt idx="2688">
                  <c:v>2.0</c:v>
                </c:pt>
                <c:pt idx="2689">
                  <c:v>4.0</c:v>
                </c:pt>
                <c:pt idx="2690">
                  <c:v>4.0</c:v>
                </c:pt>
                <c:pt idx="2691">
                  <c:v>2.0</c:v>
                </c:pt>
                <c:pt idx="2692">
                  <c:v>2.0</c:v>
                </c:pt>
                <c:pt idx="2693">
                  <c:v>2.0</c:v>
                </c:pt>
                <c:pt idx="2694">
                  <c:v>2.0</c:v>
                </c:pt>
                <c:pt idx="2695">
                  <c:v>2.0</c:v>
                </c:pt>
                <c:pt idx="2696">
                  <c:v>2.0</c:v>
                </c:pt>
                <c:pt idx="2697">
                  <c:v>2.0</c:v>
                </c:pt>
                <c:pt idx="2698">
                  <c:v>3.0</c:v>
                </c:pt>
                <c:pt idx="2699">
                  <c:v>2.0</c:v>
                </c:pt>
                <c:pt idx="2700">
                  <c:v>2.0</c:v>
                </c:pt>
                <c:pt idx="2701">
                  <c:v>2.0</c:v>
                </c:pt>
                <c:pt idx="2702">
                  <c:v>2.0</c:v>
                </c:pt>
                <c:pt idx="2703">
                  <c:v>3.0</c:v>
                </c:pt>
                <c:pt idx="2704">
                  <c:v>3.0</c:v>
                </c:pt>
                <c:pt idx="2705">
                  <c:v>2.0</c:v>
                </c:pt>
                <c:pt idx="2706">
                  <c:v>2.0</c:v>
                </c:pt>
                <c:pt idx="2707">
                  <c:v>2.0</c:v>
                </c:pt>
                <c:pt idx="2708">
                  <c:v>3.0</c:v>
                </c:pt>
                <c:pt idx="2709">
                  <c:v>3.0</c:v>
                </c:pt>
                <c:pt idx="2710">
                  <c:v>2.0</c:v>
                </c:pt>
                <c:pt idx="2711">
                  <c:v>2.0</c:v>
                </c:pt>
                <c:pt idx="2712">
                  <c:v>2.0</c:v>
                </c:pt>
                <c:pt idx="2713">
                  <c:v>2.0</c:v>
                </c:pt>
                <c:pt idx="2714">
                  <c:v>2.0</c:v>
                </c:pt>
                <c:pt idx="2715">
                  <c:v>2.0</c:v>
                </c:pt>
                <c:pt idx="2716">
                  <c:v>2.0</c:v>
                </c:pt>
                <c:pt idx="2717">
                  <c:v>2.0</c:v>
                </c:pt>
                <c:pt idx="2718">
                  <c:v>3.0</c:v>
                </c:pt>
                <c:pt idx="2719">
                  <c:v>2.0</c:v>
                </c:pt>
                <c:pt idx="2720">
                  <c:v>2.0</c:v>
                </c:pt>
                <c:pt idx="2721">
                  <c:v>2.0</c:v>
                </c:pt>
                <c:pt idx="2722">
                  <c:v>3.0</c:v>
                </c:pt>
                <c:pt idx="2723">
                  <c:v>4.0</c:v>
                </c:pt>
                <c:pt idx="2724">
                  <c:v>3.0</c:v>
                </c:pt>
                <c:pt idx="2725">
                  <c:v>2.0</c:v>
                </c:pt>
                <c:pt idx="2726">
                  <c:v>3.0</c:v>
                </c:pt>
                <c:pt idx="2727">
                  <c:v>3.0</c:v>
                </c:pt>
                <c:pt idx="2728">
                  <c:v>2.0</c:v>
                </c:pt>
                <c:pt idx="2729">
                  <c:v>2.0</c:v>
                </c:pt>
                <c:pt idx="2730">
                  <c:v>2.0</c:v>
                </c:pt>
                <c:pt idx="2731">
                  <c:v>2.0</c:v>
                </c:pt>
                <c:pt idx="2732">
                  <c:v>2.0</c:v>
                </c:pt>
                <c:pt idx="2733">
                  <c:v>2.0</c:v>
                </c:pt>
                <c:pt idx="2734">
                  <c:v>3.0</c:v>
                </c:pt>
                <c:pt idx="2735">
                  <c:v>2.0</c:v>
                </c:pt>
                <c:pt idx="2736">
                  <c:v>3.0</c:v>
                </c:pt>
                <c:pt idx="2737">
                  <c:v>2.0</c:v>
                </c:pt>
                <c:pt idx="2738">
                  <c:v>2.0</c:v>
                </c:pt>
                <c:pt idx="2739">
                  <c:v>3.0</c:v>
                </c:pt>
                <c:pt idx="2740">
                  <c:v>2.0</c:v>
                </c:pt>
                <c:pt idx="2741">
                  <c:v>2.0</c:v>
                </c:pt>
                <c:pt idx="2742">
                  <c:v>2.0</c:v>
                </c:pt>
                <c:pt idx="2743">
                  <c:v>2.0</c:v>
                </c:pt>
                <c:pt idx="2744">
                  <c:v>3.0</c:v>
                </c:pt>
                <c:pt idx="2745">
                  <c:v>3.0</c:v>
                </c:pt>
                <c:pt idx="2746">
                  <c:v>2.0</c:v>
                </c:pt>
                <c:pt idx="2747">
                  <c:v>2.0</c:v>
                </c:pt>
                <c:pt idx="2748">
                  <c:v>2.0</c:v>
                </c:pt>
                <c:pt idx="2749">
                  <c:v>2.0</c:v>
                </c:pt>
                <c:pt idx="2750">
                  <c:v>2.0</c:v>
                </c:pt>
                <c:pt idx="2751">
                  <c:v>3.0</c:v>
                </c:pt>
                <c:pt idx="2752">
                  <c:v>3.0</c:v>
                </c:pt>
                <c:pt idx="2753">
                  <c:v>2.0</c:v>
                </c:pt>
                <c:pt idx="2754">
                  <c:v>3.0</c:v>
                </c:pt>
                <c:pt idx="2755">
                  <c:v>3.0</c:v>
                </c:pt>
                <c:pt idx="2756">
                  <c:v>2.0</c:v>
                </c:pt>
                <c:pt idx="2757">
                  <c:v>3.0</c:v>
                </c:pt>
                <c:pt idx="2758">
                  <c:v>2.0</c:v>
                </c:pt>
                <c:pt idx="2759">
                  <c:v>3.0</c:v>
                </c:pt>
                <c:pt idx="2760">
                  <c:v>3.0</c:v>
                </c:pt>
                <c:pt idx="2761">
                  <c:v>2.0</c:v>
                </c:pt>
                <c:pt idx="2762">
                  <c:v>3.0</c:v>
                </c:pt>
                <c:pt idx="2763">
                  <c:v>2.0</c:v>
                </c:pt>
                <c:pt idx="2764">
                  <c:v>2.0</c:v>
                </c:pt>
                <c:pt idx="2765">
                  <c:v>2.0</c:v>
                </c:pt>
                <c:pt idx="2766">
                  <c:v>2.0</c:v>
                </c:pt>
                <c:pt idx="2767">
                  <c:v>2.0</c:v>
                </c:pt>
                <c:pt idx="2768">
                  <c:v>2.0</c:v>
                </c:pt>
                <c:pt idx="2769">
                  <c:v>3.0</c:v>
                </c:pt>
                <c:pt idx="2770">
                  <c:v>2.0</c:v>
                </c:pt>
                <c:pt idx="2771">
                  <c:v>2.0</c:v>
                </c:pt>
                <c:pt idx="2772">
                  <c:v>2.0</c:v>
                </c:pt>
                <c:pt idx="2773">
                  <c:v>3.0</c:v>
                </c:pt>
                <c:pt idx="2774">
                  <c:v>3.0</c:v>
                </c:pt>
                <c:pt idx="2775">
                  <c:v>2.0</c:v>
                </c:pt>
                <c:pt idx="2776">
                  <c:v>3.0</c:v>
                </c:pt>
                <c:pt idx="2777">
                  <c:v>3.0</c:v>
                </c:pt>
                <c:pt idx="2778">
                  <c:v>2.0</c:v>
                </c:pt>
                <c:pt idx="2779">
                  <c:v>2.0</c:v>
                </c:pt>
                <c:pt idx="2780">
                  <c:v>2.0</c:v>
                </c:pt>
                <c:pt idx="2781">
                  <c:v>2.0</c:v>
                </c:pt>
                <c:pt idx="2782">
                  <c:v>3.0</c:v>
                </c:pt>
                <c:pt idx="2783">
                  <c:v>3.0</c:v>
                </c:pt>
                <c:pt idx="2784">
                  <c:v>2.0</c:v>
                </c:pt>
                <c:pt idx="2785">
                  <c:v>2.0</c:v>
                </c:pt>
                <c:pt idx="2786">
                  <c:v>2.0</c:v>
                </c:pt>
                <c:pt idx="2787">
                  <c:v>2.0</c:v>
                </c:pt>
                <c:pt idx="2788">
                  <c:v>2.0</c:v>
                </c:pt>
                <c:pt idx="2789">
                  <c:v>2.0</c:v>
                </c:pt>
                <c:pt idx="2790">
                  <c:v>2.0</c:v>
                </c:pt>
                <c:pt idx="2791">
                  <c:v>3.0</c:v>
                </c:pt>
                <c:pt idx="2792">
                  <c:v>2.0</c:v>
                </c:pt>
                <c:pt idx="2793">
                  <c:v>2.0</c:v>
                </c:pt>
                <c:pt idx="2794">
                  <c:v>2.0</c:v>
                </c:pt>
                <c:pt idx="2795">
                  <c:v>3.0</c:v>
                </c:pt>
                <c:pt idx="2796">
                  <c:v>2.0</c:v>
                </c:pt>
                <c:pt idx="2797">
                  <c:v>2.0</c:v>
                </c:pt>
                <c:pt idx="2798">
                  <c:v>2.0</c:v>
                </c:pt>
                <c:pt idx="2799">
                  <c:v>2.0</c:v>
                </c:pt>
                <c:pt idx="2800">
                  <c:v>2.0</c:v>
                </c:pt>
                <c:pt idx="2801">
                  <c:v>2.0</c:v>
                </c:pt>
                <c:pt idx="2802">
                  <c:v>2.0</c:v>
                </c:pt>
                <c:pt idx="2803">
                  <c:v>2.0</c:v>
                </c:pt>
                <c:pt idx="2804">
                  <c:v>2.0</c:v>
                </c:pt>
                <c:pt idx="2805">
                  <c:v>2.0</c:v>
                </c:pt>
                <c:pt idx="2806">
                  <c:v>3.0</c:v>
                </c:pt>
                <c:pt idx="2807">
                  <c:v>3.0</c:v>
                </c:pt>
                <c:pt idx="2808">
                  <c:v>3.0</c:v>
                </c:pt>
                <c:pt idx="2809">
                  <c:v>3.0</c:v>
                </c:pt>
                <c:pt idx="2810">
                  <c:v>2.0</c:v>
                </c:pt>
                <c:pt idx="2811">
                  <c:v>2.0</c:v>
                </c:pt>
                <c:pt idx="2812">
                  <c:v>2.0</c:v>
                </c:pt>
                <c:pt idx="2813">
                  <c:v>3.0</c:v>
                </c:pt>
                <c:pt idx="2814">
                  <c:v>2.0</c:v>
                </c:pt>
                <c:pt idx="2815">
                  <c:v>2.0</c:v>
                </c:pt>
                <c:pt idx="2816">
                  <c:v>2.0</c:v>
                </c:pt>
                <c:pt idx="2817">
                  <c:v>2.0</c:v>
                </c:pt>
                <c:pt idx="2818">
                  <c:v>2.0</c:v>
                </c:pt>
                <c:pt idx="2819">
                  <c:v>2.0</c:v>
                </c:pt>
                <c:pt idx="2820">
                  <c:v>4.0</c:v>
                </c:pt>
                <c:pt idx="2821">
                  <c:v>2.0</c:v>
                </c:pt>
                <c:pt idx="2822">
                  <c:v>2.0</c:v>
                </c:pt>
                <c:pt idx="2823">
                  <c:v>2.0</c:v>
                </c:pt>
                <c:pt idx="2824">
                  <c:v>2.0</c:v>
                </c:pt>
                <c:pt idx="2825">
                  <c:v>2.0</c:v>
                </c:pt>
                <c:pt idx="2826">
                  <c:v>2.0</c:v>
                </c:pt>
                <c:pt idx="2827">
                  <c:v>2.0</c:v>
                </c:pt>
                <c:pt idx="2828">
                  <c:v>2.0</c:v>
                </c:pt>
                <c:pt idx="2829">
                  <c:v>2.0</c:v>
                </c:pt>
                <c:pt idx="2830">
                  <c:v>2.0</c:v>
                </c:pt>
                <c:pt idx="2831">
                  <c:v>2.0</c:v>
                </c:pt>
                <c:pt idx="2832">
                  <c:v>3.0</c:v>
                </c:pt>
                <c:pt idx="2833">
                  <c:v>3.0</c:v>
                </c:pt>
                <c:pt idx="2834">
                  <c:v>3.0</c:v>
                </c:pt>
                <c:pt idx="2835">
                  <c:v>2.0</c:v>
                </c:pt>
                <c:pt idx="2836">
                  <c:v>3.0</c:v>
                </c:pt>
                <c:pt idx="2837">
                  <c:v>2.0</c:v>
                </c:pt>
                <c:pt idx="2838">
                  <c:v>1.0</c:v>
                </c:pt>
                <c:pt idx="2839">
                  <c:v>1.0</c:v>
                </c:pt>
                <c:pt idx="2840">
                  <c:v>2.0</c:v>
                </c:pt>
                <c:pt idx="2841">
                  <c:v>3.0</c:v>
                </c:pt>
                <c:pt idx="2842">
                  <c:v>2.0</c:v>
                </c:pt>
                <c:pt idx="2843">
                  <c:v>3.0</c:v>
                </c:pt>
                <c:pt idx="2844">
                  <c:v>2.0</c:v>
                </c:pt>
                <c:pt idx="2845">
                  <c:v>1.0</c:v>
                </c:pt>
                <c:pt idx="2846">
                  <c:v>1.0</c:v>
                </c:pt>
                <c:pt idx="2847">
                  <c:v>1.0</c:v>
                </c:pt>
                <c:pt idx="2848">
                  <c:v>2.0</c:v>
                </c:pt>
                <c:pt idx="2849">
                  <c:v>2.0</c:v>
                </c:pt>
                <c:pt idx="2850">
                  <c:v>3.0</c:v>
                </c:pt>
                <c:pt idx="2851">
                  <c:v>2.0</c:v>
                </c:pt>
                <c:pt idx="2852">
                  <c:v>2.0</c:v>
                </c:pt>
                <c:pt idx="2853">
                  <c:v>1.0</c:v>
                </c:pt>
                <c:pt idx="2854">
                  <c:v>1.0</c:v>
                </c:pt>
                <c:pt idx="2855">
                  <c:v>1.0</c:v>
                </c:pt>
                <c:pt idx="2856">
                  <c:v>1.0</c:v>
                </c:pt>
                <c:pt idx="2857">
                  <c:v>2.0</c:v>
                </c:pt>
                <c:pt idx="2858">
                  <c:v>2.0</c:v>
                </c:pt>
                <c:pt idx="2859">
                  <c:v>2.0</c:v>
                </c:pt>
                <c:pt idx="2860">
                  <c:v>3.0</c:v>
                </c:pt>
                <c:pt idx="2861">
                  <c:v>2.0</c:v>
                </c:pt>
                <c:pt idx="2862">
                  <c:v>2.0</c:v>
                </c:pt>
                <c:pt idx="2863">
                  <c:v>2.0</c:v>
                </c:pt>
                <c:pt idx="2864">
                  <c:v>2.0</c:v>
                </c:pt>
                <c:pt idx="2865">
                  <c:v>3.0</c:v>
                </c:pt>
                <c:pt idx="2866">
                  <c:v>3.0</c:v>
                </c:pt>
                <c:pt idx="2867">
                  <c:v>3.0</c:v>
                </c:pt>
                <c:pt idx="2868">
                  <c:v>3.0</c:v>
                </c:pt>
                <c:pt idx="2869">
                  <c:v>2.0</c:v>
                </c:pt>
                <c:pt idx="2870">
                  <c:v>1.0</c:v>
                </c:pt>
                <c:pt idx="2871">
                  <c:v>2.0</c:v>
                </c:pt>
                <c:pt idx="2872">
                  <c:v>3.0</c:v>
                </c:pt>
                <c:pt idx="2873">
                  <c:v>3.0</c:v>
                </c:pt>
                <c:pt idx="2874">
                  <c:v>1.0</c:v>
                </c:pt>
                <c:pt idx="2875">
                  <c:v>3.0</c:v>
                </c:pt>
                <c:pt idx="2876">
                  <c:v>1.0</c:v>
                </c:pt>
                <c:pt idx="2877">
                  <c:v>1.0</c:v>
                </c:pt>
                <c:pt idx="2878">
                  <c:v>1.0</c:v>
                </c:pt>
                <c:pt idx="2879">
                  <c:v>2.0</c:v>
                </c:pt>
                <c:pt idx="2880">
                  <c:v>2.0</c:v>
                </c:pt>
                <c:pt idx="2881">
                  <c:v>2.0</c:v>
                </c:pt>
                <c:pt idx="2882">
                  <c:v>2.0</c:v>
                </c:pt>
                <c:pt idx="2883">
                  <c:v>4.0</c:v>
                </c:pt>
                <c:pt idx="2884">
                  <c:v>2.0</c:v>
                </c:pt>
                <c:pt idx="2885">
                  <c:v>3.0</c:v>
                </c:pt>
                <c:pt idx="2886">
                  <c:v>3.0</c:v>
                </c:pt>
                <c:pt idx="2887">
                  <c:v>3.0</c:v>
                </c:pt>
                <c:pt idx="2888">
                  <c:v>1.0</c:v>
                </c:pt>
                <c:pt idx="2889">
                  <c:v>1.0</c:v>
                </c:pt>
                <c:pt idx="2890">
                  <c:v>2.0</c:v>
                </c:pt>
                <c:pt idx="2891">
                  <c:v>2.0</c:v>
                </c:pt>
                <c:pt idx="2892">
                  <c:v>2.0</c:v>
                </c:pt>
                <c:pt idx="2893">
                  <c:v>2.0</c:v>
                </c:pt>
                <c:pt idx="2894">
                  <c:v>1.0</c:v>
                </c:pt>
                <c:pt idx="2895">
                  <c:v>1.0</c:v>
                </c:pt>
                <c:pt idx="2896">
                  <c:v>2.0</c:v>
                </c:pt>
                <c:pt idx="2897">
                  <c:v>2.0</c:v>
                </c:pt>
                <c:pt idx="2898">
                  <c:v>3.0</c:v>
                </c:pt>
                <c:pt idx="2899">
                  <c:v>2.0</c:v>
                </c:pt>
                <c:pt idx="2900">
                  <c:v>2.0</c:v>
                </c:pt>
                <c:pt idx="2901">
                  <c:v>3.0</c:v>
                </c:pt>
                <c:pt idx="2902">
                  <c:v>1.0</c:v>
                </c:pt>
                <c:pt idx="2903">
                  <c:v>2.0</c:v>
                </c:pt>
                <c:pt idx="2904">
                  <c:v>2.0</c:v>
                </c:pt>
                <c:pt idx="2905">
                  <c:v>2.0</c:v>
                </c:pt>
                <c:pt idx="2906">
                  <c:v>1.0</c:v>
                </c:pt>
                <c:pt idx="2907">
                  <c:v>1.0</c:v>
                </c:pt>
                <c:pt idx="2908">
                  <c:v>2.0</c:v>
                </c:pt>
                <c:pt idx="2909">
                  <c:v>2.0</c:v>
                </c:pt>
                <c:pt idx="2910">
                  <c:v>3.0</c:v>
                </c:pt>
                <c:pt idx="2911">
                  <c:v>2.0</c:v>
                </c:pt>
                <c:pt idx="2912">
                  <c:v>2.0</c:v>
                </c:pt>
                <c:pt idx="2913">
                  <c:v>3.0</c:v>
                </c:pt>
                <c:pt idx="2914">
                  <c:v>1.0</c:v>
                </c:pt>
                <c:pt idx="2915">
                  <c:v>3.0</c:v>
                </c:pt>
                <c:pt idx="2916">
                  <c:v>1.0</c:v>
                </c:pt>
                <c:pt idx="2917">
                  <c:v>2.0</c:v>
                </c:pt>
                <c:pt idx="2918">
                  <c:v>2.0</c:v>
                </c:pt>
                <c:pt idx="2919">
                  <c:v>2.0</c:v>
                </c:pt>
                <c:pt idx="2920">
                  <c:v>3.0</c:v>
                </c:pt>
                <c:pt idx="2921">
                  <c:v>3.0</c:v>
                </c:pt>
                <c:pt idx="2922">
                  <c:v>2.0</c:v>
                </c:pt>
                <c:pt idx="2923">
                  <c:v>2.0</c:v>
                </c:pt>
                <c:pt idx="2924">
                  <c:v>2.0</c:v>
                </c:pt>
                <c:pt idx="2925">
                  <c:v>1.0</c:v>
                </c:pt>
                <c:pt idx="2926">
                  <c:v>1.0</c:v>
                </c:pt>
                <c:pt idx="2927">
                  <c:v>1.0</c:v>
                </c:pt>
                <c:pt idx="2928">
                  <c:v>2.0</c:v>
                </c:pt>
                <c:pt idx="2929">
                  <c:v>2.0</c:v>
                </c:pt>
                <c:pt idx="2930">
                  <c:v>2.0</c:v>
                </c:pt>
                <c:pt idx="2931">
                  <c:v>1.0</c:v>
                </c:pt>
                <c:pt idx="2932">
                  <c:v>1.0</c:v>
                </c:pt>
                <c:pt idx="2933">
                  <c:v>2.0</c:v>
                </c:pt>
                <c:pt idx="2934">
                  <c:v>2.0</c:v>
                </c:pt>
                <c:pt idx="2935">
                  <c:v>2.0</c:v>
                </c:pt>
                <c:pt idx="2936">
                  <c:v>2.0</c:v>
                </c:pt>
                <c:pt idx="2937">
                  <c:v>3.0</c:v>
                </c:pt>
                <c:pt idx="2938">
                  <c:v>1.0</c:v>
                </c:pt>
                <c:pt idx="2939">
                  <c:v>1.0</c:v>
                </c:pt>
                <c:pt idx="2940">
                  <c:v>1.0</c:v>
                </c:pt>
                <c:pt idx="2941">
                  <c:v>2.0</c:v>
                </c:pt>
                <c:pt idx="2942">
                  <c:v>1.0</c:v>
                </c:pt>
                <c:pt idx="2943">
                  <c:v>2.0</c:v>
                </c:pt>
                <c:pt idx="2944">
                  <c:v>2.0</c:v>
                </c:pt>
                <c:pt idx="2945">
                  <c:v>2.0</c:v>
                </c:pt>
                <c:pt idx="2946">
                  <c:v>2.0</c:v>
                </c:pt>
                <c:pt idx="2947">
                  <c:v>1.0</c:v>
                </c:pt>
                <c:pt idx="2948">
                  <c:v>2.0</c:v>
                </c:pt>
                <c:pt idx="2949">
                  <c:v>2.0</c:v>
                </c:pt>
                <c:pt idx="2950">
                  <c:v>1.0</c:v>
                </c:pt>
                <c:pt idx="2951">
                  <c:v>2.0</c:v>
                </c:pt>
                <c:pt idx="2952">
                  <c:v>2.0</c:v>
                </c:pt>
                <c:pt idx="2953">
                  <c:v>2.0</c:v>
                </c:pt>
                <c:pt idx="2954">
                  <c:v>1.0</c:v>
                </c:pt>
                <c:pt idx="2955">
                  <c:v>1.0</c:v>
                </c:pt>
                <c:pt idx="2956">
                  <c:v>2.0</c:v>
                </c:pt>
                <c:pt idx="2957">
                  <c:v>2.0</c:v>
                </c:pt>
                <c:pt idx="2958">
                  <c:v>2.0</c:v>
                </c:pt>
                <c:pt idx="2959">
                  <c:v>2.0</c:v>
                </c:pt>
                <c:pt idx="2960">
                  <c:v>2.0</c:v>
                </c:pt>
                <c:pt idx="2961">
                  <c:v>1.0</c:v>
                </c:pt>
                <c:pt idx="2962">
                  <c:v>1.0</c:v>
                </c:pt>
                <c:pt idx="2963">
                  <c:v>2.0</c:v>
                </c:pt>
                <c:pt idx="2964">
                  <c:v>1.0</c:v>
                </c:pt>
                <c:pt idx="2965">
                  <c:v>2.0</c:v>
                </c:pt>
                <c:pt idx="2966">
                  <c:v>1.0</c:v>
                </c:pt>
                <c:pt idx="2967">
                  <c:v>1.0</c:v>
                </c:pt>
                <c:pt idx="2968">
                  <c:v>1.0</c:v>
                </c:pt>
                <c:pt idx="2969">
                  <c:v>2.0</c:v>
                </c:pt>
                <c:pt idx="2970">
                  <c:v>2.0</c:v>
                </c:pt>
                <c:pt idx="2971">
                  <c:v>2.0</c:v>
                </c:pt>
                <c:pt idx="2972">
                  <c:v>2.0</c:v>
                </c:pt>
                <c:pt idx="2973">
                  <c:v>2.0</c:v>
                </c:pt>
                <c:pt idx="2974">
                  <c:v>1.0</c:v>
                </c:pt>
                <c:pt idx="2975">
                  <c:v>1.0</c:v>
                </c:pt>
                <c:pt idx="2976">
                  <c:v>1.0</c:v>
                </c:pt>
                <c:pt idx="2977">
                  <c:v>1.0</c:v>
                </c:pt>
                <c:pt idx="2978">
                  <c:v>1.0</c:v>
                </c:pt>
                <c:pt idx="2979">
                  <c:v>2.0</c:v>
                </c:pt>
                <c:pt idx="2980">
                  <c:v>2.0</c:v>
                </c:pt>
                <c:pt idx="2981">
                  <c:v>2.0</c:v>
                </c:pt>
                <c:pt idx="2982">
                  <c:v>2.0</c:v>
                </c:pt>
                <c:pt idx="2983">
                  <c:v>1.0</c:v>
                </c:pt>
                <c:pt idx="2984">
                  <c:v>1.0</c:v>
                </c:pt>
                <c:pt idx="2985">
                  <c:v>2.0</c:v>
                </c:pt>
                <c:pt idx="2986">
                  <c:v>2.0</c:v>
                </c:pt>
                <c:pt idx="2987">
                  <c:v>1.0</c:v>
                </c:pt>
                <c:pt idx="2988">
                  <c:v>2.0</c:v>
                </c:pt>
                <c:pt idx="2989">
                  <c:v>1.0</c:v>
                </c:pt>
                <c:pt idx="2990">
                  <c:v>2.0</c:v>
                </c:pt>
                <c:pt idx="2991">
                  <c:v>1.0</c:v>
                </c:pt>
                <c:pt idx="2992">
                  <c:v>2.0</c:v>
                </c:pt>
                <c:pt idx="2993">
                  <c:v>3.0</c:v>
                </c:pt>
                <c:pt idx="2994">
                  <c:v>2.0</c:v>
                </c:pt>
                <c:pt idx="2995">
                  <c:v>1.0</c:v>
                </c:pt>
                <c:pt idx="2996">
                  <c:v>1.0</c:v>
                </c:pt>
                <c:pt idx="2997">
                  <c:v>2.0</c:v>
                </c:pt>
                <c:pt idx="2998">
                  <c:v>1.0</c:v>
                </c:pt>
                <c:pt idx="2999">
                  <c:v>1.0</c:v>
                </c:pt>
                <c:pt idx="3000">
                  <c:v>2.0</c:v>
                </c:pt>
                <c:pt idx="3001">
                  <c:v>2.0</c:v>
                </c:pt>
                <c:pt idx="3002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7254920"/>
        <c:axId val="1766408024"/>
      </c:scatterChart>
      <c:valAx>
        <c:axId val="1637254920"/>
        <c:scaling>
          <c:orientation val="minMax"/>
          <c:max val="65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100" b="1" dirty="0"/>
                  <a:t>time</a:t>
                </a:r>
                <a:r>
                  <a:rPr lang="en-US" sz="1100" b="1" baseline="0" dirty="0"/>
                  <a:t> [</a:t>
                </a:r>
                <a:r>
                  <a:rPr lang="en-US" sz="1100" b="1" dirty="0" err="1"/>
                  <a:t>ps</a:t>
                </a:r>
                <a:r>
                  <a:rPr lang="en-US" sz="11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418158671703093"/>
              <c:y val="0.91035355942778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6408024"/>
        <c:crosses val="autoZero"/>
        <c:crossBetween val="midCat"/>
        <c:minorUnit val="500.0"/>
      </c:valAx>
      <c:valAx>
        <c:axId val="1766408024"/>
        <c:scaling>
          <c:orientation val="minMax"/>
          <c:max val="140.0"/>
          <c:min val="0.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100" b="1" dirty="0"/>
                  <a:t>Number of clusters</a:t>
                </a:r>
              </a:p>
            </c:rich>
          </c:tx>
          <c:layout>
            <c:manualLayout>
              <c:xMode val="edge"/>
              <c:yMode val="edge"/>
              <c:x val="0.00776267173220572"/>
              <c:y val="0.16305283087297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37254920"/>
        <c:crosses val="autoZero"/>
        <c:crossBetween val="midCat"/>
        <c:majorUnit val="20.0"/>
        <c:minorUnit val="10.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image" Target="../media/image158.jpeg"/><Relationship Id="rId2" Type="http://schemas.openxmlformats.org/officeDocument/2006/relationships/image" Target="../media/image15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29DA4-19D7-4BF6-8AD4-B090967BD815}" type="doc">
      <dgm:prSet loTypeId="urn:microsoft.com/office/officeart/2005/8/layout/hProcess4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2A7AA40-3F85-4135-8D49-F25E14901895}">
      <dgm:prSet phldrT="[Text]"/>
      <dgm:spPr/>
      <dgm:t>
        <a:bodyPr/>
        <a:lstStyle/>
        <a:p>
          <a:r>
            <a:rPr lang="en-US" dirty="0" smtClean="0"/>
            <a:t>Structure and Dynamics</a:t>
          </a:r>
          <a:endParaRPr lang="en-US" dirty="0"/>
        </a:p>
      </dgm:t>
    </dgm:pt>
    <dgm:pt modelId="{6C2D3A5C-FB5C-48FC-8977-C57C1D5FAEF3}" type="parTrans" cxnId="{97B3223F-93E0-4793-BA92-2957F82E2DA5}">
      <dgm:prSet/>
      <dgm:spPr/>
      <dgm:t>
        <a:bodyPr/>
        <a:lstStyle/>
        <a:p>
          <a:endParaRPr lang="en-US"/>
        </a:p>
      </dgm:t>
    </dgm:pt>
    <dgm:pt modelId="{CAD02C99-3A98-4157-9329-6B5ACAF0A3E4}" type="sibTrans" cxnId="{97B3223F-93E0-4793-BA92-2957F82E2DA5}">
      <dgm:prSet/>
      <dgm:spPr/>
      <dgm:t>
        <a:bodyPr/>
        <a:lstStyle/>
        <a:p>
          <a:endParaRPr lang="en-US"/>
        </a:p>
      </dgm:t>
    </dgm:pt>
    <dgm:pt modelId="{6E4D4CDA-B053-48C6-BCEB-4FC6B204AB84}">
      <dgm:prSet phldrT="[Text]" custT="1"/>
      <dgm:spPr/>
      <dgm:t>
        <a:bodyPr/>
        <a:lstStyle/>
        <a:p>
          <a:pPr algn="l"/>
          <a:r>
            <a:rPr lang="en-US" sz="1400" dirty="0" smtClean="0"/>
            <a:t>Cohesive energy</a:t>
          </a:r>
          <a:br>
            <a:rPr lang="en-US" sz="1400" dirty="0" smtClean="0"/>
          </a:br>
          <a:endParaRPr lang="en-US" sz="1400" dirty="0"/>
        </a:p>
      </dgm:t>
    </dgm:pt>
    <dgm:pt modelId="{596C11F0-6037-4191-ABE3-E2CEE818F0AD}" type="parTrans" cxnId="{8D56061E-C7C8-4997-93C9-6C9B58465CB1}">
      <dgm:prSet/>
      <dgm:spPr/>
      <dgm:t>
        <a:bodyPr/>
        <a:lstStyle/>
        <a:p>
          <a:endParaRPr lang="en-US"/>
        </a:p>
      </dgm:t>
    </dgm:pt>
    <dgm:pt modelId="{34617936-2D31-4F36-A0AA-2A0B8E4D6B85}" type="sibTrans" cxnId="{8D56061E-C7C8-4997-93C9-6C9B58465CB1}">
      <dgm:prSet/>
      <dgm:spPr/>
      <dgm:t>
        <a:bodyPr/>
        <a:lstStyle/>
        <a:p>
          <a:endParaRPr lang="en-US"/>
        </a:p>
      </dgm:t>
    </dgm:pt>
    <dgm:pt modelId="{4CA1954A-9583-4955-90C8-C2727AD6AB1A}">
      <dgm:prSet phldrT="[Text]" custT="1"/>
      <dgm:spPr/>
      <dgm:t>
        <a:bodyPr/>
        <a:lstStyle/>
        <a:p>
          <a:pPr algn="l"/>
          <a:r>
            <a:rPr lang="en-US" sz="1400" dirty="0" smtClean="0"/>
            <a:t>Preferred Dopant site</a:t>
          </a:r>
          <a:endParaRPr lang="en-US" sz="1400" dirty="0"/>
        </a:p>
      </dgm:t>
    </dgm:pt>
    <dgm:pt modelId="{29A6F2BD-4AC3-4FB6-B371-2AD9B2FA19D8}" type="parTrans" cxnId="{6678E60B-9CCF-4B69-85D2-2277F02BB313}">
      <dgm:prSet/>
      <dgm:spPr/>
      <dgm:t>
        <a:bodyPr/>
        <a:lstStyle/>
        <a:p>
          <a:endParaRPr lang="en-US"/>
        </a:p>
      </dgm:t>
    </dgm:pt>
    <dgm:pt modelId="{913BAF6D-3F0F-4417-B606-A9DC5281B794}" type="sibTrans" cxnId="{6678E60B-9CCF-4B69-85D2-2277F02BB313}">
      <dgm:prSet/>
      <dgm:spPr/>
      <dgm:t>
        <a:bodyPr/>
        <a:lstStyle/>
        <a:p>
          <a:endParaRPr lang="en-US"/>
        </a:p>
      </dgm:t>
    </dgm:pt>
    <dgm:pt modelId="{BF2A5BE8-5E04-4A32-B31F-4B86D952821C}">
      <dgm:prSet phldrT="[Text]"/>
      <dgm:spPr/>
      <dgm:t>
        <a:bodyPr/>
        <a:lstStyle/>
        <a:p>
          <a:r>
            <a:rPr lang="en-US" dirty="0" smtClean="0"/>
            <a:t>Kinetics</a:t>
          </a:r>
          <a:endParaRPr lang="en-US" dirty="0"/>
        </a:p>
      </dgm:t>
    </dgm:pt>
    <dgm:pt modelId="{A715B321-BAF5-4C3D-B31C-B19E1EAFAB58}" type="parTrans" cxnId="{00FE3F71-4D6F-4A19-BC3A-DE7D289BA985}">
      <dgm:prSet/>
      <dgm:spPr/>
      <dgm:t>
        <a:bodyPr/>
        <a:lstStyle/>
        <a:p>
          <a:endParaRPr lang="en-US"/>
        </a:p>
      </dgm:t>
    </dgm:pt>
    <dgm:pt modelId="{2F569E58-6AFB-4A62-BFF3-F363B83225D9}" type="sibTrans" cxnId="{00FE3F71-4D6F-4A19-BC3A-DE7D289BA985}">
      <dgm:prSet/>
      <dgm:spPr/>
      <dgm:t>
        <a:bodyPr/>
        <a:lstStyle/>
        <a:p>
          <a:endParaRPr lang="en-US"/>
        </a:p>
      </dgm:t>
    </dgm:pt>
    <dgm:pt modelId="{DF11D36F-51AA-45BA-8428-BD2355EFBEF8}">
      <dgm:prSet phldrT="[Text]" custT="1"/>
      <dgm:spPr/>
      <dgm:t>
        <a:bodyPr/>
        <a:lstStyle/>
        <a:p>
          <a:r>
            <a:rPr lang="en-US" sz="1400" dirty="0" smtClean="0"/>
            <a:t>Rate-limiting steps in decomposition</a:t>
          </a:r>
          <a:br>
            <a:rPr lang="en-US" sz="1400" dirty="0" smtClean="0"/>
          </a:br>
          <a:endParaRPr lang="en-US" sz="1400" dirty="0"/>
        </a:p>
      </dgm:t>
    </dgm:pt>
    <dgm:pt modelId="{C43DB2DD-420C-44FC-B524-C39639BB9FC0}" type="parTrans" cxnId="{6E363C64-FEDA-42F5-937A-6DEE63E6080B}">
      <dgm:prSet/>
      <dgm:spPr/>
      <dgm:t>
        <a:bodyPr/>
        <a:lstStyle/>
        <a:p>
          <a:endParaRPr lang="en-US"/>
        </a:p>
      </dgm:t>
    </dgm:pt>
    <dgm:pt modelId="{81566B2F-C6A9-45B1-825F-08F8E3B30AEB}" type="sibTrans" cxnId="{6E363C64-FEDA-42F5-937A-6DEE63E6080B}">
      <dgm:prSet/>
      <dgm:spPr/>
      <dgm:t>
        <a:bodyPr/>
        <a:lstStyle/>
        <a:p>
          <a:endParaRPr lang="en-US"/>
        </a:p>
      </dgm:t>
    </dgm:pt>
    <dgm:pt modelId="{E30215E5-C14E-483C-9279-066D016D61D5}">
      <dgm:prSet phldrT="[Text]" custT="1"/>
      <dgm:spPr/>
      <dgm:t>
        <a:bodyPr/>
        <a:lstStyle/>
        <a:p>
          <a:r>
            <a:rPr lang="en-US" sz="1400" dirty="0" smtClean="0"/>
            <a:t>Role of </a:t>
          </a:r>
          <a:r>
            <a:rPr lang="en-US" sz="1400" dirty="0" err="1" smtClean="0"/>
            <a:t>dopant</a:t>
          </a:r>
          <a:endParaRPr lang="en-US" sz="1400" dirty="0"/>
        </a:p>
      </dgm:t>
    </dgm:pt>
    <dgm:pt modelId="{EA931FF9-ADFF-4D4F-8FA7-75AE804256EB}" type="parTrans" cxnId="{F73FB146-5AC2-4251-98C4-020DE0EA2E72}">
      <dgm:prSet/>
      <dgm:spPr/>
      <dgm:t>
        <a:bodyPr/>
        <a:lstStyle/>
        <a:p>
          <a:endParaRPr lang="en-US"/>
        </a:p>
      </dgm:t>
    </dgm:pt>
    <dgm:pt modelId="{098CB99B-C2F3-44ED-AD2E-513B84AAEDB3}" type="sibTrans" cxnId="{F73FB146-5AC2-4251-98C4-020DE0EA2E72}">
      <dgm:prSet/>
      <dgm:spPr/>
      <dgm:t>
        <a:bodyPr/>
        <a:lstStyle/>
        <a:p>
          <a:endParaRPr lang="en-US"/>
        </a:p>
      </dgm:t>
    </dgm:pt>
    <dgm:pt modelId="{D15E9FE9-54E6-4796-9905-3705B1C51F7E}">
      <dgm:prSet phldrT="[Text]"/>
      <dgm:spPr/>
      <dgm:t>
        <a:bodyPr/>
        <a:lstStyle/>
        <a:p>
          <a:r>
            <a:rPr lang="en-US" dirty="0" smtClean="0"/>
            <a:t>Thermodynamics</a:t>
          </a:r>
          <a:endParaRPr lang="en-US" dirty="0"/>
        </a:p>
      </dgm:t>
    </dgm:pt>
    <dgm:pt modelId="{3E7AA34A-C787-4C6D-BD5D-82F0AE15DFB6}" type="parTrans" cxnId="{DD2DFF04-593A-42AC-867D-2EAA5A69BC56}">
      <dgm:prSet/>
      <dgm:spPr/>
      <dgm:t>
        <a:bodyPr/>
        <a:lstStyle/>
        <a:p>
          <a:endParaRPr lang="en-US"/>
        </a:p>
      </dgm:t>
    </dgm:pt>
    <dgm:pt modelId="{ECF46FC6-BBCA-4C7A-AB85-068156DB6FC9}" type="sibTrans" cxnId="{DD2DFF04-593A-42AC-867D-2EAA5A69BC56}">
      <dgm:prSet/>
      <dgm:spPr/>
      <dgm:t>
        <a:bodyPr/>
        <a:lstStyle/>
        <a:p>
          <a:endParaRPr lang="en-US"/>
        </a:p>
      </dgm:t>
    </dgm:pt>
    <dgm:pt modelId="{C33F1FFD-618F-4220-B3C8-04858D8E04FC}">
      <dgm:prSet phldrT="[Text]" custT="1"/>
      <dgm:spPr/>
      <dgm:t>
        <a:bodyPr/>
        <a:lstStyle/>
        <a:p>
          <a:r>
            <a:rPr lang="en-US" sz="1400" dirty="0" smtClean="0"/>
            <a:t>Formation</a:t>
          </a:r>
          <a:r>
            <a:rPr lang="en-US" sz="1400" baseline="0" dirty="0" smtClean="0"/>
            <a:t> of alloys</a:t>
          </a:r>
          <a:br>
            <a:rPr lang="en-US" sz="1400" baseline="0" dirty="0" smtClean="0"/>
          </a:br>
          <a:endParaRPr lang="en-US" sz="1400" dirty="0"/>
        </a:p>
      </dgm:t>
    </dgm:pt>
    <dgm:pt modelId="{0541D10E-0BE1-4BE1-B149-567D65E4D3C0}" type="parTrans" cxnId="{115B2F69-40A1-442B-9B95-10B569555D76}">
      <dgm:prSet/>
      <dgm:spPr/>
      <dgm:t>
        <a:bodyPr/>
        <a:lstStyle/>
        <a:p>
          <a:endParaRPr lang="en-US"/>
        </a:p>
      </dgm:t>
    </dgm:pt>
    <dgm:pt modelId="{788B64C0-7E32-4B4A-8CF6-7A15CD38FF3B}" type="sibTrans" cxnId="{115B2F69-40A1-442B-9B95-10B569555D76}">
      <dgm:prSet/>
      <dgm:spPr/>
      <dgm:t>
        <a:bodyPr/>
        <a:lstStyle/>
        <a:p>
          <a:endParaRPr lang="en-US"/>
        </a:p>
      </dgm:t>
    </dgm:pt>
    <dgm:pt modelId="{00F9FC06-58EE-4A8E-BA7D-83F86E1C3C1D}">
      <dgm:prSet phldrT="[Text]" custT="1"/>
      <dgm:spPr/>
      <dgm:t>
        <a:bodyPr/>
        <a:lstStyle/>
        <a:p>
          <a:r>
            <a:rPr lang="en-US" sz="1400" dirty="0" smtClean="0"/>
            <a:t> Reaction Pathways</a:t>
          </a:r>
          <a:endParaRPr lang="en-US" sz="1400" dirty="0"/>
        </a:p>
      </dgm:t>
    </dgm:pt>
    <dgm:pt modelId="{AD8BF0BB-27F1-40FB-9CE1-B24F35B8113B}" type="parTrans" cxnId="{3944191A-BE8A-40A2-9D23-32ECFB692FE5}">
      <dgm:prSet/>
      <dgm:spPr/>
      <dgm:t>
        <a:bodyPr/>
        <a:lstStyle/>
        <a:p>
          <a:endParaRPr lang="en-US"/>
        </a:p>
      </dgm:t>
    </dgm:pt>
    <dgm:pt modelId="{2A558C55-06A3-44E2-8F0E-314028EF01B6}" type="sibTrans" cxnId="{3944191A-BE8A-40A2-9D23-32ECFB692FE5}">
      <dgm:prSet/>
      <dgm:spPr/>
      <dgm:t>
        <a:bodyPr/>
        <a:lstStyle/>
        <a:p>
          <a:endParaRPr lang="en-US"/>
        </a:p>
      </dgm:t>
    </dgm:pt>
    <dgm:pt modelId="{50645908-5386-4E3A-8D7D-48D12A476737}" type="pres">
      <dgm:prSet presAssocID="{EE529DA4-19D7-4BF6-8AD4-B090967BD8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CB770A-8A1B-42AA-8E92-18D7D55A5BD6}" type="pres">
      <dgm:prSet presAssocID="{EE529DA4-19D7-4BF6-8AD4-B090967BD815}" presName="tSp" presStyleCnt="0"/>
      <dgm:spPr/>
      <dgm:t>
        <a:bodyPr/>
        <a:lstStyle/>
        <a:p>
          <a:endParaRPr lang="en-US"/>
        </a:p>
      </dgm:t>
    </dgm:pt>
    <dgm:pt modelId="{36715D2E-AA47-4D84-8BD7-EDD187864124}" type="pres">
      <dgm:prSet presAssocID="{EE529DA4-19D7-4BF6-8AD4-B090967BD815}" presName="bSp" presStyleCnt="0"/>
      <dgm:spPr/>
      <dgm:t>
        <a:bodyPr/>
        <a:lstStyle/>
        <a:p>
          <a:endParaRPr lang="en-US"/>
        </a:p>
      </dgm:t>
    </dgm:pt>
    <dgm:pt modelId="{1C5574B2-85B6-44D4-8DBC-4FC821577AD2}" type="pres">
      <dgm:prSet presAssocID="{EE529DA4-19D7-4BF6-8AD4-B090967BD815}" presName="process" presStyleCnt="0"/>
      <dgm:spPr/>
      <dgm:t>
        <a:bodyPr/>
        <a:lstStyle/>
        <a:p>
          <a:endParaRPr lang="en-US"/>
        </a:p>
      </dgm:t>
    </dgm:pt>
    <dgm:pt modelId="{5809C4FB-C7E1-4FC6-929A-826049E9C98F}" type="pres">
      <dgm:prSet presAssocID="{A2A7AA40-3F85-4135-8D49-F25E14901895}" presName="composite1" presStyleCnt="0"/>
      <dgm:spPr/>
      <dgm:t>
        <a:bodyPr/>
        <a:lstStyle/>
        <a:p>
          <a:endParaRPr lang="en-US"/>
        </a:p>
      </dgm:t>
    </dgm:pt>
    <dgm:pt modelId="{6DB26E7E-4E9D-4D75-9461-520510A74604}" type="pres">
      <dgm:prSet presAssocID="{A2A7AA40-3F85-4135-8D49-F25E14901895}" presName="dummyNode1" presStyleLbl="node1" presStyleIdx="0" presStyleCnt="3"/>
      <dgm:spPr/>
      <dgm:t>
        <a:bodyPr/>
        <a:lstStyle/>
        <a:p>
          <a:endParaRPr lang="en-US"/>
        </a:p>
      </dgm:t>
    </dgm:pt>
    <dgm:pt modelId="{974242AE-8CDB-4555-B145-34B189D549CE}" type="pres">
      <dgm:prSet presAssocID="{A2A7AA40-3F85-4135-8D49-F25E14901895}" presName="childNode1" presStyleLbl="bgAcc1" presStyleIdx="0" presStyleCnt="3" custScaleX="109817" custScaleY="87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2C38E-F04B-4CFF-ADC2-CD6919F67A93}" type="pres">
      <dgm:prSet presAssocID="{A2A7AA40-3F85-4135-8D49-F25E1490189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696B8-FE53-4D55-8108-3380174E0648}" type="pres">
      <dgm:prSet presAssocID="{A2A7AA40-3F85-4135-8D49-F25E14901895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2284D-5223-4AD2-9D2F-5FD8247B63B2}" type="pres">
      <dgm:prSet presAssocID="{A2A7AA40-3F85-4135-8D49-F25E14901895}" presName="connSite1" presStyleCnt="0"/>
      <dgm:spPr/>
      <dgm:t>
        <a:bodyPr/>
        <a:lstStyle/>
        <a:p>
          <a:endParaRPr lang="en-US"/>
        </a:p>
      </dgm:t>
    </dgm:pt>
    <dgm:pt modelId="{6CC3B9F6-FA9D-43AC-A653-B664558A9110}" type="pres">
      <dgm:prSet presAssocID="{CAD02C99-3A98-4157-9329-6B5ACAF0A3E4}" presName="Name9" presStyleLbl="sibTrans2D1" presStyleIdx="0" presStyleCnt="2" custLinFactNeighborY="-7371"/>
      <dgm:spPr/>
      <dgm:t>
        <a:bodyPr/>
        <a:lstStyle/>
        <a:p>
          <a:endParaRPr lang="en-US"/>
        </a:p>
      </dgm:t>
    </dgm:pt>
    <dgm:pt modelId="{AF774B8B-64B5-42F7-B9AA-D580E7E43386}" type="pres">
      <dgm:prSet presAssocID="{BF2A5BE8-5E04-4A32-B31F-4B86D952821C}" presName="composite2" presStyleCnt="0"/>
      <dgm:spPr/>
      <dgm:t>
        <a:bodyPr/>
        <a:lstStyle/>
        <a:p>
          <a:endParaRPr lang="en-US"/>
        </a:p>
      </dgm:t>
    </dgm:pt>
    <dgm:pt modelId="{F9982F7D-D081-4B42-9AE3-9175513A2A0B}" type="pres">
      <dgm:prSet presAssocID="{BF2A5BE8-5E04-4A32-B31F-4B86D952821C}" presName="dummyNode2" presStyleLbl="node1" presStyleIdx="0" presStyleCnt="3"/>
      <dgm:spPr/>
      <dgm:t>
        <a:bodyPr/>
        <a:lstStyle/>
        <a:p>
          <a:endParaRPr lang="en-US"/>
        </a:p>
      </dgm:t>
    </dgm:pt>
    <dgm:pt modelId="{424CB999-2C6E-4CC0-B564-F57C86FBCEE1}" type="pres">
      <dgm:prSet presAssocID="{BF2A5BE8-5E04-4A32-B31F-4B86D952821C}" presName="childNode2" presStyleLbl="bgAcc1" presStyleIdx="1" presStyleCnt="3" custScaleX="109817" custScaleY="88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800A-4778-45B2-A631-B9B658689D35}" type="pres">
      <dgm:prSet presAssocID="{BF2A5BE8-5E04-4A32-B31F-4B86D952821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8111D-9B66-4D6A-9736-C7B35975D0C9}" type="pres">
      <dgm:prSet presAssocID="{BF2A5BE8-5E04-4A32-B31F-4B86D952821C}" presName="parentNode2" presStyleLbl="node1" presStyleIdx="1" presStyleCnt="3" custLinFactNeighborY="62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2321A-4D1B-4F9B-AED9-7A4A0D09C368}" type="pres">
      <dgm:prSet presAssocID="{BF2A5BE8-5E04-4A32-B31F-4B86D952821C}" presName="connSite2" presStyleCnt="0"/>
      <dgm:spPr/>
      <dgm:t>
        <a:bodyPr/>
        <a:lstStyle/>
        <a:p>
          <a:endParaRPr lang="en-US"/>
        </a:p>
      </dgm:t>
    </dgm:pt>
    <dgm:pt modelId="{92BED5A2-9064-483C-9D34-26F982A13ACB}" type="pres">
      <dgm:prSet presAssocID="{2F569E58-6AFB-4A62-BFF3-F363B83225D9}" presName="Name18" presStyleLbl="sibTrans2D1" presStyleIdx="1" presStyleCnt="2" custLinFactNeighborY="6061"/>
      <dgm:spPr/>
      <dgm:t>
        <a:bodyPr/>
        <a:lstStyle/>
        <a:p>
          <a:endParaRPr lang="en-US"/>
        </a:p>
      </dgm:t>
    </dgm:pt>
    <dgm:pt modelId="{AC34B97F-13C4-4E8A-A510-42AD7F216A8B}" type="pres">
      <dgm:prSet presAssocID="{D15E9FE9-54E6-4796-9905-3705B1C51F7E}" presName="composite1" presStyleCnt="0"/>
      <dgm:spPr/>
      <dgm:t>
        <a:bodyPr/>
        <a:lstStyle/>
        <a:p>
          <a:endParaRPr lang="en-US"/>
        </a:p>
      </dgm:t>
    </dgm:pt>
    <dgm:pt modelId="{E9B338BB-88D4-4375-A030-19F150BBE0D3}" type="pres">
      <dgm:prSet presAssocID="{D15E9FE9-54E6-4796-9905-3705B1C51F7E}" presName="dummyNode1" presStyleLbl="node1" presStyleIdx="1" presStyleCnt="3"/>
      <dgm:spPr/>
      <dgm:t>
        <a:bodyPr/>
        <a:lstStyle/>
        <a:p>
          <a:endParaRPr lang="en-US"/>
        </a:p>
      </dgm:t>
    </dgm:pt>
    <dgm:pt modelId="{6AA49101-6008-43FF-BC24-E43406D5A8B8}" type="pres">
      <dgm:prSet presAssocID="{D15E9FE9-54E6-4796-9905-3705B1C51F7E}" presName="childNode1" presStyleLbl="bgAcc1" presStyleIdx="2" presStyleCnt="3" custScaleX="109817" custScaleY="87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10FDB-051E-41EA-89D9-A8FCDF411128}" type="pres">
      <dgm:prSet presAssocID="{D15E9FE9-54E6-4796-9905-3705B1C51F7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E9C85-0F43-44EB-A4CC-B4848C15F1AF}" type="pres">
      <dgm:prSet presAssocID="{D15E9FE9-54E6-4796-9905-3705B1C51F7E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40FE46-C9E2-4B80-A581-51E4D091DA0B}" type="pres">
      <dgm:prSet presAssocID="{D15E9FE9-54E6-4796-9905-3705B1C51F7E}" presName="connSite1" presStyleCnt="0"/>
      <dgm:spPr/>
      <dgm:t>
        <a:bodyPr/>
        <a:lstStyle/>
        <a:p>
          <a:endParaRPr lang="en-US"/>
        </a:p>
      </dgm:t>
    </dgm:pt>
  </dgm:ptLst>
  <dgm:cxnLst>
    <dgm:cxn modelId="{BEDCB96B-73DA-6046-86ED-7BC106219764}" type="presOf" srcId="{4CA1954A-9583-4955-90C8-C2727AD6AB1A}" destId="{974242AE-8CDB-4555-B145-34B189D549CE}" srcOrd="0" destOrd="1" presId="urn:microsoft.com/office/officeart/2005/8/layout/hProcess4"/>
    <dgm:cxn modelId="{A7F434C9-C532-AB4D-9A40-0F6B8FA60711}" type="presOf" srcId="{00F9FC06-58EE-4A8E-BA7D-83F86E1C3C1D}" destId="{6AA49101-6008-43FF-BC24-E43406D5A8B8}" srcOrd="0" destOrd="1" presId="urn:microsoft.com/office/officeart/2005/8/layout/hProcess4"/>
    <dgm:cxn modelId="{0BB2FD5F-50D8-4C43-ACCC-588C6C75D1DF}" type="presOf" srcId="{6E4D4CDA-B053-48C6-BCEB-4FC6B204AB84}" destId="{974242AE-8CDB-4555-B145-34B189D549CE}" srcOrd="0" destOrd="0" presId="urn:microsoft.com/office/officeart/2005/8/layout/hProcess4"/>
    <dgm:cxn modelId="{384733F5-5DAF-6947-8008-CBB3D448954E}" type="presOf" srcId="{E30215E5-C14E-483C-9279-066D016D61D5}" destId="{D7C6800A-4778-45B2-A631-B9B658689D35}" srcOrd="1" destOrd="1" presId="urn:microsoft.com/office/officeart/2005/8/layout/hProcess4"/>
    <dgm:cxn modelId="{D98B9D8B-325E-324F-A57F-ED9E99F0303F}" type="presOf" srcId="{DF11D36F-51AA-45BA-8428-BD2355EFBEF8}" destId="{424CB999-2C6E-4CC0-B564-F57C86FBCEE1}" srcOrd="0" destOrd="0" presId="urn:microsoft.com/office/officeart/2005/8/layout/hProcess4"/>
    <dgm:cxn modelId="{36DD2ECF-8516-AF43-BB16-F3A831C8ADB7}" type="presOf" srcId="{BF2A5BE8-5E04-4A32-B31F-4B86D952821C}" destId="{B418111D-9B66-4D6A-9736-C7B35975D0C9}" srcOrd="0" destOrd="0" presId="urn:microsoft.com/office/officeart/2005/8/layout/hProcess4"/>
    <dgm:cxn modelId="{A3099377-E428-2F47-91EE-93A1116C9DCE}" type="presOf" srcId="{4CA1954A-9583-4955-90C8-C2727AD6AB1A}" destId="{09B2C38E-F04B-4CFF-ADC2-CD6919F67A93}" srcOrd="1" destOrd="1" presId="urn:microsoft.com/office/officeart/2005/8/layout/hProcess4"/>
    <dgm:cxn modelId="{1EB7AA4E-0D38-AF45-8D1B-C1C2DC5DF8A2}" type="presOf" srcId="{A2A7AA40-3F85-4135-8D49-F25E14901895}" destId="{AE3696B8-FE53-4D55-8108-3380174E0648}" srcOrd="0" destOrd="0" presId="urn:microsoft.com/office/officeart/2005/8/layout/hProcess4"/>
    <dgm:cxn modelId="{97B3223F-93E0-4793-BA92-2957F82E2DA5}" srcId="{EE529DA4-19D7-4BF6-8AD4-B090967BD815}" destId="{A2A7AA40-3F85-4135-8D49-F25E14901895}" srcOrd="0" destOrd="0" parTransId="{6C2D3A5C-FB5C-48FC-8977-C57C1D5FAEF3}" sibTransId="{CAD02C99-3A98-4157-9329-6B5ACAF0A3E4}"/>
    <dgm:cxn modelId="{B90AD309-BD36-ED42-B180-9086CFBF4AE3}" type="presOf" srcId="{C33F1FFD-618F-4220-B3C8-04858D8E04FC}" destId="{6AA49101-6008-43FF-BC24-E43406D5A8B8}" srcOrd="0" destOrd="0" presId="urn:microsoft.com/office/officeart/2005/8/layout/hProcess4"/>
    <dgm:cxn modelId="{00FE3F71-4D6F-4A19-BC3A-DE7D289BA985}" srcId="{EE529DA4-19D7-4BF6-8AD4-B090967BD815}" destId="{BF2A5BE8-5E04-4A32-B31F-4B86D952821C}" srcOrd="1" destOrd="0" parTransId="{A715B321-BAF5-4C3D-B31C-B19E1EAFAB58}" sibTransId="{2F569E58-6AFB-4A62-BFF3-F363B83225D9}"/>
    <dgm:cxn modelId="{F09FECC8-C120-3749-862B-E1ACB97C7244}" type="presOf" srcId="{CAD02C99-3A98-4157-9329-6B5ACAF0A3E4}" destId="{6CC3B9F6-FA9D-43AC-A653-B664558A9110}" srcOrd="0" destOrd="0" presId="urn:microsoft.com/office/officeart/2005/8/layout/hProcess4"/>
    <dgm:cxn modelId="{4DCE1249-3C3F-6E49-8AE9-4EC86A99E754}" type="presOf" srcId="{D15E9FE9-54E6-4796-9905-3705B1C51F7E}" destId="{8D6E9C85-0F43-44EB-A4CC-B4848C15F1AF}" srcOrd="0" destOrd="0" presId="urn:microsoft.com/office/officeart/2005/8/layout/hProcess4"/>
    <dgm:cxn modelId="{7CA0D146-CE82-5F45-9581-46E812241B6A}" type="presOf" srcId="{00F9FC06-58EE-4A8E-BA7D-83F86E1C3C1D}" destId="{59F10FDB-051E-41EA-89D9-A8FCDF411128}" srcOrd="1" destOrd="1" presId="urn:microsoft.com/office/officeart/2005/8/layout/hProcess4"/>
    <dgm:cxn modelId="{F73FB146-5AC2-4251-98C4-020DE0EA2E72}" srcId="{BF2A5BE8-5E04-4A32-B31F-4B86D952821C}" destId="{E30215E5-C14E-483C-9279-066D016D61D5}" srcOrd="1" destOrd="0" parTransId="{EA931FF9-ADFF-4D4F-8FA7-75AE804256EB}" sibTransId="{098CB99B-C2F3-44ED-AD2E-513B84AAEDB3}"/>
    <dgm:cxn modelId="{DFE4F022-01A2-7A4C-9707-0F4D1FE9274B}" type="presOf" srcId="{E30215E5-C14E-483C-9279-066D016D61D5}" destId="{424CB999-2C6E-4CC0-B564-F57C86FBCEE1}" srcOrd="0" destOrd="1" presId="urn:microsoft.com/office/officeart/2005/8/layout/hProcess4"/>
    <dgm:cxn modelId="{E707C709-4B65-8748-B7AA-A02A5B1AD6AE}" type="presOf" srcId="{DF11D36F-51AA-45BA-8428-BD2355EFBEF8}" destId="{D7C6800A-4778-45B2-A631-B9B658689D35}" srcOrd="1" destOrd="0" presId="urn:microsoft.com/office/officeart/2005/8/layout/hProcess4"/>
    <dgm:cxn modelId="{0AAB6097-19EF-FF46-8A0E-CA8BBA7F78D1}" type="presOf" srcId="{EE529DA4-19D7-4BF6-8AD4-B090967BD815}" destId="{50645908-5386-4E3A-8D7D-48D12A476737}" srcOrd="0" destOrd="0" presId="urn:microsoft.com/office/officeart/2005/8/layout/hProcess4"/>
    <dgm:cxn modelId="{63EBE1B9-75A9-3443-BD71-42B7B7D04500}" type="presOf" srcId="{C33F1FFD-618F-4220-B3C8-04858D8E04FC}" destId="{59F10FDB-051E-41EA-89D9-A8FCDF411128}" srcOrd="1" destOrd="0" presId="urn:microsoft.com/office/officeart/2005/8/layout/hProcess4"/>
    <dgm:cxn modelId="{115B2F69-40A1-442B-9B95-10B569555D76}" srcId="{D15E9FE9-54E6-4796-9905-3705B1C51F7E}" destId="{C33F1FFD-618F-4220-B3C8-04858D8E04FC}" srcOrd="0" destOrd="0" parTransId="{0541D10E-0BE1-4BE1-B149-567D65E4D3C0}" sibTransId="{788B64C0-7E32-4B4A-8CF6-7A15CD38FF3B}"/>
    <dgm:cxn modelId="{E0A8FEC7-0D62-F748-B161-5960A6FCA23F}" type="presOf" srcId="{2F569E58-6AFB-4A62-BFF3-F363B83225D9}" destId="{92BED5A2-9064-483C-9D34-26F982A13ACB}" srcOrd="0" destOrd="0" presId="urn:microsoft.com/office/officeart/2005/8/layout/hProcess4"/>
    <dgm:cxn modelId="{9D87DE5E-DAEA-4544-B035-637432FB263A}" type="presOf" srcId="{6E4D4CDA-B053-48C6-BCEB-4FC6B204AB84}" destId="{09B2C38E-F04B-4CFF-ADC2-CD6919F67A93}" srcOrd="1" destOrd="0" presId="urn:microsoft.com/office/officeart/2005/8/layout/hProcess4"/>
    <dgm:cxn modelId="{6678E60B-9CCF-4B69-85D2-2277F02BB313}" srcId="{A2A7AA40-3F85-4135-8D49-F25E14901895}" destId="{4CA1954A-9583-4955-90C8-C2727AD6AB1A}" srcOrd="1" destOrd="0" parTransId="{29A6F2BD-4AC3-4FB6-B371-2AD9B2FA19D8}" sibTransId="{913BAF6D-3F0F-4417-B606-A9DC5281B794}"/>
    <dgm:cxn modelId="{8D56061E-C7C8-4997-93C9-6C9B58465CB1}" srcId="{A2A7AA40-3F85-4135-8D49-F25E14901895}" destId="{6E4D4CDA-B053-48C6-BCEB-4FC6B204AB84}" srcOrd="0" destOrd="0" parTransId="{596C11F0-6037-4191-ABE3-E2CEE818F0AD}" sibTransId="{34617936-2D31-4F36-A0AA-2A0B8E4D6B85}"/>
    <dgm:cxn modelId="{6E363C64-FEDA-42F5-937A-6DEE63E6080B}" srcId="{BF2A5BE8-5E04-4A32-B31F-4B86D952821C}" destId="{DF11D36F-51AA-45BA-8428-BD2355EFBEF8}" srcOrd="0" destOrd="0" parTransId="{C43DB2DD-420C-44FC-B524-C39639BB9FC0}" sibTransId="{81566B2F-C6A9-45B1-825F-08F8E3B30AEB}"/>
    <dgm:cxn modelId="{DD2DFF04-593A-42AC-867D-2EAA5A69BC56}" srcId="{EE529DA4-19D7-4BF6-8AD4-B090967BD815}" destId="{D15E9FE9-54E6-4796-9905-3705B1C51F7E}" srcOrd="2" destOrd="0" parTransId="{3E7AA34A-C787-4C6D-BD5D-82F0AE15DFB6}" sibTransId="{ECF46FC6-BBCA-4C7A-AB85-068156DB6FC9}"/>
    <dgm:cxn modelId="{3944191A-BE8A-40A2-9D23-32ECFB692FE5}" srcId="{D15E9FE9-54E6-4796-9905-3705B1C51F7E}" destId="{00F9FC06-58EE-4A8E-BA7D-83F86E1C3C1D}" srcOrd="1" destOrd="0" parTransId="{AD8BF0BB-27F1-40FB-9CE1-B24F35B8113B}" sibTransId="{2A558C55-06A3-44E2-8F0E-314028EF01B6}"/>
    <dgm:cxn modelId="{2887B7F2-44F0-4140-91EA-7A69B6CB4941}" type="presParOf" srcId="{50645908-5386-4E3A-8D7D-48D12A476737}" destId="{C4CB770A-8A1B-42AA-8E92-18D7D55A5BD6}" srcOrd="0" destOrd="0" presId="urn:microsoft.com/office/officeart/2005/8/layout/hProcess4"/>
    <dgm:cxn modelId="{1AA2695E-F88F-5D4D-A496-9FF45BC31704}" type="presParOf" srcId="{50645908-5386-4E3A-8D7D-48D12A476737}" destId="{36715D2E-AA47-4D84-8BD7-EDD187864124}" srcOrd="1" destOrd="0" presId="urn:microsoft.com/office/officeart/2005/8/layout/hProcess4"/>
    <dgm:cxn modelId="{8CDC4000-11D9-AE48-821D-33792AFD2F64}" type="presParOf" srcId="{50645908-5386-4E3A-8D7D-48D12A476737}" destId="{1C5574B2-85B6-44D4-8DBC-4FC821577AD2}" srcOrd="2" destOrd="0" presId="urn:microsoft.com/office/officeart/2005/8/layout/hProcess4"/>
    <dgm:cxn modelId="{6BF709B9-50DD-F04E-9324-5DD53CB9975D}" type="presParOf" srcId="{1C5574B2-85B6-44D4-8DBC-4FC821577AD2}" destId="{5809C4FB-C7E1-4FC6-929A-826049E9C98F}" srcOrd="0" destOrd="0" presId="urn:microsoft.com/office/officeart/2005/8/layout/hProcess4"/>
    <dgm:cxn modelId="{0E282B24-F8F7-C64A-9BB7-AA0A9B958484}" type="presParOf" srcId="{5809C4FB-C7E1-4FC6-929A-826049E9C98F}" destId="{6DB26E7E-4E9D-4D75-9461-520510A74604}" srcOrd="0" destOrd="0" presId="urn:microsoft.com/office/officeart/2005/8/layout/hProcess4"/>
    <dgm:cxn modelId="{E0CE3303-B981-AA46-951E-E130391F93D6}" type="presParOf" srcId="{5809C4FB-C7E1-4FC6-929A-826049E9C98F}" destId="{974242AE-8CDB-4555-B145-34B189D549CE}" srcOrd="1" destOrd="0" presId="urn:microsoft.com/office/officeart/2005/8/layout/hProcess4"/>
    <dgm:cxn modelId="{FE40B0E5-DEF8-BD48-8C32-D27B92800645}" type="presParOf" srcId="{5809C4FB-C7E1-4FC6-929A-826049E9C98F}" destId="{09B2C38E-F04B-4CFF-ADC2-CD6919F67A93}" srcOrd="2" destOrd="0" presId="urn:microsoft.com/office/officeart/2005/8/layout/hProcess4"/>
    <dgm:cxn modelId="{129CEB2E-1572-B241-B6B1-AE72A5955801}" type="presParOf" srcId="{5809C4FB-C7E1-4FC6-929A-826049E9C98F}" destId="{AE3696B8-FE53-4D55-8108-3380174E0648}" srcOrd="3" destOrd="0" presId="urn:microsoft.com/office/officeart/2005/8/layout/hProcess4"/>
    <dgm:cxn modelId="{478B6480-28BA-8F4B-90BD-BE76FC6B6DB7}" type="presParOf" srcId="{5809C4FB-C7E1-4FC6-929A-826049E9C98F}" destId="{05F2284D-5223-4AD2-9D2F-5FD8247B63B2}" srcOrd="4" destOrd="0" presId="urn:microsoft.com/office/officeart/2005/8/layout/hProcess4"/>
    <dgm:cxn modelId="{8E168D62-0612-3642-AD9D-054D18749783}" type="presParOf" srcId="{1C5574B2-85B6-44D4-8DBC-4FC821577AD2}" destId="{6CC3B9F6-FA9D-43AC-A653-B664558A9110}" srcOrd="1" destOrd="0" presId="urn:microsoft.com/office/officeart/2005/8/layout/hProcess4"/>
    <dgm:cxn modelId="{C9E7E04E-F222-4D4A-81FE-61831B489D85}" type="presParOf" srcId="{1C5574B2-85B6-44D4-8DBC-4FC821577AD2}" destId="{AF774B8B-64B5-42F7-B9AA-D580E7E43386}" srcOrd="2" destOrd="0" presId="urn:microsoft.com/office/officeart/2005/8/layout/hProcess4"/>
    <dgm:cxn modelId="{ED3125ED-AB85-8846-8D06-E79C38881AD0}" type="presParOf" srcId="{AF774B8B-64B5-42F7-B9AA-D580E7E43386}" destId="{F9982F7D-D081-4B42-9AE3-9175513A2A0B}" srcOrd="0" destOrd="0" presId="urn:microsoft.com/office/officeart/2005/8/layout/hProcess4"/>
    <dgm:cxn modelId="{C4FC579A-54BA-3743-B337-52987657BB40}" type="presParOf" srcId="{AF774B8B-64B5-42F7-B9AA-D580E7E43386}" destId="{424CB999-2C6E-4CC0-B564-F57C86FBCEE1}" srcOrd="1" destOrd="0" presId="urn:microsoft.com/office/officeart/2005/8/layout/hProcess4"/>
    <dgm:cxn modelId="{E874435C-4606-7042-9226-76D3121BEE54}" type="presParOf" srcId="{AF774B8B-64B5-42F7-B9AA-D580E7E43386}" destId="{D7C6800A-4778-45B2-A631-B9B658689D35}" srcOrd="2" destOrd="0" presId="urn:microsoft.com/office/officeart/2005/8/layout/hProcess4"/>
    <dgm:cxn modelId="{40F7A29F-7A4D-8C48-A8CD-DF767744A348}" type="presParOf" srcId="{AF774B8B-64B5-42F7-B9AA-D580E7E43386}" destId="{B418111D-9B66-4D6A-9736-C7B35975D0C9}" srcOrd="3" destOrd="0" presId="urn:microsoft.com/office/officeart/2005/8/layout/hProcess4"/>
    <dgm:cxn modelId="{64EB632C-3C79-E940-8F77-ABFD15644798}" type="presParOf" srcId="{AF774B8B-64B5-42F7-B9AA-D580E7E43386}" destId="{51E2321A-4D1B-4F9B-AED9-7A4A0D09C368}" srcOrd="4" destOrd="0" presId="urn:microsoft.com/office/officeart/2005/8/layout/hProcess4"/>
    <dgm:cxn modelId="{CDBF09EC-68B6-0C44-A055-23B785306885}" type="presParOf" srcId="{1C5574B2-85B6-44D4-8DBC-4FC821577AD2}" destId="{92BED5A2-9064-483C-9D34-26F982A13ACB}" srcOrd="3" destOrd="0" presId="urn:microsoft.com/office/officeart/2005/8/layout/hProcess4"/>
    <dgm:cxn modelId="{4A0579A0-3E6B-784B-A0E7-3FC9543F0647}" type="presParOf" srcId="{1C5574B2-85B6-44D4-8DBC-4FC821577AD2}" destId="{AC34B97F-13C4-4E8A-A510-42AD7F216A8B}" srcOrd="4" destOrd="0" presId="urn:microsoft.com/office/officeart/2005/8/layout/hProcess4"/>
    <dgm:cxn modelId="{4031390E-49DC-B344-B72F-4DA67C307ED1}" type="presParOf" srcId="{AC34B97F-13C4-4E8A-A510-42AD7F216A8B}" destId="{E9B338BB-88D4-4375-A030-19F150BBE0D3}" srcOrd="0" destOrd="0" presId="urn:microsoft.com/office/officeart/2005/8/layout/hProcess4"/>
    <dgm:cxn modelId="{19C6822A-6EC0-A448-B4A5-DC5F62998F42}" type="presParOf" srcId="{AC34B97F-13C4-4E8A-A510-42AD7F216A8B}" destId="{6AA49101-6008-43FF-BC24-E43406D5A8B8}" srcOrd="1" destOrd="0" presId="urn:microsoft.com/office/officeart/2005/8/layout/hProcess4"/>
    <dgm:cxn modelId="{1E11ADD8-A0F0-D342-AD2A-E9EAF1B304DA}" type="presParOf" srcId="{AC34B97F-13C4-4E8A-A510-42AD7F216A8B}" destId="{59F10FDB-051E-41EA-89D9-A8FCDF411128}" srcOrd="2" destOrd="0" presId="urn:microsoft.com/office/officeart/2005/8/layout/hProcess4"/>
    <dgm:cxn modelId="{3EB0E701-9628-7848-8183-66745842A96B}" type="presParOf" srcId="{AC34B97F-13C4-4E8A-A510-42AD7F216A8B}" destId="{8D6E9C85-0F43-44EB-A4CC-B4848C15F1AF}" srcOrd="3" destOrd="0" presId="urn:microsoft.com/office/officeart/2005/8/layout/hProcess4"/>
    <dgm:cxn modelId="{3C56867A-E31F-164E-B052-0F4E9680E6B3}" type="presParOf" srcId="{AC34B97F-13C4-4E8A-A510-42AD7F216A8B}" destId="{5940FE46-C9E2-4B80-A581-51E4D091DA0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9793BE-099C-4358-9D91-9204B64D080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410A8-E8D7-41A8-A0FB-00E6CF3FBA72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rgbClr val="595959"/>
              </a:solidFill>
            </a:rPr>
            <a:t>K-12</a:t>
          </a:r>
          <a:endParaRPr lang="en-US" sz="1400" b="0" dirty="0">
            <a:solidFill>
              <a:srgbClr val="595959"/>
            </a:solidFill>
          </a:endParaRPr>
        </a:p>
      </dgm:t>
    </dgm:pt>
    <dgm:pt modelId="{A24CB27B-78DD-4A45-B2CF-ED8B824702BC}" type="parTrans" cxnId="{20CED56C-FEC5-4B42-A632-75A731716EA0}">
      <dgm:prSet/>
      <dgm:spPr/>
      <dgm:t>
        <a:bodyPr/>
        <a:lstStyle/>
        <a:p>
          <a:endParaRPr lang="en-US"/>
        </a:p>
      </dgm:t>
    </dgm:pt>
    <dgm:pt modelId="{B0BBC89A-5B5E-43BF-9218-0BE181DA71A3}" type="sibTrans" cxnId="{20CED56C-FEC5-4B42-A632-75A731716EA0}">
      <dgm:prSet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5DCAC36C-3E5C-4B06-BF5C-7AD840751920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0" dirty="0" smtClean="0">
              <a:solidFill>
                <a:srgbClr val="595959"/>
              </a:solidFill>
            </a:rPr>
            <a:t>Undergraduates / Graduates / Post Docs</a:t>
          </a:r>
          <a:endParaRPr lang="en-US" sz="1400" b="0" dirty="0">
            <a:solidFill>
              <a:srgbClr val="595959"/>
            </a:solidFill>
          </a:endParaRPr>
        </a:p>
      </dgm:t>
    </dgm:pt>
    <dgm:pt modelId="{E61465F6-21D6-4F6A-BFCB-4524FFFC895C}" type="parTrans" cxnId="{EB28EE0C-7669-485B-B434-2155A2035898}">
      <dgm:prSet/>
      <dgm:spPr/>
      <dgm:t>
        <a:bodyPr/>
        <a:lstStyle/>
        <a:p>
          <a:endParaRPr lang="en-US"/>
        </a:p>
      </dgm:t>
    </dgm:pt>
    <dgm:pt modelId="{8F921E47-4DBA-423D-A4A5-95BB55F84AF2}" type="sibTrans" cxnId="{EB28EE0C-7669-485B-B434-2155A2035898}">
      <dgm:prSet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6F3168A-AB89-4317-A55E-BBC3397128BE}">
      <dgm:prSet/>
      <dgm:spPr/>
      <dgm:t>
        <a:bodyPr/>
        <a:lstStyle/>
        <a:p>
          <a:endParaRPr lang="en-US"/>
        </a:p>
      </dgm:t>
    </dgm:pt>
    <dgm:pt modelId="{C50E6192-1863-4912-A11E-C1E9F5F0F42D}" type="parTrans" cxnId="{D06789B1-E183-446E-B650-4346C42DCF7E}">
      <dgm:prSet/>
      <dgm:spPr/>
      <dgm:t>
        <a:bodyPr/>
        <a:lstStyle/>
        <a:p>
          <a:endParaRPr lang="en-US"/>
        </a:p>
      </dgm:t>
    </dgm:pt>
    <dgm:pt modelId="{79D7524F-D190-433F-AB78-97C67D1872C3}" type="sibTrans" cxnId="{D06789B1-E183-446E-B650-4346C42DCF7E}">
      <dgm:prSet/>
      <dgm:spPr/>
      <dgm:t>
        <a:bodyPr/>
        <a:lstStyle/>
        <a:p>
          <a:endParaRPr lang="en-US"/>
        </a:p>
      </dgm:t>
    </dgm:pt>
    <dgm:pt modelId="{F8524DD3-CC74-48ED-A27C-B12F87776C9B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rgbClr val="595959"/>
              </a:solidFill>
            </a:rPr>
            <a:t>Tenure-Track Faculty</a:t>
          </a:r>
          <a:endParaRPr lang="en-US" sz="1400" b="0" dirty="0">
            <a:solidFill>
              <a:srgbClr val="595959"/>
            </a:solidFill>
          </a:endParaRPr>
        </a:p>
      </dgm:t>
    </dgm:pt>
    <dgm:pt modelId="{0DD03165-C83E-4E7E-9238-7144D283242D}" type="parTrans" cxnId="{6F2AA2F4-3ADE-45E0-9B31-6804E8E90981}">
      <dgm:prSet/>
      <dgm:spPr/>
      <dgm:t>
        <a:bodyPr/>
        <a:lstStyle/>
        <a:p>
          <a:endParaRPr lang="en-US"/>
        </a:p>
      </dgm:t>
    </dgm:pt>
    <dgm:pt modelId="{411686B1-E366-473E-A581-E3A77A9FEEB2}" type="sibTrans" cxnId="{6F2AA2F4-3ADE-45E0-9B31-6804E8E90981}">
      <dgm:prSet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60915C5-78EC-4475-AD45-77EE00239A88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4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880E9F-3847-42D1-B818-7B0008727A2F}" type="parTrans" cxnId="{5E0EB447-FEA5-45F3-9326-CCF8BD03A771}">
      <dgm:prSet/>
      <dgm:spPr/>
      <dgm:t>
        <a:bodyPr/>
        <a:lstStyle/>
        <a:p>
          <a:endParaRPr lang="en-US"/>
        </a:p>
      </dgm:t>
    </dgm:pt>
    <dgm:pt modelId="{0A728410-D0D3-4F07-81BD-C0E23F679584}" type="sibTrans" cxnId="{5E0EB447-FEA5-45F3-9326-CCF8BD03A771}">
      <dgm:prSet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5340778-F661-4358-9A8E-32845BBA8719}" type="pres">
      <dgm:prSet presAssocID="{EC9793BE-099C-4358-9D91-9204B64D08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F6C4259-C110-4CF0-8906-496E705A46EB}" type="pres">
      <dgm:prSet presAssocID="{EC9793BE-099C-4358-9D91-9204B64D080C}" presName="dot1" presStyleLbl="alignNode1" presStyleIdx="0" presStyleCnt="13" custScaleX="103459" custScaleY="103459" custLinFactX="283412" custLinFactY="300000" custLinFactNeighborX="300000" custLinFactNeighborY="317763"/>
      <dgm:spPr/>
    </dgm:pt>
    <dgm:pt modelId="{97F3717C-3E40-4063-A913-449607E77274}" type="pres">
      <dgm:prSet presAssocID="{EC9793BE-099C-4358-9D91-9204B64D080C}" presName="dot2" presStyleLbl="alignNode1" presStyleIdx="1" presStyleCnt="13" custScaleX="103459" custScaleY="103459" custLinFactX="1500000" custLinFactY="-1000000" custLinFactNeighborX="1502579" custLinFactNeighborY="-1070269"/>
      <dgm:spPr/>
    </dgm:pt>
    <dgm:pt modelId="{C5415B64-3A08-4947-AA64-1F42812B6529}" type="pres">
      <dgm:prSet presAssocID="{EC9793BE-099C-4358-9D91-9204B64D080C}" presName="dot3" presStyleLbl="alignNode1" presStyleIdx="2" presStyleCnt="13" custScaleX="103459" custScaleY="103459" custLinFactX="400000" custLinFactY="293448" custLinFactNeighborX="431713" custLinFactNeighborY="300000"/>
      <dgm:spPr/>
    </dgm:pt>
    <dgm:pt modelId="{22AD295A-F063-45DD-B521-9338DAAA658A}" type="pres">
      <dgm:prSet presAssocID="{EC9793BE-099C-4358-9D91-9204B64D080C}" presName="dot4" presStyleLbl="alignNode1" presStyleIdx="3" presStyleCnt="13" custScaleX="103459" custScaleY="103459" custLinFactX="1278139" custLinFactY="-362443" custLinFactNeighborX="1300000" custLinFactNeighborY="-400000"/>
      <dgm:spPr/>
    </dgm:pt>
    <dgm:pt modelId="{C384B3F0-97BF-4BCA-9446-DCA4896E7F54}" type="pres">
      <dgm:prSet presAssocID="{EC9793BE-099C-4358-9D91-9204B64D080C}" presName="dot5" presStyleLbl="alignNode1" presStyleIdx="4" presStyleCnt="13" custScaleX="103459" custScaleY="103459" custLinFactX="300000" custLinFactY="230432" custLinFactNeighborX="356659" custLinFactNeighborY="300000"/>
      <dgm:spPr/>
    </dgm:pt>
    <dgm:pt modelId="{26CDB795-630F-4B66-A1A0-83EA7347A761}" type="pres">
      <dgm:prSet presAssocID="{EC9793BE-099C-4358-9D91-9204B64D080C}" presName="dot6" presStyleLbl="alignNode1" presStyleIdx="5" presStyleCnt="13" custScaleX="103459" custScaleY="103459" custLinFactX="500000" custLinFactY="173668" custLinFactNeighborX="508654" custLinFactNeighborY="200000"/>
      <dgm:spPr/>
    </dgm:pt>
    <dgm:pt modelId="{68D30F47-8937-49F4-985A-5955664CE947}" type="pres">
      <dgm:prSet presAssocID="{EC9793BE-099C-4358-9D91-9204B64D080C}" presName="dotArrow1" presStyleLbl="alignNode1" presStyleIdx="6" presStyleCnt="13" custScaleX="103459" custScaleY="103459" custLinFactX="694611" custLinFactNeighborX="700000" custLinFactNeighborY="80347"/>
      <dgm:spPr/>
    </dgm:pt>
    <dgm:pt modelId="{463F5642-C987-42B5-AD74-F4715F9A9413}" type="pres">
      <dgm:prSet presAssocID="{EC9793BE-099C-4358-9D91-9204B64D080C}" presName="dotArrow2" presStyleLbl="alignNode1" presStyleIdx="7" presStyleCnt="13" custScaleX="103459" custScaleY="103459" custLinFactX="694611" custLinFactNeighborX="700000" custLinFactNeighborY="80347"/>
      <dgm:spPr/>
    </dgm:pt>
    <dgm:pt modelId="{0B50CA9C-7D6A-4045-915A-BCA95890F017}" type="pres">
      <dgm:prSet presAssocID="{EC9793BE-099C-4358-9D91-9204B64D080C}" presName="dotArrow3" presStyleLbl="alignNode1" presStyleIdx="8" presStyleCnt="13" custScaleX="103459" custScaleY="103459" custLinFactX="694611" custLinFactNeighborX="700000" custLinFactNeighborY="80347"/>
      <dgm:spPr/>
    </dgm:pt>
    <dgm:pt modelId="{FB5ECBF9-BA52-4BCF-9AEB-A18A01B4DCFA}" type="pres">
      <dgm:prSet presAssocID="{EC9793BE-099C-4358-9D91-9204B64D080C}" presName="dotArrow4" presStyleLbl="alignNode1" presStyleIdx="9" presStyleCnt="13" custScaleX="103459" custScaleY="103459" custLinFactX="694611" custLinFactNeighborX="700000" custLinFactNeighborY="80347"/>
      <dgm:spPr/>
    </dgm:pt>
    <dgm:pt modelId="{1B04EC45-141F-45C7-AD29-F0EB3EBC84B4}" type="pres">
      <dgm:prSet presAssocID="{EC9793BE-099C-4358-9D91-9204B64D080C}" presName="dotArrow5" presStyleLbl="alignNode1" presStyleIdx="10" presStyleCnt="13" custScaleX="103459" custScaleY="103459" custLinFactX="694611" custLinFactNeighborX="700000" custLinFactNeighborY="80347"/>
      <dgm:spPr/>
    </dgm:pt>
    <dgm:pt modelId="{45085314-6B7C-44AC-B921-A429C3F6062D}" type="pres">
      <dgm:prSet presAssocID="{EC9793BE-099C-4358-9D91-9204B64D080C}" presName="dotArrow6" presStyleLbl="alignNode1" presStyleIdx="11" presStyleCnt="13" custScaleX="103459" custScaleY="103459" custLinFactX="694611" custLinFactNeighborX="700000" custLinFactNeighborY="80347"/>
      <dgm:spPr/>
    </dgm:pt>
    <dgm:pt modelId="{782FEDC3-EAFA-4E17-9F53-AACAFD1ABB13}" type="pres">
      <dgm:prSet presAssocID="{EC9793BE-099C-4358-9D91-9204B64D080C}" presName="dotArrow7" presStyleLbl="alignNode1" presStyleIdx="12" presStyleCnt="13" custScaleX="103459" custScaleY="103459" custLinFactX="670050" custLinFactNeighborX="700000" custLinFactNeighborY="80347"/>
      <dgm:spPr/>
    </dgm:pt>
    <dgm:pt modelId="{3FA4CBBF-E131-4106-976F-4A46351B8B05}" type="pres">
      <dgm:prSet presAssocID="{9AB410A8-E8D7-41A8-A0FB-00E6CF3FBA72}" presName="parTx1" presStyleLbl="node1" presStyleIdx="0" presStyleCnt="4" custScaleX="49841" custScaleY="92089" custLinFactNeighborX="-52120" custLinFactNeighborY="79700"/>
      <dgm:spPr/>
      <dgm:t>
        <a:bodyPr/>
        <a:lstStyle/>
        <a:p>
          <a:endParaRPr lang="en-US"/>
        </a:p>
      </dgm:t>
    </dgm:pt>
    <dgm:pt modelId="{FD5EF0B8-B1CD-4A32-8BBE-A57F322D5867}" type="pres">
      <dgm:prSet presAssocID="{B0BBC89A-5B5E-43BF-9218-0BE181DA71A3}" presName="picture1" presStyleCnt="0"/>
      <dgm:spPr/>
    </dgm:pt>
    <dgm:pt modelId="{4B949EF9-7433-44AE-A78E-6CADCCA3D677}" type="pres">
      <dgm:prSet presAssocID="{B0BBC89A-5B5E-43BF-9218-0BE181DA71A3}" presName="imageRepeatNode" presStyleLbl="fgImgPlace1" presStyleIdx="0" presStyleCnt="4" custScaleX="103460" custScaleY="103460" custLinFactX="18838" custLinFactNeighborX="100000" custLinFactNeighborY="81663"/>
      <dgm:spPr/>
      <dgm:t>
        <a:bodyPr/>
        <a:lstStyle/>
        <a:p>
          <a:endParaRPr lang="en-US"/>
        </a:p>
      </dgm:t>
    </dgm:pt>
    <dgm:pt modelId="{A9D50108-2E4E-41A4-848F-A04CF640E6A7}" type="pres">
      <dgm:prSet presAssocID="{5DCAC36C-3E5C-4B06-BF5C-7AD840751920}" presName="parTx2" presStyleLbl="node1" presStyleIdx="1" presStyleCnt="4" custScaleX="100252" custScaleY="115979" custLinFactX="-1209" custLinFactNeighborX="-100000" custLinFactNeighborY="5292"/>
      <dgm:spPr/>
      <dgm:t>
        <a:bodyPr/>
        <a:lstStyle/>
        <a:p>
          <a:endParaRPr lang="en-US"/>
        </a:p>
      </dgm:t>
    </dgm:pt>
    <dgm:pt modelId="{2B08A958-2007-41FA-8D81-8509C3DB0CE7}" type="pres">
      <dgm:prSet presAssocID="{8F921E47-4DBA-423D-A4A5-95BB55F84AF2}" presName="picture2" presStyleCnt="0"/>
      <dgm:spPr/>
    </dgm:pt>
    <dgm:pt modelId="{0932EEC9-0116-4999-B8B0-5D625E801362}" type="pres">
      <dgm:prSet presAssocID="{8F921E47-4DBA-423D-A4A5-95BB55F84AF2}" presName="imageRepeatNode" presStyleLbl="fgImgPlace1" presStyleIdx="1" presStyleCnt="4" custScaleX="109036" custScaleY="109018" custLinFactNeighborX="57698" custLinFactNeighborY="44389"/>
      <dgm:spPr/>
      <dgm:t>
        <a:bodyPr/>
        <a:lstStyle/>
        <a:p>
          <a:endParaRPr lang="en-US"/>
        </a:p>
      </dgm:t>
    </dgm:pt>
    <dgm:pt modelId="{7AB1D04C-8237-426D-BDCD-FCF31495A1A6}" type="pres">
      <dgm:prSet presAssocID="{F8524DD3-CC74-48ED-A27C-B12F87776C9B}" presName="parTx3" presStyleLbl="node1" presStyleIdx="2" presStyleCnt="4" custScaleX="102386" custScaleY="100964" custLinFactNeighborX="-85883" custLinFactNeighborY="-11538"/>
      <dgm:spPr/>
      <dgm:t>
        <a:bodyPr/>
        <a:lstStyle/>
        <a:p>
          <a:endParaRPr lang="en-US"/>
        </a:p>
      </dgm:t>
    </dgm:pt>
    <dgm:pt modelId="{73F4DFF9-BC20-48F3-BD39-57E4B8C53367}" type="pres">
      <dgm:prSet presAssocID="{F8524DD3-CC74-48ED-A27C-B12F87776C9B}" presName="desTx3" presStyleLbl="revTx" presStyleIdx="0" presStyleCnt="1" custScaleX="103460" custScaleY="103460" custLinFactY="65360" custLinFactNeighborX="2596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6F494-C902-4AE2-98E7-BC6BC2970733}" type="pres">
      <dgm:prSet presAssocID="{411686B1-E366-473E-A581-E3A77A9FEEB2}" presName="picture3" presStyleCnt="0"/>
      <dgm:spPr/>
    </dgm:pt>
    <dgm:pt modelId="{755D6483-A359-424B-B9BC-4B9487EE509C}" type="pres">
      <dgm:prSet presAssocID="{411686B1-E366-473E-A581-E3A77A9FEEB2}" presName="imageRepeatNode" presStyleLbl="fgImgPlace1" presStyleIdx="2" presStyleCnt="4" custScaleX="103460" custScaleY="103460" custLinFactNeighborX="93511" custLinFactNeighborY="31849"/>
      <dgm:spPr/>
      <dgm:t>
        <a:bodyPr/>
        <a:lstStyle/>
        <a:p>
          <a:endParaRPr lang="en-US"/>
        </a:p>
      </dgm:t>
    </dgm:pt>
    <dgm:pt modelId="{4C8A9A48-FC06-431E-A154-4687A24C971A}" type="pres">
      <dgm:prSet presAssocID="{A60915C5-78EC-4475-AD45-77EE00239A88}" presName="parTx4" presStyleLbl="node1" presStyleIdx="3" presStyleCnt="4" custScaleX="80482" custScaleY="95389" custLinFactNeighborX="-57180" custLinFactNeighborY="-44907"/>
      <dgm:spPr/>
      <dgm:t>
        <a:bodyPr/>
        <a:lstStyle/>
        <a:p>
          <a:endParaRPr lang="en-US"/>
        </a:p>
      </dgm:t>
    </dgm:pt>
    <dgm:pt modelId="{CE40C7D2-A564-4584-B474-0AEC42CF9C3B}" type="pres">
      <dgm:prSet presAssocID="{0A728410-D0D3-4F07-81BD-C0E23F679584}" presName="picture4" presStyleCnt="0"/>
      <dgm:spPr/>
    </dgm:pt>
    <dgm:pt modelId="{1A2D7835-DC24-4F23-AF7D-E3D1D643E2D8}" type="pres">
      <dgm:prSet presAssocID="{0A728410-D0D3-4F07-81BD-C0E23F679584}" presName="imageRepeatNode" presStyleLbl="fgImgPlace1" presStyleIdx="3" presStyleCnt="4" custScaleX="103460" custScaleY="103460" custLinFactX="31468" custLinFactNeighborX="100000" custLinFactNeighborY="13688"/>
      <dgm:spPr/>
      <dgm:t>
        <a:bodyPr/>
        <a:lstStyle/>
        <a:p>
          <a:endParaRPr lang="en-US"/>
        </a:p>
      </dgm:t>
    </dgm:pt>
  </dgm:ptLst>
  <dgm:cxnLst>
    <dgm:cxn modelId="{1FB75D04-6514-6D47-BC3B-41C691FECF2A}" type="presOf" srcId="{8F921E47-4DBA-423D-A4A5-95BB55F84AF2}" destId="{0932EEC9-0116-4999-B8B0-5D625E801362}" srcOrd="0" destOrd="0" presId="urn:microsoft.com/office/officeart/2008/layout/AscendingPictureAccentProcess"/>
    <dgm:cxn modelId="{420330B9-BEC0-AD4F-9C69-C2452FC0A789}" type="presOf" srcId="{EC9793BE-099C-4358-9D91-9204B64D080C}" destId="{85340778-F661-4358-9A8E-32845BBA8719}" srcOrd="0" destOrd="0" presId="urn:microsoft.com/office/officeart/2008/layout/AscendingPictureAccentProcess"/>
    <dgm:cxn modelId="{5E0EB447-FEA5-45F3-9326-CCF8BD03A771}" srcId="{EC9793BE-099C-4358-9D91-9204B64D080C}" destId="{A60915C5-78EC-4475-AD45-77EE00239A88}" srcOrd="3" destOrd="0" parTransId="{13880E9F-3847-42D1-B818-7B0008727A2F}" sibTransId="{0A728410-D0D3-4F07-81BD-C0E23F679584}"/>
    <dgm:cxn modelId="{D5E3E35D-E573-9D42-9608-B5935C70D239}" type="presOf" srcId="{F6F3168A-AB89-4317-A55E-BBC3397128BE}" destId="{73F4DFF9-BC20-48F3-BD39-57E4B8C53367}" srcOrd="0" destOrd="0" presId="urn:microsoft.com/office/officeart/2008/layout/AscendingPictureAccentProcess"/>
    <dgm:cxn modelId="{5B435B84-9446-1842-804F-78DB5E6F5ED0}" type="presOf" srcId="{9AB410A8-E8D7-41A8-A0FB-00E6CF3FBA72}" destId="{3FA4CBBF-E131-4106-976F-4A46351B8B05}" srcOrd="0" destOrd="0" presId="urn:microsoft.com/office/officeart/2008/layout/AscendingPictureAccentProcess"/>
    <dgm:cxn modelId="{71EBF5F5-576D-0749-8228-CA12C259DDBA}" type="presOf" srcId="{411686B1-E366-473E-A581-E3A77A9FEEB2}" destId="{755D6483-A359-424B-B9BC-4B9487EE509C}" srcOrd="0" destOrd="0" presId="urn:microsoft.com/office/officeart/2008/layout/AscendingPictureAccentProcess"/>
    <dgm:cxn modelId="{EB28EE0C-7669-485B-B434-2155A2035898}" srcId="{EC9793BE-099C-4358-9D91-9204B64D080C}" destId="{5DCAC36C-3E5C-4B06-BF5C-7AD840751920}" srcOrd="1" destOrd="0" parTransId="{E61465F6-21D6-4F6A-BFCB-4524FFFC895C}" sibTransId="{8F921E47-4DBA-423D-A4A5-95BB55F84AF2}"/>
    <dgm:cxn modelId="{21827BDA-E9F6-B04D-9F86-C7B3EC0BD8E3}" type="presOf" srcId="{F8524DD3-CC74-48ED-A27C-B12F87776C9B}" destId="{7AB1D04C-8237-426D-BDCD-FCF31495A1A6}" srcOrd="0" destOrd="0" presId="urn:microsoft.com/office/officeart/2008/layout/AscendingPictureAccentProcess"/>
    <dgm:cxn modelId="{8ED162FD-B447-4445-AD04-824160BD194B}" type="presOf" srcId="{5DCAC36C-3E5C-4B06-BF5C-7AD840751920}" destId="{A9D50108-2E4E-41A4-848F-A04CF640E6A7}" srcOrd="0" destOrd="0" presId="urn:microsoft.com/office/officeart/2008/layout/AscendingPictureAccentProcess"/>
    <dgm:cxn modelId="{6F2AA2F4-3ADE-45E0-9B31-6804E8E90981}" srcId="{EC9793BE-099C-4358-9D91-9204B64D080C}" destId="{F8524DD3-CC74-48ED-A27C-B12F87776C9B}" srcOrd="2" destOrd="0" parTransId="{0DD03165-C83E-4E7E-9238-7144D283242D}" sibTransId="{411686B1-E366-473E-A581-E3A77A9FEEB2}"/>
    <dgm:cxn modelId="{D06789B1-E183-446E-B650-4346C42DCF7E}" srcId="{F8524DD3-CC74-48ED-A27C-B12F87776C9B}" destId="{F6F3168A-AB89-4317-A55E-BBC3397128BE}" srcOrd="0" destOrd="0" parTransId="{C50E6192-1863-4912-A11E-C1E9F5F0F42D}" sibTransId="{79D7524F-D190-433F-AB78-97C67D1872C3}"/>
    <dgm:cxn modelId="{4E5221AE-E17B-E74F-B537-21EC752EFA9C}" type="presOf" srcId="{0A728410-D0D3-4F07-81BD-C0E23F679584}" destId="{1A2D7835-DC24-4F23-AF7D-E3D1D643E2D8}" srcOrd="0" destOrd="0" presId="urn:microsoft.com/office/officeart/2008/layout/AscendingPictureAccentProcess"/>
    <dgm:cxn modelId="{6BE1DA23-4826-9244-89FF-B88A98EA893C}" type="presOf" srcId="{B0BBC89A-5B5E-43BF-9218-0BE181DA71A3}" destId="{4B949EF9-7433-44AE-A78E-6CADCCA3D677}" srcOrd="0" destOrd="0" presId="urn:microsoft.com/office/officeart/2008/layout/AscendingPictureAccentProcess"/>
    <dgm:cxn modelId="{20CED56C-FEC5-4B42-A632-75A731716EA0}" srcId="{EC9793BE-099C-4358-9D91-9204B64D080C}" destId="{9AB410A8-E8D7-41A8-A0FB-00E6CF3FBA72}" srcOrd="0" destOrd="0" parTransId="{A24CB27B-78DD-4A45-B2CF-ED8B824702BC}" sibTransId="{B0BBC89A-5B5E-43BF-9218-0BE181DA71A3}"/>
    <dgm:cxn modelId="{AEE2F014-289C-EA4C-89E9-E3B0FAECCA3D}" type="presOf" srcId="{A60915C5-78EC-4475-AD45-77EE00239A88}" destId="{4C8A9A48-FC06-431E-A154-4687A24C971A}" srcOrd="0" destOrd="0" presId="urn:microsoft.com/office/officeart/2008/layout/AscendingPictureAccentProcess"/>
    <dgm:cxn modelId="{73FBCF87-A047-E244-99C9-A28D512428A7}" type="presParOf" srcId="{85340778-F661-4358-9A8E-32845BBA8719}" destId="{DF6C4259-C110-4CF0-8906-496E705A46EB}" srcOrd="0" destOrd="0" presId="urn:microsoft.com/office/officeart/2008/layout/AscendingPictureAccentProcess"/>
    <dgm:cxn modelId="{F15ABD28-B93D-AB42-A843-517635C7A5EA}" type="presParOf" srcId="{85340778-F661-4358-9A8E-32845BBA8719}" destId="{97F3717C-3E40-4063-A913-449607E77274}" srcOrd="1" destOrd="0" presId="urn:microsoft.com/office/officeart/2008/layout/AscendingPictureAccentProcess"/>
    <dgm:cxn modelId="{49CA62FC-794C-AD47-8B18-17AAF8BF0312}" type="presParOf" srcId="{85340778-F661-4358-9A8E-32845BBA8719}" destId="{C5415B64-3A08-4947-AA64-1F42812B6529}" srcOrd="2" destOrd="0" presId="urn:microsoft.com/office/officeart/2008/layout/AscendingPictureAccentProcess"/>
    <dgm:cxn modelId="{67D63DE6-6AAA-784C-B088-D106F942040A}" type="presParOf" srcId="{85340778-F661-4358-9A8E-32845BBA8719}" destId="{22AD295A-F063-45DD-B521-9338DAAA658A}" srcOrd="3" destOrd="0" presId="urn:microsoft.com/office/officeart/2008/layout/AscendingPictureAccentProcess"/>
    <dgm:cxn modelId="{962FCDAB-B129-F84F-A6FA-CF8669BAE6A1}" type="presParOf" srcId="{85340778-F661-4358-9A8E-32845BBA8719}" destId="{C384B3F0-97BF-4BCA-9446-DCA4896E7F54}" srcOrd="4" destOrd="0" presId="urn:microsoft.com/office/officeart/2008/layout/AscendingPictureAccentProcess"/>
    <dgm:cxn modelId="{AB01F5E4-63DD-A448-9BE7-F2C2CFB05D19}" type="presParOf" srcId="{85340778-F661-4358-9A8E-32845BBA8719}" destId="{26CDB795-630F-4B66-A1A0-83EA7347A761}" srcOrd="5" destOrd="0" presId="urn:microsoft.com/office/officeart/2008/layout/AscendingPictureAccentProcess"/>
    <dgm:cxn modelId="{CD719125-41C6-C142-819B-E320318ADC30}" type="presParOf" srcId="{85340778-F661-4358-9A8E-32845BBA8719}" destId="{68D30F47-8937-49F4-985A-5955664CE947}" srcOrd="6" destOrd="0" presId="urn:microsoft.com/office/officeart/2008/layout/AscendingPictureAccentProcess"/>
    <dgm:cxn modelId="{AD23785E-EA87-F149-B040-83540880D3F9}" type="presParOf" srcId="{85340778-F661-4358-9A8E-32845BBA8719}" destId="{463F5642-C987-42B5-AD74-F4715F9A9413}" srcOrd="7" destOrd="0" presId="urn:microsoft.com/office/officeart/2008/layout/AscendingPictureAccentProcess"/>
    <dgm:cxn modelId="{8112F5F1-B76D-8C45-BCC3-96A33F96ED5F}" type="presParOf" srcId="{85340778-F661-4358-9A8E-32845BBA8719}" destId="{0B50CA9C-7D6A-4045-915A-BCA95890F017}" srcOrd="8" destOrd="0" presId="urn:microsoft.com/office/officeart/2008/layout/AscendingPictureAccentProcess"/>
    <dgm:cxn modelId="{417B02A3-4379-4145-BF1A-F43524A6A091}" type="presParOf" srcId="{85340778-F661-4358-9A8E-32845BBA8719}" destId="{FB5ECBF9-BA52-4BCF-9AEB-A18A01B4DCFA}" srcOrd="9" destOrd="0" presId="urn:microsoft.com/office/officeart/2008/layout/AscendingPictureAccentProcess"/>
    <dgm:cxn modelId="{91B8AE03-7CBD-4243-913D-33F1AD869150}" type="presParOf" srcId="{85340778-F661-4358-9A8E-32845BBA8719}" destId="{1B04EC45-141F-45C7-AD29-F0EB3EBC84B4}" srcOrd="10" destOrd="0" presId="urn:microsoft.com/office/officeart/2008/layout/AscendingPictureAccentProcess"/>
    <dgm:cxn modelId="{D92F7FFA-081A-234F-A434-4B33E1FCA70A}" type="presParOf" srcId="{85340778-F661-4358-9A8E-32845BBA8719}" destId="{45085314-6B7C-44AC-B921-A429C3F6062D}" srcOrd="11" destOrd="0" presId="urn:microsoft.com/office/officeart/2008/layout/AscendingPictureAccentProcess"/>
    <dgm:cxn modelId="{3865C9CE-9283-7040-A51F-D54DA9994476}" type="presParOf" srcId="{85340778-F661-4358-9A8E-32845BBA8719}" destId="{782FEDC3-EAFA-4E17-9F53-AACAFD1ABB13}" srcOrd="12" destOrd="0" presId="urn:microsoft.com/office/officeart/2008/layout/AscendingPictureAccentProcess"/>
    <dgm:cxn modelId="{7CF1B25B-029D-1744-BFC0-BDDCD6D2F52B}" type="presParOf" srcId="{85340778-F661-4358-9A8E-32845BBA8719}" destId="{3FA4CBBF-E131-4106-976F-4A46351B8B05}" srcOrd="13" destOrd="0" presId="urn:microsoft.com/office/officeart/2008/layout/AscendingPictureAccentProcess"/>
    <dgm:cxn modelId="{F26666C9-3A2B-BD40-B8B6-8E76E278E93F}" type="presParOf" srcId="{85340778-F661-4358-9A8E-32845BBA8719}" destId="{FD5EF0B8-B1CD-4A32-8BBE-A57F322D5867}" srcOrd="14" destOrd="0" presId="urn:microsoft.com/office/officeart/2008/layout/AscendingPictureAccentProcess"/>
    <dgm:cxn modelId="{81775A4E-B307-E344-8ADF-BAB5919B996B}" type="presParOf" srcId="{FD5EF0B8-B1CD-4A32-8BBE-A57F322D5867}" destId="{4B949EF9-7433-44AE-A78E-6CADCCA3D677}" srcOrd="0" destOrd="0" presId="urn:microsoft.com/office/officeart/2008/layout/AscendingPictureAccentProcess"/>
    <dgm:cxn modelId="{101E0DCB-5814-7B48-BE16-6BEDF42D3696}" type="presParOf" srcId="{85340778-F661-4358-9A8E-32845BBA8719}" destId="{A9D50108-2E4E-41A4-848F-A04CF640E6A7}" srcOrd="15" destOrd="0" presId="urn:microsoft.com/office/officeart/2008/layout/AscendingPictureAccentProcess"/>
    <dgm:cxn modelId="{F1A8954A-73AE-714E-9EA4-B4A1D214CE06}" type="presParOf" srcId="{85340778-F661-4358-9A8E-32845BBA8719}" destId="{2B08A958-2007-41FA-8D81-8509C3DB0CE7}" srcOrd="16" destOrd="0" presId="urn:microsoft.com/office/officeart/2008/layout/AscendingPictureAccentProcess"/>
    <dgm:cxn modelId="{BEB0C2B7-E671-1949-B51A-C4676596E053}" type="presParOf" srcId="{2B08A958-2007-41FA-8D81-8509C3DB0CE7}" destId="{0932EEC9-0116-4999-B8B0-5D625E801362}" srcOrd="0" destOrd="0" presId="urn:microsoft.com/office/officeart/2008/layout/AscendingPictureAccentProcess"/>
    <dgm:cxn modelId="{02F389D2-C4D3-E446-8602-165C4B719BB9}" type="presParOf" srcId="{85340778-F661-4358-9A8E-32845BBA8719}" destId="{7AB1D04C-8237-426D-BDCD-FCF31495A1A6}" srcOrd="17" destOrd="0" presId="urn:microsoft.com/office/officeart/2008/layout/AscendingPictureAccentProcess"/>
    <dgm:cxn modelId="{F1985F0C-3FE7-BD4B-BC3A-0B2FECC8F68A}" type="presParOf" srcId="{85340778-F661-4358-9A8E-32845BBA8719}" destId="{73F4DFF9-BC20-48F3-BD39-57E4B8C53367}" srcOrd="18" destOrd="0" presId="urn:microsoft.com/office/officeart/2008/layout/AscendingPictureAccentProcess"/>
    <dgm:cxn modelId="{9E82DA6F-D58C-FC4E-BEC6-50CCE5729290}" type="presParOf" srcId="{85340778-F661-4358-9A8E-32845BBA8719}" destId="{74F6F494-C902-4AE2-98E7-BC6BC2970733}" srcOrd="19" destOrd="0" presId="urn:microsoft.com/office/officeart/2008/layout/AscendingPictureAccentProcess"/>
    <dgm:cxn modelId="{7D7F8610-E16D-6044-A49A-746E2862288A}" type="presParOf" srcId="{74F6F494-C902-4AE2-98E7-BC6BC2970733}" destId="{755D6483-A359-424B-B9BC-4B9487EE509C}" srcOrd="0" destOrd="0" presId="urn:microsoft.com/office/officeart/2008/layout/AscendingPictureAccentProcess"/>
    <dgm:cxn modelId="{945EE9CE-3B15-324D-8753-FBBB819117AA}" type="presParOf" srcId="{85340778-F661-4358-9A8E-32845BBA8719}" destId="{4C8A9A48-FC06-431E-A154-4687A24C971A}" srcOrd="20" destOrd="0" presId="urn:microsoft.com/office/officeart/2008/layout/AscendingPictureAccentProcess"/>
    <dgm:cxn modelId="{9FED67B1-9734-B848-BFF3-A0D83E8F89C3}" type="presParOf" srcId="{85340778-F661-4358-9A8E-32845BBA8719}" destId="{CE40C7D2-A564-4584-B474-0AEC42CF9C3B}" srcOrd="21" destOrd="0" presId="urn:microsoft.com/office/officeart/2008/layout/AscendingPictureAccentProcess"/>
    <dgm:cxn modelId="{0CD0F9D6-A967-AB4A-B2E9-C535B973F705}" type="presParOf" srcId="{CE40C7D2-A564-4584-B474-0AEC42CF9C3B}" destId="{1A2D7835-DC24-4F23-AF7D-E3D1D643E2D8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9793BE-099C-4358-9D91-9204B64D080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410A8-E8D7-41A8-A0FB-00E6CF3FBA72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rgbClr val="595959"/>
              </a:solidFill>
            </a:rPr>
            <a:t>K-12</a:t>
          </a:r>
          <a:endParaRPr lang="en-US" sz="1400" b="0" dirty="0">
            <a:solidFill>
              <a:srgbClr val="595959"/>
            </a:solidFill>
          </a:endParaRPr>
        </a:p>
      </dgm:t>
    </dgm:pt>
    <dgm:pt modelId="{A24CB27B-78DD-4A45-B2CF-ED8B824702BC}" type="parTrans" cxnId="{20CED56C-FEC5-4B42-A632-75A731716EA0}">
      <dgm:prSet/>
      <dgm:spPr/>
      <dgm:t>
        <a:bodyPr/>
        <a:lstStyle/>
        <a:p>
          <a:endParaRPr lang="en-US"/>
        </a:p>
      </dgm:t>
    </dgm:pt>
    <dgm:pt modelId="{B0BBC89A-5B5E-43BF-9218-0BE181DA71A3}" type="sibTrans" cxnId="{20CED56C-FEC5-4B42-A632-75A731716EA0}">
      <dgm:prSet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5DCAC36C-3E5C-4B06-BF5C-7AD840751920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0" dirty="0" smtClean="0">
              <a:solidFill>
                <a:srgbClr val="595959"/>
              </a:solidFill>
            </a:rPr>
            <a:t>Undergraduates / Graduates / Post Docs</a:t>
          </a:r>
          <a:endParaRPr lang="en-US" sz="1400" b="0" dirty="0">
            <a:solidFill>
              <a:srgbClr val="595959"/>
            </a:solidFill>
          </a:endParaRPr>
        </a:p>
      </dgm:t>
    </dgm:pt>
    <dgm:pt modelId="{E61465F6-21D6-4F6A-BFCB-4524FFFC895C}" type="parTrans" cxnId="{EB28EE0C-7669-485B-B434-2155A2035898}">
      <dgm:prSet/>
      <dgm:spPr/>
      <dgm:t>
        <a:bodyPr/>
        <a:lstStyle/>
        <a:p>
          <a:endParaRPr lang="en-US"/>
        </a:p>
      </dgm:t>
    </dgm:pt>
    <dgm:pt modelId="{8F921E47-4DBA-423D-A4A5-95BB55F84AF2}" type="sibTrans" cxnId="{EB28EE0C-7669-485B-B434-2155A2035898}">
      <dgm:prSet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6F3168A-AB89-4317-A55E-BBC3397128BE}">
      <dgm:prSet/>
      <dgm:spPr/>
      <dgm:t>
        <a:bodyPr/>
        <a:lstStyle/>
        <a:p>
          <a:endParaRPr lang="en-US"/>
        </a:p>
      </dgm:t>
    </dgm:pt>
    <dgm:pt modelId="{C50E6192-1863-4912-A11E-C1E9F5F0F42D}" type="parTrans" cxnId="{D06789B1-E183-446E-B650-4346C42DCF7E}">
      <dgm:prSet/>
      <dgm:spPr/>
      <dgm:t>
        <a:bodyPr/>
        <a:lstStyle/>
        <a:p>
          <a:endParaRPr lang="en-US"/>
        </a:p>
      </dgm:t>
    </dgm:pt>
    <dgm:pt modelId="{79D7524F-D190-433F-AB78-97C67D1872C3}" type="sibTrans" cxnId="{D06789B1-E183-446E-B650-4346C42DCF7E}">
      <dgm:prSet/>
      <dgm:spPr/>
      <dgm:t>
        <a:bodyPr/>
        <a:lstStyle/>
        <a:p>
          <a:endParaRPr lang="en-US"/>
        </a:p>
      </dgm:t>
    </dgm:pt>
    <dgm:pt modelId="{F8524DD3-CC74-48ED-A27C-B12F87776C9B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rgbClr val="595959"/>
              </a:solidFill>
            </a:rPr>
            <a:t>Tenure-Track Faculty</a:t>
          </a:r>
          <a:endParaRPr lang="en-US" sz="1400" b="0" dirty="0">
            <a:solidFill>
              <a:srgbClr val="595959"/>
            </a:solidFill>
          </a:endParaRPr>
        </a:p>
      </dgm:t>
    </dgm:pt>
    <dgm:pt modelId="{0DD03165-C83E-4E7E-9238-7144D283242D}" type="parTrans" cxnId="{6F2AA2F4-3ADE-45E0-9B31-6804E8E90981}">
      <dgm:prSet/>
      <dgm:spPr/>
      <dgm:t>
        <a:bodyPr/>
        <a:lstStyle/>
        <a:p>
          <a:endParaRPr lang="en-US"/>
        </a:p>
      </dgm:t>
    </dgm:pt>
    <dgm:pt modelId="{411686B1-E366-473E-A581-E3A77A9FEEB2}" type="sibTrans" cxnId="{6F2AA2F4-3ADE-45E0-9B31-6804E8E90981}">
      <dgm:prSet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60915C5-78EC-4475-AD45-77EE00239A88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4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880E9F-3847-42D1-B818-7B0008727A2F}" type="parTrans" cxnId="{5E0EB447-FEA5-45F3-9326-CCF8BD03A771}">
      <dgm:prSet/>
      <dgm:spPr/>
      <dgm:t>
        <a:bodyPr/>
        <a:lstStyle/>
        <a:p>
          <a:endParaRPr lang="en-US"/>
        </a:p>
      </dgm:t>
    </dgm:pt>
    <dgm:pt modelId="{0A728410-D0D3-4F07-81BD-C0E23F679584}" type="sibTrans" cxnId="{5E0EB447-FEA5-45F3-9326-CCF8BD03A771}">
      <dgm:prSet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5340778-F661-4358-9A8E-32845BBA8719}" type="pres">
      <dgm:prSet presAssocID="{EC9793BE-099C-4358-9D91-9204B64D08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F6C4259-C110-4CF0-8906-496E705A46EB}" type="pres">
      <dgm:prSet presAssocID="{EC9793BE-099C-4358-9D91-9204B64D080C}" presName="dot1" presStyleLbl="alignNode1" presStyleIdx="0" presStyleCnt="13" custScaleX="103459" custScaleY="103459" custLinFactX="283412" custLinFactY="300000" custLinFactNeighborX="300000" custLinFactNeighborY="317763"/>
      <dgm:spPr/>
    </dgm:pt>
    <dgm:pt modelId="{97F3717C-3E40-4063-A913-449607E77274}" type="pres">
      <dgm:prSet presAssocID="{EC9793BE-099C-4358-9D91-9204B64D080C}" presName="dot2" presStyleLbl="alignNode1" presStyleIdx="1" presStyleCnt="13" custScaleX="103459" custScaleY="103459" custLinFactX="1500000" custLinFactY="-1000000" custLinFactNeighborX="1502579" custLinFactNeighborY="-1070269"/>
      <dgm:spPr/>
    </dgm:pt>
    <dgm:pt modelId="{C5415B64-3A08-4947-AA64-1F42812B6529}" type="pres">
      <dgm:prSet presAssocID="{EC9793BE-099C-4358-9D91-9204B64D080C}" presName="dot3" presStyleLbl="alignNode1" presStyleIdx="2" presStyleCnt="13" custScaleX="103459" custScaleY="103459" custLinFactX="400000" custLinFactY="293448" custLinFactNeighborX="431713" custLinFactNeighborY="300000"/>
      <dgm:spPr/>
    </dgm:pt>
    <dgm:pt modelId="{22AD295A-F063-45DD-B521-9338DAAA658A}" type="pres">
      <dgm:prSet presAssocID="{EC9793BE-099C-4358-9D91-9204B64D080C}" presName="dot4" presStyleLbl="alignNode1" presStyleIdx="3" presStyleCnt="13" custScaleX="103459" custScaleY="103459" custLinFactX="1278139" custLinFactY="-362443" custLinFactNeighborX="1300000" custLinFactNeighborY="-400000"/>
      <dgm:spPr/>
    </dgm:pt>
    <dgm:pt modelId="{C384B3F0-97BF-4BCA-9446-DCA4896E7F54}" type="pres">
      <dgm:prSet presAssocID="{EC9793BE-099C-4358-9D91-9204B64D080C}" presName="dot5" presStyleLbl="alignNode1" presStyleIdx="4" presStyleCnt="13" custScaleX="103459" custScaleY="103459" custLinFactX="300000" custLinFactY="230432" custLinFactNeighborX="356659" custLinFactNeighborY="300000"/>
      <dgm:spPr/>
    </dgm:pt>
    <dgm:pt modelId="{26CDB795-630F-4B66-A1A0-83EA7347A761}" type="pres">
      <dgm:prSet presAssocID="{EC9793BE-099C-4358-9D91-9204B64D080C}" presName="dot6" presStyleLbl="alignNode1" presStyleIdx="5" presStyleCnt="13" custScaleX="103459" custScaleY="103459" custLinFactX="500000" custLinFactY="173668" custLinFactNeighborX="508654" custLinFactNeighborY="200000"/>
      <dgm:spPr/>
    </dgm:pt>
    <dgm:pt modelId="{68D30F47-8937-49F4-985A-5955664CE947}" type="pres">
      <dgm:prSet presAssocID="{EC9793BE-099C-4358-9D91-9204B64D080C}" presName="dotArrow1" presStyleLbl="alignNode1" presStyleIdx="6" presStyleCnt="13" custScaleX="103459" custScaleY="103459" custLinFactX="694611" custLinFactNeighborX="700000" custLinFactNeighborY="80347"/>
      <dgm:spPr/>
    </dgm:pt>
    <dgm:pt modelId="{463F5642-C987-42B5-AD74-F4715F9A9413}" type="pres">
      <dgm:prSet presAssocID="{EC9793BE-099C-4358-9D91-9204B64D080C}" presName="dotArrow2" presStyleLbl="alignNode1" presStyleIdx="7" presStyleCnt="13" custScaleX="103459" custScaleY="103459" custLinFactX="694611" custLinFactNeighborX="700000" custLinFactNeighborY="80347"/>
      <dgm:spPr/>
    </dgm:pt>
    <dgm:pt modelId="{0B50CA9C-7D6A-4045-915A-BCA95890F017}" type="pres">
      <dgm:prSet presAssocID="{EC9793BE-099C-4358-9D91-9204B64D080C}" presName="dotArrow3" presStyleLbl="alignNode1" presStyleIdx="8" presStyleCnt="13" custScaleX="103459" custScaleY="103459" custLinFactX="694611" custLinFactNeighborX="700000" custLinFactNeighborY="80347"/>
      <dgm:spPr/>
    </dgm:pt>
    <dgm:pt modelId="{FB5ECBF9-BA52-4BCF-9AEB-A18A01B4DCFA}" type="pres">
      <dgm:prSet presAssocID="{EC9793BE-099C-4358-9D91-9204B64D080C}" presName="dotArrow4" presStyleLbl="alignNode1" presStyleIdx="9" presStyleCnt="13" custScaleX="103459" custScaleY="103459" custLinFactX="694611" custLinFactNeighborX="700000" custLinFactNeighborY="80347"/>
      <dgm:spPr/>
    </dgm:pt>
    <dgm:pt modelId="{1B04EC45-141F-45C7-AD29-F0EB3EBC84B4}" type="pres">
      <dgm:prSet presAssocID="{EC9793BE-099C-4358-9D91-9204B64D080C}" presName="dotArrow5" presStyleLbl="alignNode1" presStyleIdx="10" presStyleCnt="13" custScaleX="103459" custScaleY="103459" custLinFactX="694611" custLinFactNeighborX="700000" custLinFactNeighborY="80347"/>
      <dgm:spPr/>
    </dgm:pt>
    <dgm:pt modelId="{45085314-6B7C-44AC-B921-A429C3F6062D}" type="pres">
      <dgm:prSet presAssocID="{EC9793BE-099C-4358-9D91-9204B64D080C}" presName="dotArrow6" presStyleLbl="alignNode1" presStyleIdx="11" presStyleCnt="13" custScaleX="103459" custScaleY="103459" custLinFactX="694611" custLinFactNeighborX="700000" custLinFactNeighborY="80347"/>
      <dgm:spPr/>
    </dgm:pt>
    <dgm:pt modelId="{782FEDC3-EAFA-4E17-9F53-AACAFD1ABB13}" type="pres">
      <dgm:prSet presAssocID="{EC9793BE-099C-4358-9D91-9204B64D080C}" presName="dotArrow7" presStyleLbl="alignNode1" presStyleIdx="12" presStyleCnt="13" custScaleX="103459" custScaleY="103459" custLinFactX="670050" custLinFactNeighborX="700000" custLinFactNeighborY="80347"/>
      <dgm:spPr/>
    </dgm:pt>
    <dgm:pt modelId="{3FA4CBBF-E131-4106-976F-4A46351B8B05}" type="pres">
      <dgm:prSet presAssocID="{9AB410A8-E8D7-41A8-A0FB-00E6CF3FBA72}" presName="parTx1" presStyleLbl="node1" presStyleIdx="0" presStyleCnt="4" custScaleX="49841" custScaleY="92089" custLinFactNeighborX="-52120" custLinFactNeighborY="79700"/>
      <dgm:spPr/>
      <dgm:t>
        <a:bodyPr/>
        <a:lstStyle/>
        <a:p>
          <a:endParaRPr lang="en-US"/>
        </a:p>
      </dgm:t>
    </dgm:pt>
    <dgm:pt modelId="{FD5EF0B8-B1CD-4A32-8BBE-A57F322D5867}" type="pres">
      <dgm:prSet presAssocID="{B0BBC89A-5B5E-43BF-9218-0BE181DA71A3}" presName="picture1" presStyleCnt="0"/>
      <dgm:spPr/>
    </dgm:pt>
    <dgm:pt modelId="{4B949EF9-7433-44AE-A78E-6CADCCA3D677}" type="pres">
      <dgm:prSet presAssocID="{B0BBC89A-5B5E-43BF-9218-0BE181DA71A3}" presName="imageRepeatNode" presStyleLbl="fgImgPlace1" presStyleIdx="0" presStyleCnt="4" custScaleX="103460" custScaleY="103460" custLinFactX="18838" custLinFactNeighborX="100000" custLinFactNeighborY="81663"/>
      <dgm:spPr/>
      <dgm:t>
        <a:bodyPr/>
        <a:lstStyle/>
        <a:p>
          <a:endParaRPr lang="en-US"/>
        </a:p>
      </dgm:t>
    </dgm:pt>
    <dgm:pt modelId="{A9D50108-2E4E-41A4-848F-A04CF640E6A7}" type="pres">
      <dgm:prSet presAssocID="{5DCAC36C-3E5C-4B06-BF5C-7AD840751920}" presName="parTx2" presStyleLbl="node1" presStyleIdx="1" presStyleCnt="4" custScaleX="100252" custScaleY="115979" custLinFactX="-315" custLinFactNeighborX="-100000" custLinFactNeighborY="-12276"/>
      <dgm:spPr/>
      <dgm:t>
        <a:bodyPr/>
        <a:lstStyle/>
        <a:p>
          <a:endParaRPr lang="en-US"/>
        </a:p>
      </dgm:t>
    </dgm:pt>
    <dgm:pt modelId="{2B08A958-2007-41FA-8D81-8509C3DB0CE7}" type="pres">
      <dgm:prSet presAssocID="{8F921E47-4DBA-423D-A4A5-95BB55F84AF2}" presName="picture2" presStyleCnt="0"/>
      <dgm:spPr/>
    </dgm:pt>
    <dgm:pt modelId="{0932EEC9-0116-4999-B8B0-5D625E801362}" type="pres">
      <dgm:prSet presAssocID="{8F921E47-4DBA-423D-A4A5-95BB55F84AF2}" presName="imageRepeatNode" presStyleLbl="fgImgPlace1" presStyleIdx="1" presStyleCnt="4" custScaleX="101172" custScaleY="101154" custLinFactNeighborX="57698" custLinFactNeighborY="34229"/>
      <dgm:spPr/>
      <dgm:t>
        <a:bodyPr/>
        <a:lstStyle/>
        <a:p>
          <a:endParaRPr lang="en-US"/>
        </a:p>
      </dgm:t>
    </dgm:pt>
    <dgm:pt modelId="{7AB1D04C-8237-426D-BDCD-FCF31495A1A6}" type="pres">
      <dgm:prSet presAssocID="{F8524DD3-CC74-48ED-A27C-B12F87776C9B}" presName="parTx3" presStyleLbl="node1" presStyleIdx="2" presStyleCnt="4" custScaleX="102386" custScaleY="100964" custLinFactNeighborX="-83057" custLinFactNeighborY="-21546"/>
      <dgm:spPr/>
      <dgm:t>
        <a:bodyPr/>
        <a:lstStyle/>
        <a:p>
          <a:endParaRPr lang="en-US"/>
        </a:p>
      </dgm:t>
    </dgm:pt>
    <dgm:pt modelId="{73F4DFF9-BC20-48F3-BD39-57E4B8C53367}" type="pres">
      <dgm:prSet presAssocID="{F8524DD3-CC74-48ED-A27C-B12F87776C9B}" presName="desTx3" presStyleLbl="revTx" presStyleIdx="0" presStyleCnt="1" custScaleX="103460" custScaleY="103460" custLinFactY="65360" custLinFactNeighborX="2596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6F494-C902-4AE2-98E7-BC6BC2970733}" type="pres">
      <dgm:prSet presAssocID="{411686B1-E366-473E-A581-E3A77A9FEEB2}" presName="picture3" presStyleCnt="0"/>
      <dgm:spPr/>
    </dgm:pt>
    <dgm:pt modelId="{755D6483-A359-424B-B9BC-4B9487EE509C}" type="pres">
      <dgm:prSet presAssocID="{411686B1-E366-473E-A581-E3A77A9FEEB2}" presName="imageRepeatNode" presStyleLbl="fgImgPlace1" presStyleIdx="2" presStyleCnt="4" custScaleX="100493" custScaleY="100493" custLinFactNeighborX="93511" custLinFactNeighborY="28684"/>
      <dgm:spPr/>
      <dgm:t>
        <a:bodyPr/>
        <a:lstStyle/>
        <a:p>
          <a:endParaRPr lang="en-US"/>
        </a:p>
      </dgm:t>
    </dgm:pt>
    <dgm:pt modelId="{4C8A9A48-FC06-431E-A154-4687A24C971A}" type="pres">
      <dgm:prSet presAssocID="{A60915C5-78EC-4475-AD45-77EE00239A88}" presName="parTx4" presStyleLbl="node1" presStyleIdx="3" presStyleCnt="4" custScaleX="80482" custScaleY="95389" custLinFactNeighborX="-57180" custLinFactNeighborY="-34323"/>
      <dgm:spPr/>
      <dgm:t>
        <a:bodyPr/>
        <a:lstStyle/>
        <a:p>
          <a:endParaRPr lang="en-US"/>
        </a:p>
      </dgm:t>
    </dgm:pt>
    <dgm:pt modelId="{CE40C7D2-A564-4584-B474-0AEC42CF9C3B}" type="pres">
      <dgm:prSet presAssocID="{0A728410-D0D3-4F07-81BD-C0E23F679584}" presName="picture4" presStyleCnt="0"/>
      <dgm:spPr/>
    </dgm:pt>
    <dgm:pt modelId="{1A2D7835-DC24-4F23-AF7D-E3D1D643E2D8}" type="pres">
      <dgm:prSet presAssocID="{0A728410-D0D3-4F07-81BD-C0E23F679584}" presName="imageRepeatNode" presStyleLbl="fgImgPlace1" presStyleIdx="3" presStyleCnt="4" custScaleX="103927" custScaleY="103927" custLinFactX="31468" custLinFactNeighborX="100000" custLinFactNeighborY="20683"/>
      <dgm:spPr/>
      <dgm:t>
        <a:bodyPr/>
        <a:lstStyle/>
        <a:p>
          <a:endParaRPr lang="en-US"/>
        </a:p>
      </dgm:t>
    </dgm:pt>
  </dgm:ptLst>
  <dgm:cxnLst>
    <dgm:cxn modelId="{017AB667-6447-FC44-9DF5-51CBCEA1F9FE}" type="presOf" srcId="{5DCAC36C-3E5C-4B06-BF5C-7AD840751920}" destId="{A9D50108-2E4E-41A4-848F-A04CF640E6A7}" srcOrd="0" destOrd="0" presId="urn:microsoft.com/office/officeart/2008/layout/AscendingPictureAccentProcess"/>
    <dgm:cxn modelId="{5E0EB447-FEA5-45F3-9326-CCF8BD03A771}" srcId="{EC9793BE-099C-4358-9D91-9204B64D080C}" destId="{A60915C5-78EC-4475-AD45-77EE00239A88}" srcOrd="3" destOrd="0" parTransId="{13880E9F-3847-42D1-B818-7B0008727A2F}" sibTransId="{0A728410-D0D3-4F07-81BD-C0E23F679584}"/>
    <dgm:cxn modelId="{B3414D01-BB88-8B4F-A2D0-98D6E0069CDB}" type="presOf" srcId="{EC9793BE-099C-4358-9D91-9204B64D080C}" destId="{85340778-F661-4358-9A8E-32845BBA8719}" srcOrd="0" destOrd="0" presId="urn:microsoft.com/office/officeart/2008/layout/AscendingPictureAccentProcess"/>
    <dgm:cxn modelId="{EB28EE0C-7669-485B-B434-2155A2035898}" srcId="{EC9793BE-099C-4358-9D91-9204B64D080C}" destId="{5DCAC36C-3E5C-4B06-BF5C-7AD840751920}" srcOrd="1" destOrd="0" parTransId="{E61465F6-21D6-4F6A-BFCB-4524FFFC895C}" sibTransId="{8F921E47-4DBA-423D-A4A5-95BB55F84AF2}"/>
    <dgm:cxn modelId="{A1173E53-9ED5-3A43-9733-D2545A07D0F9}" type="presOf" srcId="{411686B1-E366-473E-A581-E3A77A9FEEB2}" destId="{755D6483-A359-424B-B9BC-4B9487EE509C}" srcOrd="0" destOrd="0" presId="urn:microsoft.com/office/officeart/2008/layout/AscendingPictureAccentProcess"/>
    <dgm:cxn modelId="{A940E841-0796-9545-8499-6AD92DDBF417}" type="presOf" srcId="{B0BBC89A-5B5E-43BF-9218-0BE181DA71A3}" destId="{4B949EF9-7433-44AE-A78E-6CADCCA3D677}" srcOrd="0" destOrd="0" presId="urn:microsoft.com/office/officeart/2008/layout/AscendingPictureAccentProcess"/>
    <dgm:cxn modelId="{6A1204EC-AC6E-D74C-9FE7-4E670985D238}" type="presOf" srcId="{F6F3168A-AB89-4317-A55E-BBC3397128BE}" destId="{73F4DFF9-BC20-48F3-BD39-57E4B8C53367}" srcOrd="0" destOrd="0" presId="urn:microsoft.com/office/officeart/2008/layout/AscendingPictureAccentProcess"/>
    <dgm:cxn modelId="{B757EA2F-91B9-904D-B991-89068CAA918C}" type="presOf" srcId="{8F921E47-4DBA-423D-A4A5-95BB55F84AF2}" destId="{0932EEC9-0116-4999-B8B0-5D625E801362}" srcOrd="0" destOrd="0" presId="urn:microsoft.com/office/officeart/2008/layout/AscendingPictureAccentProcess"/>
    <dgm:cxn modelId="{ACF11074-1C5E-534C-9869-0A9AD2D9E026}" type="presOf" srcId="{0A728410-D0D3-4F07-81BD-C0E23F679584}" destId="{1A2D7835-DC24-4F23-AF7D-E3D1D643E2D8}" srcOrd="0" destOrd="0" presId="urn:microsoft.com/office/officeart/2008/layout/AscendingPictureAccentProcess"/>
    <dgm:cxn modelId="{6F2AA2F4-3ADE-45E0-9B31-6804E8E90981}" srcId="{EC9793BE-099C-4358-9D91-9204B64D080C}" destId="{F8524DD3-CC74-48ED-A27C-B12F87776C9B}" srcOrd="2" destOrd="0" parTransId="{0DD03165-C83E-4E7E-9238-7144D283242D}" sibTransId="{411686B1-E366-473E-A581-E3A77A9FEEB2}"/>
    <dgm:cxn modelId="{5EF60F28-3BE2-7F4B-AD18-50B991D2B46C}" type="presOf" srcId="{A60915C5-78EC-4475-AD45-77EE00239A88}" destId="{4C8A9A48-FC06-431E-A154-4687A24C971A}" srcOrd="0" destOrd="0" presId="urn:microsoft.com/office/officeart/2008/layout/AscendingPictureAccentProcess"/>
    <dgm:cxn modelId="{D06789B1-E183-446E-B650-4346C42DCF7E}" srcId="{F8524DD3-CC74-48ED-A27C-B12F87776C9B}" destId="{F6F3168A-AB89-4317-A55E-BBC3397128BE}" srcOrd="0" destOrd="0" parTransId="{C50E6192-1863-4912-A11E-C1E9F5F0F42D}" sibTransId="{79D7524F-D190-433F-AB78-97C67D1872C3}"/>
    <dgm:cxn modelId="{20CED56C-FEC5-4B42-A632-75A731716EA0}" srcId="{EC9793BE-099C-4358-9D91-9204B64D080C}" destId="{9AB410A8-E8D7-41A8-A0FB-00E6CF3FBA72}" srcOrd="0" destOrd="0" parTransId="{A24CB27B-78DD-4A45-B2CF-ED8B824702BC}" sibTransId="{B0BBC89A-5B5E-43BF-9218-0BE181DA71A3}"/>
    <dgm:cxn modelId="{D7C13919-5FDC-EE42-B72C-4605DA7796D0}" type="presOf" srcId="{9AB410A8-E8D7-41A8-A0FB-00E6CF3FBA72}" destId="{3FA4CBBF-E131-4106-976F-4A46351B8B05}" srcOrd="0" destOrd="0" presId="urn:microsoft.com/office/officeart/2008/layout/AscendingPictureAccentProcess"/>
    <dgm:cxn modelId="{CDEFD677-D019-F044-A40F-028358F5250C}" type="presOf" srcId="{F8524DD3-CC74-48ED-A27C-B12F87776C9B}" destId="{7AB1D04C-8237-426D-BDCD-FCF31495A1A6}" srcOrd="0" destOrd="0" presId="urn:microsoft.com/office/officeart/2008/layout/AscendingPictureAccentProcess"/>
    <dgm:cxn modelId="{168487E9-9678-524E-8B6B-27D9FD4878B2}" type="presParOf" srcId="{85340778-F661-4358-9A8E-32845BBA8719}" destId="{DF6C4259-C110-4CF0-8906-496E705A46EB}" srcOrd="0" destOrd="0" presId="urn:microsoft.com/office/officeart/2008/layout/AscendingPictureAccentProcess"/>
    <dgm:cxn modelId="{286F4D23-711C-E441-9884-133868DF8042}" type="presParOf" srcId="{85340778-F661-4358-9A8E-32845BBA8719}" destId="{97F3717C-3E40-4063-A913-449607E77274}" srcOrd="1" destOrd="0" presId="urn:microsoft.com/office/officeart/2008/layout/AscendingPictureAccentProcess"/>
    <dgm:cxn modelId="{F6E49F76-2A76-494E-BBEB-70CAA0B824EB}" type="presParOf" srcId="{85340778-F661-4358-9A8E-32845BBA8719}" destId="{C5415B64-3A08-4947-AA64-1F42812B6529}" srcOrd="2" destOrd="0" presId="urn:microsoft.com/office/officeart/2008/layout/AscendingPictureAccentProcess"/>
    <dgm:cxn modelId="{FB89AB95-997C-244D-9B3C-5DEF42DC34F0}" type="presParOf" srcId="{85340778-F661-4358-9A8E-32845BBA8719}" destId="{22AD295A-F063-45DD-B521-9338DAAA658A}" srcOrd="3" destOrd="0" presId="urn:microsoft.com/office/officeart/2008/layout/AscendingPictureAccentProcess"/>
    <dgm:cxn modelId="{6A3697DF-1F26-264F-A640-A091D844041C}" type="presParOf" srcId="{85340778-F661-4358-9A8E-32845BBA8719}" destId="{C384B3F0-97BF-4BCA-9446-DCA4896E7F54}" srcOrd="4" destOrd="0" presId="urn:microsoft.com/office/officeart/2008/layout/AscendingPictureAccentProcess"/>
    <dgm:cxn modelId="{C22BDD6B-A889-B14D-9E2E-075A34F16229}" type="presParOf" srcId="{85340778-F661-4358-9A8E-32845BBA8719}" destId="{26CDB795-630F-4B66-A1A0-83EA7347A761}" srcOrd="5" destOrd="0" presId="urn:microsoft.com/office/officeart/2008/layout/AscendingPictureAccentProcess"/>
    <dgm:cxn modelId="{942B1D8D-5651-5340-9026-979950CE2648}" type="presParOf" srcId="{85340778-F661-4358-9A8E-32845BBA8719}" destId="{68D30F47-8937-49F4-985A-5955664CE947}" srcOrd="6" destOrd="0" presId="urn:microsoft.com/office/officeart/2008/layout/AscendingPictureAccentProcess"/>
    <dgm:cxn modelId="{5BABEA6A-B64C-B449-B5D5-D0BE24F2079B}" type="presParOf" srcId="{85340778-F661-4358-9A8E-32845BBA8719}" destId="{463F5642-C987-42B5-AD74-F4715F9A9413}" srcOrd="7" destOrd="0" presId="urn:microsoft.com/office/officeart/2008/layout/AscendingPictureAccentProcess"/>
    <dgm:cxn modelId="{36256B06-DBFF-EF44-AB1B-A9170AD6A07B}" type="presParOf" srcId="{85340778-F661-4358-9A8E-32845BBA8719}" destId="{0B50CA9C-7D6A-4045-915A-BCA95890F017}" srcOrd="8" destOrd="0" presId="urn:microsoft.com/office/officeart/2008/layout/AscendingPictureAccentProcess"/>
    <dgm:cxn modelId="{18D69A6F-D81C-004C-B8BE-23909027428F}" type="presParOf" srcId="{85340778-F661-4358-9A8E-32845BBA8719}" destId="{FB5ECBF9-BA52-4BCF-9AEB-A18A01B4DCFA}" srcOrd="9" destOrd="0" presId="urn:microsoft.com/office/officeart/2008/layout/AscendingPictureAccentProcess"/>
    <dgm:cxn modelId="{125303FC-C5C6-FA44-A54C-0AD515AFFDB7}" type="presParOf" srcId="{85340778-F661-4358-9A8E-32845BBA8719}" destId="{1B04EC45-141F-45C7-AD29-F0EB3EBC84B4}" srcOrd="10" destOrd="0" presId="urn:microsoft.com/office/officeart/2008/layout/AscendingPictureAccentProcess"/>
    <dgm:cxn modelId="{3D948A83-AF45-B84C-9E9D-1B5021D5B7C8}" type="presParOf" srcId="{85340778-F661-4358-9A8E-32845BBA8719}" destId="{45085314-6B7C-44AC-B921-A429C3F6062D}" srcOrd="11" destOrd="0" presId="urn:microsoft.com/office/officeart/2008/layout/AscendingPictureAccentProcess"/>
    <dgm:cxn modelId="{BE4A4E80-CEE1-494A-A76D-EAF1DE110DC9}" type="presParOf" srcId="{85340778-F661-4358-9A8E-32845BBA8719}" destId="{782FEDC3-EAFA-4E17-9F53-AACAFD1ABB13}" srcOrd="12" destOrd="0" presId="urn:microsoft.com/office/officeart/2008/layout/AscendingPictureAccentProcess"/>
    <dgm:cxn modelId="{C7AF8666-83B5-1E4D-8AB9-714723491BDF}" type="presParOf" srcId="{85340778-F661-4358-9A8E-32845BBA8719}" destId="{3FA4CBBF-E131-4106-976F-4A46351B8B05}" srcOrd="13" destOrd="0" presId="urn:microsoft.com/office/officeart/2008/layout/AscendingPictureAccentProcess"/>
    <dgm:cxn modelId="{41C6F1BD-41C8-B042-B0A2-15BDF23B52E6}" type="presParOf" srcId="{85340778-F661-4358-9A8E-32845BBA8719}" destId="{FD5EF0B8-B1CD-4A32-8BBE-A57F322D5867}" srcOrd="14" destOrd="0" presId="urn:microsoft.com/office/officeart/2008/layout/AscendingPictureAccentProcess"/>
    <dgm:cxn modelId="{36380902-0A23-284E-928F-7F9EF1A8C85F}" type="presParOf" srcId="{FD5EF0B8-B1CD-4A32-8BBE-A57F322D5867}" destId="{4B949EF9-7433-44AE-A78E-6CADCCA3D677}" srcOrd="0" destOrd="0" presId="urn:microsoft.com/office/officeart/2008/layout/AscendingPictureAccentProcess"/>
    <dgm:cxn modelId="{3850A6E9-2181-0A4C-B69C-EE53D2B0EDD9}" type="presParOf" srcId="{85340778-F661-4358-9A8E-32845BBA8719}" destId="{A9D50108-2E4E-41A4-848F-A04CF640E6A7}" srcOrd="15" destOrd="0" presId="urn:microsoft.com/office/officeart/2008/layout/AscendingPictureAccentProcess"/>
    <dgm:cxn modelId="{429208EC-3864-4449-B8FA-8BFC4C6F61D2}" type="presParOf" srcId="{85340778-F661-4358-9A8E-32845BBA8719}" destId="{2B08A958-2007-41FA-8D81-8509C3DB0CE7}" srcOrd="16" destOrd="0" presId="urn:microsoft.com/office/officeart/2008/layout/AscendingPictureAccentProcess"/>
    <dgm:cxn modelId="{ECFE887D-DEA1-4643-8A2D-6EAAD7DBF96B}" type="presParOf" srcId="{2B08A958-2007-41FA-8D81-8509C3DB0CE7}" destId="{0932EEC9-0116-4999-B8B0-5D625E801362}" srcOrd="0" destOrd="0" presId="urn:microsoft.com/office/officeart/2008/layout/AscendingPictureAccentProcess"/>
    <dgm:cxn modelId="{B7AC6315-BFE7-8240-891D-4C7823AD5F1C}" type="presParOf" srcId="{85340778-F661-4358-9A8E-32845BBA8719}" destId="{7AB1D04C-8237-426D-BDCD-FCF31495A1A6}" srcOrd="17" destOrd="0" presId="urn:microsoft.com/office/officeart/2008/layout/AscendingPictureAccentProcess"/>
    <dgm:cxn modelId="{8D8F261F-34D0-9742-9FD4-ED39011A3FCE}" type="presParOf" srcId="{85340778-F661-4358-9A8E-32845BBA8719}" destId="{73F4DFF9-BC20-48F3-BD39-57E4B8C53367}" srcOrd="18" destOrd="0" presId="urn:microsoft.com/office/officeart/2008/layout/AscendingPictureAccentProcess"/>
    <dgm:cxn modelId="{E0D71BFC-7D03-104C-A65B-2BC7A14D8B13}" type="presParOf" srcId="{85340778-F661-4358-9A8E-32845BBA8719}" destId="{74F6F494-C902-4AE2-98E7-BC6BC2970733}" srcOrd="19" destOrd="0" presId="urn:microsoft.com/office/officeart/2008/layout/AscendingPictureAccentProcess"/>
    <dgm:cxn modelId="{B21FF9C9-3D10-0D49-9932-D9F3A4B2BD04}" type="presParOf" srcId="{74F6F494-C902-4AE2-98E7-BC6BC2970733}" destId="{755D6483-A359-424B-B9BC-4B9487EE509C}" srcOrd="0" destOrd="0" presId="urn:microsoft.com/office/officeart/2008/layout/AscendingPictureAccentProcess"/>
    <dgm:cxn modelId="{DD894F87-EBF8-6B47-8BC0-4B4B1FA07F6A}" type="presParOf" srcId="{85340778-F661-4358-9A8E-32845BBA8719}" destId="{4C8A9A48-FC06-431E-A154-4687A24C971A}" srcOrd="20" destOrd="0" presId="urn:microsoft.com/office/officeart/2008/layout/AscendingPictureAccentProcess"/>
    <dgm:cxn modelId="{59EC82D6-BC75-334C-B2E1-221A28335F1A}" type="presParOf" srcId="{85340778-F661-4358-9A8E-32845BBA8719}" destId="{CE40C7D2-A564-4584-B474-0AEC42CF9C3B}" srcOrd="21" destOrd="0" presId="urn:microsoft.com/office/officeart/2008/layout/AscendingPictureAccentProcess"/>
    <dgm:cxn modelId="{DE24A4BA-E58E-2B4A-AE93-B9A9AB3DC982}" type="presParOf" srcId="{CE40C7D2-A564-4584-B474-0AEC42CF9C3B}" destId="{1A2D7835-DC24-4F23-AF7D-E3D1D643E2D8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9793BE-099C-4358-9D91-9204B64D080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410A8-E8D7-41A8-A0FB-00E6CF3FBA72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2000" b="0" dirty="0" smtClean="0">
              <a:solidFill>
                <a:srgbClr val="595959"/>
              </a:solidFill>
            </a:rPr>
            <a:t>K-12</a:t>
          </a:r>
          <a:endParaRPr lang="en-US" sz="2000" b="0" dirty="0">
            <a:solidFill>
              <a:srgbClr val="595959"/>
            </a:solidFill>
          </a:endParaRPr>
        </a:p>
      </dgm:t>
    </dgm:pt>
    <dgm:pt modelId="{A24CB27B-78DD-4A45-B2CF-ED8B824702BC}" type="parTrans" cxnId="{20CED56C-FEC5-4B42-A632-75A731716EA0}">
      <dgm:prSet/>
      <dgm:spPr/>
      <dgm:t>
        <a:bodyPr/>
        <a:lstStyle/>
        <a:p>
          <a:endParaRPr lang="en-US"/>
        </a:p>
      </dgm:t>
    </dgm:pt>
    <dgm:pt modelId="{B0BBC89A-5B5E-43BF-9218-0BE181DA71A3}" type="sibTrans" cxnId="{20CED56C-FEC5-4B42-A632-75A731716EA0}">
      <dgm:prSet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5DCAC36C-3E5C-4B06-BF5C-7AD840751920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600" b="0" dirty="0" smtClean="0">
              <a:solidFill>
                <a:srgbClr val="595959"/>
              </a:solidFill>
            </a:rPr>
            <a:t>Undergraduates / Graduates / Post Docs</a:t>
          </a:r>
          <a:endParaRPr lang="en-US" sz="1600" b="0" dirty="0">
            <a:solidFill>
              <a:srgbClr val="595959"/>
            </a:solidFill>
          </a:endParaRPr>
        </a:p>
      </dgm:t>
    </dgm:pt>
    <dgm:pt modelId="{E61465F6-21D6-4F6A-BFCB-4524FFFC895C}" type="parTrans" cxnId="{EB28EE0C-7669-485B-B434-2155A2035898}">
      <dgm:prSet/>
      <dgm:spPr/>
      <dgm:t>
        <a:bodyPr/>
        <a:lstStyle/>
        <a:p>
          <a:endParaRPr lang="en-US"/>
        </a:p>
      </dgm:t>
    </dgm:pt>
    <dgm:pt modelId="{8F921E47-4DBA-423D-A4A5-95BB55F84AF2}" type="sibTrans" cxnId="{EB28EE0C-7669-485B-B434-2155A2035898}">
      <dgm:prSet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6F3168A-AB89-4317-A55E-BBC3397128BE}">
      <dgm:prSet/>
      <dgm:spPr/>
      <dgm:t>
        <a:bodyPr/>
        <a:lstStyle/>
        <a:p>
          <a:endParaRPr lang="en-US"/>
        </a:p>
      </dgm:t>
    </dgm:pt>
    <dgm:pt modelId="{C50E6192-1863-4912-A11E-C1E9F5F0F42D}" type="parTrans" cxnId="{D06789B1-E183-446E-B650-4346C42DCF7E}">
      <dgm:prSet/>
      <dgm:spPr/>
      <dgm:t>
        <a:bodyPr/>
        <a:lstStyle/>
        <a:p>
          <a:endParaRPr lang="en-US"/>
        </a:p>
      </dgm:t>
    </dgm:pt>
    <dgm:pt modelId="{79D7524F-D190-433F-AB78-97C67D1872C3}" type="sibTrans" cxnId="{D06789B1-E183-446E-B650-4346C42DCF7E}">
      <dgm:prSet/>
      <dgm:spPr/>
      <dgm:t>
        <a:bodyPr/>
        <a:lstStyle/>
        <a:p>
          <a:endParaRPr lang="en-US"/>
        </a:p>
      </dgm:t>
    </dgm:pt>
    <dgm:pt modelId="{F8524DD3-CC74-48ED-A27C-B12F87776C9B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800" b="0" dirty="0" smtClean="0">
              <a:solidFill>
                <a:srgbClr val="595959"/>
              </a:solidFill>
            </a:rPr>
            <a:t>Tenure-Track Faculty</a:t>
          </a:r>
          <a:endParaRPr lang="en-US" sz="1800" b="0" dirty="0">
            <a:solidFill>
              <a:srgbClr val="595959"/>
            </a:solidFill>
          </a:endParaRPr>
        </a:p>
      </dgm:t>
    </dgm:pt>
    <dgm:pt modelId="{0DD03165-C83E-4E7E-9238-7144D283242D}" type="parTrans" cxnId="{6F2AA2F4-3ADE-45E0-9B31-6804E8E90981}">
      <dgm:prSet/>
      <dgm:spPr/>
      <dgm:t>
        <a:bodyPr/>
        <a:lstStyle/>
        <a:p>
          <a:endParaRPr lang="en-US"/>
        </a:p>
      </dgm:t>
    </dgm:pt>
    <dgm:pt modelId="{411686B1-E366-473E-A581-E3A77A9FEEB2}" type="sibTrans" cxnId="{6F2AA2F4-3ADE-45E0-9B31-6804E8E90981}">
      <dgm:prSet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60915C5-78EC-4475-AD45-77EE00239A88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800" b="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8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880E9F-3847-42D1-B818-7B0008727A2F}" type="parTrans" cxnId="{5E0EB447-FEA5-45F3-9326-CCF8BD03A771}">
      <dgm:prSet/>
      <dgm:spPr/>
      <dgm:t>
        <a:bodyPr/>
        <a:lstStyle/>
        <a:p>
          <a:endParaRPr lang="en-US"/>
        </a:p>
      </dgm:t>
    </dgm:pt>
    <dgm:pt modelId="{0A728410-D0D3-4F07-81BD-C0E23F679584}" type="sibTrans" cxnId="{5E0EB447-FEA5-45F3-9326-CCF8BD03A771}">
      <dgm:prSet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5340778-F661-4358-9A8E-32845BBA8719}" type="pres">
      <dgm:prSet presAssocID="{EC9793BE-099C-4358-9D91-9204B64D08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F6C4259-C110-4CF0-8906-496E705A46EB}" type="pres">
      <dgm:prSet presAssocID="{EC9793BE-099C-4358-9D91-9204B64D080C}" presName="dot1" presStyleLbl="alignNode1" presStyleIdx="0" presStyleCnt="13" custScaleX="103459" custScaleY="103459" custLinFactX="283412" custLinFactY="300000" custLinFactNeighborX="300000" custLinFactNeighborY="317763"/>
      <dgm:spPr/>
    </dgm:pt>
    <dgm:pt modelId="{97F3717C-3E40-4063-A913-449607E77274}" type="pres">
      <dgm:prSet presAssocID="{EC9793BE-099C-4358-9D91-9204B64D080C}" presName="dot2" presStyleLbl="alignNode1" presStyleIdx="1" presStyleCnt="13" custScaleX="103459" custScaleY="103459" custLinFactX="1500000" custLinFactY="-1000000" custLinFactNeighborX="1502579" custLinFactNeighborY="-1070269"/>
      <dgm:spPr/>
    </dgm:pt>
    <dgm:pt modelId="{C5415B64-3A08-4947-AA64-1F42812B6529}" type="pres">
      <dgm:prSet presAssocID="{EC9793BE-099C-4358-9D91-9204B64D080C}" presName="dot3" presStyleLbl="alignNode1" presStyleIdx="2" presStyleCnt="13" custScaleX="103459" custScaleY="103459" custLinFactX="400000" custLinFactY="293448" custLinFactNeighborX="431713" custLinFactNeighborY="300000"/>
      <dgm:spPr/>
    </dgm:pt>
    <dgm:pt modelId="{22AD295A-F063-45DD-B521-9338DAAA658A}" type="pres">
      <dgm:prSet presAssocID="{EC9793BE-099C-4358-9D91-9204B64D080C}" presName="dot4" presStyleLbl="alignNode1" presStyleIdx="3" presStyleCnt="13" custScaleX="103459" custScaleY="103459" custLinFactX="1278139" custLinFactY="-362443" custLinFactNeighborX="1300000" custLinFactNeighborY="-400000"/>
      <dgm:spPr/>
    </dgm:pt>
    <dgm:pt modelId="{C384B3F0-97BF-4BCA-9446-DCA4896E7F54}" type="pres">
      <dgm:prSet presAssocID="{EC9793BE-099C-4358-9D91-9204B64D080C}" presName="dot5" presStyleLbl="alignNode1" presStyleIdx="4" presStyleCnt="13" custScaleX="103459" custScaleY="103459" custLinFactX="300000" custLinFactY="230432" custLinFactNeighborX="356659" custLinFactNeighborY="300000"/>
      <dgm:spPr/>
    </dgm:pt>
    <dgm:pt modelId="{26CDB795-630F-4B66-A1A0-83EA7347A761}" type="pres">
      <dgm:prSet presAssocID="{EC9793BE-099C-4358-9D91-9204B64D080C}" presName="dot6" presStyleLbl="alignNode1" presStyleIdx="5" presStyleCnt="13" custScaleX="103459" custScaleY="103459" custLinFactX="500000" custLinFactY="173668" custLinFactNeighborX="508654" custLinFactNeighborY="200000"/>
      <dgm:spPr/>
    </dgm:pt>
    <dgm:pt modelId="{68D30F47-8937-49F4-985A-5955664CE947}" type="pres">
      <dgm:prSet presAssocID="{EC9793BE-099C-4358-9D91-9204B64D080C}" presName="dotArrow1" presStyleLbl="alignNode1" presStyleIdx="6" presStyleCnt="13" custScaleX="103459" custScaleY="103459" custLinFactX="694611" custLinFactNeighborX="700000" custLinFactNeighborY="80347"/>
      <dgm:spPr/>
    </dgm:pt>
    <dgm:pt modelId="{463F5642-C987-42B5-AD74-F4715F9A9413}" type="pres">
      <dgm:prSet presAssocID="{EC9793BE-099C-4358-9D91-9204B64D080C}" presName="dotArrow2" presStyleLbl="alignNode1" presStyleIdx="7" presStyleCnt="13" custScaleX="103459" custScaleY="103459" custLinFactX="694611" custLinFactNeighborX="700000" custLinFactNeighborY="80347"/>
      <dgm:spPr/>
    </dgm:pt>
    <dgm:pt modelId="{0B50CA9C-7D6A-4045-915A-BCA95890F017}" type="pres">
      <dgm:prSet presAssocID="{EC9793BE-099C-4358-9D91-9204B64D080C}" presName="dotArrow3" presStyleLbl="alignNode1" presStyleIdx="8" presStyleCnt="13" custScaleX="103459" custScaleY="103459" custLinFactX="694611" custLinFactNeighborX="700000" custLinFactNeighborY="80347"/>
      <dgm:spPr/>
    </dgm:pt>
    <dgm:pt modelId="{FB5ECBF9-BA52-4BCF-9AEB-A18A01B4DCFA}" type="pres">
      <dgm:prSet presAssocID="{EC9793BE-099C-4358-9D91-9204B64D080C}" presName="dotArrow4" presStyleLbl="alignNode1" presStyleIdx="9" presStyleCnt="13" custScaleX="103459" custScaleY="103459" custLinFactX="694611" custLinFactNeighborX="700000" custLinFactNeighborY="80347"/>
      <dgm:spPr/>
    </dgm:pt>
    <dgm:pt modelId="{1B04EC45-141F-45C7-AD29-F0EB3EBC84B4}" type="pres">
      <dgm:prSet presAssocID="{EC9793BE-099C-4358-9D91-9204B64D080C}" presName="dotArrow5" presStyleLbl="alignNode1" presStyleIdx="10" presStyleCnt="13" custScaleX="103459" custScaleY="103459" custLinFactX="694611" custLinFactNeighborX="700000" custLinFactNeighborY="80347"/>
      <dgm:spPr/>
    </dgm:pt>
    <dgm:pt modelId="{45085314-6B7C-44AC-B921-A429C3F6062D}" type="pres">
      <dgm:prSet presAssocID="{EC9793BE-099C-4358-9D91-9204B64D080C}" presName="dotArrow6" presStyleLbl="alignNode1" presStyleIdx="11" presStyleCnt="13" custScaleX="103459" custScaleY="103459" custLinFactX="694611" custLinFactNeighborX="700000" custLinFactNeighborY="80347"/>
      <dgm:spPr/>
    </dgm:pt>
    <dgm:pt modelId="{782FEDC3-EAFA-4E17-9F53-AACAFD1ABB13}" type="pres">
      <dgm:prSet presAssocID="{EC9793BE-099C-4358-9D91-9204B64D080C}" presName="dotArrow7" presStyleLbl="alignNode1" presStyleIdx="12" presStyleCnt="13" custScaleX="103459" custScaleY="103459" custLinFactX="670050" custLinFactNeighborX="700000" custLinFactNeighborY="80347"/>
      <dgm:spPr/>
    </dgm:pt>
    <dgm:pt modelId="{3FA4CBBF-E131-4106-976F-4A46351B8B05}" type="pres">
      <dgm:prSet presAssocID="{9AB410A8-E8D7-41A8-A0FB-00E6CF3FBA72}" presName="parTx1" presStyleLbl="node1" presStyleIdx="0" presStyleCnt="4" custScaleX="49841" custScaleY="92089" custLinFactNeighborX="-47661" custLinFactNeighborY="79700"/>
      <dgm:spPr/>
      <dgm:t>
        <a:bodyPr/>
        <a:lstStyle/>
        <a:p>
          <a:endParaRPr lang="en-US"/>
        </a:p>
      </dgm:t>
    </dgm:pt>
    <dgm:pt modelId="{FD5EF0B8-B1CD-4A32-8BBE-A57F322D5867}" type="pres">
      <dgm:prSet presAssocID="{B0BBC89A-5B5E-43BF-9218-0BE181DA71A3}" presName="picture1" presStyleCnt="0"/>
      <dgm:spPr/>
    </dgm:pt>
    <dgm:pt modelId="{4B949EF9-7433-44AE-A78E-6CADCCA3D677}" type="pres">
      <dgm:prSet presAssocID="{B0BBC89A-5B5E-43BF-9218-0BE181DA71A3}" presName="imageRepeatNode" presStyleLbl="fgImgPlace1" presStyleIdx="0" presStyleCnt="4" custScaleX="103460" custScaleY="103460" custLinFactX="18838" custLinFactNeighborX="100000" custLinFactNeighborY="81663"/>
      <dgm:spPr/>
      <dgm:t>
        <a:bodyPr/>
        <a:lstStyle/>
        <a:p>
          <a:endParaRPr lang="en-US"/>
        </a:p>
      </dgm:t>
    </dgm:pt>
    <dgm:pt modelId="{A9D50108-2E4E-41A4-848F-A04CF640E6A7}" type="pres">
      <dgm:prSet presAssocID="{5DCAC36C-3E5C-4B06-BF5C-7AD840751920}" presName="parTx2" presStyleLbl="node1" presStyleIdx="1" presStyleCnt="4" custScaleX="98792" custScaleY="158305" custLinFactNeighborX="-99962" custLinFactNeighborY="-6867"/>
      <dgm:spPr/>
      <dgm:t>
        <a:bodyPr/>
        <a:lstStyle/>
        <a:p>
          <a:endParaRPr lang="en-US"/>
        </a:p>
      </dgm:t>
    </dgm:pt>
    <dgm:pt modelId="{2B08A958-2007-41FA-8D81-8509C3DB0CE7}" type="pres">
      <dgm:prSet presAssocID="{8F921E47-4DBA-423D-A4A5-95BB55F84AF2}" presName="picture2" presStyleCnt="0"/>
      <dgm:spPr/>
    </dgm:pt>
    <dgm:pt modelId="{0932EEC9-0116-4999-B8B0-5D625E801362}" type="pres">
      <dgm:prSet presAssocID="{8F921E47-4DBA-423D-A4A5-95BB55F84AF2}" presName="imageRepeatNode" presStyleLbl="fgImgPlace1" presStyleIdx="1" presStyleCnt="4" custScaleX="103460" custScaleY="103460" custLinFactNeighborX="57698" custLinFactNeighborY="44389"/>
      <dgm:spPr/>
      <dgm:t>
        <a:bodyPr/>
        <a:lstStyle/>
        <a:p>
          <a:endParaRPr lang="en-US"/>
        </a:p>
      </dgm:t>
    </dgm:pt>
    <dgm:pt modelId="{7AB1D04C-8237-426D-BDCD-FCF31495A1A6}" type="pres">
      <dgm:prSet presAssocID="{F8524DD3-CC74-48ED-A27C-B12F87776C9B}" presName="parTx3" presStyleLbl="node1" presStyleIdx="2" presStyleCnt="4" custScaleX="102386" custScaleY="121782" custLinFactNeighborX="-85883" custLinFactNeighborY="-11538"/>
      <dgm:spPr/>
      <dgm:t>
        <a:bodyPr/>
        <a:lstStyle/>
        <a:p>
          <a:endParaRPr lang="en-US"/>
        </a:p>
      </dgm:t>
    </dgm:pt>
    <dgm:pt modelId="{73F4DFF9-BC20-48F3-BD39-57E4B8C53367}" type="pres">
      <dgm:prSet presAssocID="{F8524DD3-CC74-48ED-A27C-B12F87776C9B}" presName="desTx3" presStyleLbl="revTx" presStyleIdx="0" presStyleCnt="1" custScaleX="103460" custScaleY="103460" custLinFactY="65360" custLinFactNeighborX="2596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6F494-C902-4AE2-98E7-BC6BC2970733}" type="pres">
      <dgm:prSet presAssocID="{411686B1-E366-473E-A581-E3A77A9FEEB2}" presName="picture3" presStyleCnt="0"/>
      <dgm:spPr/>
    </dgm:pt>
    <dgm:pt modelId="{755D6483-A359-424B-B9BC-4B9487EE509C}" type="pres">
      <dgm:prSet presAssocID="{411686B1-E366-473E-A581-E3A77A9FEEB2}" presName="imageRepeatNode" presStyleLbl="fgImgPlace1" presStyleIdx="2" presStyleCnt="4" custScaleX="103460" custScaleY="103460" custLinFactNeighborX="93511" custLinFactNeighborY="31849"/>
      <dgm:spPr/>
      <dgm:t>
        <a:bodyPr/>
        <a:lstStyle/>
        <a:p>
          <a:endParaRPr lang="en-US"/>
        </a:p>
      </dgm:t>
    </dgm:pt>
    <dgm:pt modelId="{4C8A9A48-FC06-431E-A154-4687A24C971A}" type="pres">
      <dgm:prSet presAssocID="{A60915C5-78EC-4475-AD45-77EE00239A88}" presName="parTx4" presStyleLbl="node1" presStyleIdx="3" presStyleCnt="4" custScaleX="80482" custScaleY="105931" custLinFactNeighborX="-57180" custLinFactNeighborY="-44907"/>
      <dgm:spPr/>
      <dgm:t>
        <a:bodyPr/>
        <a:lstStyle/>
        <a:p>
          <a:endParaRPr lang="en-US"/>
        </a:p>
      </dgm:t>
    </dgm:pt>
    <dgm:pt modelId="{CE40C7D2-A564-4584-B474-0AEC42CF9C3B}" type="pres">
      <dgm:prSet presAssocID="{0A728410-D0D3-4F07-81BD-C0E23F679584}" presName="picture4" presStyleCnt="0"/>
      <dgm:spPr/>
    </dgm:pt>
    <dgm:pt modelId="{1A2D7835-DC24-4F23-AF7D-E3D1D643E2D8}" type="pres">
      <dgm:prSet presAssocID="{0A728410-D0D3-4F07-81BD-C0E23F679584}" presName="imageRepeatNode" presStyleLbl="fgImgPlace1" presStyleIdx="3" presStyleCnt="4" custScaleX="103460" custScaleY="103460" custLinFactX="31468" custLinFactNeighborX="100000" custLinFactNeighborY="13688"/>
      <dgm:spPr/>
      <dgm:t>
        <a:bodyPr/>
        <a:lstStyle/>
        <a:p>
          <a:endParaRPr lang="en-US"/>
        </a:p>
      </dgm:t>
    </dgm:pt>
  </dgm:ptLst>
  <dgm:cxnLst>
    <dgm:cxn modelId="{6F2AA2F4-3ADE-45E0-9B31-6804E8E90981}" srcId="{EC9793BE-099C-4358-9D91-9204B64D080C}" destId="{F8524DD3-CC74-48ED-A27C-B12F87776C9B}" srcOrd="2" destOrd="0" parTransId="{0DD03165-C83E-4E7E-9238-7144D283242D}" sibTransId="{411686B1-E366-473E-A581-E3A77A9FEEB2}"/>
    <dgm:cxn modelId="{EA8780C0-AD99-4E4E-BC9D-569E1C5DA032}" type="presOf" srcId="{B0BBC89A-5B5E-43BF-9218-0BE181DA71A3}" destId="{4B949EF9-7433-44AE-A78E-6CADCCA3D677}" srcOrd="0" destOrd="0" presId="urn:microsoft.com/office/officeart/2008/layout/AscendingPictureAccentProcess"/>
    <dgm:cxn modelId="{5ADFD05A-E725-1641-9015-9824718A8B7B}" type="presOf" srcId="{5DCAC36C-3E5C-4B06-BF5C-7AD840751920}" destId="{A9D50108-2E4E-41A4-848F-A04CF640E6A7}" srcOrd="0" destOrd="0" presId="urn:microsoft.com/office/officeart/2008/layout/AscendingPictureAccentProcess"/>
    <dgm:cxn modelId="{10129BB2-8EA4-FE4A-8C68-3A2CFE956D72}" type="presOf" srcId="{0A728410-D0D3-4F07-81BD-C0E23F679584}" destId="{1A2D7835-DC24-4F23-AF7D-E3D1D643E2D8}" srcOrd="0" destOrd="0" presId="urn:microsoft.com/office/officeart/2008/layout/AscendingPictureAccentProcess"/>
    <dgm:cxn modelId="{86E8EB2F-644A-484B-8F19-1EB279ECE5A0}" type="presOf" srcId="{8F921E47-4DBA-423D-A4A5-95BB55F84AF2}" destId="{0932EEC9-0116-4999-B8B0-5D625E801362}" srcOrd="0" destOrd="0" presId="urn:microsoft.com/office/officeart/2008/layout/AscendingPictureAccentProcess"/>
    <dgm:cxn modelId="{D89A2A8A-CC47-574B-BF86-CFB2CF23C7B8}" type="presOf" srcId="{EC9793BE-099C-4358-9D91-9204B64D080C}" destId="{85340778-F661-4358-9A8E-32845BBA8719}" srcOrd="0" destOrd="0" presId="urn:microsoft.com/office/officeart/2008/layout/AscendingPictureAccentProcess"/>
    <dgm:cxn modelId="{EDBCD9A9-A565-DC42-AC87-8561A22F483A}" type="presOf" srcId="{F8524DD3-CC74-48ED-A27C-B12F87776C9B}" destId="{7AB1D04C-8237-426D-BDCD-FCF31495A1A6}" srcOrd="0" destOrd="0" presId="urn:microsoft.com/office/officeart/2008/layout/AscendingPictureAccentProcess"/>
    <dgm:cxn modelId="{20CED56C-FEC5-4B42-A632-75A731716EA0}" srcId="{EC9793BE-099C-4358-9D91-9204B64D080C}" destId="{9AB410A8-E8D7-41A8-A0FB-00E6CF3FBA72}" srcOrd="0" destOrd="0" parTransId="{A24CB27B-78DD-4A45-B2CF-ED8B824702BC}" sibTransId="{B0BBC89A-5B5E-43BF-9218-0BE181DA71A3}"/>
    <dgm:cxn modelId="{D4565D9E-0BA6-CD48-B2A0-8D45D73F3F1A}" type="presOf" srcId="{F6F3168A-AB89-4317-A55E-BBC3397128BE}" destId="{73F4DFF9-BC20-48F3-BD39-57E4B8C53367}" srcOrd="0" destOrd="0" presId="urn:microsoft.com/office/officeart/2008/layout/AscendingPictureAccentProcess"/>
    <dgm:cxn modelId="{5E0EB447-FEA5-45F3-9326-CCF8BD03A771}" srcId="{EC9793BE-099C-4358-9D91-9204B64D080C}" destId="{A60915C5-78EC-4475-AD45-77EE00239A88}" srcOrd="3" destOrd="0" parTransId="{13880E9F-3847-42D1-B818-7B0008727A2F}" sibTransId="{0A728410-D0D3-4F07-81BD-C0E23F679584}"/>
    <dgm:cxn modelId="{802D0C80-E527-964B-BDC0-417547AE0DEC}" type="presOf" srcId="{411686B1-E366-473E-A581-E3A77A9FEEB2}" destId="{755D6483-A359-424B-B9BC-4B9487EE509C}" srcOrd="0" destOrd="0" presId="urn:microsoft.com/office/officeart/2008/layout/AscendingPictureAccentProcess"/>
    <dgm:cxn modelId="{9615755E-A1EE-A84A-9705-A9886B380952}" type="presOf" srcId="{9AB410A8-E8D7-41A8-A0FB-00E6CF3FBA72}" destId="{3FA4CBBF-E131-4106-976F-4A46351B8B05}" srcOrd="0" destOrd="0" presId="urn:microsoft.com/office/officeart/2008/layout/AscendingPictureAccentProcess"/>
    <dgm:cxn modelId="{D06789B1-E183-446E-B650-4346C42DCF7E}" srcId="{F8524DD3-CC74-48ED-A27C-B12F87776C9B}" destId="{F6F3168A-AB89-4317-A55E-BBC3397128BE}" srcOrd="0" destOrd="0" parTransId="{C50E6192-1863-4912-A11E-C1E9F5F0F42D}" sibTransId="{79D7524F-D190-433F-AB78-97C67D1872C3}"/>
    <dgm:cxn modelId="{FEC2AE35-6E53-F146-96FB-AF80E73778EE}" type="presOf" srcId="{A60915C5-78EC-4475-AD45-77EE00239A88}" destId="{4C8A9A48-FC06-431E-A154-4687A24C971A}" srcOrd="0" destOrd="0" presId="urn:microsoft.com/office/officeart/2008/layout/AscendingPictureAccentProcess"/>
    <dgm:cxn modelId="{EB28EE0C-7669-485B-B434-2155A2035898}" srcId="{EC9793BE-099C-4358-9D91-9204B64D080C}" destId="{5DCAC36C-3E5C-4B06-BF5C-7AD840751920}" srcOrd="1" destOrd="0" parTransId="{E61465F6-21D6-4F6A-BFCB-4524FFFC895C}" sibTransId="{8F921E47-4DBA-423D-A4A5-95BB55F84AF2}"/>
    <dgm:cxn modelId="{BA508AA9-21DC-3A4B-B299-7A591B19CA00}" type="presParOf" srcId="{85340778-F661-4358-9A8E-32845BBA8719}" destId="{DF6C4259-C110-4CF0-8906-496E705A46EB}" srcOrd="0" destOrd="0" presId="urn:microsoft.com/office/officeart/2008/layout/AscendingPictureAccentProcess"/>
    <dgm:cxn modelId="{1DF47480-3E10-F348-A095-32A38E82D2FA}" type="presParOf" srcId="{85340778-F661-4358-9A8E-32845BBA8719}" destId="{97F3717C-3E40-4063-A913-449607E77274}" srcOrd="1" destOrd="0" presId="urn:microsoft.com/office/officeart/2008/layout/AscendingPictureAccentProcess"/>
    <dgm:cxn modelId="{DC94A64B-D998-BF47-A6FA-AF82DF7324E0}" type="presParOf" srcId="{85340778-F661-4358-9A8E-32845BBA8719}" destId="{C5415B64-3A08-4947-AA64-1F42812B6529}" srcOrd="2" destOrd="0" presId="urn:microsoft.com/office/officeart/2008/layout/AscendingPictureAccentProcess"/>
    <dgm:cxn modelId="{4EAE10DA-0DE4-4F42-99B1-884EBD0CEDA7}" type="presParOf" srcId="{85340778-F661-4358-9A8E-32845BBA8719}" destId="{22AD295A-F063-45DD-B521-9338DAAA658A}" srcOrd="3" destOrd="0" presId="urn:microsoft.com/office/officeart/2008/layout/AscendingPictureAccentProcess"/>
    <dgm:cxn modelId="{AA253BB4-69B5-6E46-B2DA-80984A644D04}" type="presParOf" srcId="{85340778-F661-4358-9A8E-32845BBA8719}" destId="{C384B3F0-97BF-4BCA-9446-DCA4896E7F54}" srcOrd="4" destOrd="0" presId="urn:microsoft.com/office/officeart/2008/layout/AscendingPictureAccentProcess"/>
    <dgm:cxn modelId="{BB35A5BE-CBEF-7A43-84DD-A1290B44EC75}" type="presParOf" srcId="{85340778-F661-4358-9A8E-32845BBA8719}" destId="{26CDB795-630F-4B66-A1A0-83EA7347A761}" srcOrd="5" destOrd="0" presId="urn:microsoft.com/office/officeart/2008/layout/AscendingPictureAccentProcess"/>
    <dgm:cxn modelId="{7EB433F1-8B33-D544-99F5-46E58400D0E5}" type="presParOf" srcId="{85340778-F661-4358-9A8E-32845BBA8719}" destId="{68D30F47-8937-49F4-985A-5955664CE947}" srcOrd="6" destOrd="0" presId="urn:microsoft.com/office/officeart/2008/layout/AscendingPictureAccentProcess"/>
    <dgm:cxn modelId="{B8CB54B7-3372-DC4B-A15F-F351F00BEDFC}" type="presParOf" srcId="{85340778-F661-4358-9A8E-32845BBA8719}" destId="{463F5642-C987-42B5-AD74-F4715F9A9413}" srcOrd="7" destOrd="0" presId="urn:microsoft.com/office/officeart/2008/layout/AscendingPictureAccentProcess"/>
    <dgm:cxn modelId="{488DC27A-400A-2F4B-9644-65ABD56E41A9}" type="presParOf" srcId="{85340778-F661-4358-9A8E-32845BBA8719}" destId="{0B50CA9C-7D6A-4045-915A-BCA95890F017}" srcOrd="8" destOrd="0" presId="urn:microsoft.com/office/officeart/2008/layout/AscendingPictureAccentProcess"/>
    <dgm:cxn modelId="{F7A6C5F0-7BB3-AD4F-BC31-EDB59986D228}" type="presParOf" srcId="{85340778-F661-4358-9A8E-32845BBA8719}" destId="{FB5ECBF9-BA52-4BCF-9AEB-A18A01B4DCFA}" srcOrd="9" destOrd="0" presId="urn:microsoft.com/office/officeart/2008/layout/AscendingPictureAccentProcess"/>
    <dgm:cxn modelId="{9841E589-F293-8F4C-92D5-4ED8141F724E}" type="presParOf" srcId="{85340778-F661-4358-9A8E-32845BBA8719}" destId="{1B04EC45-141F-45C7-AD29-F0EB3EBC84B4}" srcOrd="10" destOrd="0" presId="urn:microsoft.com/office/officeart/2008/layout/AscendingPictureAccentProcess"/>
    <dgm:cxn modelId="{21EE20E9-2416-EB40-B7C6-EADB74218B64}" type="presParOf" srcId="{85340778-F661-4358-9A8E-32845BBA8719}" destId="{45085314-6B7C-44AC-B921-A429C3F6062D}" srcOrd="11" destOrd="0" presId="urn:microsoft.com/office/officeart/2008/layout/AscendingPictureAccentProcess"/>
    <dgm:cxn modelId="{51672536-2808-2B40-A78F-FD5AD763BFA7}" type="presParOf" srcId="{85340778-F661-4358-9A8E-32845BBA8719}" destId="{782FEDC3-EAFA-4E17-9F53-AACAFD1ABB13}" srcOrd="12" destOrd="0" presId="urn:microsoft.com/office/officeart/2008/layout/AscendingPictureAccentProcess"/>
    <dgm:cxn modelId="{DFEF75C5-F46E-904F-9B5B-CF63164D5EAB}" type="presParOf" srcId="{85340778-F661-4358-9A8E-32845BBA8719}" destId="{3FA4CBBF-E131-4106-976F-4A46351B8B05}" srcOrd="13" destOrd="0" presId="urn:microsoft.com/office/officeart/2008/layout/AscendingPictureAccentProcess"/>
    <dgm:cxn modelId="{CE528E23-DAD7-9A44-8661-09418638E3CF}" type="presParOf" srcId="{85340778-F661-4358-9A8E-32845BBA8719}" destId="{FD5EF0B8-B1CD-4A32-8BBE-A57F322D5867}" srcOrd="14" destOrd="0" presId="urn:microsoft.com/office/officeart/2008/layout/AscendingPictureAccentProcess"/>
    <dgm:cxn modelId="{26F4B5AF-1570-7C43-8EC2-8E7F9626CA20}" type="presParOf" srcId="{FD5EF0B8-B1CD-4A32-8BBE-A57F322D5867}" destId="{4B949EF9-7433-44AE-A78E-6CADCCA3D677}" srcOrd="0" destOrd="0" presId="urn:microsoft.com/office/officeart/2008/layout/AscendingPictureAccentProcess"/>
    <dgm:cxn modelId="{5E774329-0695-3B46-AC09-70219211CFE6}" type="presParOf" srcId="{85340778-F661-4358-9A8E-32845BBA8719}" destId="{A9D50108-2E4E-41A4-848F-A04CF640E6A7}" srcOrd="15" destOrd="0" presId="urn:microsoft.com/office/officeart/2008/layout/AscendingPictureAccentProcess"/>
    <dgm:cxn modelId="{C07D1B49-77D7-6C4D-8F24-7988199275D0}" type="presParOf" srcId="{85340778-F661-4358-9A8E-32845BBA8719}" destId="{2B08A958-2007-41FA-8D81-8509C3DB0CE7}" srcOrd="16" destOrd="0" presId="urn:microsoft.com/office/officeart/2008/layout/AscendingPictureAccentProcess"/>
    <dgm:cxn modelId="{83E75729-85BB-F74B-A70E-D8AB5A674F4D}" type="presParOf" srcId="{2B08A958-2007-41FA-8D81-8509C3DB0CE7}" destId="{0932EEC9-0116-4999-B8B0-5D625E801362}" srcOrd="0" destOrd="0" presId="urn:microsoft.com/office/officeart/2008/layout/AscendingPictureAccentProcess"/>
    <dgm:cxn modelId="{A6D9B886-A7D9-2B4E-BF76-D749E2A342AF}" type="presParOf" srcId="{85340778-F661-4358-9A8E-32845BBA8719}" destId="{7AB1D04C-8237-426D-BDCD-FCF31495A1A6}" srcOrd="17" destOrd="0" presId="urn:microsoft.com/office/officeart/2008/layout/AscendingPictureAccentProcess"/>
    <dgm:cxn modelId="{45D9BB89-F053-A24A-885D-B8BD7F922A50}" type="presParOf" srcId="{85340778-F661-4358-9A8E-32845BBA8719}" destId="{73F4DFF9-BC20-48F3-BD39-57E4B8C53367}" srcOrd="18" destOrd="0" presId="urn:microsoft.com/office/officeart/2008/layout/AscendingPictureAccentProcess"/>
    <dgm:cxn modelId="{A3B10BB2-3219-E84F-898C-EC2A22988C8F}" type="presParOf" srcId="{85340778-F661-4358-9A8E-32845BBA8719}" destId="{74F6F494-C902-4AE2-98E7-BC6BC2970733}" srcOrd="19" destOrd="0" presId="urn:microsoft.com/office/officeart/2008/layout/AscendingPictureAccentProcess"/>
    <dgm:cxn modelId="{D5D02261-9A92-164F-9795-3AF406CAED4E}" type="presParOf" srcId="{74F6F494-C902-4AE2-98E7-BC6BC2970733}" destId="{755D6483-A359-424B-B9BC-4B9487EE509C}" srcOrd="0" destOrd="0" presId="urn:microsoft.com/office/officeart/2008/layout/AscendingPictureAccentProcess"/>
    <dgm:cxn modelId="{715424B2-E18B-1B4B-B626-262D40947DF4}" type="presParOf" srcId="{85340778-F661-4358-9A8E-32845BBA8719}" destId="{4C8A9A48-FC06-431E-A154-4687A24C971A}" srcOrd="20" destOrd="0" presId="urn:microsoft.com/office/officeart/2008/layout/AscendingPictureAccentProcess"/>
    <dgm:cxn modelId="{2B842C42-8B3C-9A4B-9BA4-47E2C26E87BE}" type="presParOf" srcId="{85340778-F661-4358-9A8E-32845BBA8719}" destId="{CE40C7D2-A564-4584-B474-0AEC42CF9C3B}" srcOrd="21" destOrd="0" presId="urn:microsoft.com/office/officeart/2008/layout/AscendingPictureAccentProcess"/>
    <dgm:cxn modelId="{080D4FED-989C-1A4D-B915-293A7DF6B0B0}" type="presParOf" srcId="{CE40C7D2-A564-4584-B474-0AEC42CF9C3B}" destId="{1A2D7835-DC24-4F23-AF7D-E3D1D643E2D8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9793BE-099C-4358-9D91-9204B64D080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410A8-E8D7-41A8-A0FB-00E6CF3FBA72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rgbClr val="595959"/>
              </a:solidFill>
            </a:rPr>
            <a:t>K-12</a:t>
          </a:r>
          <a:endParaRPr lang="en-US" sz="1400" b="0" dirty="0">
            <a:solidFill>
              <a:srgbClr val="595959"/>
            </a:solidFill>
          </a:endParaRPr>
        </a:p>
      </dgm:t>
    </dgm:pt>
    <dgm:pt modelId="{A24CB27B-78DD-4A45-B2CF-ED8B824702BC}" type="parTrans" cxnId="{20CED56C-FEC5-4B42-A632-75A731716EA0}">
      <dgm:prSet/>
      <dgm:spPr/>
      <dgm:t>
        <a:bodyPr/>
        <a:lstStyle/>
        <a:p>
          <a:endParaRPr lang="en-US"/>
        </a:p>
      </dgm:t>
    </dgm:pt>
    <dgm:pt modelId="{B0BBC89A-5B5E-43BF-9218-0BE181DA71A3}" type="sibTrans" cxnId="{20CED56C-FEC5-4B42-A632-75A731716EA0}">
      <dgm:prSet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5DCAC36C-3E5C-4B06-BF5C-7AD840751920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400" b="0" dirty="0" smtClean="0">
              <a:solidFill>
                <a:srgbClr val="595959"/>
              </a:solidFill>
            </a:rPr>
            <a:t>Undergraduates / Graduates / Post Docs</a:t>
          </a:r>
          <a:endParaRPr lang="en-US" sz="1400" b="0" dirty="0">
            <a:solidFill>
              <a:srgbClr val="595959"/>
            </a:solidFill>
          </a:endParaRPr>
        </a:p>
      </dgm:t>
    </dgm:pt>
    <dgm:pt modelId="{E61465F6-21D6-4F6A-BFCB-4524FFFC895C}" type="parTrans" cxnId="{EB28EE0C-7669-485B-B434-2155A2035898}">
      <dgm:prSet/>
      <dgm:spPr/>
      <dgm:t>
        <a:bodyPr/>
        <a:lstStyle/>
        <a:p>
          <a:endParaRPr lang="en-US"/>
        </a:p>
      </dgm:t>
    </dgm:pt>
    <dgm:pt modelId="{8F921E47-4DBA-423D-A4A5-95BB55F84AF2}" type="sibTrans" cxnId="{EB28EE0C-7669-485B-B434-2155A2035898}">
      <dgm:prSet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6F3168A-AB89-4317-A55E-BBC3397128BE}">
      <dgm:prSet/>
      <dgm:spPr/>
      <dgm:t>
        <a:bodyPr/>
        <a:lstStyle/>
        <a:p>
          <a:endParaRPr lang="en-US"/>
        </a:p>
      </dgm:t>
    </dgm:pt>
    <dgm:pt modelId="{C50E6192-1863-4912-A11E-C1E9F5F0F42D}" type="parTrans" cxnId="{D06789B1-E183-446E-B650-4346C42DCF7E}">
      <dgm:prSet/>
      <dgm:spPr/>
      <dgm:t>
        <a:bodyPr/>
        <a:lstStyle/>
        <a:p>
          <a:endParaRPr lang="en-US"/>
        </a:p>
      </dgm:t>
    </dgm:pt>
    <dgm:pt modelId="{79D7524F-D190-433F-AB78-97C67D1872C3}" type="sibTrans" cxnId="{D06789B1-E183-446E-B650-4346C42DCF7E}">
      <dgm:prSet/>
      <dgm:spPr/>
      <dgm:t>
        <a:bodyPr/>
        <a:lstStyle/>
        <a:p>
          <a:endParaRPr lang="en-US"/>
        </a:p>
      </dgm:t>
    </dgm:pt>
    <dgm:pt modelId="{F8524DD3-CC74-48ED-A27C-B12F87776C9B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rgbClr val="595959"/>
              </a:solidFill>
            </a:rPr>
            <a:t>Tenure-Track Faculty</a:t>
          </a:r>
          <a:endParaRPr lang="en-US" sz="1400" b="0" dirty="0">
            <a:solidFill>
              <a:srgbClr val="595959"/>
            </a:solidFill>
          </a:endParaRPr>
        </a:p>
      </dgm:t>
    </dgm:pt>
    <dgm:pt modelId="{0DD03165-C83E-4E7E-9238-7144D283242D}" type="parTrans" cxnId="{6F2AA2F4-3ADE-45E0-9B31-6804E8E90981}">
      <dgm:prSet/>
      <dgm:spPr/>
      <dgm:t>
        <a:bodyPr/>
        <a:lstStyle/>
        <a:p>
          <a:endParaRPr lang="en-US"/>
        </a:p>
      </dgm:t>
    </dgm:pt>
    <dgm:pt modelId="{411686B1-E366-473E-A581-E3A77A9FEEB2}" type="sibTrans" cxnId="{6F2AA2F4-3ADE-45E0-9B31-6804E8E90981}">
      <dgm:prSet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60915C5-78EC-4475-AD45-77EE00239A88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1400" b="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4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880E9F-3847-42D1-B818-7B0008727A2F}" type="parTrans" cxnId="{5E0EB447-FEA5-45F3-9326-CCF8BD03A771}">
      <dgm:prSet/>
      <dgm:spPr/>
      <dgm:t>
        <a:bodyPr/>
        <a:lstStyle/>
        <a:p>
          <a:endParaRPr lang="en-US"/>
        </a:p>
      </dgm:t>
    </dgm:pt>
    <dgm:pt modelId="{0A728410-D0D3-4F07-81BD-C0E23F679584}" type="sibTrans" cxnId="{5E0EB447-FEA5-45F3-9326-CCF8BD03A771}">
      <dgm:prSet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5340778-F661-4358-9A8E-32845BBA8719}" type="pres">
      <dgm:prSet presAssocID="{EC9793BE-099C-4358-9D91-9204B64D08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F6C4259-C110-4CF0-8906-496E705A46EB}" type="pres">
      <dgm:prSet presAssocID="{EC9793BE-099C-4358-9D91-9204B64D080C}" presName="dot1" presStyleLbl="alignNode1" presStyleIdx="0" presStyleCnt="13" custScaleX="103459" custScaleY="103459" custLinFactX="283412" custLinFactY="300000" custLinFactNeighborX="300000" custLinFactNeighborY="317763"/>
      <dgm:spPr/>
    </dgm:pt>
    <dgm:pt modelId="{97F3717C-3E40-4063-A913-449607E77274}" type="pres">
      <dgm:prSet presAssocID="{EC9793BE-099C-4358-9D91-9204B64D080C}" presName="dot2" presStyleLbl="alignNode1" presStyleIdx="1" presStyleCnt="13" custScaleX="103459" custScaleY="103459" custLinFactX="1500000" custLinFactY="-1000000" custLinFactNeighborX="1502579" custLinFactNeighborY="-1070269"/>
      <dgm:spPr/>
    </dgm:pt>
    <dgm:pt modelId="{C5415B64-3A08-4947-AA64-1F42812B6529}" type="pres">
      <dgm:prSet presAssocID="{EC9793BE-099C-4358-9D91-9204B64D080C}" presName="dot3" presStyleLbl="alignNode1" presStyleIdx="2" presStyleCnt="13" custScaleX="103459" custScaleY="103459" custLinFactX="400000" custLinFactY="293448" custLinFactNeighborX="431713" custLinFactNeighborY="300000"/>
      <dgm:spPr/>
    </dgm:pt>
    <dgm:pt modelId="{22AD295A-F063-45DD-B521-9338DAAA658A}" type="pres">
      <dgm:prSet presAssocID="{EC9793BE-099C-4358-9D91-9204B64D080C}" presName="dot4" presStyleLbl="alignNode1" presStyleIdx="3" presStyleCnt="13" custScaleX="103459" custScaleY="103459" custLinFactX="1278139" custLinFactY="-362443" custLinFactNeighborX="1300000" custLinFactNeighborY="-400000"/>
      <dgm:spPr/>
    </dgm:pt>
    <dgm:pt modelId="{C384B3F0-97BF-4BCA-9446-DCA4896E7F54}" type="pres">
      <dgm:prSet presAssocID="{EC9793BE-099C-4358-9D91-9204B64D080C}" presName="dot5" presStyleLbl="alignNode1" presStyleIdx="4" presStyleCnt="13" custScaleX="103459" custScaleY="103459" custLinFactX="300000" custLinFactY="230432" custLinFactNeighborX="356659" custLinFactNeighborY="300000"/>
      <dgm:spPr/>
    </dgm:pt>
    <dgm:pt modelId="{26CDB795-630F-4B66-A1A0-83EA7347A761}" type="pres">
      <dgm:prSet presAssocID="{EC9793BE-099C-4358-9D91-9204B64D080C}" presName="dot6" presStyleLbl="alignNode1" presStyleIdx="5" presStyleCnt="13" custScaleX="103459" custScaleY="103459" custLinFactX="500000" custLinFactY="173668" custLinFactNeighborX="508654" custLinFactNeighborY="200000"/>
      <dgm:spPr/>
    </dgm:pt>
    <dgm:pt modelId="{68D30F47-8937-49F4-985A-5955664CE947}" type="pres">
      <dgm:prSet presAssocID="{EC9793BE-099C-4358-9D91-9204B64D080C}" presName="dotArrow1" presStyleLbl="alignNode1" presStyleIdx="6" presStyleCnt="13" custScaleX="103459" custScaleY="103459" custLinFactX="694611" custLinFactNeighborX="700000" custLinFactNeighborY="80347"/>
      <dgm:spPr/>
    </dgm:pt>
    <dgm:pt modelId="{463F5642-C987-42B5-AD74-F4715F9A9413}" type="pres">
      <dgm:prSet presAssocID="{EC9793BE-099C-4358-9D91-9204B64D080C}" presName="dotArrow2" presStyleLbl="alignNode1" presStyleIdx="7" presStyleCnt="13" custScaleX="103459" custScaleY="103459" custLinFactX="694611" custLinFactNeighborX="700000" custLinFactNeighborY="80347"/>
      <dgm:spPr/>
    </dgm:pt>
    <dgm:pt modelId="{0B50CA9C-7D6A-4045-915A-BCA95890F017}" type="pres">
      <dgm:prSet presAssocID="{EC9793BE-099C-4358-9D91-9204B64D080C}" presName="dotArrow3" presStyleLbl="alignNode1" presStyleIdx="8" presStyleCnt="13" custScaleX="103459" custScaleY="103459" custLinFactX="694611" custLinFactNeighborX="700000" custLinFactNeighborY="80347"/>
      <dgm:spPr/>
    </dgm:pt>
    <dgm:pt modelId="{FB5ECBF9-BA52-4BCF-9AEB-A18A01B4DCFA}" type="pres">
      <dgm:prSet presAssocID="{EC9793BE-099C-4358-9D91-9204B64D080C}" presName="dotArrow4" presStyleLbl="alignNode1" presStyleIdx="9" presStyleCnt="13" custScaleX="103459" custScaleY="103459" custLinFactX="694611" custLinFactNeighborX="700000" custLinFactNeighborY="80347"/>
      <dgm:spPr/>
    </dgm:pt>
    <dgm:pt modelId="{1B04EC45-141F-45C7-AD29-F0EB3EBC84B4}" type="pres">
      <dgm:prSet presAssocID="{EC9793BE-099C-4358-9D91-9204B64D080C}" presName="dotArrow5" presStyleLbl="alignNode1" presStyleIdx="10" presStyleCnt="13" custScaleX="103459" custScaleY="103459" custLinFactX="694611" custLinFactNeighborX="700000" custLinFactNeighborY="80347"/>
      <dgm:spPr/>
    </dgm:pt>
    <dgm:pt modelId="{45085314-6B7C-44AC-B921-A429C3F6062D}" type="pres">
      <dgm:prSet presAssocID="{EC9793BE-099C-4358-9D91-9204B64D080C}" presName="dotArrow6" presStyleLbl="alignNode1" presStyleIdx="11" presStyleCnt="13" custScaleX="103459" custScaleY="103459" custLinFactX="694611" custLinFactNeighborX="700000" custLinFactNeighborY="80347"/>
      <dgm:spPr/>
    </dgm:pt>
    <dgm:pt modelId="{782FEDC3-EAFA-4E17-9F53-AACAFD1ABB13}" type="pres">
      <dgm:prSet presAssocID="{EC9793BE-099C-4358-9D91-9204B64D080C}" presName="dotArrow7" presStyleLbl="alignNode1" presStyleIdx="12" presStyleCnt="13" custScaleX="103459" custScaleY="103459" custLinFactX="670050" custLinFactNeighborX="700000" custLinFactNeighborY="80347"/>
      <dgm:spPr/>
    </dgm:pt>
    <dgm:pt modelId="{3FA4CBBF-E131-4106-976F-4A46351B8B05}" type="pres">
      <dgm:prSet presAssocID="{9AB410A8-E8D7-41A8-A0FB-00E6CF3FBA72}" presName="parTx1" presStyleLbl="node1" presStyleIdx="0" presStyleCnt="4" custScaleX="49841" custScaleY="92089" custLinFactNeighborX="-52120" custLinFactNeighborY="79700"/>
      <dgm:spPr/>
      <dgm:t>
        <a:bodyPr/>
        <a:lstStyle/>
        <a:p>
          <a:endParaRPr lang="en-US"/>
        </a:p>
      </dgm:t>
    </dgm:pt>
    <dgm:pt modelId="{FD5EF0B8-B1CD-4A32-8BBE-A57F322D5867}" type="pres">
      <dgm:prSet presAssocID="{B0BBC89A-5B5E-43BF-9218-0BE181DA71A3}" presName="picture1" presStyleCnt="0"/>
      <dgm:spPr/>
    </dgm:pt>
    <dgm:pt modelId="{4B949EF9-7433-44AE-A78E-6CADCCA3D677}" type="pres">
      <dgm:prSet presAssocID="{B0BBC89A-5B5E-43BF-9218-0BE181DA71A3}" presName="imageRepeatNode" presStyleLbl="fgImgPlace1" presStyleIdx="0" presStyleCnt="4" custScaleX="103460" custScaleY="103460" custLinFactX="18838" custLinFactNeighborX="100000" custLinFactNeighborY="81663"/>
      <dgm:spPr/>
      <dgm:t>
        <a:bodyPr/>
        <a:lstStyle/>
        <a:p>
          <a:endParaRPr lang="en-US"/>
        </a:p>
      </dgm:t>
    </dgm:pt>
    <dgm:pt modelId="{A9D50108-2E4E-41A4-848F-A04CF640E6A7}" type="pres">
      <dgm:prSet presAssocID="{5DCAC36C-3E5C-4B06-BF5C-7AD840751920}" presName="parTx2" presStyleLbl="node1" presStyleIdx="1" presStyleCnt="4" custScaleX="100252" custScaleY="115979" custLinFactX="-315" custLinFactNeighborX="-100000" custLinFactNeighborY="-12276"/>
      <dgm:spPr/>
      <dgm:t>
        <a:bodyPr/>
        <a:lstStyle/>
        <a:p>
          <a:endParaRPr lang="en-US"/>
        </a:p>
      </dgm:t>
    </dgm:pt>
    <dgm:pt modelId="{2B08A958-2007-41FA-8D81-8509C3DB0CE7}" type="pres">
      <dgm:prSet presAssocID="{8F921E47-4DBA-423D-A4A5-95BB55F84AF2}" presName="picture2" presStyleCnt="0"/>
      <dgm:spPr/>
    </dgm:pt>
    <dgm:pt modelId="{0932EEC9-0116-4999-B8B0-5D625E801362}" type="pres">
      <dgm:prSet presAssocID="{8F921E47-4DBA-423D-A4A5-95BB55F84AF2}" presName="imageRepeatNode" presStyleLbl="fgImgPlace1" presStyleIdx="1" presStyleCnt="4" custScaleX="101172" custScaleY="101154" custLinFactNeighborX="57698" custLinFactNeighborY="34229"/>
      <dgm:spPr/>
      <dgm:t>
        <a:bodyPr/>
        <a:lstStyle/>
        <a:p>
          <a:endParaRPr lang="en-US"/>
        </a:p>
      </dgm:t>
    </dgm:pt>
    <dgm:pt modelId="{7AB1D04C-8237-426D-BDCD-FCF31495A1A6}" type="pres">
      <dgm:prSet presAssocID="{F8524DD3-CC74-48ED-A27C-B12F87776C9B}" presName="parTx3" presStyleLbl="node1" presStyleIdx="2" presStyleCnt="4" custScaleX="102386" custScaleY="100964" custLinFactNeighborX="-83057" custLinFactNeighborY="-21546"/>
      <dgm:spPr/>
      <dgm:t>
        <a:bodyPr/>
        <a:lstStyle/>
        <a:p>
          <a:endParaRPr lang="en-US"/>
        </a:p>
      </dgm:t>
    </dgm:pt>
    <dgm:pt modelId="{73F4DFF9-BC20-48F3-BD39-57E4B8C53367}" type="pres">
      <dgm:prSet presAssocID="{F8524DD3-CC74-48ED-A27C-B12F87776C9B}" presName="desTx3" presStyleLbl="revTx" presStyleIdx="0" presStyleCnt="1" custScaleX="103460" custScaleY="103460" custLinFactY="65360" custLinFactNeighborX="2596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6F494-C902-4AE2-98E7-BC6BC2970733}" type="pres">
      <dgm:prSet presAssocID="{411686B1-E366-473E-A581-E3A77A9FEEB2}" presName="picture3" presStyleCnt="0"/>
      <dgm:spPr/>
    </dgm:pt>
    <dgm:pt modelId="{755D6483-A359-424B-B9BC-4B9487EE509C}" type="pres">
      <dgm:prSet presAssocID="{411686B1-E366-473E-A581-E3A77A9FEEB2}" presName="imageRepeatNode" presStyleLbl="fgImgPlace1" presStyleIdx="2" presStyleCnt="4" custScaleX="100493" custScaleY="100493" custLinFactNeighborX="93511" custLinFactNeighborY="28684"/>
      <dgm:spPr/>
      <dgm:t>
        <a:bodyPr/>
        <a:lstStyle/>
        <a:p>
          <a:endParaRPr lang="en-US"/>
        </a:p>
      </dgm:t>
    </dgm:pt>
    <dgm:pt modelId="{4C8A9A48-FC06-431E-A154-4687A24C971A}" type="pres">
      <dgm:prSet presAssocID="{A60915C5-78EC-4475-AD45-77EE00239A88}" presName="parTx4" presStyleLbl="node1" presStyleIdx="3" presStyleCnt="4" custScaleX="80482" custScaleY="95389" custLinFactNeighborX="-57180" custLinFactNeighborY="-34323"/>
      <dgm:spPr/>
      <dgm:t>
        <a:bodyPr/>
        <a:lstStyle/>
        <a:p>
          <a:endParaRPr lang="en-US"/>
        </a:p>
      </dgm:t>
    </dgm:pt>
    <dgm:pt modelId="{CE40C7D2-A564-4584-B474-0AEC42CF9C3B}" type="pres">
      <dgm:prSet presAssocID="{0A728410-D0D3-4F07-81BD-C0E23F679584}" presName="picture4" presStyleCnt="0"/>
      <dgm:spPr/>
    </dgm:pt>
    <dgm:pt modelId="{1A2D7835-DC24-4F23-AF7D-E3D1D643E2D8}" type="pres">
      <dgm:prSet presAssocID="{0A728410-D0D3-4F07-81BD-C0E23F679584}" presName="imageRepeatNode" presStyleLbl="fgImgPlace1" presStyleIdx="3" presStyleCnt="4" custScaleX="103927" custScaleY="103927" custLinFactX="31468" custLinFactNeighborX="100000" custLinFactNeighborY="20683"/>
      <dgm:spPr/>
      <dgm:t>
        <a:bodyPr/>
        <a:lstStyle/>
        <a:p>
          <a:endParaRPr lang="en-US"/>
        </a:p>
      </dgm:t>
    </dgm:pt>
  </dgm:ptLst>
  <dgm:cxnLst>
    <dgm:cxn modelId="{5E0EB447-FEA5-45F3-9326-CCF8BD03A771}" srcId="{EC9793BE-099C-4358-9D91-9204B64D080C}" destId="{A60915C5-78EC-4475-AD45-77EE00239A88}" srcOrd="3" destOrd="0" parTransId="{13880E9F-3847-42D1-B818-7B0008727A2F}" sibTransId="{0A728410-D0D3-4F07-81BD-C0E23F679584}"/>
    <dgm:cxn modelId="{D23A8EBD-1159-144A-B329-EAEBDBC1EC9C}" type="presOf" srcId="{9AB410A8-E8D7-41A8-A0FB-00E6CF3FBA72}" destId="{3FA4CBBF-E131-4106-976F-4A46351B8B05}" srcOrd="0" destOrd="0" presId="urn:microsoft.com/office/officeart/2008/layout/AscendingPictureAccentProcess"/>
    <dgm:cxn modelId="{CF8980D0-EE1E-8948-85BF-D9A8BD91CD97}" type="presOf" srcId="{8F921E47-4DBA-423D-A4A5-95BB55F84AF2}" destId="{0932EEC9-0116-4999-B8B0-5D625E801362}" srcOrd="0" destOrd="0" presId="urn:microsoft.com/office/officeart/2008/layout/AscendingPictureAccentProcess"/>
    <dgm:cxn modelId="{A62F141A-1967-2041-9D80-764A1823F15D}" type="presOf" srcId="{0A728410-D0D3-4F07-81BD-C0E23F679584}" destId="{1A2D7835-DC24-4F23-AF7D-E3D1D643E2D8}" srcOrd="0" destOrd="0" presId="urn:microsoft.com/office/officeart/2008/layout/AscendingPictureAccentProcess"/>
    <dgm:cxn modelId="{305A6ED0-2721-9A42-B115-F49722AAF50B}" type="presOf" srcId="{411686B1-E366-473E-A581-E3A77A9FEEB2}" destId="{755D6483-A359-424B-B9BC-4B9487EE509C}" srcOrd="0" destOrd="0" presId="urn:microsoft.com/office/officeart/2008/layout/AscendingPictureAccentProcess"/>
    <dgm:cxn modelId="{AD500F1C-5743-0D48-8811-F6D314E4F693}" type="presOf" srcId="{5DCAC36C-3E5C-4B06-BF5C-7AD840751920}" destId="{A9D50108-2E4E-41A4-848F-A04CF640E6A7}" srcOrd="0" destOrd="0" presId="urn:microsoft.com/office/officeart/2008/layout/AscendingPictureAccentProcess"/>
    <dgm:cxn modelId="{EB28EE0C-7669-485B-B434-2155A2035898}" srcId="{EC9793BE-099C-4358-9D91-9204B64D080C}" destId="{5DCAC36C-3E5C-4B06-BF5C-7AD840751920}" srcOrd="1" destOrd="0" parTransId="{E61465F6-21D6-4F6A-BFCB-4524FFFC895C}" sibTransId="{8F921E47-4DBA-423D-A4A5-95BB55F84AF2}"/>
    <dgm:cxn modelId="{4C0F30E4-DDA5-5B4E-944B-ABA2AE8F7BF2}" type="presOf" srcId="{B0BBC89A-5B5E-43BF-9218-0BE181DA71A3}" destId="{4B949EF9-7433-44AE-A78E-6CADCCA3D677}" srcOrd="0" destOrd="0" presId="urn:microsoft.com/office/officeart/2008/layout/AscendingPictureAccentProcess"/>
    <dgm:cxn modelId="{6F2AA2F4-3ADE-45E0-9B31-6804E8E90981}" srcId="{EC9793BE-099C-4358-9D91-9204B64D080C}" destId="{F8524DD3-CC74-48ED-A27C-B12F87776C9B}" srcOrd="2" destOrd="0" parTransId="{0DD03165-C83E-4E7E-9238-7144D283242D}" sibTransId="{411686B1-E366-473E-A581-E3A77A9FEEB2}"/>
    <dgm:cxn modelId="{563DA6C5-1AD4-D44A-B1C2-F34CFCCD4796}" type="presOf" srcId="{F6F3168A-AB89-4317-A55E-BBC3397128BE}" destId="{73F4DFF9-BC20-48F3-BD39-57E4B8C53367}" srcOrd="0" destOrd="0" presId="urn:microsoft.com/office/officeart/2008/layout/AscendingPictureAccentProcess"/>
    <dgm:cxn modelId="{DAB63AD3-903B-DF44-BC2C-F99FADF9BBCD}" type="presOf" srcId="{F8524DD3-CC74-48ED-A27C-B12F87776C9B}" destId="{7AB1D04C-8237-426D-BDCD-FCF31495A1A6}" srcOrd="0" destOrd="0" presId="urn:microsoft.com/office/officeart/2008/layout/AscendingPictureAccentProcess"/>
    <dgm:cxn modelId="{D06789B1-E183-446E-B650-4346C42DCF7E}" srcId="{F8524DD3-CC74-48ED-A27C-B12F87776C9B}" destId="{F6F3168A-AB89-4317-A55E-BBC3397128BE}" srcOrd="0" destOrd="0" parTransId="{C50E6192-1863-4912-A11E-C1E9F5F0F42D}" sibTransId="{79D7524F-D190-433F-AB78-97C67D1872C3}"/>
    <dgm:cxn modelId="{20CED56C-FEC5-4B42-A632-75A731716EA0}" srcId="{EC9793BE-099C-4358-9D91-9204B64D080C}" destId="{9AB410A8-E8D7-41A8-A0FB-00E6CF3FBA72}" srcOrd="0" destOrd="0" parTransId="{A24CB27B-78DD-4A45-B2CF-ED8B824702BC}" sibTransId="{B0BBC89A-5B5E-43BF-9218-0BE181DA71A3}"/>
    <dgm:cxn modelId="{F85A7808-F808-864B-B7CC-570F2B8626A6}" type="presOf" srcId="{A60915C5-78EC-4475-AD45-77EE00239A88}" destId="{4C8A9A48-FC06-431E-A154-4687A24C971A}" srcOrd="0" destOrd="0" presId="urn:microsoft.com/office/officeart/2008/layout/AscendingPictureAccentProcess"/>
    <dgm:cxn modelId="{E1FF7F51-DE4C-E749-9E4F-075F43C25E30}" type="presOf" srcId="{EC9793BE-099C-4358-9D91-9204B64D080C}" destId="{85340778-F661-4358-9A8E-32845BBA8719}" srcOrd="0" destOrd="0" presId="urn:microsoft.com/office/officeart/2008/layout/AscendingPictureAccentProcess"/>
    <dgm:cxn modelId="{66C15D38-9633-134E-BCF5-7B2E40BF3C85}" type="presParOf" srcId="{85340778-F661-4358-9A8E-32845BBA8719}" destId="{DF6C4259-C110-4CF0-8906-496E705A46EB}" srcOrd="0" destOrd="0" presId="urn:microsoft.com/office/officeart/2008/layout/AscendingPictureAccentProcess"/>
    <dgm:cxn modelId="{F1DD79F1-BDB7-AF4B-90DA-4797FD989138}" type="presParOf" srcId="{85340778-F661-4358-9A8E-32845BBA8719}" destId="{97F3717C-3E40-4063-A913-449607E77274}" srcOrd="1" destOrd="0" presId="urn:microsoft.com/office/officeart/2008/layout/AscendingPictureAccentProcess"/>
    <dgm:cxn modelId="{D356F50C-8163-9C41-B21C-6C4AD1FABB08}" type="presParOf" srcId="{85340778-F661-4358-9A8E-32845BBA8719}" destId="{C5415B64-3A08-4947-AA64-1F42812B6529}" srcOrd="2" destOrd="0" presId="urn:microsoft.com/office/officeart/2008/layout/AscendingPictureAccentProcess"/>
    <dgm:cxn modelId="{03F69893-4A59-FB48-805E-99FFAC321C53}" type="presParOf" srcId="{85340778-F661-4358-9A8E-32845BBA8719}" destId="{22AD295A-F063-45DD-B521-9338DAAA658A}" srcOrd="3" destOrd="0" presId="urn:microsoft.com/office/officeart/2008/layout/AscendingPictureAccentProcess"/>
    <dgm:cxn modelId="{B6A9E6B2-E811-D340-A67D-FBD10E4AEA5C}" type="presParOf" srcId="{85340778-F661-4358-9A8E-32845BBA8719}" destId="{C384B3F0-97BF-4BCA-9446-DCA4896E7F54}" srcOrd="4" destOrd="0" presId="urn:microsoft.com/office/officeart/2008/layout/AscendingPictureAccentProcess"/>
    <dgm:cxn modelId="{EA975D3E-9635-A248-BDD0-8A97F780C17D}" type="presParOf" srcId="{85340778-F661-4358-9A8E-32845BBA8719}" destId="{26CDB795-630F-4B66-A1A0-83EA7347A761}" srcOrd="5" destOrd="0" presId="urn:microsoft.com/office/officeart/2008/layout/AscendingPictureAccentProcess"/>
    <dgm:cxn modelId="{B54648B4-EBB9-3E49-970F-9C74AFA2335E}" type="presParOf" srcId="{85340778-F661-4358-9A8E-32845BBA8719}" destId="{68D30F47-8937-49F4-985A-5955664CE947}" srcOrd="6" destOrd="0" presId="urn:microsoft.com/office/officeart/2008/layout/AscendingPictureAccentProcess"/>
    <dgm:cxn modelId="{C64CE493-707C-5345-B1D4-82D8C3508EA1}" type="presParOf" srcId="{85340778-F661-4358-9A8E-32845BBA8719}" destId="{463F5642-C987-42B5-AD74-F4715F9A9413}" srcOrd="7" destOrd="0" presId="urn:microsoft.com/office/officeart/2008/layout/AscendingPictureAccentProcess"/>
    <dgm:cxn modelId="{B30CAD07-571C-0C45-B3B3-0D0EEE1072CE}" type="presParOf" srcId="{85340778-F661-4358-9A8E-32845BBA8719}" destId="{0B50CA9C-7D6A-4045-915A-BCA95890F017}" srcOrd="8" destOrd="0" presId="urn:microsoft.com/office/officeart/2008/layout/AscendingPictureAccentProcess"/>
    <dgm:cxn modelId="{866B1A69-4F29-4145-AE5F-8EB810A0B117}" type="presParOf" srcId="{85340778-F661-4358-9A8E-32845BBA8719}" destId="{FB5ECBF9-BA52-4BCF-9AEB-A18A01B4DCFA}" srcOrd="9" destOrd="0" presId="urn:microsoft.com/office/officeart/2008/layout/AscendingPictureAccentProcess"/>
    <dgm:cxn modelId="{B075050C-424D-1643-868C-DF296BCA9AD5}" type="presParOf" srcId="{85340778-F661-4358-9A8E-32845BBA8719}" destId="{1B04EC45-141F-45C7-AD29-F0EB3EBC84B4}" srcOrd="10" destOrd="0" presId="urn:microsoft.com/office/officeart/2008/layout/AscendingPictureAccentProcess"/>
    <dgm:cxn modelId="{5F5F89CA-FA0B-684C-89A6-B7D71D86C8CE}" type="presParOf" srcId="{85340778-F661-4358-9A8E-32845BBA8719}" destId="{45085314-6B7C-44AC-B921-A429C3F6062D}" srcOrd="11" destOrd="0" presId="urn:microsoft.com/office/officeart/2008/layout/AscendingPictureAccentProcess"/>
    <dgm:cxn modelId="{3FAD1091-B939-9943-A025-8AE01565A9CD}" type="presParOf" srcId="{85340778-F661-4358-9A8E-32845BBA8719}" destId="{782FEDC3-EAFA-4E17-9F53-AACAFD1ABB13}" srcOrd="12" destOrd="0" presId="urn:microsoft.com/office/officeart/2008/layout/AscendingPictureAccentProcess"/>
    <dgm:cxn modelId="{4826C012-0B55-474D-A1CE-98A3E187D42E}" type="presParOf" srcId="{85340778-F661-4358-9A8E-32845BBA8719}" destId="{3FA4CBBF-E131-4106-976F-4A46351B8B05}" srcOrd="13" destOrd="0" presId="urn:microsoft.com/office/officeart/2008/layout/AscendingPictureAccentProcess"/>
    <dgm:cxn modelId="{EFA5EC69-4DAD-254A-837F-142A5BA366EE}" type="presParOf" srcId="{85340778-F661-4358-9A8E-32845BBA8719}" destId="{FD5EF0B8-B1CD-4A32-8BBE-A57F322D5867}" srcOrd="14" destOrd="0" presId="urn:microsoft.com/office/officeart/2008/layout/AscendingPictureAccentProcess"/>
    <dgm:cxn modelId="{DBA14B31-4575-D546-9ED3-E12CA5F7D703}" type="presParOf" srcId="{FD5EF0B8-B1CD-4A32-8BBE-A57F322D5867}" destId="{4B949EF9-7433-44AE-A78E-6CADCCA3D677}" srcOrd="0" destOrd="0" presId="urn:microsoft.com/office/officeart/2008/layout/AscendingPictureAccentProcess"/>
    <dgm:cxn modelId="{7584A42D-DC13-9E49-A215-9557D1BAE479}" type="presParOf" srcId="{85340778-F661-4358-9A8E-32845BBA8719}" destId="{A9D50108-2E4E-41A4-848F-A04CF640E6A7}" srcOrd="15" destOrd="0" presId="urn:microsoft.com/office/officeart/2008/layout/AscendingPictureAccentProcess"/>
    <dgm:cxn modelId="{503D2BC2-8173-2844-8138-BEEC128E5510}" type="presParOf" srcId="{85340778-F661-4358-9A8E-32845BBA8719}" destId="{2B08A958-2007-41FA-8D81-8509C3DB0CE7}" srcOrd="16" destOrd="0" presId="urn:microsoft.com/office/officeart/2008/layout/AscendingPictureAccentProcess"/>
    <dgm:cxn modelId="{F9F9BD95-9BDD-EB4F-AEB7-AA5B50A73B97}" type="presParOf" srcId="{2B08A958-2007-41FA-8D81-8509C3DB0CE7}" destId="{0932EEC9-0116-4999-B8B0-5D625E801362}" srcOrd="0" destOrd="0" presId="urn:microsoft.com/office/officeart/2008/layout/AscendingPictureAccentProcess"/>
    <dgm:cxn modelId="{62EFF297-693D-8F4E-860E-7B8FE9782204}" type="presParOf" srcId="{85340778-F661-4358-9A8E-32845BBA8719}" destId="{7AB1D04C-8237-426D-BDCD-FCF31495A1A6}" srcOrd="17" destOrd="0" presId="urn:microsoft.com/office/officeart/2008/layout/AscendingPictureAccentProcess"/>
    <dgm:cxn modelId="{55A77850-36FA-9047-93A3-5F69CCF37EA8}" type="presParOf" srcId="{85340778-F661-4358-9A8E-32845BBA8719}" destId="{73F4DFF9-BC20-48F3-BD39-57E4B8C53367}" srcOrd="18" destOrd="0" presId="urn:microsoft.com/office/officeart/2008/layout/AscendingPictureAccentProcess"/>
    <dgm:cxn modelId="{59D8B845-19BB-2747-8E37-E5613AAF7F43}" type="presParOf" srcId="{85340778-F661-4358-9A8E-32845BBA8719}" destId="{74F6F494-C902-4AE2-98E7-BC6BC2970733}" srcOrd="19" destOrd="0" presId="urn:microsoft.com/office/officeart/2008/layout/AscendingPictureAccentProcess"/>
    <dgm:cxn modelId="{F8BFFE68-844B-5C4C-95E1-99F19A36B9B8}" type="presParOf" srcId="{74F6F494-C902-4AE2-98E7-BC6BC2970733}" destId="{755D6483-A359-424B-B9BC-4B9487EE509C}" srcOrd="0" destOrd="0" presId="urn:microsoft.com/office/officeart/2008/layout/AscendingPictureAccentProcess"/>
    <dgm:cxn modelId="{2C0CCA40-FE7B-0B43-962F-5DE102B7E6C5}" type="presParOf" srcId="{85340778-F661-4358-9A8E-32845BBA8719}" destId="{4C8A9A48-FC06-431E-A154-4687A24C971A}" srcOrd="20" destOrd="0" presId="urn:microsoft.com/office/officeart/2008/layout/AscendingPictureAccentProcess"/>
    <dgm:cxn modelId="{44392138-6162-9D49-BA8F-2861949161AB}" type="presParOf" srcId="{85340778-F661-4358-9A8E-32845BBA8719}" destId="{CE40C7D2-A564-4584-B474-0AEC42CF9C3B}" srcOrd="21" destOrd="0" presId="urn:microsoft.com/office/officeart/2008/layout/AscendingPictureAccentProcess"/>
    <dgm:cxn modelId="{75F56E1D-42E0-CE42-AEC7-285E48026747}" type="presParOf" srcId="{CE40C7D2-A564-4584-B474-0AEC42CF9C3B}" destId="{1A2D7835-DC24-4F23-AF7D-E3D1D643E2D8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9793BE-099C-4358-9D91-9204B64D080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410A8-E8D7-41A8-A0FB-00E6CF3FBA72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2400" b="0" dirty="0" smtClean="0">
              <a:solidFill>
                <a:srgbClr val="595959"/>
              </a:solidFill>
            </a:rPr>
            <a:t>K-12</a:t>
          </a:r>
          <a:endParaRPr lang="en-US" sz="2400" b="0" dirty="0">
            <a:solidFill>
              <a:srgbClr val="595959"/>
            </a:solidFill>
          </a:endParaRPr>
        </a:p>
      </dgm:t>
    </dgm:pt>
    <dgm:pt modelId="{A24CB27B-78DD-4A45-B2CF-ED8B824702BC}" type="parTrans" cxnId="{20CED56C-FEC5-4B42-A632-75A731716EA0}">
      <dgm:prSet/>
      <dgm:spPr/>
      <dgm:t>
        <a:bodyPr/>
        <a:lstStyle/>
        <a:p>
          <a:endParaRPr lang="en-US"/>
        </a:p>
      </dgm:t>
    </dgm:pt>
    <dgm:pt modelId="{B0BBC89A-5B5E-43BF-9218-0BE181DA71A3}" type="sibTrans" cxnId="{20CED56C-FEC5-4B42-A632-75A731716EA0}">
      <dgm:prSet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5DCAC36C-3E5C-4B06-BF5C-7AD840751920}">
      <dgm:prSet phldrT="[Text]" custT="1"/>
      <dgm:spPr>
        <a:solidFill>
          <a:srgbClr val="FFFFFF"/>
        </a:solidFill>
        <a:ln w="12700" cmpd="sng">
          <a:solidFill>
            <a:srgbClr val="595959"/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b="0" dirty="0" smtClean="0">
              <a:solidFill>
                <a:srgbClr val="595959"/>
              </a:solidFill>
            </a:rPr>
            <a:t>Undergrad / Graduates /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b="0" dirty="0" smtClean="0">
              <a:solidFill>
                <a:srgbClr val="595959"/>
              </a:solidFill>
            </a:rPr>
            <a:t> Post Docs</a:t>
          </a:r>
          <a:endParaRPr lang="en-US" sz="2400" b="0" dirty="0">
            <a:solidFill>
              <a:srgbClr val="595959"/>
            </a:solidFill>
          </a:endParaRPr>
        </a:p>
      </dgm:t>
    </dgm:pt>
    <dgm:pt modelId="{E61465F6-21D6-4F6A-BFCB-4524FFFC895C}" type="parTrans" cxnId="{EB28EE0C-7669-485B-B434-2155A2035898}">
      <dgm:prSet/>
      <dgm:spPr/>
      <dgm:t>
        <a:bodyPr/>
        <a:lstStyle/>
        <a:p>
          <a:endParaRPr lang="en-US"/>
        </a:p>
      </dgm:t>
    </dgm:pt>
    <dgm:pt modelId="{8F921E47-4DBA-423D-A4A5-95BB55F84AF2}" type="sibTrans" cxnId="{EB28EE0C-7669-485B-B434-2155A2035898}">
      <dgm:prSet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6F3168A-AB89-4317-A55E-BBC3397128BE}">
      <dgm:prSet/>
      <dgm:spPr/>
      <dgm:t>
        <a:bodyPr/>
        <a:lstStyle/>
        <a:p>
          <a:endParaRPr lang="en-US"/>
        </a:p>
      </dgm:t>
    </dgm:pt>
    <dgm:pt modelId="{C50E6192-1863-4912-A11E-C1E9F5F0F42D}" type="parTrans" cxnId="{D06789B1-E183-446E-B650-4346C42DCF7E}">
      <dgm:prSet/>
      <dgm:spPr/>
      <dgm:t>
        <a:bodyPr/>
        <a:lstStyle/>
        <a:p>
          <a:endParaRPr lang="en-US"/>
        </a:p>
      </dgm:t>
    </dgm:pt>
    <dgm:pt modelId="{79D7524F-D190-433F-AB78-97C67D1872C3}" type="sibTrans" cxnId="{D06789B1-E183-446E-B650-4346C42DCF7E}">
      <dgm:prSet/>
      <dgm:spPr/>
      <dgm:t>
        <a:bodyPr/>
        <a:lstStyle/>
        <a:p>
          <a:endParaRPr lang="en-US"/>
        </a:p>
      </dgm:t>
    </dgm:pt>
    <dgm:pt modelId="{F8524DD3-CC74-48ED-A27C-B12F87776C9B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2400" b="0" dirty="0" smtClean="0">
              <a:solidFill>
                <a:srgbClr val="595959"/>
              </a:solidFill>
            </a:rPr>
            <a:t>Tenure-Track Faculty</a:t>
          </a:r>
          <a:endParaRPr lang="en-US" sz="2400" b="0" dirty="0">
            <a:solidFill>
              <a:srgbClr val="595959"/>
            </a:solidFill>
          </a:endParaRPr>
        </a:p>
      </dgm:t>
    </dgm:pt>
    <dgm:pt modelId="{0DD03165-C83E-4E7E-9238-7144D283242D}" type="parTrans" cxnId="{6F2AA2F4-3ADE-45E0-9B31-6804E8E90981}">
      <dgm:prSet/>
      <dgm:spPr/>
      <dgm:t>
        <a:bodyPr/>
        <a:lstStyle/>
        <a:p>
          <a:endParaRPr lang="en-US"/>
        </a:p>
      </dgm:t>
    </dgm:pt>
    <dgm:pt modelId="{411686B1-E366-473E-A581-E3A77A9FEEB2}" type="sibTrans" cxnId="{6F2AA2F4-3ADE-45E0-9B31-6804E8E90981}">
      <dgm:prSet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A60915C5-78EC-4475-AD45-77EE00239A88}">
      <dgm:prSet custT="1"/>
      <dgm:spPr>
        <a:solidFill>
          <a:srgbClr val="FFFFFF"/>
        </a:solidFill>
        <a:ln w="12700" cmpd="sng">
          <a:solidFill>
            <a:schemeClr val="tx1">
              <a:lumMod val="65000"/>
              <a:lumOff val="35000"/>
            </a:schemeClr>
          </a:solidFill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gm:spPr>
      <dgm:t>
        <a:bodyPr lIns="0" tIns="45720" rIns="0" bIns="45720"/>
        <a:lstStyle/>
        <a:p>
          <a:pPr algn="ctr"/>
          <a:r>
            <a:rPr lang="en-US" sz="2400" b="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2400" b="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880E9F-3847-42D1-B818-7B0008727A2F}" type="parTrans" cxnId="{5E0EB447-FEA5-45F3-9326-CCF8BD03A771}">
      <dgm:prSet/>
      <dgm:spPr/>
      <dgm:t>
        <a:bodyPr/>
        <a:lstStyle/>
        <a:p>
          <a:endParaRPr lang="en-US"/>
        </a:p>
      </dgm:t>
    </dgm:pt>
    <dgm:pt modelId="{0A728410-D0D3-4F07-81BD-C0E23F679584}" type="sibTrans" cxnId="{5E0EB447-FEA5-45F3-9326-CCF8BD03A771}">
      <dgm:prSet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mpd="sng">
          <a:solidFill>
            <a:srgbClr val="FFFFFF"/>
          </a:solidFill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5340778-F661-4358-9A8E-32845BBA8719}" type="pres">
      <dgm:prSet presAssocID="{EC9793BE-099C-4358-9D91-9204B64D080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F6C4259-C110-4CF0-8906-496E705A46EB}" type="pres">
      <dgm:prSet presAssocID="{EC9793BE-099C-4358-9D91-9204B64D080C}" presName="dot1" presStyleLbl="alignNode1" presStyleIdx="0" presStyleCnt="13" custScaleX="103459" custScaleY="103459" custLinFactX="283412" custLinFactY="300000" custLinFactNeighborX="300000" custLinFactNeighborY="317763"/>
      <dgm:spPr/>
    </dgm:pt>
    <dgm:pt modelId="{97F3717C-3E40-4063-A913-449607E77274}" type="pres">
      <dgm:prSet presAssocID="{EC9793BE-099C-4358-9D91-9204B64D080C}" presName="dot2" presStyleLbl="alignNode1" presStyleIdx="1" presStyleCnt="13" custScaleX="103459" custScaleY="103459" custLinFactX="1500000" custLinFactY="-1000000" custLinFactNeighborX="1502579" custLinFactNeighborY="-1070269"/>
      <dgm:spPr/>
    </dgm:pt>
    <dgm:pt modelId="{C5415B64-3A08-4947-AA64-1F42812B6529}" type="pres">
      <dgm:prSet presAssocID="{EC9793BE-099C-4358-9D91-9204B64D080C}" presName="dot3" presStyleLbl="alignNode1" presStyleIdx="2" presStyleCnt="13" custScaleX="103459" custScaleY="103459" custLinFactX="400000" custLinFactY="293448" custLinFactNeighborX="431713" custLinFactNeighborY="300000"/>
      <dgm:spPr/>
    </dgm:pt>
    <dgm:pt modelId="{22AD295A-F063-45DD-B521-9338DAAA658A}" type="pres">
      <dgm:prSet presAssocID="{EC9793BE-099C-4358-9D91-9204B64D080C}" presName="dot4" presStyleLbl="alignNode1" presStyleIdx="3" presStyleCnt="13" custScaleX="103459" custScaleY="103459" custLinFactX="1278139" custLinFactY="-362443" custLinFactNeighborX="1300000" custLinFactNeighborY="-400000"/>
      <dgm:spPr/>
    </dgm:pt>
    <dgm:pt modelId="{C384B3F0-97BF-4BCA-9446-DCA4896E7F54}" type="pres">
      <dgm:prSet presAssocID="{EC9793BE-099C-4358-9D91-9204B64D080C}" presName="dot5" presStyleLbl="alignNode1" presStyleIdx="4" presStyleCnt="13" custScaleX="103459" custScaleY="103459" custLinFactX="300000" custLinFactY="230432" custLinFactNeighborX="356659" custLinFactNeighborY="300000"/>
      <dgm:spPr/>
    </dgm:pt>
    <dgm:pt modelId="{26CDB795-630F-4B66-A1A0-83EA7347A761}" type="pres">
      <dgm:prSet presAssocID="{EC9793BE-099C-4358-9D91-9204B64D080C}" presName="dot6" presStyleLbl="alignNode1" presStyleIdx="5" presStyleCnt="13" custScaleX="103459" custScaleY="103459" custLinFactX="500000" custLinFactY="173668" custLinFactNeighborX="508654" custLinFactNeighborY="200000"/>
      <dgm:spPr/>
    </dgm:pt>
    <dgm:pt modelId="{68D30F47-8937-49F4-985A-5955664CE947}" type="pres">
      <dgm:prSet presAssocID="{EC9793BE-099C-4358-9D91-9204B64D080C}" presName="dotArrow1" presStyleLbl="alignNode1" presStyleIdx="6" presStyleCnt="13" custScaleX="103459" custScaleY="103459" custLinFactX="694611" custLinFactNeighborX="700000" custLinFactNeighborY="80347"/>
      <dgm:spPr/>
    </dgm:pt>
    <dgm:pt modelId="{463F5642-C987-42B5-AD74-F4715F9A9413}" type="pres">
      <dgm:prSet presAssocID="{EC9793BE-099C-4358-9D91-9204B64D080C}" presName="dotArrow2" presStyleLbl="alignNode1" presStyleIdx="7" presStyleCnt="13" custScaleX="103459" custScaleY="103459" custLinFactX="694611" custLinFactNeighborX="700000" custLinFactNeighborY="80347"/>
      <dgm:spPr/>
    </dgm:pt>
    <dgm:pt modelId="{0B50CA9C-7D6A-4045-915A-BCA95890F017}" type="pres">
      <dgm:prSet presAssocID="{EC9793BE-099C-4358-9D91-9204B64D080C}" presName="dotArrow3" presStyleLbl="alignNode1" presStyleIdx="8" presStyleCnt="13" custScaleX="103459" custScaleY="103459" custLinFactX="694611" custLinFactNeighborX="700000" custLinFactNeighborY="80347"/>
      <dgm:spPr/>
    </dgm:pt>
    <dgm:pt modelId="{FB5ECBF9-BA52-4BCF-9AEB-A18A01B4DCFA}" type="pres">
      <dgm:prSet presAssocID="{EC9793BE-099C-4358-9D91-9204B64D080C}" presName="dotArrow4" presStyleLbl="alignNode1" presStyleIdx="9" presStyleCnt="13" custScaleX="103459" custScaleY="103459" custLinFactX="694611" custLinFactNeighborX="700000" custLinFactNeighborY="80347"/>
      <dgm:spPr/>
    </dgm:pt>
    <dgm:pt modelId="{1B04EC45-141F-45C7-AD29-F0EB3EBC84B4}" type="pres">
      <dgm:prSet presAssocID="{EC9793BE-099C-4358-9D91-9204B64D080C}" presName="dotArrow5" presStyleLbl="alignNode1" presStyleIdx="10" presStyleCnt="13" custScaleX="103459" custScaleY="103459" custLinFactX="694611" custLinFactNeighborX="700000" custLinFactNeighborY="80347"/>
      <dgm:spPr/>
    </dgm:pt>
    <dgm:pt modelId="{45085314-6B7C-44AC-B921-A429C3F6062D}" type="pres">
      <dgm:prSet presAssocID="{EC9793BE-099C-4358-9D91-9204B64D080C}" presName="dotArrow6" presStyleLbl="alignNode1" presStyleIdx="11" presStyleCnt="13" custScaleX="103459" custScaleY="103459" custLinFactX="694611" custLinFactNeighborX="700000" custLinFactNeighborY="80347"/>
      <dgm:spPr/>
    </dgm:pt>
    <dgm:pt modelId="{782FEDC3-EAFA-4E17-9F53-AACAFD1ABB13}" type="pres">
      <dgm:prSet presAssocID="{EC9793BE-099C-4358-9D91-9204B64D080C}" presName="dotArrow7" presStyleLbl="alignNode1" presStyleIdx="12" presStyleCnt="13" custScaleX="103459" custScaleY="103459" custLinFactX="670050" custLinFactNeighborX="700000" custLinFactNeighborY="80347"/>
      <dgm:spPr/>
    </dgm:pt>
    <dgm:pt modelId="{3FA4CBBF-E131-4106-976F-4A46351B8B05}" type="pres">
      <dgm:prSet presAssocID="{9AB410A8-E8D7-41A8-A0FB-00E6CF3FBA72}" presName="parTx1" presStyleLbl="node1" presStyleIdx="0" presStyleCnt="4" custScaleX="49841" custScaleY="92089" custLinFactNeighborX="-41538" custLinFactNeighborY="36114"/>
      <dgm:spPr/>
      <dgm:t>
        <a:bodyPr/>
        <a:lstStyle/>
        <a:p>
          <a:endParaRPr lang="en-US"/>
        </a:p>
      </dgm:t>
    </dgm:pt>
    <dgm:pt modelId="{FD5EF0B8-B1CD-4A32-8BBE-A57F322D5867}" type="pres">
      <dgm:prSet presAssocID="{B0BBC89A-5B5E-43BF-9218-0BE181DA71A3}" presName="picture1" presStyleCnt="0"/>
      <dgm:spPr/>
    </dgm:pt>
    <dgm:pt modelId="{4B949EF9-7433-44AE-A78E-6CADCCA3D677}" type="pres">
      <dgm:prSet presAssocID="{B0BBC89A-5B5E-43BF-9218-0BE181DA71A3}" presName="imageRepeatNode" presStyleLbl="fgImgPlace1" presStyleIdx="0" presStyleCnt="4" custScaleX="103460" custScaleY="103460" custLinFactX="18838" custLinFactNeighborX="100000" custLinFactNeighborY="81663"/>
      <dgm:spPr/>
      <dgm:t>
        <a:bodyPr/>
        <a:lstStyle/>
        <a:p>
          <a:endParaRPr lang="en-US"/>
        </a:p>
      </dgm:t>
    </dgm:pt>
    <dgm:pt modelId="{A9D50108-2E4E-41A4-848F-A04CF640E6A7}" type="pres">
      <dgm:prSet presAssocID="{5DCAC36C-3E5C-4B06-BF5C-7AD840751920}" presName="parTx2" presStyleLbl="node1" presStyleIdx="1" presStyleCnt="4" custScaleX="132403" custScaleY="101102" custLinFactX="-4472" custLinFactNeighborX="-100000" custLinFactNeighborY="1683"/>
      <dgm:spPr/>
      <dgm:t>
        <a:bodyPr/>
        <a:lstStyle/>
        <a:p>
          <a:endParaRPr lang="en-US"/>
        </a:p>
      </dgm:t>
    </dgm:pt>
    <dgm:pt modelId="{2B08A958-2007-41FA-8D81-8509C3DB0CE7}" type="pres">
      <dgm:prSet presAssocID="{8F921E47-4DBA-423D-A4A5-95BB55F84AF2}" presName="picture2" presStyleCnt="0"/>
      <dgm:spPr/>
    </dgm:pt>
    <dgm:pt modelId="{0932EEC9-0116-4999-B8B0-5D625E801362}" type="pres">
      <dgm:prSet presAssocID="{8F921E47-4DBA-423D-A4A5-95BB55F84AF2}" presName="imageRepeatNode" presStyleLbl="fgImgPlace1" presStyleIdx="1" presStyleCnt="4" custScaleX="103460" custScaleY="103460" custLinFactNeighborX="82909" custLinFactNeighborY="47990"/>
      <dgm:spPr/>
      <dgm:t>
        <a:bodyPr/>
        <a:lstStyle/>
        <a:p>
          <a:endParaRPr lang="en-US"/>
        </a:p>
      </dgm:t>
    </dgm:pt>
    <dgm:pt modelId="{7AB1D04C-8237-426D-BDCD-FCF31495A1A6}" type="pres">
      <dgm:prSet presAssocID="{F8524DD3-CC74-48ED-A27C-B12F87776C9B}" presName="parTx3" presStyleLbl="node1" presStyleIdx="2" presStyleCnt="4" custScaleX="119359" custScaleY="100405" custLinFactNeighborX="-89639" custLinFactNeighborY="-21033"/>
      <dgm:spPr/>
      <dgm:t>
        <a:bodyPr/>
        <a:lstStyle/>
        <a:p>
          <a:endParaRPr lang="en-US"/>
        </a:p>
      </dgm:t>
    </dgm:pt>
    <dgm:pt modelId="{73F4DFF9-BC20-48F3-BD39-57E4B8C53367}" type="pres">
      <dgm:prSet presAssocID="{F8524DD3-CC74-48ED-A27C-B12F87776C9B}" presName="desTx3" presStyleLbl="revTx" presStyleIdx="0" presStyleCnt="1" custScaleX="103460" custScaleY="103460" custLinFactY="65360" custLinFactNeighborX="2596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6F494-C902-4AE2-98E7-BC6BC2970733}" type="pres">
      <dgm:prSet presAssocID="{411686B1-E366-473E-A581-E3A77A9FEEB2}" presName="picture3" presStyleCnt="0"/>
      <dgm:spPr/>
    </dgm:pt>
    <dgm:pt modelId="{755D6483-A359-424B-B9BC-4B9487EE509C}" type="pres">
      <dgm:prSet presAssocID="{411686B1-E366-473E-A581-E3A77A9FEEB2}" presName="imageRepeatNode" presStyleLbl="fgImgPlace1" presStyleIdx="2" presStyleCnt="4" custScaleX="103460" custScaleY="103460" custLinFactNeighborX="93511" custLinFactNeighborY="31849"/>
      <dgm:spPr/>
      <dgm:t>
        <a:bodyPr/>
        <a:lstStyle/>
        <a:p>
          <a:endParaRPr lang="en-US"/>
        </a:p>
      </dgm:t>
    </dgm:pt>
    <dgm:pt modelId="{4C8A9A48-FC06-431E-A154-4687A24C971A}" type="pres">
      <dgm:prSet presAssocID="{A60915C5-78EC-4475-AD45-77EE00239A88}" presName="parTx4" presStyleLbl="node1" presStyleIdx="3" presStyleCnt="4" custScaleX="117683" custScaleY="93139" custLinFactNeighborX="-72099" custLinFactNeighborY="-44907"/>
      <dgm:spPr/>
      <dgm:t>
        <a:bodyPr/>
        <a:lstStyle/>
        <a:p>
          <a:endParaRPr lang="en-US"/>
        </a:p>
      </dgm:t>
    </dgm:pt>
    <dgm:pt modelId="{CE40C7D2-A564-4584-B474-0AEC42CF9C3B}" type="pres">
      <dgm:prSet presAssocID="{0A728410-D0D3-4F07-81BD-C0E23F679584}" presName="picture4" presStyleCnt="0"/>
      <dgm:spPr/>
    </dgm:pt>
    <dgm:pt modelId="{1A2D7835-DC24-4F23-AF7D-E3D1D643E2D8}" type="pres">
      <dgm:prSet presAssocID="{0A728410-D0D3-4F07-81BD-C0E23F679584}" presName="imageRepeatNode" presStyleLbl="fgImgPlace1" presStyleIdx="3" presStyleCnt="4" custScaleX="103460" custScaleY="103460" custLinFactX="31468" custLinFactNeighborX="100000" custLinFactNeighborY="13688"/>
      <dgm:spPr/>
      <dgm:t>
        <a:bodyPr/>
        <a:lstStyle/>
        <a:p>
          <a:endParaRPr lang="en-US"/>
        </a:p>
      </dgm:t>
    </dgm:pt>
  </dgm:ptLst>
  <dgm:cxnLst>
    <dgm:cxn modelId="{5E0EB447-FEA5-45F3-9326-CCF8BD03A771}" srcId="{EC9793BE-099C-4358-9D91-9204B64D080C}" destId="{A60915C5-78EC-4475-AD45-77EE00239A88}" srcOrd="3" destOrd="0" parTransId="{13880E9F-3847-42D1-B818-7B0008727A2F}" sibTransId="{0A728410-D0D3-4F07-81BD-C0E23F679584}"/>
    <dgm:cxn modelId="{40BEE0CF-BCD0-0B43-952B-2BFA46307816}" type="presOf" srcId="{411686B1-E366-473E-A581-E3A77A9FEEB2}" destId="{755D6483-A359-424B-B9BC-4B9487EE509C}" srcOrd="0" destOrd="0" presId="urn:microsoft.com/office/officeart/2008/layout/AscendingPictureAccentProcess"/>
    <dgm:cxn modelId="{EB28EE0C-7669-485B-B434-2155A2035898}" srcId="{EC9793BE-099C-4358-9D91-9204B64D080C}" destId="{5DCAC36C-3E5C-4B06-BF5C-7AD840751920}" srcOrd="1" destOrd="0" parTransId="{E61465F6-21D6-4F6A-BFCB-4524FFFC895C}" sibTransId="{8F921E47-4DBA-423D-A4A5-95BB55F84AF2}"/>
    <dgm:cxn modelId="{AE14F1AC-C783-8B49-A291-F6DE2863C916}" type="presOf" srcId="{0A728410-D0D3-4F07-81BD-C0E23F679584}" destId="{1A2D7835-DC24-4F23-AF7D-E3D1D643E2D8}" srcOrd="0" destOrd="0" presId="urn:microsoft.com/office/officeart/2008/layout/AscendingPictureAccentProcess"/>
    <dgm:cxn modelId="{13919D1D-7EC4-EE41-B9F9-7AAB7A2492A5}" type="presOf" srcId="{EC9793BE-099C-4358-9D91-9204B64D080C}" destId="{85340778-F661-4358-9A8E-32845BBA8719}" srcOrd="0" destOrd="0" presId="urn:microsoft.com/office/officeart/2008/layout/AscendingPictureAccentProcess"/>
    <dgm:cxn modelId="{6F2AA2F4-3ADE-45E0-9B31-6804E8E90981}" srcId="{EC9793BE-099C-4358-9D91-9204B64D080C}" destId="{F8524DD3-CC74-48ED-A27C-B12F87776C9B}" srcOrd="2" destOrd="0" parTransId="{0DD03165-C83E-4E7E-9238-7144D283242D}" sibTransId="{411686B1-E366-473E-A581-E3A77A9FEEB2}"/>
    <dgm:cxn modelId="{E90FD639-20C4-5B43-AE24-4E2744C83BCF}" type="presOf" srcId="{A60915C5-78EC-4475-AD45-77EE00239A88}" destId="{4C8A9A48-FC06-431E-A154-4687A24C971A}" srcOrd="0" destOrd="0" presId="urn:microsoft.com/office/officeart/2008/layout/AscendingPictureAccentProcess"/>
    <dgm:cxn modelId="{D7F20F45-712B-9B4B-8B6E-4AF8933E6D56}" type="presOf" srcId="{F6F3168A-AB89-4317-A55E-BBC3397128BE}" destId="{73F4DFF9-BC20-48F3-BD39-57E4B8C53367}" srcOrd="0" destOrd="0" presId="urn:microsoft.com/office/officeart/2008/layout/AscendingPictureAccentProcess"/>
    <dgm:cxn modelId="{9A256919-3FCE-B74A-846A-E375F4D39B54}" type="presOf" srcId="{8F921E47-4DBA-423D-A4A5-95BB55F84AF2}" destId="{0932EEC9-0116-4999-B8B0-5D625E801362}" srcOrd="0" destOrd="0" presId="urn:microsoft.com/office/officeart/2008/layout/AscendingPictureAccentProcess"/>
    <dgm:cxn modelId="{D06789B1-E183-446E-B650-4346C42DCF7E}" srcId="{F8524DD3-CC74-48ED-A27C-B12F87776C9B}" destId="{F6F3168A-AB89-4317-A55E-BBC3397128BE}" srcOrd="0" destOrd="0" parTransId="{C50E6192-1863-4912-A11E-C1E9F5F0F42D}" sibTransId="{79D7524F-D190-433F-AB78-97C67D1872C3}"/>
    <dgm:cxn modelId="{F3320FD8-6FBC-014E-889D-049AC71394F9}" type="presOf" srcId="{9AB410A8-E8D7-41A8-A0FB-00E6CF3FBA72}" destId="{3FA4CBBF-E131-4106-976F-4A46351B8B05}" srcOrd="0" destOrd="0" presId="urn:microsoft.com/office/officeart/2008/layout/AscendingPictureAccentProcess"/>
    <dgm:cxn modelId="{20CED56C-FEC5-4B42-A632-75A731716EA0}" srcId="{EC9793BE-099C-4358-9D91-9204B64D080C}" destId="{9AB410A8-E8D7-41A8-A0FB-00E6CF3FBA72}" srcOrd="0" destOrd="0" parTransId="{A24CB27B-78DD-4A45-B2CF-ED8B824702BC}" sibTransId="{B0BBC89A-5B5E-43BF-9218-0BE181DA71A3}"/>
    <dgm:cxn modelId="{2DAC1A3C-F2C7-2F4F-8961-DB7CC7BA81D9}" type="presOf" srcId="{5DCAC36C-3E5C-4B06-BF5C-7AD840751920}" destId="{A9D50108-2E4E-41A4-848F-A04CF640E6A7}" srcOrd="0" destOrd="0" presId="urn:microsoft.com/office/officeart/2008/layout/AscendingPictureAccentProcess"/>
    <dgm:cxn modelId="{CCC60820-05BB-7B4B-891C-0490BDAA8B44}" type="presOf" srcId="{F8524DD3-CC74-48ED-A27C-B12F87776C9B}" destId="{7AB1D04C-8237-426D-BDCD-FCF31495A1A6}" srcOrd="0" destOrd="0" presId="urn:microsoft.com/office/officeart/2008/layout/AscendingPictureAccentProcess"/>
    <dgm:cxn modelId="{AE79CB97-B4F9-C34D-9758-C182223AA0F8}" type="presOf" srcId="{B0BBC89A-5B5E-43BF-9218-0BE181DA71A3}" destId="{4B949EF9-7433-44AE-A78E-6CADCCA3D677}" srcOrd="0" destOrd="0" presId="urn:microsoft.com/office/officeart/2008/layout/AscendingPictureAccentProcess"/>
    <dgm:cxn modelId="{CC0D50F5-23E9-E746-A6D5-BB3AF526E74C}" type="presParOf" srcId="{85340778-F661-4358-9A8E-32845BBA8719}" destId="{DF6C4259-C110-4CF0-8906-496E705A46EB}" srcOrd="0" destOrd="0" presId="urn:microsoft.com/office/officeart/2008/layout/AscendingPictureAccentProcess"/>
    <dgm:cxn modelId="{17256F36-1C98-9549-B65B-CA2417A16C91}" type="presParOf" srcId="{85340778-F661-4358-9A8E-32845BBA8719}" destId="{97F3717C-3E40-4063-A913-449607E77274}" srcOrd="1" destOrd="0" presId="urn:microsoft.com/office/officeart/2008/layout/AscendingPictureAccentProcess"/>
    <dgm:cxn modelId="{EEC146A1-29B7-4043-9660-0ADB13351586}" type="presParOf" srcId="{85340778-F661-4358-9A8E-32845BBA8719}" destId="{C5415B64-3A08-4947-AA64-1F42812B6529}" srcOrd="2" destOrd="0" presId="urn:microsoft.com/office/officeart/2008/layout/AscendingPictureAccentProcess"/>
    <dgm:cxn modelId="{88565547-3012-1743-9380-97A4F7093AAD}" type="presParOf" srcId="{85340778-F661-4358-9A8E-32845BBA8719}" destId="{22AD295A-F063-45DD-B521-9338DAAA658A}" srcOrd="3" destOrd="0" presId="urn:microsoft.com/office/officeart/2008/layout/AscendingPictureAccentProcess"/>
    <dgm:cxn modelId="{453DA1A3-4C97-6646-91C6-91F96486FE2A}" type="presParOf" srcId="{85340778-F661-4358-9A8E-32845BBA8719}" destId="{C384B3F0-97BF-4BCA-9446-DCA4896E7F54}" srcOrd="4" destOrd="0" presId="urn:microsoft.com/office/officeart/2008/layout/AscendingPictureAccentProcess"/>
    <dgm:cxn modelId="{415482BB-A5CC-804F-9311-E3F479550EAD}" type="presParOf" srcId="{85340778-F661-4358-9A8E-32845BBA8719}" destId="{26CDB795-630F-4B66-A1A0-83EA7347A761}" srcOrd="5" destOrd="0" presId="urn:microsoft.com/office/officeart/2008/layout/AscendingPictureAccentProcess"/>
    <dgm:cxn modelId="{B8139146-8CD7-674D-B4D4-8196BFB2BA65}" type="presParOf" srcId="{85340778-F661-4358-9A8E-32845BBA8719}" destId="{68D30F47-8937-49F4-985A-5955664CE947}" srcOrd="6" destOrd="0" presId="urn:microsoft.com/office/officeart/2008/layout/AscendingPictureAccentProcess"/>
    <dgm:cxn modelId="{35DB256A-3C5A-C845-85EF-42CC2D3D63F5}" type="presParOf" srcId="{85340778-F661-4358-9A8E-32845BBA8719}" destId="{463F5642-C987-42B5-AD74-F4715F9A9413}" srcOrd="7" destOrd="0" presId="urn:microsoft.com/office/officeart/2008/layout/AscendingPictureAccentProcess"/>
    <dgm:cxn modelId="{7C9A1420-3847-6D44-A576-EBBAE96D4C20}" type="presParOf" srcId="{85340778-F661-4358-9A8E-32845BBA8719}" destId="{0B50CA9C-7D6A-4045-915A-BCA95890F017}" srcOrd="8" destOrd="0" presId="urn:microsoft.com/office/officeart/2008/layout/AscendingPictureAccentProcess"/>
    <dgm:cxn modelId="{5C522B2F-673F-134C-8D80-CB2CB6486A19}" type="presParOf" srcId="{85340778-F661-4358-9A8E-32845BBA8719}" destId="{FB5ECBF9-BA52-4BCF-9AEB-A18A01B4DCFA}" srcOrd="9" destOrd="0" presId="urn:microsoft.com/office/officeart/2008/layout/AscendingPictureAccentProcess"/>
    <dgm:cxn modelId="{8A87FD91-B78C-DE41-869C-1B632146A13B}" type="presParOf" srcId="{85340778-F661-4358-9A8E-32845BBA8719}" destId="{1B04EC45-141F-45C7-AD29-F0EB3EBC84B4}" srcOrd="10" destOrd="0" presId="urn:microsoft.com/office/officeart/2008/layout/AscendingPictureAccentProcess"/>
    <dgm:cxn modelId="{DBBC84E4-C19B-D940-A87C-1CCDC4A1322A}" type="presParOf" srcId="{85340778-F661-4358-9A8E-32845BBA8719}" destId="{45085314-6B7C-44AC-B921-A429C3F6062D}" srcOrd="11" destOrd="0" presId="urn:microsoft.com/office/officeart/2008/layout/AscendingPictureAccentProcess"/>
    <dgm:cxn modelId="{1FE783EF-9C75-9044-828F-4236B0AA759F}" type="presParOf" srcId="{85340778-F661-4358-9A8E-32845BBA8719}" destId="{782FEDC3-EAFA-4E17-9F53-AACAFD1ABB13}" srcOrd="12" destOrd="0" presId="urn:microsoft.com/office/officeart/2008/layout/AscendingPictureAccentProcess"/>
    <dgm:cxn modelId="{F3E63610-B113-2A47-AD18-274C5062B078}" type="presParOf" srcId="{85340778-F661-4358-9A8E-32845BBA8719}" destId="{3FA4CBBF-E131-4106-976F-4A46351B8B05}" srcOrd="13" destOrd="0" presId="urn:microsoft.com/office/officeart/2008/layout/AscendingPictureAccentProcess"/>
    <dgm:cxn modelId="{50C3000D-762C-364A-98AB-BF0A2EF1F75B}" type="presParOf" srcId="{85340778-F661-4358-9A8E-32845BBA8719}" destId="{FD5EF0B8-B1CD-4A32-8BBE-A57F322D5867}" srcOrd="14" destOrd="0" presId="urn:microsoft.com/office/officeart/2008/layout/AscendingPictureAccentProcess"/>
    <dgm:cxn modelId="{DC3102C2-D9D0-5F4F-810E-F8DD00C2B661}" type="presParOf" srcId="{FD5EF0B8-B1CD-4A32-8BBE-A57F322D5867}" destId="{4B949EF9-7433-44AE-A78E-6CADCCA3D677}" srcOrd="0" destOrd="0" presId="urn:microsoft.com/office/officeart/2008/layout/AscendingPictureAccentProcess"/>
    <dgm:cxn modelId="{5959987C-708D-634D-A567-B22992C0480C}" type="presParOf" srcId="{85340778-F661-4358-9A8E-32845BBA8719}" destId="{A9D50108-2E4E-41A4-848F-A04CF640E6A7}" srcOrd="15" destOrd="0" presId="urn:microsoft.com/office/officeart/2008/layout/AscendingPictureAccentProcess"/>
    <dgm:cxn modelId="{387A5EDA-56BD-B447-9241-68AA4966E0E4}" type="presParOf" srcId="{85340778-F661-4358-9A8E-32845BBA8719}" destId="{2B08A958-2007-41FA-8D81-8509C3DB0CE7}" srcOrd="16" destOrd="0" presId="urn:microsoft.com/office/officeart/2008/layout/AscendingPictureAccentProcess"/>
    <dgm:cxn modelId="{8AA2BD89-C03E-9A4F-9FF1-894A9CBFC11C}" type="presParOf" srcId="{2B08A958-2007-41FA-8D81-8509C3DB0CE7}" destId="{0932EEC9-0116-4999-B8B0-5D625E801362}" srcOrd="0" destOrd="0" presId="urn:microsoft.com/office/officeart/2008/layout/AscendingPictureAccentProcess"/>
    <dgm:cxn modelId="{079B21C6-FF88-2C40-AD0E-20FCCAF8C7BB}" type="presParOf" srcId="{85340778-F661-4358-9A8E-32845BBA8719}" destId="{7AB1D04C-8237-426D-BDCD-FCF31495A1A6}" srcOrd="17" destOrd="0" presId="urn:microsoft.com/office/officeart/2008/layout/AscendingPictureAccentProcess"/>
    <dgm:cxn modelId="{8B4C2C06-ADFB-E644-96AE-57F282282008}" type="presParOf" srcId="{85340778-F661-4358-9A8E-32845BBA8719}" destId="{73F4DFF9-BC20-48F3-BD39-57E4B8C53367}" srcOrd="18" destOrd="0" presId="urn:microsoft.com/office/officeart/2008/layout/AscendingPictureAccentProcess"/>
    <dgm:cxn modelId="{EDAD4214-9B21-0C4E-B0A4-B5D2C4165727}" type="presParOf" srcId="{85340778-F661-4358-9A8E-32845BBA8719}" destId="{74F6F494-C902-4AE2-98E7-BC6BC2970733}" srcOrd="19" destOrd="0" presId="urn:microsoft.com/office/officeart/2008/layout/AscendingPictureAccentProcess"/>
    <dgm:cxn modelId="{5A7CAD57-9907-5B41-B04E-83504EF79BCA}" type="presParOf" srcId="{74F6F494-C902-4AE2-98E7-BC6BC2970733}" destId="{755D6483-A359-424B-B9BC-4B9487EE509C}" srcOrd="0" destOrd="0" presId="urn:microsoft.com/office/officeart/2008/layout/AscendingPictureAccentProcess"/>
    <dgm:cxn modelId="{11518123-1E58-CC4C-A84E-7E91A2132614}" type="presParOf" srcId="{85340778-F661-4358-9A8E-32845BBA8719}" destId="{4C8A9A48-FC06-431E-A154-4687A24C971A}" srcOrd="20" destOrd="0" presId="urn:microsoft.com/office/officeart/2008/layout/AscendingPictureAccentProcess"/>
    <dgm:cxn modelId="{934A7EC6-C8E8-614F-AA83-23DC99590B4C}" type="presParOf" srcId="{85340778-F661-4358-9A8E-32845BBA8719}" destId="{CE40C7D2-A564-4584-B474-0AEC42CF9C3B}" srcOrd="21" destOrd="0" presId="urn:microsoft.com/office/officeart/2008/layout/AscendingPictureAccentProcess"/>
    <dgm:cxn modelId="{AD42D1E9-D114-2A44-8DD5-0F39C95F736D}" type="presParOf" srcId="{CE40C7D2-A564-4584-B474-0AEC42CF9C3B}" destId="{1A2D7835-DC24-4F23-AF7D-E3D1D643E2D8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242AE-8CDB-4555-B145-34B189D549CE}">
      <dsp:nvSpPr>
        <dsp:cNvPr id="0" name=""/>
        <dsp:cNvSpPr/>
      </dsp:nvSpPr>
      <dsp:spPr>
        <a:xfrm>
          <a:off x="500272" y="870606"/>
          <a:ext cx="1993834" cy="1314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Cohesive energy</a:t>
          </a:r>
          <a:br>
            <a:rPr lang="en-US" sz="1400" kern="1200" dirty="0" smtClean="0"/>
          </a:b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Preferred Dopant site</a:t>
          </a:r>
          <a:endParaRPr lang="en-US" sz="1400" kern="1200" dirty="0"/>
        </a:p>
      </dsp:txBody>
      <dsp:txXfrm>
        <a:off x="530531" y="900865"/>
        <a:ext cx="1933316" cy="972605"/>
      </dsp:txXfrm>
    </dsp:sp>
    <dsp:sp modelId="{6CC3B9F6-FA9D-43AC-A653-B664558A9110}">
      <dsp:nvSpPr>
        <dsp:cNvPr id="0" name=""/>
        <dsp:cNvSpPr/>
      </dsp:nvSpPr>
      <dsp:spPr>
        <a:xfrm>
          <a:off x="1570651" y="776086"/>
          <a:ext cx="2274731" cy="2274731"/>
        </a:xfrm>
        <a:prstGeom prst="leftCircularArrow">
          <a:avLst>
            <a:gd name="adj1" fmla="val 3754"/>
            <a:gd name="adj2" fmla="val 468658"/>
            <a:gd name="adj3" fmla="val 2241917"/>
            <a:gd name="adj4" fmla="val 9022238"/>
            <a:gd name="adj5" fmla="val 438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696B8-FE53-4D55-8108-3380174E0648}">
      <dsp:nvSpPr>
        <dsp:cNvPr id="0" name=""/>
        <dsp:cNvSpPr/>
      </dsp:nvSpPr>
      <dsp:spPr>
        <a:xfrm>
          <a:off x="992857" y="1955902"/>
          <a:ext cx="1613864" cy="6417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Structure and Dynamics</a:t>
          </a:r>
          <a:endParaRPr lang="en-US" sz="1700" kern="1200" dirty="0"/>
        </a:p>
      </dsp:txBody>
      <dsp:txXfrm>
        <a:off x="1011654" y="1974699"/>
        <a:ext cx="1576270" cy="604186"/>
      </dsp:txXfrm>
    </dsp:sp>
    <dsp:sp modelId="{424CB999-2C6E-4CC0-B564-F57C86FBCEE1}">
      <dsp:nvSpPr>
        <dsp:cNvPr id="0" name=""/>
        <dsp:cNvSpPr/>
      </dsp:nvSpPr>
      <dsp:spPr>
        <a:xfrm>
          <a:off x="3013382" y="862617"/>
          <a:ext cx="1993834" cy="1330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Rate-limiting steps in decomposition</a:t>
          </a:r>
          <a:br>
            <a:rPr lang="en-US" sz="1400" kern="1200" dirty="0" smtClean="0"/>
          </a:b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Role of </a:t>
          </a:r>
          <a:r>
            <a:rPr lang="en-US" sz="1400" kern="1200" dirty="0" err="1" smtClean="0"/>
            <a:t>dopant</a:t>
          </a:r>
          <a:endParaRPr lang="en-US" sz="1400" kern="1200" dirty="0"/>
        </a:p>
      </dsp:txBody>
      <dsp:txXfrm>
        <a:off x="3044009" y="1178429"/>
        <a:ext cx="1932580" cy="984423"/>
      </dsp:txXfrm>
    </dsp:sp>
    <dsp:sp modelId="{92BED5A2-9064-483C-9D34-26F982A13ACB}">
      <dsp:nvSpPr>
        <dsp:cNvPr id="0" name=""/>
        <dsp:cNvSpPr/>
      </dsp:nvSpPr>
      <dsp:spPr>
        <a:xfrm>
          <a:off x="4079729" y="-49326"/>
          <a:ext cx="2507149" cy="2507149"/>
        </a:xfrm>
        <a:prstGeom prst="circularArrow">
          <a:avLst>
            <a:gd name="adj1" fmla="val 3406"/>
            <a:gd name="adj2" fmla="val 421689"/>
            <a:gd name="adj3" fmla="val 19337001"/>
            <a:gd name="adj4" fmla="val 12509711"/>
            <a:gd name="adj5" fmla="val 397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8111D-9B66-4D6A-9736-C7B35975D0C9}">
      <dsp:nvSpPr>
        <dsp:cNvPr id="0" name=""/>
        <dsp:cNvSpPr/>
      </dsp:nvSpPr>
      <dsp:spPr>
        <a:xfrm>
          <a:off x="3505966" y="498365"/>
          <a:ext cx="1613864" cy="6417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Kinetics</a:t>
          </a:r>
          <a:endParaRPr lang="en-US" sz="1700" kern="1200" dirty="0"/>
        </a:p>
      </dsp:txBody>
      <dsp:txXfrm>
        <a:off x="3524763" y="517162"/>
        <a:ext cx="1576270" cy="604186"/>
      </dsp:txXfrm>
    </dsp:sp>
    <dsp:sp modelId="{6AA49101-6008-43FF-BC24-E43406D5A8B8}">
      <dsp:nvSpPr>
        <dsp:cNvPr id="0" name=""/>
        <dsp:cNvSpPr/>
      </dsp:nvSpPr>
      <dsp:spPr>
        <a:xfrm>
          <a:off x="5526491" y="870606"/>
          <a:ext cx="1993834" cy="1314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Formation</a:t>
          </a:r>
          <a:r>
            <a:rPr lang="en-US" sz="1400" kern="1200" baseline="0" dirty="0" smtClean="0"/>
            <a:t> of alloys</a:t>
          </a:r>
          <a:br>
            <a:rPr lang="en-US" sz="1400" kern="1200" baseline="0" dirty="0" smtClean="0"/>
          </a:b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 Reaction Pathways</a:t>
          </a:r>
          <a:endParaRPr lang="en-US" sz="1400" kern="1200" dirty="0"/>
        </a:p>
      </dsp:txBody>
      <dsp:txXfrm>
        <a:off x="5556750" y="900865"/>
        <a:ext cx="1933316" cy="972605"/>
      </dsp:txXfrm>
    </dsp:sp>
    <dsp:sp modelId="{8D6E9C85-0F43-44EB-A4CC-B4848C15F1AF}">
      <dsp:nvSpPr>
        <dsp:cNvPr id="0" name=""/>
        <dsp:cNvSpPr/>
      </dsp:nvSpPr>
      <dsp:spPr>
        <a:xfrm>
          <a:off x="6019076" y="1955902"/>
          <a:ext cx="1613864" cy="6417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Thermodynamics</a:t>
          </a:r>
          <a:endParaRPr lang="en-US" sz="1700" kern="1200" dirty="0"/>
        </a:p>
      </dsp:txBody>
      <dsp:txXfrm>
        <a:off x="6037873" y="1974699"/>
        <a:ext cx="1576270" cy="604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C4259-C110-4CF0-8906-496E705A46EB}">
      <dsp:nvSpPr>
        <dsp:cNvPr id="0" name=""/>
        <dsp:cNvSpPr/>
      </dsp:nvSpPr>
      <dsp:spPr>
        <a:xfrm>
          <a:off x="2368723" y="4438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3717C-3E40-4063-A913-449607E77274}">
      <dsp:nvSpPr>
        <dsp:cNvPr id="0" name=""/>
        <dsp:cNvSpPr/>
      </dsp:nvSpPr>
      <dsp:spPr>
        <a:xfrm>
          <a:off x="4218647" y="2259243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15B64-3A08-4947-AA64-1F42812B6529}">
      <dsp:nvSpPr>
        <dsp:cNvPr id="0" name=""/>
        <dsp:cNvSpPr/>
      </dsp:nvSpPr>
      <dsp:spPr>
        <a:xfrm>
          <a:off x="2195065" y="4574290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D295A-F063-45DD-B521-9338DAAA658A}">
      <dsp:nvSpPr>
        <dsp:cNvPr id="0" name=""/>
        <dsp:cNvSpPr/>
      </dsp:nvSpPr>
      <dsp:spPr>
        <a:xfrm>
          <a:off x="3467023" y="3487047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4B3F0-97BF-4BCA-9446-DCA4896E7F54}">
      <dsp:nvSpPr>
        <dsp:cNvPr id="0" name=""/>
        <dsp:cNvSpPr/>
      </dsp:nvSpPr>
      <dsp:spPr>
        <a:xfrm>
          <a:off x="3311392" y="3646676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DB795-630F-4B66-A1A0-83EA7347A761}">
      <dsp:nvSpPr>
        <dsp:cNvPr id="0" name=""/>
        <dsp:cNvSpPr/>
      </dsp:nvSpPr>
      <dsp:spPr>
        <a:xfrm>
          <a:off x="4110393" y="2461413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30F47-8937-49F4-985A-5955664CE947}">
      <dsp:nvSpPr>
        <dsp:cNvPr id="0" name=""/>
        <dsp:cNvSpPr/>
      </dsp:nvSpPr>
      <dsp:spPr>
        <a:xfrm>
          <a:off x="4299905" y="900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F5642-C987-42B5-AD74-F4715F9A9413}">
      <dsp:nvSpPr>
        <dsp:cNvPr id="0" name=""/>
        <dsp:cNvSpPr/>
      </dsp:nvSpPr>
      <dsp:spPr>
        <a:xfrm>
          <a:off x="4420711" y="814565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0CA9C-7D6A-4045-915A-BCA95890F017}">
      <dsp:nvSpPr>
        <dsp:cNvPr id="0" name=""/>
        <dsp:cNvSpPr/>
      </dsp:nvSpPr>
      <dsp:spPr>
        <a:xfrm>
          <a:off x="4541517" y="729031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ECBF9-BA52-4BCF-9AEB-A18A01B4DCFA}">
      <dsp:nvSpPr>
        <dsp:cNvPr id="0" name=""/>
        <dsp:cNvSpPr/>
      </dsp:nvSpPr>
      <dsp:spPr>
        <a:xfrm>
          <a:off x="4661704" y="814565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4EC45-141F-45C7-AD29-F0EB3EBC84B4}">
      <dsp:nvSpPr>
        <dsp:cNvPr id="0" name=""/>
        <dsp:cNvSpPr/>
      </dsp:nvSpPr>
      <dsp:spPr>
        <a:xfrm>
          <a:off x="4782510" y="900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5314-6B7C-44AC-B921-A429C3F6062D}">
      <dsp:nvSpPr>
        <dsp:cNvPr id="0" name=""/>
        <dsp:cNvSpPr/>
      </dsp:nvSpPr>
      <dsp:spPr>
        <a:xfrm>
          <a:off x="4541517" y="909691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FEDC3-EAFA-4E17-9F53-AACAFD1ABB13}">
      <dsp:nvSpPr>
        <dsp:cNvPr id="0" name=""/>
        <dsp:cNvSpPr/>
      </dsp:nvSpPr>
      <dsp:spPr>
        <a:xfrm>
          <a:off x="4520823" y="1090350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4CBBF-E131-4106-976F-4A46351B8B05}">
      <dsp:nvSpPr>
        <dsp:cNvPr id="0" name=""/>
        <dsp:cNvSpPr/>
      </dsp:nvSpPr>
      <dsp:spPr>
        <a:xfrm>
          <a:off x="321165" y="4721506"/>
          <a:ext cx="907796" cy="449781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K-12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343121" y="4743462"/>
        <a:ext cx="863884" cy="405869"/>
      </dsp:txXfrm>
    </dsp:sp>
    <dsp:sp modelId="{4B949EF9-7433-44AE-A78E-6CADCCA3D677}">
      <dsp:nvSpPr>
        <dsp:cNvPr id="0" name=""/>
        <dsp:cNvSpPr/>
      </dsp:nvSpPr>
      <dsp:spPr>
        <a:xfrm>
          <a:off x="1297943" y="4496567"/>
          <a:ext cx="873620" cy="873764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50108-2E4E-41A4-848F-A04CF640E6A7}">
      <dsp:nvSpPr>
        <dsp:cNvPr id="0" name=""/>
        <dsp:cNvSpPr/>
      </dsp:nvSpPr>
      <dsp:spPr>
        <a:xfrm>
          <a:off x="602886" y="3710199"/>
          <a:ext cx="1825974" cy="56646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Undergraduates / Graduates / Post Docs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630539" y="3737852"/>
        <a:ext cx="1770668" cy="511159"/>
      </dsp:txXfrm>
    </dsp:sp>
    <dsp:sp modelId="{0932EEC9-0116-4999-B8B0-5D625E801362}">
      <dsp:nvSpPr>
        <dsp:cNvPr id="0" name=""/>
        <dsp:cNvSpPr/>
      </dsp:nvSpPr>
      <dsp:spPr>
        <a:xfrm>
          <a:off x="2393042" y="3568760"/>
          <a:ext cx="920704" cy="920704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1D04C-8237-426D-BDCD-FCF31495A1A6}">
      <dsp:nvSpPr>
        <dsp:cNvPr id="0" name=""/>
        <dsp:cNvSpPr/>
      </dsp:nvSpPr>
      <dsp:spPr>
        <a:xfrm>
          <a:off x="1558936" y="2734988"/>
          <a:ext cx="1864842" cy="493128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Tenure-Track Faculty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1583009" y="2759061"/>
        <a:ext cx="1816696" cy="444982"/>
      </dsp:txXfrm>
    </dsp:sp>
    <dsp:sp modelId="{73F4DFF9-BC20-48F3-BD39-57E4B8C53367}">
      <dsp:nvSpPr>
        <dsp:cNvPr id="0" name=""/>
        <dsp:cNvSpPr/>
      </dsp:nvSpPr>
      <dsp:spPr>
        <a:xfrm>
          <a:off x="5241156" y="3592899"/>
          <a:ext cx="1173586" cy="50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241156" y="3592899"/>
        <a:ext cx="1173586" cy="505319"/>
      </dsp:txXfrm>
    </dsp:sp>
    <dsp:sp modelId="{755D6483-A359-424B-B9BC-4B9487EE509C}">
      <dsp:nvSpPr>
        <dsp:cNvPr id="0" name=""/>
        <dsp:cNvSpPr/>
      </dsp:nvSpPr>
      <dsp:spPr>
        <a:xfrm>
          <a:off x="3414710" y="2556646"/>
          <a:ext cx="873620" cy="873764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A9A48-FC06-431E-A154-4687A24C971A}">
      <dsp:nvSpPr>
        <dsp:cNvPr id="0" name=""/>
        <dsp:cNvSpPr/>
      </dsp:nvSpPr>
      <dsp:spPr>
        <a:xfrm>
          <a:off x="2586629" y="1478083"/>
          <a:ext cx="1465886" cy="465899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4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609372" y="1500826"/>
        <a:ext cx="1420400" cy="420413"/>
      </dsp:txXfrm>
    </dsp:sp>
    <dsp:sp modelId="{1A2D7835-DC24-4F23-AF7D-E3D1D643E2D8}">
      <dsp:nvSpPr>
        <dsp:cNvPr id="0" name=""/>
        <dsp:cNvSpPr/>
      </dsp:nvSpPr>
      <dsp:spPr>
        <a:xfrm>
          <a:off x="4040643" y="1295730"/>
          <a:ext cx="873620" cy="873764"/>
        </a:xfrm>
        <a:prstGeom prst="ellipse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C4259-C110-4CF0-8906-496E705A46EB}">
      <dsp:nvSpPr>
        <dsp:cNvPr id="0" name=""/>
        <dsp:cNvSpPr/>
      </dsp:nvSpPr>
      <dsp:spPr>
        <a:xfrm>
          <a:off x="2368723" y="4438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3717C-3E40-4063-A913-449607E77274}">
      <dsp:nvSpPr>
        <dsp:cNvPr id="0" name=""/>
        <dsp:cNvSpPr/>
      </dsp:nvSpPr>
      <dsp:spPr>
        <a:xfrm>
          <a:off x="4218647" y="2259243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15B64-3A08-4947-AA64-1F42812B6529}">
      <dsp:nvSpPr>
        <dsp:cNvPr id="0" name=""/>
        <dsp:cNvSpPr/>
      </dsp:nvSpPr>
      <dsp:spPr>
        <a:xfrm>
          <a:off x="2195065" y="4574290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D295A-F063-45DD-B521-9338DAAA658A}">
      <dsp:nvSpPr>
        <dsp:cNvPr id="0" name=""/>
        <dsp:cNvSpPr/>
      </dsp:nvSpPr>
      <dsp:spPr>
        <a:xfrm>
          <a:off x="3467023" y="3487047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4B3F0-97BF-4BCA-9446-DCA4896E7F54}">
      <dsp:nvSpPr>
        <dsp:cNvPr id="0" name=""/>
        <dsp:cNvSpPr/>
      </dsp:nvSpPr>
      <dsp:spPr>
        <a:xfrm>
          <a:off x="3311392" y="3646676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DB795-630F-4B66-A1A0-83EA7347A761}">
      <dsp:nvSpPr>
        <dsp:cNvPr id="0" name=""/>
        <dsp:cNvSpPr/>
      </dsp:nvSpPr>
      <dsp:spPr>
        <a:xfrm>
          <a:off x="4110393" y="2461413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30F47-8937-49F4-985A-5955664CE947}">
      <dsp:nvSpPr>
        <dsp:cNvPr id="0" name=""/>
        <dsp:cNvSpPr/>
      </dsp:nvSpPr>
      <dsp:spPr>
        <a:xfrm>
          <a:off x="4299905" y="900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F5642-C987-42B5-AD74-F4715F9A9413}">
      <dsp:nvSpPr>
        <dsp:cNvPr id="0" name=""/>
        <dsp:cNvSpPr/>
      </dsp:nvSpPr>
      <dsp:spPr>
        <a:xfrm>
          <a:off x="4420711" y="814565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0CA9C-7D6A-4045-915A-BCA95890F017}">
      <dsp:nvSpPr>
        <dsp:cNvPr id="0" name=""/>
        <dsp:cNvSpPr/>
      </dsp:nvSpPr>
      <dsp:spPr>
        <a:xfrm>
          <a:off x="4541517" y="729031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ECBF9-BA52-4BCF-9AEB-A18A01B4DCFA}">
      <dsp:nvSpPr>
        <dsp:cNvPr id="0" name=""/>
        <dsp:cNvSpPr/>
      </dsp:nvSpPr>
      <dsp:spPr>
        <a:xfrm>
          <a:off x="4661704" y="814565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4EC45-141F-45C7-AD29-F0EB3EBC84B4}">
      <dsp:nvSpPr>
        <dsp:cNvPr id="0" name=""/>
        <dsp:cNvSpPr/>
      </dsp:nvSpPr>
      <dsp:spPr>
        <a:xfrm>
          <a:off x="4782510" y="900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5314-6B7C-44AC-B921-A429C3F6062D}">
      <dsp:nvSpPr>
        <dsp:cNvPr id="0" name=""/>
        <dsp:cNvSpPr/>
      </dsp:nvSpPr>
      <dsp:spPr>
        <a:xfrm>
          <a:off x="4541517" y="909691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FEDC3-EAFA-4E17-9F53-AACAFD1ABB13}">
      <dsp:nvSpPr>
        <dsp:cNvPr id="0" name=""/>
        <dsp:cNvSpPr/>
      </dsp:nvSpPr>
      <dsp:spPr>
        <a:xfrm>
          <a:off x="4520823" y="1090350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4CBBF-E131-4106-976F-4A46351B8B05}">
      <dsp:nvSpPr>
        <dsp:cNvPr id="0" name=""/>
        <dsp:cNvSpPr/>
      </dsp:nvSpPr>
      <dsp:spPr>
        <a:xfrm>
          <a:off x="321165" y="4721506"/>
          <a:ext cx="907796" cy="449781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K-12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343121" y="4743462"/>
        <a:ext cx="863884" cy="405869"/>
      </dsp:txXfrm>
    </dsp:sp>
    <dsp:sp modelId="{4B949EF9-7433-44AE-A78E-6CADCCA3D677}">
      <dsp:nvSpPr>
        <dsp:cNvPr id="0" name=""/>
        <dsp:cNvSpPr/>
      </dsp:nvSpPr>
      <dsp:spPr>
        <a:xfrm>
          <a:off x="1297943" y="4496567"/>
          <a:ext cx="873620" cy="873764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50108-2E4E-41A4-848F-A04CF640E6A7}">
      <dsp:nvSpPr>
        <dsp:cNvPr id="0" name=""/>
        <dsp:cNvSpPr/>
      </dsp:nvSpPr>
      <dsp:spPr>
        <a:xfrm>
          <a:off x="619169" y="3624393"/>
          <a:ext cx="1825974" cy="56646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Undergraduates / Graduates / Post Docs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646822" y="3652046"/>
        <a:ext cx="1770668" cy="511159"/>
      </dsp:txXfrm>
    </dsp:sp>
    <dsp:sp modelId="{0932EEC9-0116-4999-B8B0-5D625E801362}">
      <dsp:nvSpPr>
        <dsp:cNvPr id="0" name=""/>
        <dsp:cNvSpPr/>
      </dsp:nvSpPr>
      <dsp:spPr>
        <a:xfrm>
          <a:off x="2426244" y="3516162"/>
          <a:ext cx="854300" cy="854289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1D04C-8237-426D-BDCD-FCF31495A1A6}">
      <dsp:nvSpPr>
        <dsp:cNvPr id="0" name=""/>
        <dsp:cNvSpPr/>
      </dsp:nvSpPr>
      <dsp:spPr>
        <a:xfrm>
          <a:off x="1610408" y="2686107"/>
          <a:ext cx="1864842" cy="493128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Tenure-Track Faculty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1634481" y="2710180"/>
        <a:ext cx="1816696" cy="444982"/>
      </dsp:txXfrm>
    </dsp:sp>
    <dsp:sp modelId="{73F4DFF9-BC20-48F3-BD39-57E4B8C53367}">
      <dsp:nvSpPr>
        <dsp:cNvPr id="0" name=""/>
        <dsp:cNvSpPr/>
      </dsp:nvSpPr>
      <dsp:spPr>
        <a:xfrm>
          <a:off x="5241156" y="3592899"/>
          <a:ext cx="1173586" cy="50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241156" y="3592899"/>
        <a:ext cx="1173586" cy="505319"/>
      </dsp:txXfrm>
    </dsp:sp>
    <dsp:sp modelId="{755D6483-A359-424B-B9BC-4B9487EE509C}">
      <dsp:nvSpPr>
        <dsp:cNvPr id="0" name=""/>
        <dsp:cNvSpPr/>
      </dsp:nvSpPr>
      <dsp:spPr>
        <a:xfrm>
          <a:off x="3427236" y="2542445"/>
          <a:ext cx="848566" cy="848707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A9A48-FC06-431E-A154-4687A24C971A}">
      <dsp:nvSpPr>
        <dsp:cNvPr id="0" name=""/>
        <dsp:cNvSpPr/>
      </dsp:nvSpPr>
      <dsp:spPr>
        <a:xfrm>
          <a:off x="2586629" y="1529777"/>
          <a:ext cx="1465886" cy="465899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4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609372" y="1552520"/>
        <a:ext cx="1420400" cy="420413"/>
      </dsp:txXfrm>
    </dsp:sp>
    <dsp:sp modelId="{1A2D7835-DC24-4F23-AF7D-E3D1D643E2D8}">
      <dsp:nvSpPr>
        <dsp:cNvPr id="0" name=""/>
        <dsp:cNvSpPr/>
      </dsp:nvSpPr>
      <dsp:spPr>
        <a:xfrm>
          <a:off x="4038671" y="1352833"/>
          <a:ext cx="877563" cy="877708"/>
        </a:xfrm>
        <a:prstGeom prst="ellipse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C4259-C110-4CF0-8906-496E705A46EB}">
      <dsp:nvSpPr>
        <dsp:cNvPr id="0" name=""/>
        <dsp:cNvSpPr/>
      </dsp:nvSpPr>
      <dsp:spPr>
        <a:xfrm>
          <a:off x="2181967" y="4019170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3717C-3E40-4063-A913-449607E77274}">
      <dsp:nvSpPr>
        <dsp:cNvPr id="0" name=""/>
        <dsp:cNvSpPr/>
      </dsp:nvSpPr>
      <dsp:spPr>
        <a:xfrm>
          <a:off x="3886039" y="2012100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15B64-3A08-4947-AA64-1F42812B6529}">
      <dsp:nvSpPr>
        <dsp:cNvPr id="0" name=""/>
        <dsp:cNvSpPr/>
      </dsp:nvSpPr>
      <dsp:spPr>
        <a:xfrm>
          <a:off x="2022001" y="4144624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D295A-F063-45DD-B521-9338DAAA658A}">
      <dsp:nvSpPr>
        <dsp:cNvPr id="0" name=""/>
        <dsp:cNvSpPr/>
      </dsp:nvSpPr>
      <dsp:spPr>
        <a:xfrm>
          <a:off x="3193675" y="3143102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4B3F0-97BF-4BCA-9446-DCA4896E7F54}">
      <dsp:nvSpPr>
        <dsp:cNvPr id="0" name=""/>
        <dsp:cNvSpPr/>
      </dsp:nvSpPr>
      <dsp:spPr>
        <a:xfrm>
          <a:off x="3050315" y="3290145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DB795-630F-4B66-A1A0-83EA7347A761}">
      <dsp:nvSpPr>
        <dsp:cNvPr id="0" name=""/>
        <dsp:cNvSpPr/>
      </dsp:nvSpPr>
      <dsp:spPr>
        <a:xfrm>
          <a:off x="3786321" y="2198331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30F47-8937-49F4-985A-5955664CE947}">
      <dsp:nvSpPr>
        <dsp:cNvPr id="0" name=""/>
        <dsp:cNvSpPr/>
      </dsp:nvSpPr>
      <dsp:spPr>
        <a:xfrm>
          <a:off x="3960891" y="760114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F5642-C987-42B5-AD74-F4715F9A9413}">
      <dsp:nvSpPr>
        <dsp:cNvPr id="0" name=""/>
        <dsp:cNvSpPr/>
      </dsp:nvSpPr>
      <dsp:spPr>
        <a:xfrm>
          <a:off x="4072173" y="681324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0CA9C-7D6A-4045-915A-BCA95890F017}">
      <dsp:nvSpPr>
        <dsp:cNvPr id="0" name=""/>
        <dsp:cNvSpPr/>
      </dsp:nvSpPr>
      <dsp:spPr>
        <a:xfrm>
          <a:off x="4183454" y="602534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ECBF9-BA52-4BCF-9AEB-A18A01B4DCFA}">
      <dsp:nvSpPr>
        <dsp:cNvPr id="0" name=""/>
        <dsp:cNvSpPr/>
      </dsp:nvSpPr>
      <dsp:spPr>
        <a:xfrm>
          <a:off x="4294165" y="681324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4EC45-141F-45C7-AD29-F0EB3EBC84B4}">
      <dsp:nvSpPr>
        <dsp:cNvPr id="0" name=""/>
        <dsp:cNvSpPr/>
      </dsp:nvSpPr>
      <dsp:spPr>
        <a:xfrm>
          <a:off x="4405446" y="760114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5314-6B7C-44AC-B921-A429C3F6062D}">
      <dsp:nvSpPr>
        <dsp:cNvPr id="0" name=""/>
        <dsp:cNvSpPr/>
      </dsp:nvSpPr>
      <dsp:spPr>
        <a:xfrm>
          <a:off x="4183454" y="768950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FEDC3-EAFA-4E17-9F53-AACAFD1ABB13}">
      <dsp:nvSpPr>
        <dsp:cNvPr id="0" name=""/>
        <dsp:cNvSpPr/>
      </dsp:nvSpPr>
      <dsp:spPr>
        <a:xfrm>
          <a:off x="4164392" y="935366"/>
          <a:ext cx="80296" cy="802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4CBBF-E131-4106-976F-4A46351B8B05}">
      <dsp:nvSpPr>
        <dsp:cNvPr id="0" name=""/>
        <dsp:cNvSpPr/>
      </dsp:nvSpPr>
      <dsp:spPr>
        <a:xfrm>
          <a:off x="370656" y="4280234"/>
          <a:ext cx="836223" cy="414319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595959"/>
              </a:solidFill>
            </a:rPr>
            <a:t>K-12</a:t>
          </a:r>
          <a:endParaRPr lang="en-US" sz="2000" b="0" kern="1200" dirty="0">
            <a:solidFill>
              <a:srgbClr val="595959"/>
            </a:solidFill>
          </a:endParaRPr>
        </a:p>
      </dsp:txBody>
      <dsp:txXfrm>
        <a:off x="390881" y="4300459"/>
        <a:ext cx="795773" cy="373869"/>
      </dsp:txXfrm>
    </dsp:sp>
    <dsp:sp modelId="{4B949EF9-7433-44AE-A78E-6CADCCA3D677}">
      <dsp:nvSpPr>
        <dsp:cNvPr id="0" name=""/>
        <dsp:cNvSpPr/>
      </dsp:nvSpPr>
      <dsp:spPr>
        <a:xfrm>
          <a:off x="1195610" y="4071274"/>
          <a:ext cx="804742" cy="804875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50108-2E4E-41A4-848F-A04CF640E6A7}">
      <dsp:nvSpPr>
        <dsp:cNvPr id="0" name=""/>
        <dsp:cNvSpPr/>
      </dsp:nvSpPr>
      <dsp:spPr>
        <a:xfrm>
          <a:off x="588523" y="3198740"/>
          <a:ext cx="1657515" cy="712233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595959"/>
              </a:solidFill>
            </a:rPr>
            <a:t>Undergraduates / Graduates / Post Docs</a:t>
          </a:r>
          <a:endParaRPr lang="en-US" sz="1600" b="0" kern="1200" dirty="0">
            <a:solidFill>
              <a:srgbClr val="595959"/>
            </a:solidFill>
          </a:endParaRPr>
        </a:p>
      </dsp:txBody>
      <dsp:txXfrm>
        <a:off x="623291" y="3233508"/>
        <a:ext cx="1587979" cy="642697"/>
      </dsp:txXfrm>
    </dsp:sp>
    <dsp:sp modelId="{0932EEC9-0116-4999-B8B0-5D625E801362}">
      <dsp:nvSpPr>
        <dsp:cNvPr id="0" name=""/>
        <dsp:cNvSpPr/>
      </dsp:nvSpPr>
      <dsp:spPr>
        <a:xfrm>
          <a:off x="2226055" y="3239992"/>
          <a:ext cx="804742" cy="804875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1D04C-8237-426D-BDCD-FCF31495A1A6}">
      <dsp:nvSpPr>
        <dsp:cNvPr id="0" name=""/>
        <dsp:cNvSpPr/>
      </dsp:nvSpPr>
      <dsp:spPr>
        <a:xfrm>
          <a:off x="1436026" y="2403506"/>
          <a:ext cx="1717814" cy="547912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rgbClr val="595959"/>
              </a:solidFill>
            </a:rPr>
            <a:t>Tenure-Track Faculty</a:t>
          </a:r>
          <a:endParaRPr lang="en-US" sz="1800" b="0" kern="1200" dirty="0">
            <a:solidFill>
              <a:srgbClr val="595959"/>
            </a:solidFill>
          </a:endParaRPr>
        </a:p>
      </dsp:txBody>
      <dsp:txXfrm>
        <a:off x="1462773" y="2430253"/>
        <a:ext cx="1664320" cy="494418"/>
      </dsp:txXfrm>
    </dsp:sp>
    <dsp:sp modelId="{73F4DFF9-BC20-48F3-BD39-57E4B8C53367}">
      <dsp:nvSpPr>
        <dsp:cNvPr id="0" name=""/>
        <dsp:cNvSpPr/>
      </dsp:nvSpPr>
      <dsp:spPr>
        <a:xfrm>
          <a:off x="4827932" y="3240608"/>
          <a:ext cx="1081058" cy="465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827932" y="3240608"/>
        <a:ext cx="1081058" cy="465479"/>
      </dsp:txXfrm>
    </dsp:sp>
    <dsp:sp modelId="{755D6483-A359-424B-B9BC-4B9487EE509C}">
      <dsp:nvSpPr>
        <dsp:cNvPr id="0" name=""/>
        <dsp:cNvSpPr/>
      </dsp:nvSpPr>
      <dsp:spPr>
        <a:xfrm>
          <a:off x="3145486" y="2286056"/>
          <a:ext cx="804742" cy="804875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A9A48-FC06-431E-A154-4687A24C971A}">
      <dsp:nvSpPr>
        <dsp:cNvPr id="0" name=""/>
        <dsp:cNvSpPr/>
      </dsp:nvSpPr>
      <dsp:spPr>
        <a:xfrm>
          <a:off x="2382693" y="1268814"/>
          <a:ext cx="1350313" cy="476596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8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405958" y="1292079"/>
        <a:ext cx="1303783" cy="430066"/>
      </dsp:txXfrm>
    </dsp:sp>
    <dsp:sp modelId="{1A2D7835-DC24-4F23-AF7D-E3D1D643E2D8}">
      <dsp:nvSpPr>
        <dsp:cNvPr id="0" name=""/>
        <dsp:cNvSpPr/>
      </dsp:nvSpPr>
      <dsp:spPr>
        <a:xfrm>
          <a:off x="3722070" y="1124553"/>
          <a:ext cx="804742" cy="804875"/>
        </a:xfrm>
        <a:prstGeom prst="ellipse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C4259-C110-4CF0-8906-496E705A46EB}">
      <dsp:nvSpPr>
        <dsp:cNvPr id="0" name=""/>
        <dsp:cNvSpPr/>
      </dsp:nvSpPr>
      <dsp:spPr>
        <a:xfrm>
          <a:off x="2368723" y="4438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3717C-3E40-4063-A913-449607E77274}">
      <dsp:nvSpPr>
        <dsp:cNvPr id="0" name=""/>
        <dsp:cNvSpPr/>
      </dsp:nvSpPr>
      <dsp:spPr>
        <a:xfrm>
          <a:off x="4218647" y="2259243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15B64-3A08-4947-AA64-1F42812B6529}">
      <dsp:nvSpPr>
        <dsp:cNvPr id="0" name=""/>
        <dsp:cNvSpPr/>
      </dsp:nvSpPr>
      <dsp:spPr>
        <a:xfrm>
          <a:off x="2195065" y="4574290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D295A-F063-45DD-B521-9338DAAA658A}">
      <dsp:nvSpPr>
        <dsp:cNvPr id="0" name=""/>
        <dsp:cNvSpPr/>
      </dsp:nvSpPr>
      <dsp:spPr>
        <a:xfrm>
          <a:off x="3467023" y="3487047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4B3F0-97BF-4BCA-9446-DCA4896E7F54}">
      <dsp:nvSpPr>
        <dsp:cNvPr id="0" name=""/>
        <dsp:cNvSpPr/>
      </dsp:nvSpPr>
      <dsp:spPr>
        <a:xfrm>
          <a:off x="3311392" y="3646676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DB795-630F-4B66-A1A0-83EA7347A761}">
      <dsp:nvSpPr>
        <dsp:cNvPr id="0" name=""/>
        <dsp:cNvSpPr/>
      </dsp:nvSpPr>
      <dsp:spPr>
        <a:xfrm>
          <a:off x="4110393" y="2461413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30F47-8937-49F4-985A-5955664CE947}">
      <dsp:nvSpPr>
        <dsp:cNvPr id="0" name=""/>
        <dsp:cNvSpPr/>
      </dsp:nvSpPr>
      <dsp:spPr>
        <a:xfrm>
          <a:off x="4299905" y="900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F5642-C987-42B5-AD74-F4715F9A9413}">
      <dsp:nvSpPr>
        <dsp:cNvPr id="0" name=""/>
        <dsp:cNvSpPr/>
      </dsp:nvSpPr>
      <dsp:spPr>
        <a:xfrm>
          <a:off x="4420711" y="814565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0CA9C-7D6A-4045-915A-BCA95890F017}">
      <dsp:nvSpPr>
        <dsp:cNvPr id="0" name=""/>
        <dsp:cNvSpPr/>
      </dsp:nvSpPr>
      <dsp:spPr>
        <a:xfrm>
          <a:off x="4541517" y="729031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ECBF9-BA52-4BCF-9AEB-A18A01B4DCFA}">
      <dsp:nvSpPr>
        <dsp:cNvPr id="0" name=""/>
        <dsp:cNvSpPr/>
      </dsp:nvSpPr>
      <dsp:spPr>
        <a:xfrm>
          <a:off x="4661704" y="814565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4EC45-141F-45C7-AD29-F0EB3EBC84B4}">
      <dsp:nvSpPr>
        <dsp:cNvPr id="0" name=""/>
        <dsp:cNvSpPr/>
      </dsp:nvSpPr>
      <dsp:spPr>
        <a:xfrm>
          <a:off x="4782510" y="900098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5314-6B7C-44AC-B921-A429C3F6062D}">
      <dsp:nvSpPr>
        <dsp:cNvPr id="0" name=""/>
        <dsp:cNvSpPr/>
      </dsp:nvSpPr>
      <dsp:spPr>
        <a:xfrm>
          <a:off x="4541517" y="909691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FEDC3-EAFA-4E17-9F53-AACAFD1ABB13}">
      <dsp:nvSpPr>
        <dsp:cNvPr id="0" name=""/>
        <dsp:cNvSpPr/>
      </dsp:nvSpPr>
      <dsp:spPr>
        <a:xfrm>
          <a:off x="4520823" y="1090350"/>
          <a:ext cx="87168" cy="87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4CBBF-E131-4106-976F-4A46351B8B05}">
      <dsp:nvSpPr>
        <dsp:cNvPr id="0" name=""/>
        <dsp:cNvSpPr/>
      </dsp:nvSpPr>
      <dsp:spPr>
        <a:xfrm>
          <a:off x="321165" y="4721506"/>
          <a:ext cx="907796" cy="449781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K-12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343121" y="4743462"/>
        <a:ext cx="863884" cy="405869"/>
      </dsp:txXfrm>
    </dsp:sp>
    <dsp:sp modelId="{4B949EF9-7433-44AE-A78E-6CADCCA3D677}">
      <dsp:nvSpPr>
        <dsp:cNvPr id="0" name=""/>
        <dsp:cNvSpPr/>
      </dsp:nvSpPr>
      <dsp:spPr>
        <a:xfrm>
          <a:off x="1297943" y="4496567"/>
          <a:ext cx="873620" cy="873764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50108-2E4E-41A4-848F-A04CF640E6A7}">
      <dsp:nvSpPr>
        <dsp:cNvPr id="0" name=""/>
        <dsp:cNvSpPr/>
      </dsp:nvSpPr>
      <dsp:spPr>
        <a:xfrm>
          <a:off x="619169" y="3624393"/>
          <a:ext cx="1825974" cy="56646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Undergraduates / Graduates / Post Docs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646822" y="3652046"/>
        <a:ext cx="1770668" cy="511159"/>
      </dsp:txXfrm>
    </dsp:sp>
    <dsp:sp modelId="{0932EEC9-0116-4999-B8B0-5D625E801362}">
      <dsp:nvSpPr>
        <dsp:cNvPr id="0" name=""/>
        <dsp:cNvSpPr/>
      </dsp:nvSpPr>
      <dsp:spPr>
        <a:xfrm>
          <a:off x="2426244" y="3516162"/>
          <a:ext cx="854300" cy="854289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1D04C-8237-426D-BDCD-FCF31495A1A6}">
      <dsp:nvSpPr>
        <dsp:cNvPr id="0" name=""/>
        <dsp:cNvSpPr/>
      </dsp:nvSpPr>
      <dsp:spPr>
        <a:xfrm>
          <a:off x="1610408" y="2686107"/>
          <a:ext cx="1864842" cy="493128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595959"/>
              </a:solidFill>
            </a:rPr>
            <a:t>Tenure-Track Faculty</a:t>
          </a:r>
          <a:endParaRPr lang="en-US" sz="1400" b="0" kern="1200" dirty="0">
            <a:solidFill>
              <a:srgbClr val="595959"/>
            </a:solidFill>
          </a:endParaRPr>
        </a:p>
      </dsp:txBody>
      <dsp:txXfrm>
        <a:off x="1634481" y="2710180"/>
        <a:ext cx="1816696" cy="444982"/>
      </dsp:txXfrm>
    </dsp:sp>
    <dsp:sp modelId="{73F4DFF9-BC20-48F3-BD39-57E4B8C53367}">
      <dsp:nvSpPr>
        <dsp:cNvPr id="0" name=""/>
        <dsp:cNvSpPr/>
      </dsp:nvSpPr>
      <dsp:spPr>
        <a:xfrm>
          <a:off x="5241156" y="3592899"/>
          <a:ext cx="1173586" cy="505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241156" y="3592899"/>
        <a:ext cx="1173586" cy="505319"/>
      </dsp:txXfrm>
    </dsp:sp>
    <dsp:sp modelId="{755D6483-A359-424B-B9BC-4B9487EE509C}">
      <dsp:nvSpPr>
        <dsp:cNvPr id="0" name=""/>
        <dsp:cNvSpPr/>
      </dsp:nvSpPr>
      <dsp:spPr>
        <a:xfrm>
          <a:off x="3427236" y="2542445"/>
          <a:ext cx="848566" cy="848707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A9A48-FC06-431E-A154-4687A24C971A}">
      <dsp:nvSpPr>
        <dsp:cNvPr id="0" name=""/>
        <dsp:cNvSpPr/>
      </dsp:nvSpPr>
      <dsp:spPr>
        <a:xfrm>
          <a:off x="2586629" y="1529777"/>
          <a:ext cx="1465886" cy="465899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14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609372" y="1552520"/>
        <a:ext cx="1420400" cy="420413"/>
      </dsp:txXfrm>
    </dsp:sp>
    <dsp:sp modelId="{1A2D7835-DC24-4F23-AF7D-E3D1D643E2D8}">
      <dsp:nvSpPr>
        <dsp:cNvPr id="0" name=""/>
        <dsp:cNvSpPr/>
      </dsp:nvSpPr>
      <dsp:spPr>
        <a:xfrm>
          <a:off x="4038671" y="1352833"/>
          <a:ext cx="877563" cy="877708"/>
        </a:xfrm>
        <a:prstGeom prst="ellipse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C4259-C110-4CF0-8906-496E705A46EB}">
      <dsp:nvSpPr>
        <dsp:cNvPr id="0" name=""/>
        <dsp:cNvSpPr/>
      </dsp:nvSpPr>
      <dsp:spPr>
        <a:xfrm>
          <a:off x="3287119" y="5810909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3717C-3E40-4063-A913-449607E77274}">
      <dsp:nvSpPr>
        <dsp:cNvPr id="0" name=""/>
        <dsp:cNvSpPr/>
      </dsp:nvSpPr>
      <dsp:spPr>
        <a:xfrm>
          <a:off x="5854291" y="2787272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15B64-3A08-4947-AA64-1F42812B6529}">
      <dsp:nvSpPr>
        <dsp:cNvPr id="0" name=""/>
        <dsp:cNvSpPr/>
      </dsp:nvSpPr>
      <dsp:spPr>
        <a:xfrm>
          <a:off x="3046131" y="5999905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D295A-F063-45DD-B521-9338DAAA658A}">
      <dsp:nvSpPr>
        <dsp:cNvPr id="0" name=""/>
        <dsp:cNvSpPr/>
      </dsp:nvSpPr>
      <dsp:spPr>
        <a:xfrm>
          <a:off x="4811249" y="4491119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4B3F0-97BF-4BCA-9446-DCA4896E7F54}">
      <dsp:nvSpPr>
        <dsp:cNvPr id="0" name=""/>
        <dsp:cNvSpPr/>
      </dsp:nvSpPr>
      <dsp:spPr>
        <a:xfrm>
          <a:off x="4595278" y="4712638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DB795-630F-4B66-A1A0-83EA7347A761}">
      <dsp:nvSpPr>
        <dsp:cNvPr id="0" name=""/>
        <dsp:cNvSpPr/>
      </dsp:nvSpPr>
      <dsp:spPr>
        <a:xfrm>
          <a:off x="5704066" y="3067828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30F47-8937-49F4-985A-5955664CE947}">
      <dsp:nvSpPr>
        <dsp:cNvPr id="0" name=""/>
        <dsp:cNvSpPr/>
      </dsp:nvSpPr>
      <dsp:spPr>
        <a:xfrm>
          <a:off x="5967055" y="901164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F5642-C987-42B5-AD74-F4715F9A9413}">
      <dsp:nvSpPr>
        <dsp:cNvPr id="0" name=""/>
        <dsp:cNvSpPr/>
      </dsp:nvSpPr>
      <dsp:spPr>
        <a:xfrm>
          <a:off x="6134699" y="782467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0CA9C-7D6A-4045-915A-BCA95890F017}">
      <dsp:nvSpPr>
        <dsp:cNvPr id="0" name=""/>
        <dsp:cNvSpPr/>
      </dsp:nvSpPr>
      <dsp:spPr>
        <a:xfrm>
          <a:off x="6302344" y="663771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ECBF9-BA52-4BCF-9AEB-A18A01B4DCFA}">
      <dsp:nvSpPr>
        <dsp:cNvPr id="0" name=""/>
        <dsp:cNvSpPr/>
      </dsp:nvSpPr>
      <dsp:spPr>
        <a:xfrm>
          <a:off x="6469129" y="782467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4EC45-141F-45C7-AD29-F0EB3EBC84B4}">
      <dsp:nvSpPr>
        <dsp:cNvPr id="0" name=""/>
        <dsp:cNvSpPr/>
      </dsp:nvSpPr>
      <dsp:spPr>
        <a:xfrm>
          <a:off x="6636774" y="901164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85314-6B7C-44AC-B921-A429C3F6062D}">
      <dsp:nvSpPr>
        <dsp:cNvPr id="0" name=""/>
        <dsp:cNvSpPr/>
      </dsp:nvSpPr>
      <dsp:spPr>
        <a:xfrm>
          <a:off x="6302344" y="914475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FEDC3-EAFA-4E17-9F53-AACAFD1ABB13}">
      <dsp:nvSpPr>
        <dsp:cNvPr id="0" name=""/>
        <dsp:cNvSpPr/>
      </dsp:nvSpPr>
      <dsp:spPr>
        <a:xfrm>
          <a:off x="6273627" y="1165180"/>
          <a:ext cx="120965" cy="1209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4CBBF-E131-4106-976F-4A46351B8B05}">
      <dsp:nvSpPr>
        <dsp:cNvPr id="0" name=""/>
        <dsp:cNvSpPr/>
      </dsp:nvSpPr>
      <dsp:spPr>
        <a:xfrm>
          <a:off x="713154" y="5908778"/>
          <a:ext cx="1259765" cy="624169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rgbClr val="595959"/>
              </a:solidFill>
            </a:rPr>
            <a:t>K-12</a:t>
          </a:r>
          <a:endParaRPr lang="en-US" sz="2400" b="0" kern="1200" dirty="0">
            <a:solidFill>
              <a:srgbClr val="595959"/>
            </a:solidFill>
          </a:endParaRPr>
        </a:p>
      </dsp:txBody>
      <dsp:txXfrm>
        <a:off x="743623" y="5939247"/>
        <a:ext cx="1198827" cy="563231"/>
      </dsp:txXfrm>
    </dsp:sp>
    <dsp:sp modelId="{4B949EF9-7433-44AE-A78E-6CADCCA3D677}">
      <dsp:nvSpPr>
        <dsp:cNvPr id="0" name=""/>
        <dsp:cNvSpPr/>
      </dsp:nvSpPr>
      <dsp:spPr>
        <a:xfrm>
          <a:off x="1801179" y="5645460"/>
          <a:ext cx="1212338" cy="1212539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50108-2E4E-41A4-848F-A04CF640E6A7}">
      <dsp:nvSpPr>
        <dsp:cNvPr id="0" name=""/>
        <dsp:cNvSpPr/>
      </dsp:nvSpPr>
      <dsp:spPr>
        <a:xfrm>
          <a:off x="347842" y="4826746"/>
          <a:ext cx="3346575" cy="685258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rgbClr val="595959"/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 smtClean="0">
              <a:solidFill>
                <a:srgbClr val="595959"/>
              </a:solidFill>
            </a:rPr>
            <a:t>Undergrad / Graduates /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 smtClean="0">
              <a:solidFill>
                <a:srgbClr val="595959"/>
              </a:solidFill>
            </a:rPr>
            <a:t> Post Docs</a:t>
          </a:r>
          <a:endParaRPr lang="en-US" sz="2400" b="0" kern="1200" dirty="0">
            <a:solidFill>
              <a:srgbClr val="595959"/>
            </a:solidFill>
          </a:endParaRPr>
        </a:p>
      </dsp:txBody>
      <dsp:txXfrm>
        <a:off x="381294" y="4860198"/>
        <a:ext cx="3279671" cy="618354"/>
      </dsp:txXfrm>
    </dsp:sp>
    <dsp:sp modelId="{0932EEC9-0116-4999-B8B0-5D625E801362}">
      <dsp:nvSpPr>
        <dsp:cNvPr id="0" name=""/>
        <dsp:cNvSpPr/>
      </dsp:nvSpPr>
      <dsp:spPr>
        <a:xfrm>
          <a:off x="3648958" y="4679286"/>
          <a:ext cx="1212338" cy="1212539"/>
        </a:xfrm>
        <a:prstGeom prst="ellipse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1D04C-8237-426D-BDCD-FCF31495A1A6}">
      <dsp:nvSpPr>
        <dsp:cNvPr id="0" name=""/>
        <dsp:cNvSpPr/>
      </dsp:nvSpPr>
      <dsp:spPr>
        <a:xfrm>
          <a:off x="1853926" y="3385011"/>
          <a:ext cx="3016879" cy="680534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rgbClr val="595959"/>
              </a:solidFill>
            </a:rPr>
            <a:t>Tenure-Track Faculty</a:t>
          </a:r>
          <a:endParaRPr lang="en-US" sz="2400" b="0" kern="1200" dirty="0">
            <a:solidFill>
              <a:srgbClr val="595959"/>
            </a:solidFill>
          </a:endParaRPr>
        </a:p>
      </dsp:txBody>
      <dsp:txXfrm>
        <a:off x="1887147" y="3418232"/>
        <a:ext cx="2950437" cy="614092"/>
      </dsp:txXfrm>
    </dsp:sp>
    <dsp:sp modelId="{73F4DFF9-BC20-48F3-BD39-57E4B8C53367}">
      <dsp:nvSpPr>
        <dsp:cNvPr id="0" name=""/>
        <dsp:cNvSpPr/>
      </dsp:nvSpPr>
      <dsp:spPr>
        <a:xfrm>
          <a:off x="7273245" y="4638011"/>
          <a:ext cx="1628607" cy="701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7273245" y="4638011"/>
        <a:ext cx="1628607" cy="701241"/>
      </dsp:txXfrm>
    </dsp:sp>
    <dsp:sp modelId="{755D6483-A359-424B-B9BC-4B9487EE509C}">
      <dsp:nvSpPr>
        <dsp:cNvPr id="0" name=""/>
        <dsp:cNvSpPr/>
      </dsp:nvSpPr>
      <dsp:spPr>
        <a:xfrm>
          <a:off x="4738653" y="3199985"/>
          <a:ext cx="1212338" cy="1212539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A9A48-FC06-431E-A154-4687A24C971A}">
      <dsp:nvSpPr>
        <dsp:cNvPr id="0" name=""/>
        <dsp:cNvSpPr/>
      </dsp:nvSpPr>
      <dsp:spPr>
        <a:xfrm>
          <a:off x="2742283" y="1710868"/>
          <a:ext cx="2974517" cy="631286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glow rad="12700">
            <a:schemeClr val="accent1">
              <a:satMod val="175000"/>
              <a:alpha val="40000"/>
            </a:schemeClr>
          </a:glow>
          <a:outerShdw blurRad="76200" dist="38100" dir="6120000" sx="83000" sy="83000" kx="2700000" rotWithShape="0">
            <a:schemeClr val="tx1">
              <a:lumMod val="50000"/>
              <a:lumOff val="50000"/>
              <a:alpha val="9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Tenured Faculty</a:t>
          </a:r>
          <a:endParaRPr lang="en-US" sz="2400" b="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773100" y="1741685"/>
        <a:ext cx="2912883" cy="569652"/>
      </dsp:txXfrm>
    </dsp:sp>
    <dsp:sp modelId="{1A2D7835-DC24-4F23-AF7D-E3D1D643E2D8}">
      <dsp:nvSpPr>
        <dsp:cNvPr id="0" name=""/>
        <dsp:cNvSpPr/>
      </dsp:nvSpPr>
      <dsp:spPr>
        <a:xfrm>
          <a:off x="5607272" y="1450188"/>
          <a:ext cx="1212338" cy="1212539"/>
        </a:xfrm>
        <a:prstGeom prst="ellipse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/>
          </a:stretch>
        </a:blipFill>
        <a:ln w="38100" cap="flat" cmpd="sng" algn="ctr">
          <a:solidFill>
            <a:srgbClr val="FFFFFF"/>
          </a:solidFill>
          <a:prstDash val="solid"/>
        </a:ln>
        <a:effectLst>
          <a:glow rad="38100">
            <a:schemeClr val="accent1">
              <a:satMod val="175000"/>
              <a:alpha val="13000"/>
            </a:schemeClr>
          </a:glow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7194682-435E-D345-B39E-B4718C947C7C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E8F984-E310-2840-B068-150D483BF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17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A2AF16E-6325-6F4A-AC8A-E6C272F2364F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AF8804F-D138-934C-BFED-FEA97D1071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2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C26666-8F21-E34B-8013-C9010FB146F0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QB 5540/2, Dell 3072, IBM 416=54.85 M SU’s 41.1M in the 3Qs.  7.3/41.1 = 18%</a:t>
            </a:r>
          </a:p>
          <a:p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Rwh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0.160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Collin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Hank 0.100 M SUs Steve R. 0.005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Tom B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Lawrence 1.3 M</a:t>
            </a:r>
          </a:p>
          <a:p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Ramu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.875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Daniela 0.100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David 0.200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M, Mark/Juana</a:t>
            </a:r>
            <a:r>
              <a:rPr lang="en-US" baseline="0" dirty="0" smtClean="0">
                <a:latin typeface="Calibri" charset="0"/>
                <a:ea typeface="MS PGothic" charset="0"/>
                <a:cs typeface="MS PGothic" charset="0"/>
              </a:rPr>
              <a:t> 4M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Running total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7.34 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M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F11A681-D2FF-F744-BEAE-88E6B34CA46F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Rwh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0.160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Collin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Hank 0.100 M SUs Steve R. 0.005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Tom B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Lawrence 1.3 M</a:t>
            </a:r>
          </a:p>
          <a:p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Ramu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.875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Daniela 0.100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David 0.200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M, Mark/Juana</a:t>
            </a:r>
            <a:r>
              <a:rPr lang="en-US" baseline="0" dirty="0" smtClean="0">
                <a:latin typeface="Calibri" charset="0"/>
                <a:ea typeface="MS PGothic" charset="0"/>
                <a:cs typeface="MS PGothic" charset="0"/>
              </a:rPr>
              <a:t> 4M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Running </a:t>
            </a:r>
            <a:r>
              <a:rPr lang="en-US">
                <a:latin typeface="Calibri" charset="0"/>
                <a:ea typeface="MS PGothic" charset="0"/>
                <a:cs typeface="MS PGothic" charset="0"/>
              </a:rPr>
              <a:t>total </a:t>
            </a:r>
            <a:r>
              <a:rPr lang="en-US" smtClean="0">
                <a:latin typeface="Calibri" charset="0"/>
                <a:ea typeface="MS PGothic" charset="0"/>
                <a:cs typeface="MS PGothic" charset="0"/>
              </a:rPr>
              <a:t>7.34 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M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F11A681-D2FF-F744-BEAE-88E6B34CA46F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7117633-E920-5146-8823-90B511A8DA1A}" type="slidenum"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27</a:t>
            </a:fld>
            <a:endParaRPr lang="en-U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1pPr>
            <a:lvl2pPr marL="685824" indent="-263778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2pPr>
            <a:lvl3pPr marL="1055113" indent="-211023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3pPr>
            <a:lvl4pPr marL="1477159" indent="-211023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4pPr>
            <a:lvl5pPr marL="1899204" indent="-211023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5pPr>
            <a:lvl6pPr marL="2321249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6pPr>
            <a:lvl7pPr marL="2743295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7pPr>
            <a:lvl8pPr marL="3165340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8pPr>
            <a:lvl9pPr marL="3587386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AA2DF6D-1DDE-485E-A013-7F2AA41D0E1F}" type="slidenum">
              <a:rPr lang="en-US" b="0" smtClean="0">
                <a:solidFill>
                  <a:srgbClr val="C0504D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b="0" smtClean="0">
              <a:solidFill>
                <a:srgbClr val="C0504D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75EDFD-4903-4FB6-9DA1-9AF78E3AA6C2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2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9628" indent="-3747245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5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9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834475-9DD3-FA46-8A69-AF4D309CA90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44527" rIns="89056" bIns="44527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buClr>
                <a:srgbClr val="3333CC"/>
              </a:buClr>
            </a:pPr>
            <a:fld id="{8A22843F-1F82-4E55-B99C-A9327802A300}" type="slidenum">
              <a:rPr lang="en-GB" sz="1100">
                <a:solidFill>
                  <a:srgbClr val="3333CC"/>
                </a:solidFill>
                <a:cs typeface="MS PGothic" charset="0"/>
              </a:rPr>
              <a:pPr algn="r" eaLnBrk="1" hangingPunct="1">
                <a:buClr>
                  <a:srgbClr val="3333CC"/>
                </a:buClr>
              </a:pPr>
              <a:t>32</a:t>
            </a:fld>
            <a:endParaRPr lang="en-GB" sz="1100">
              <a:solidFill>
                <a:srgbClr val="3333CC"/>
              </a:solidFill>
              <a:cs typeface="MS PGothic" charset="0"/>
            </a:endParaRPr>
          </a:p>
        </p:txBody>
      </p:sp>
      <p:sp>
        <p:nvSpPr>
          <p:cNvPr id="7680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3806" y="4343704"/>
            <a:ext cx="5030391" cy="40292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groups are engaged in developing novel techniques for the synthesis, fabrication and characterization of two-phase </a:t>
            </a:r>
            <a:r>
              <a:rPr lang="en-US" dirty="0" err="1" smtClean="0"/>
              <a:t>multiferroic</a:t>
            </a:r>
            <a:r>
              <a:rPr lang="en-US" dirty="0" smtClean="0"/>
              <a:t> materials with different connectivity schemes. Two-phase ME </a:t>
            </a:r>
            <a:r>
              <a:rPr lang="en-US" dirty="0" err="1" smtClean="0"/>
              <a:t>nanocomposite</a:t>
            </a:r>
            <a:r>
              <a:rPr lang="en-US" dirty="0" smtClean="0"/>
              <a:t> with different architectures, such as core-shell nanoparticles, </a:t>
            </a:r>
            <a:r>
              <a:rPr lang="en-US" dirty="0" err="1" smtClean="0"/>
              <a:t>nanocables</a:t>
            </a:r>
            <a:r>
              <a:rPr lang="en-US" dirty="0" smtClean="0"/>
              <a:t> and thin film structures are fabricated by a combination of  chemical and physical methods. These efforts are complemented by modeling studies aimed at understanding the role of the shared interfaces on the ME coupling in these </a:t>
            </a:r>
            <a:r>
              <a:rPr lang="en-US" dirty="0" err="1" smtClean="0"/>
              <a:t>nanocomposites</a:t>
            </a:r>
            <a:r>
              <a:rPr lang="en-US" dirty="0" smtClean="0"/>
              <a:t>. By optimizing their morphology and connectivity schemes, our goal is to maximize the coupling between the ferroelectric and </a:t>
            </a:r>
            <a:r>
              <a:rPr lang="en-US" dirty="0" err="1" smtClean="0"/>
              <a:t>magnetostrictive</a:t>
            </a:r>
            <a:r>
              <a:rPr lang="en-US" dirty="0" smtClean="0"/>
              <a:t> phases and, ultimately, enhance the ME response at room temperature.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5E62-7BEE-4681-8024-E84ACE57A01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78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9628" indent="-3747245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5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9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834475-9DD3-FA46-8A69-AF4D309CA90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58BCD8-5E27-6948-8553-44AFB1666087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9C14C4-C916-644E-B8D9-A7AAF77ED39E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834475-9DD3-FA46-8A69-AF4D309CA90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B12EAD6-7044-014C-9C56-FE146971B983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65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3140126-B785-D545-AEF6-2FE4EBE6E65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67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6BA45F4-68C1-A246-A8CB-D06F503E2C63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68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3F9379D-4BAB-394B-98AD-8CD136DD883A}" type="slidenum">
              <a:rPr lang="en-US" sz="1200">
                <a:latin typeface="Calibri" charset="0"/>
              </a:rPr>
              <a:pPr algn="r"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69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62478F3-4161-7B4A-9178-19F15D762B2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83BDC5A-BE03-B04A-B8EA-8F8CA0D0EB3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5581957-7E03-4445-B76A-C19A4F22F7B4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4B975AE-173C-9140-910D-78A8CDC92A8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4B975AE-173C-9140-910D-78A8CDC92A8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74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E1E54C-1C5F-944F-B944-A9E759274E3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75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477D727-07B6-C444-8864-BB181385D8DA}" type="slidenum">
              <a:rPr lang="en-US" sz="12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77</a:t>
            </a:fld>
            <a:endParaRPr lang="en-US" sz="120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477D727-07B6-C444-8864-BB181385D8DA}" type="slidenum">
              <a:rPr lang="en-US" sz="12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99CE07D-3F10-FD48-AAB8-3E803E2338A8}" type="slidenum">
              <a:rPr lang="en-US" sz="1200">
                <a:latin typeface="Calibri" charset="0"/>
              </a:rPr>
              <a:pPr algn="r"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044DFFA-9658-CD4F-8991-CD43A824BA4B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FC975BB-0B26-B54F-8B35-273DF91026B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84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FC975BB-0B26-B54F-8B35-273DF91026B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85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F754BDB-3C99-BB49-8453-7A8291A99E8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F11A681-D2FF-F744-BEAE-88E6B34CA46F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87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0AFCEB-0883-9D4A-9B1C-12F8FD22688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#1. Diversity Advisory Council has been established. They meet at the second All Hands Meeting on August 6, 2011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The LA-SiGMA External Engagement and Workforce Development Committee completed a document for the Diversity Advisory Council with existing and planned strategies at each school.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#2. LA-SiGMA announced supplemental research assistantships for women and URM graduate students to all faculty LA-SiGMA members. Since  LA-SiGMA funds became available only after October 2011, our Year 1 recruiting efforts were targeted for students who will join us in Year 2.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#3. LA-SiGMA has announced the availability for funds to  supplement department start-up packages to LA-SiGMA institutions to recruit new URM and female faculty members with research interests in Materials Science. None hired yet.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Mentoring: None done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#4. Existing 3+2 and 4+1 programs in the state. LA-SiGMA plans to use these pipelines, as well as expand on them in the future.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C5D87B2-26C1-4C84-94F5-FF9998A38BBD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92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96A043B-AF70-4342-8218-BFF166B5F10A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93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A851064-7632-40A7-8DC1-7FB27C3542F2}" type="slidenum">
              <a:rPr lang="en-US" sz="1200">
                <a:latin typeface="Calibri" pitchFamily="34" charset="0"/>
              </a:rPr>
              <a:pPr algn="r" eaLnBrk="1" hangingPunct="1"/>
              <a:t>12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#1. Diversity Advisory Council has been established. They meet at the second All Hands Meeting on August 6, 2011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The LA-SiGMA External Engagement and Workforce Development Committee completed a document for the Diversity Advisory Council with existing and planned strategies at each school.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#2. LA-SiGMA announced supplemental research assistantships for women and URM graduate students to all faculty LA-SiGMA members. Since  LA-SiGMA funds became available only after October 2011, our Year 1 recruiting efforts were targeted for students who will join us in Year 2.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#3. LA-SiGMA has announced the availability for funds to  supplement department start-up packages to LA-SiGMA institutions to recruit new URM and female faculty members with research interests in Materials Science. None hired yet.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Mentoring: None done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#4. Existing 3+2 and 4+1 programs in the state. LA-SiGMA plans to use these pipelines, as well as expand on them in the future.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DCB5E64-CC04-4F00-9C6D-B5D7D3857BFF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95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58BCD8-5E27-6948-8553-44AFB1666087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96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97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98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99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100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8B85F8-024F-4AB9-89F4-80620686B721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102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DB74232-E14C-4160-851F-E7FF998E2E7F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103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876930-5344-4AE3-9479-CBF06DE01C10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104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36F3FD-DDDD-4BAA-A899-2F4806ECFF59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105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8C6ED0F-7CD9-454A-A697-13135356363C}" type="slidenum">
              <a:rPr lang="en-US" sz="1200">
                <a:latin typeface="Calibri" charset="0"/>
              </a:rPr>
              <a:pPr algn="r"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F93F6F7-BB07-43E3-B146-D04FA9A747A2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106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C10440-6671-4E60-8D9B-B9AAD0832B5B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107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9654EB4-D6D1-4405-891B-B6A0B3D2EFC5}" type="slidenum">
              <a:rPr lang="en-US" sz="1200">
                <a:solidFill>
                  <a:srgbClr val="000000"/>
                </a:solidFill>
                <a:latin typeface="Calibri" pitchFamily="34" charset="0"/>
                <a:cs typeface="+mn-cs"/>
              </a:rPr>
              <a:pPr algn="r" eaLnBrk="1" hangingPunct="1"/>
              <a:t>109</a:t>
            </a:fld>
            <a:endParaRPr lang="en-US" sz="12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E531297-7E90-43F6-AEBF-9B9800CF314B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110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A115CD0-03C3-7747-9A31-F633EF107987}" type="slidenum">
              <a:rPr lang="en-US" sz="1200">
                <a:latin typeface="Calibri" charset="0"/>
              </a:rPr>
              <a:pPr algn="r"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08C14A1-9FCD-4146-B95D-B4BA85972633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C355D8C-286A-A44E-9E38-DC1F6E9791D3}" type="slidenum"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20</a:t>
            </a:fld>
            <a:endParaRPr lang="en-U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1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9565EFF4-9EA3-DF41-BD78-81DD945F9527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accent1">
                    <a:tint val="2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DA296199-2DF1-C544-A5DC-A811FC539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34B4FE6-0EA4-5B4E-8459-43F17A7468C5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F2D1E07-4A09-2740-899A-C0AB970447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41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92D8F8D-A6A2-480D-B16A-0F1D4B3CC328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MS PGothic" charset="0"/>
              </a:rPr>
              <a:pPr/>
              <a:t>8/16/11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779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E59092B-7164-4522-BF6B-D59A6F0339BD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MS PGothic" charset="0"/>
              </a:rPr>
              <a:pPr/>
              <a:t>8/16/11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EACF613-560A-472D-A51C-E7394580400C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MS PGothic" charset="0"/>
              </a:rPr>
              <a:pPr/>
              <a:t>‹#›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5475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249C5AF1-0CDC-7046-9F2B-8ECF1140A139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4FA6E67-4C22-AA46-8ED0-68C41B1D42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268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4C59E-BC48-418F-A5CF-C06566297D4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CBB9F3-EA5B-4C30-B429-14D8F0034ECC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941B7-79E2-4FE8-9F94-FC30E0C6ADC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78CC9-DCB5-4382-9C90-E299E719B61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981AC-CFB0-49D3-A3B7-1FB888DB5B0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CCB69-A360-40B0-97B1-3C87669DE8D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65FD3673-58A4-DA41-A378-B19E7D5F24DF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76568043-E5A1-474D-92BB-E52916EFA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93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18D711-2FA1-4CE2-AADB-B555B94212B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70C2E-9746-4B8A-BDD5-82DAEB4F31B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4F8D9-F5E7-4BF4-85E9-86EBE2550BF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8B6B7-C64E-43C1-A077-4BAB57DDBE1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57AD05-8B4D-41C4-98B7-679B1C3B275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724AE-35DE-422C-A376-8B570A7609C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56323-BFFF-44A3-BE0B-3EBC52AD91E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142F4-2D12-464D-822D-05F4697F3C9D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E061CC-5E87-496A-9F79-096F6E39156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FB2B4-C014-4701-A84D-B231A5B0E3B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76BC7-84DE-4D46-843E-FE9AFA31F58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BFD9B-898F-43EC-B5FA-88BDE1F2EB5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841418-A482-49C1-8D6D-F7FD90E5A92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96DFF-508A-4539-8E8F-7A63BC22827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88D57-4E47-4A14-822A-49C8F3EC6E9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8/16/11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1CDF31-85B5-49AE-B43E-3B2AAFEF3137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6315E-3A00-4464-8523-131D77E9640F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E6823-4204-4D9F-8CB6-179DF628B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1A2C7-3732-41FD-82D5-260758040577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D2207-D96B-492D-8930-94B195055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D600995A-6ABF-7844-9798-F708DE7CC4B8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F83B42E1-0C62-564F-A826-0E3482E1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6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2396B-8732-4450-A54C-DB338B25581E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12AB-8031-4BEA-A18E-E9E5E96EF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CFFF4-F646-441D-B74E-4D58D6149D31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F43B-3A7C-4160-9970-D56BB7BAF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6172E-E7CA-4E16-8009-D54046A64D5B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D94B-D55B-41DE-B94D-959F5943B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C946-7674-4DF6-A5F4-682B9548B232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1BB57-1287-4B51-9597-758CC1E0B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97C18-8D8D-4F44-9D48-88DC6D8B15ED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2491-A05C-43ED-80F1-5458641C3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D361-601F-4328-B65D-ECFB3A635761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54E2-DFB7-4797-B944-7A4BE3878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6EA1-5D59-4E7D-ACA1-351B0789D50D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90F68-F09D-4EE5-A4C6-3704EED60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F583-1C1E-433E-B806-D5B2730074E2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FDAAA-85C2-4348-B95C-F1EAC0E81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AC297-54E3-489F-978D-D236736902BB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8B96-AB61-4CE7-81A9-E7E9A721D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7D9F5DD-7BB7-A44D-8A42-C4923E628CA3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DED4F98-540C-9644-A998-E948E884E8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351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F85EEDB-3B07-4D13-B8E0-BEDC77013EC2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FFE31A3-578C-444C-AC48-C333194E6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EE630F0-A02C-4DDF-817C-D0B7C2D51770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E8015B-D3A9-431E-9466-236EA3003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99CEB49-F184-4A18-8734-7031B7BE53F0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320DD0B-C38A-45A5-9D0D-8071B3D24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E1EB9B5-F9BB-4BDA-AD6A-E90FFE6B3050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C145D65-993F-4678-9A44-0B322C7A7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6A072AD-5721-4633-8577-D702D863487E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2D0C627-955E-4F54-89B4-383A080F1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3B33624-19C4-49B1-A85F-C26BAB83E60D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7C4CA32-B43F-4378-9EA2-8E760E966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2932C3D-08D7-466E-A0C6-44DBBCC1AB4D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DEE91FD-55E7-4009-A7F1-22C87F804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AF440FF-BFDE-4EC7-9A44-64A4DFFA1FFD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91779E9-7997-4121-8F28-DF90DEE6A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399E14E-E5ED-41AF-AE05-DC67B0C3FE43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0422A43-4EDA-4D6B-AE48-5E6271018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78F0361-AE53-455B-A98D-7B77E41D70CB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144C839-5B0F-4F42-9AB8-157008B6E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F73FA0B1-5A10-2746-B74E-35DC1E59835B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CC23F258-9ED2-B74B-BA2C-B882E1F29D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1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5F49C83-BC7C-4803-9C3E-C04802B17647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D92AD7F-FF04-4AEC-AF89-ED7698722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444B4E3-0377-4011-AA35-526264E39822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37D01F2-9A4C-4A50-AC74-9F4BBD1B6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75E224-500B-4615-8D97-6B5D39816E44}" type="datetime1">
              <a:rPr lang="en-US"/>
              <a:pPr>
                <a:defRPr/>
              </a:pPr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AA6C177-F8A8-48BD-BE58-1185139ED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8F230EC-2743-2A43-A266-B8206018BC89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107FB63-7EB3-0A44-8FFA-04612A8031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4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8861A26-C256-A249-ACB9-9D16951D95CA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2679346F-2A13-4A4E-A947-C736F59E3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8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5BCF7EF-D243-BA42-A4B5-95570B7205ED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9130711-E8D6-424C-96E7-BCA44F7E3B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0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0207C147-FDC3-A040-8D27-A9A6421782F4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87FEDD0-2FA5-A941-9BBC-82FF63D3F4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9774B94B-8B7D-E84D-9AED-C897DAB6CCBE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EA16C9B-EE49-934B-ABC9-9D67D08F07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7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4F1ADA8D-A2B8-C842-AB64-8FC6A32E8202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00E65B99-3CB0-6144-BDDC-B1937ABFF8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DBC3C0E6-FE2D-3644-AEDE-4124EDB52A51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5A2B309-A9FA-C44A-A95C-490AA1B677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24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F3FA603-8A04-C44C-92C5-08C0E8F34C59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066E380-436C-6D4F-B376-A08206A3D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68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17F5B2CE-F3D4-6A4B-8D02-F0C8E024391B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4C1FB965-0AC6-BC43-8C54-C0C0B4AC1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E8DA075-6E6B-FD47-B9D4-4399E2B7B8C1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64D980C-9F73-F242-B120-F8889C7AB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06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780BB2A-68EF-4B41-8E78-62C190E49A9A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2225AD0B-6F03-EC44-9730-3177CD2565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FC319BC-633B-7D42-B087-E7C9C9B51D24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120732E-20F9-9342-9BEF-98B01D77B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98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D5A1807E-9A47-554A-8E5D-9B705480C1A2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97902CE4-9B53-C148-9602-5416EB603F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5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71C93C-5529-0347-944E-C4BD8C8AB674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7A4BC-1661-0F41-A9B2-BCDF7E0C60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2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BC2C0-21DE-AB43-9BB4-D87E4CED5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270E3B7-4E23-D949-81A7-68B05613A8F2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CA34833-9AE7-6C4F-8E21-15837E9FA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0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66494-5D0B-4E45-9D39-9533508F7E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2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Lucida Sans Unicode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EpscorLogo copy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524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305800" y="9572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EPSCoR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46C72BD1-D1F4-2649-B1E3-0D19ED6E278B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E8F0F4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078CDF40-4FD5-DF49-8EE2-09723BDDAE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57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4CF038-89B0-114C-86C8-29D7C6FD28AC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EC783-6AA7-CB4D-BD35-5E0136451D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8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871122-FB13-9F42-91DE-13E24D79D7EE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59BD0-6AA0-DD42-AD7D-A9BAF7C840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43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0C74A5-CD50-5C48-8D5E-3B00C9BA22F8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B538F-99BA-2F49-A95F-5CD4560777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38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75E122-A52B-2446-B4D1-AF1831586B49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062FF-560D-2D4E-B4FA-42298CE5E3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24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806A46-F738-614E-AC71-D2265BE5AC56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B93E7-BECF-A74A-A256-100B5993B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49F53D-6AD9-D74A-94F1-EF324B2379DB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99856-9E3E-A04F-8C35-3005D2A625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76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376CF7-E4EB-AD48-A4D5-CBA930C2EAD1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F91D5-6AAF-E346-9F29-9A98976BA5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0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16EB55-E185-B648-AF9F-CBE9D3067475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9B23-331C-1A41-A299-961768406F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6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C09103D7-CFD9-1345-98B9-CB581A62ADF8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12DC645-1A30-D648-B9BD-552B1C759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5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4EDA9F-D5A6-F047-A131-5EADFAAAE207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9D2EA-E8DE-9245-A426-C484F75C6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15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F91E75-48C9-C747-86A0-A1481E2F2229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C1ED-8F21-3546-A85D-FE9112D7EE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31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C7BEC9-97DE-4742-A59E-688A19A4CC20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D4148-93C6-6A4A-A0AF-DBF374A3AD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26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6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A045347F-FA6C-D94E-A818-652359981FEB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F3CFFCD-58CE-C749-A6C7-A8E170E2DF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1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4E600650-FA27-244E-A1BC-88341ED6D344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DACBD4B-62BD-A44E-B598-5247335B00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23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8E93A6BB-0185-3549-AD59-DB9BF331FBB2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58822353-3827-3641-8E56-E0F6E77C62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00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0A08454-16DA-0842-B7AC-52A0044BEF70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5D3F8AD-259C-DB4E-838F-4D1C317E2C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58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AAB0791B-E2A3-014B-A6A5-04BF22ADCE66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C19AFA7D-7937-854A-B15C-3131FF7EE7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50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8CB502A-16D3-6547-B167-2C5DDFC40015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218163C0-5973-AB49-B46B-D5B7AF8758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3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256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EA15C55F-2933-F947-85E5-D2476E692FD6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12084479-1F75-FD4D-A6E0-D900235CEE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6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C88EF9E0-0824-8445-924A-807D2A3FA599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4D3D47FC-03AC-2F4D-8658-E61693BEBC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C47C6BD-32D4-1D47-95B7-ED0A0CC9A586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A52E041-89CD-6346-B02D-09387A64C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7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4EEB272-A4AF-3F48-8780-01A6EE88F433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1D5D57F8-1350-5F45-989F-381959EAAE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7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848D0003-863C-5A47-8987-D6A5425A0EAC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A0CA60D-DF22-3E4E-A694-71DBBB85C1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08E191A5-4C67-2F4F-832B-0FC7EA56B7ED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36D1CB79-4765-6846-8F5E-EF993A1F5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74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E10AD31B-B7D5-9940-A856-0C6282BBE5B6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D9761BCC-4567-6D4F-8547-4DF5D308D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60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BD0BD-667E-AC42-8832-4D6A5697B6C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93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5E398-2395-CC4C-BC48-5A7615D225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0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F8DE9-998A-B84C-A2D7-2E7CFA23C7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FC580D39-3BAC-E446-A88A-659AE811A996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4BC3B627-3101-B242-93DF-469AD2CB0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39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C27F2-B2BA-444F-97F9-B087C5ACFC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42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EBEA8-9453-2046-B252-0E50421CF6E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77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574E9-616E-624C-B356-27FF72C854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27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F0DC1-C9DA-814F-BBCD-BFB98B1154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0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9690A-E546-1648-830C-937BAA5DA26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38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0CED6-DA94-F247-881D-E198422899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71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424FF-EDAD-DD4C-8441-71E49AC6B1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44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79BC9-65FF-494D-AC17-372A7D0BB4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33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0A3D69-314F-D445-93F3-2D3E7530F558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AC8B0-75D8-714A-9FD1-75D4E7904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6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DD5C14-C69C-FA43-BED1-DD64A12B90C0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890F0-5135-D544-BBE4-43F5189410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6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73331F0C-A7CC-3D40-8094-E8CF42D745F4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F3FE717-0388-7742-BA4B-410D7B3171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199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D87DF3-578A-8540-8EEA-762A1588D602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4EBF4-2A9B-3A4B-9FBE-3183ACC30B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51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724685-ECB2-4440-B055-5E834F91B767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73F3A-694F-3E49-A978-FB3B3475D0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586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7990B5-5D43-644B-A661-B24C14464F49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973DE-D7C0-2A4B-A0D0-33D8CBBAF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8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796E88-3342-7447-ADBE-A113237D117A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CFF7-4429-8442-BA72-AE5310541A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37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5C7564-6B08-A34B-B947-45B49771FB0E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CAB72-20D7-7143-B600-1132D98B96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31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AE41C5-B0BD-104C-91DD-65F7478D4550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B67F6-83D7-4A44-9E9A-2F3D8493C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488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0968B6-4CAF-964B-8AC3-B85B9BA3BB1B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5203D-926B-BC4B-A20B-002B3037F9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866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A14432-F0F3-C54A-9718-43CCF7B6EB85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1DE92-D343-A24C-A566-AC8D66C9F5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437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588E3B-7453-C84C-8890-FF435058F4F7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7A1E-B1B4-254F-82A2-33991A78D5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16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13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D58F95F-03A9-3D44-BF66-5851BF51428A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4D29861-8022-0049-B654-3D3D452EDD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14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7EFD8DE9-B9FE-1D4B-868F-EE7B4B704754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2CD207E-60F1-634C-9BC9-884A608811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955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E35C2CF6-7A89-604A-A120-BCDC8C272401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B06C3FB9-C2C4-F048-B712-8BB8085953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756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B16ECBFD-1FC5-5044-96AF-A2DC8A3C260F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8F72E36B-D56C-E840-9938-FB570B042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392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178837DC-028F-CC48-AA85-8D5CF40055B1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3CCC45F1-E292-B54E-A830-F31D79B68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122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49CC4DD0-24E2-864F-B55E-82329E1FDB48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156A0F9B-566E-354D-B420-5A20D67E00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17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B7E30A1B-46E2-9942-9113-25A2D756463C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36D62ABB-BC26-4944-A131-C0F9BF53D1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5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42F22C67-D2A4-0943-B678-1B5B60B31C12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D40BEF58-1058-A94A-9AE6-EA4017A5C1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358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8B0626EB-7532-E94B-BF85-B49BE915E671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758E652-D631-2D42-AC46-1D3B8F2121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66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0781E3EB-4755-A240-981F-9F6484C8E218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539A9FBC-10B1-EE41-8D23-236DE68C03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5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43FA79E-FF7A-BB49-9D2C-CB908BD763D8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C1B5F1D7-5253-274E-BEE6-3D766C033F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6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C5E886B-2AF3-E34A-917D-BEF41B26E4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7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FED368D-E071-0B48-9CD1-D7F1487CB7C2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D49A94C1-2E60-6546-AFCA-DD8D40E02D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29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CBBB5746-6ECB-7646-8A37-85FADE9D6C66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2AA49D34-A708-5244-9C4D-383A992E72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258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C019EEF-224A-EA49-9E31-2C4EF2DE904D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DA2D4FB5-4AA7-BD45-80C4-EB74BE7E95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44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jpeg"/><Relationship Id="rId3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2.xml"/><Relationship Id="rId26" Type="http://schemas.openxmlformats.org/officeDocument/2006/relationships/theme" Target="../theme/theme10.xml"/><Relationship Id="rId27" Type="http://schemas.openxmlformats.org/officeDocument/2006/relationships/image" Target="../media/image10.jpeg"/><Relationship Id="rId10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6.xml"/><Relationship Id="rId26" Type="http://schemas.openxmlformats.org/officeDocument/2006/relationships/theme" Target="../theme/theme3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2.xml"/><Relationship Id="rId26" Type="http://schemas.openxmlformats.org/officeDocument/2006/relationships/theme" Target="../theme/theme5.xml"/><Relationship Id="rId27" Type="http://schemas.openxmlformats.org/officeDocument/2006/relationships/image" Target="../media/image4.jpeg"/><Relationship Id="rId28" Type="http://schemas.openxmlformats.org/officeDocument/2006/relationships/image" Target="../media/image5.jpeg"/><Relationship Id="rId29" Type="http://schemas.openxmlformats.org/officeDocument/2006/relationships/image" Target="../media/image6.png"/><Relationship Id="rId30" Type="http://schemas.openxmlformats.org/officeDocument/2006/relationships/image" Target="../media/image7.jpeg"/><Relationship Id="rId10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theme" Target="../theme/theme9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9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4" name="Picture 4" descr="EpscorLogo copy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6"/>
          <p:cNvSpPr txBox="1">
            <a:spLocks noChangeArrowheads="1"/>
          </p:cNvSpPr>
          <p:nvPr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1" r:id="rId1"/>
    <p:sldLayoutId id="2147485622" r:id="rId2"/>
    <p:sldLayoutId id="2147485623" r:id="rId3"/>
    <p:sldLayoutId id="2147485624" r:id="rId4"/>
    <p:sldLayoutId id="2147485625" r:id="rId5"/>
    <p:sldLayoutId id="2147485626" r:id="rId6"/>
    <p:sldLayoutId id="2147485627" r:id="rId7"/>
    <p:sldLayoutId id="2147485628" r:id="rId8"/>
    <p:sldLayoutId id="2147485629" r:id="rId9"/>
    <p:sldLayoutId id="2147485630" r:id="rId10"/>
    <p:sldLayoutId id="2147485631" r:id="rId11"/>
    <p:sldLayoutId id="2147485632" r:id="rId12"/>
    <p:sldLayoutId id="2147485633" r:id="rId13"/>
    <p:sldLayoutId id="2147485634" r:id="rId14"/>
    <p:sldLayoutId id="2147485635" r:id="rId15"/>
    <p:sldLayoutId id="2147485636" r:id="rId16"/>
    <p:sldLayoutId id="2147485637" r:id="rId17"/>
    <p:sldLayoutId id="2147485638" r:id="rId18"/>
    <p:sldLayoutId id="2147485639" r:id="rId19"/>
    <p:sldLayoutId id="2147485640" r:id="rId20"/>
    <p:sldLayoutId id="2147485641" r:id="rId21"/>
    <p:sldLayoutId id="2147485642" r:id="rId22"/>
    <p:sldLayoutId id="2147485643" r:id="rId23"/>
    <p:sldLayoutId id="2147485644" r:id="rId24"/>
    <p:sldLayoutId id="2147485645" r:id="rId25"/>
    <p:sldLayoutId id="2147485646" r:id="rId26"/>
    <p:sldLayoutId id="2147485647" r:id="rId2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32629A-3373-4594-A5FC-5BB7AEA8C5D3}" type="datetime1">
              <a:rPr lang="en-US">
                <a:latin typeface="Arial" pitchFamily="34" charset="0"/>
                <a:ea typeface="ＭＳ Ｐゴシック" pitchFamily="34" charset="-128"/>
                <a:cs typeface="+mn-cs"/>
              </a:rPr>
              <a:pPr>
                <a:defRPr/>
              </a:pPr>
              <a:t>8/16/11</a:t>
            </a:fld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548427B-3C31-42EB-B992-FDA52EE9C583}" type="slidenum">
              <a:rPr lang="en-US">
                <a:latin typeface="Arial" pitchFamily="34" charset="0"/>
                <a:ea typeface="ＭＳ Ｐゴシック" pitchFamily="34" charset="-128"/>
                <a:cs typeface="+mn-cs"/>
              </a:rPr>
              <a:pPr>
                <a:defRPr/>
              </a:pPr>
              <a:t>‹#›</a:t>
            </a:fld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079" name="Picture 4" descr="EpscorLogo copy"/>
          <p:cNvPicPr>
            <a:picLocks noChangeAspect="1" noChangeArrowheads="1"/>
          </p:cNvPicPr>
          <p:nvPr userDrawn="1"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 userDrawn="1"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Louisiana </a:t>
            </a:r>
          </a:p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  <p:sldLayoutId id="2147485742" r:id="rId12"/>
    <p:sldLayoutId id="2147485743" r:id="rId13"/>
    <p:sldLayoutId id="2147485744" r:id="rId14"/>
    <p:sldLayoutId id="2147485745" r:id="rId15"/>
    <p:sldLayoutId id="2147485746" r:id="rId16"/>
    <p:sldLayoutId id="2147485747" r:id="rId17"/>
    <p:sldLayoutId id="2147485748" r:id="rId18"/>
    <p:sldLayoutId id="2147485749" r:id="rId19"/>
    <p:sldLayoutId id="2147485750" r:id="rId20"/>
    <p:sldLayoutId id="2147485751" r:id="rId21"/>
    <p:sldLayoutId id="2147485752" r:id="rId22"/>
    <p:sldLayoutId id="2147485753" r:id="rId23"/>
    <p:sldLayoutId id="2147485754" r:id="rId24"/>
    <p:sldLayoutId id="2147485755" r:id="rId25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B6A2325-534A-8F42-A89B-A4FDB6C6762D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358EF1D-4655-7B49-9A91-D4E71232789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8" r:id="rId1"/>
    <p:sldLayoutId id="2147485648" r:id="rId2"/>
    <p:sldLayoutId id="2147485649" r:id="rId3"/>
    <p:sldLayoutId id="214748565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0B2E329-3937-2040-AB82-DA3500E88B50}" type="datetime1">
              <a:rPr lang="en-US"/>
              <a:pPr/>
              <a:t>8/16/11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AE3A619-8519-DB41-B21E-026514BF83A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4823" name="Picture 4" descr="EpscorLogo copy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  <p:sldLayoutId id="2147485651" r:id="rId12"/>
    <p:sldLayoutId id="2147485652" r:id="rId13"/>
    <p:sldLayoutId id="2147485653" r:id="rId14"/>
    <p:sldLayoutId id="2147485654" r:id="rId15"/>
    <p:sldLayoutId id="2147485655" r:id="rId16"/>
    <p:sldLayoutId id="2147485656" r:id="rId17"/>
    <p:sldLayoutId id="2147485657" r:id="rId18"/>
    <p:sldLayoutId id="2147485658" r:id="rId19"/>
    <p:sldLayoutId id="2147485659" r:id="rId20"/>
    <p:sldLayoutId id="2147485660" r:id="rId21"/>
    <p:sldLayoutId id="2147485661" r:id="rId22"/>
    <p:sldLayoutId id="2147485662" r:id="rId23"/>
    <p:sldLayoutId id="2147485663" r:id="rId24"/>
    <p:sldLayoutId id="2147485664" r:id="rId2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1A186E57-345F-954C-8255-509747944A5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D0C1A48B-8897-2E4E-8658-3760DDB33161}" type="datetime1">
              <a:rPr lang="en-US"/>
              <a:pPr/>
              <a:t>8/16/11</a:t>
            </a:fld>
            <a:endParaRPr lang="en-US"/>
          </a:p>
        </p:txBody>
      </p:sp>
      <p:pic>
        <p:nvPicPr>
          <p:cNvPr id="61449" name="Picture 4" descr="EpscorLogo copy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5611" r:id="rId2"/>
    <p:sldLayoutId id="2147485612" r:id="rId3"/>
    <p:sldLayoutId id="2147485613" r:id="rId4"/>
    <p:sldLayoutId id="2147485614" r:id="rId5"/>
    <p:sldLayoutId id="2147485615" r:id="rId6"/>
    <p:sldLayoutId id="2147485616" r:id="rId7"/>
    <p:sldLayoutId id="2147485617" r:id="rId8"/>
    <p:sldLayoutId id="2147485618" r:id="rId9"/>
    <p:sldLayoutId id="2147485619" r:id="rId10"/>
    <p:sldLayoutId id="21474856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A4D3DFC-B817-874D-83C7-245852B1A699}" type="datetime1">
              <a:rPr lang="en-US">
                <a:ea typeface="MS PGothic" charset="0"/>
                <a:cs typeface="MS PGothic" charset="0"/>
              </a:rPr>
              <a:pPr/>
              <a:t>8/16/11</a:t>
            </a:fld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8D5E2CC-08D3-7749-A2D8-D52AF9241BE1}" type="slidenum">
              <a:rPr lang="en-US">
                <a:ea typeface="MS PGothic" charset="0"/>
                <a:cs typeface="MS PGothic" charset="0"/>
              </a:rPr>
              <a:pPr/>
              <a:t>‹#›</a:t>
            </a:fld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34823" name="Picture 4" descr="EpscorLogo copy"/>
          <p:cNvPicPr>
            <a:picLocks noChangeAspect="1" noChangeArrowheads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84913"/>
            <a:ext cx="6096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4" descr="nsfe copy.jpg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340475"/>
            <a:ext cx="5254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5" descr="RegentsLogo.png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4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096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  <p:sldLayoutId id="2147485678" r:id="rId13"/>
    <p:sldLayoutId id="2147485679" r:id="rId14"/>
    <p:sldLayoutId id="2147485680" r:id="rId15"/>
    <p:sldLayoutId id="2147485681" r:id="rId16"/>
    <p:sldLayoutId id="2147485682" r:id="rId17"/>
    <p:sldLayoutId id="2147485683" r:id="rId18"/>
    <p:sldLayoutId id="2147485684" r:id="rId19"/>
    <p:sldLayoutId id="2147485685" r:id="rId20"/>
    <p:sldLayoutId id="2147485686" r:id="rId21"/>
    <p:sldLayoutId id="2147485687" r:id="rId22"/>
    <p:sldLayoutId id="2147485688" r:id="rId23"/>
    <p:sldLayoutId id="2147485689" r:id="rId24"/>
    <p:sldLayoutId id="2147485690" r:id="rId2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FA11A6B-5CAA-5744-A15A-D88655E3A98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1B698D1-FE23-994C-8125-416BC27756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2" r:id="rId1"/>
    <p:sldLayoutId id="2147485693" r:id="rId2"/>
    <p:sldLayoutId id="2147485694" r:id="rId3"/>
    <p:sldLayoutId id="2147485695" r:id="rId4"/>
    <p:sldLayoutId id="2147485696" r:id="rId5"/>
    <p:sldLayoutId id="2147485697" r:id="rId6"/>
    <p:sldLayoutId id="2147485698" r:id="rId7"/>
    <p:sldLayoutId id="2147485699" r:id="rId8"/>
    <p:sldLayoutId id="2147485700" r:id="rId9"/>
    <p:sldLayoutId id="2147485701" r:id="rId10"/>
    <p:sldLayoutId id="214748570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4" r:id="rId1"/>
    <p:sldLayoutId id="214748570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F761C16-0809-6F46-B31B-51A8DBD5B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8/16/11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FAC7599-CACE-9C42-99DB-27B9FD6110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7" r:id="rId1"/>
    <p:sldLayoutId id="2147485708" r:id="rId2"/>
    <p:sldLayoutId id="2147485709" r:id="rId3"/>
    <p:sldLayoutId id="2147485710" r:id="rId4"/>
    <p:sldLayoutId id="2147485711" r:id="rId5"/>
    <p:sldLayoutId id="2147485712" r:id="rId6"/>
    <p:sldLayoutId id="2147485713" r:id="rId7"/>
    <p:sldLayoutId id="2147485714" r:id="rId8"/>
    <p:sldLayoutId id="2147485715" r:id="rId9"/>
    <p:sldLayoutId id="2147485716" r:id="rId10"/>
    <p:sldLayoutId id="214748571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pPr/>
              <a:t>8/16/11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pic>
        <p:nvPicPr>
          <p:cNvPr id="9" name="Picture 4" descr="EpscorLogo copy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Louisiana </a:t>
            </a:r>
          </a:p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0.png"/><Relationship Id="rId3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2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2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2.jpeg"/><Relationship Id="rId5" Type="http://schemas.openxmlformats.org/officeDocument/2006/relationships/image" Target="../media/image203.jpeg"/><Relationship Id="rId6" Type="http://schemas.openxmlformats.org/officeDocument/2006/relationships/image" Target="../media/image204.jpeg"/><Relationship Id="rId7" Type="http://schemas.openxmlformats.org/officeDocument/2006/relationships/image" Target="../media/image205.jpeg"/><Relationship Id="rId8" Type="http://schemas.openxmlformats.org/officeDocument/2006/relationships/image" Target="../media/image206.jpe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7.jpeg"/><Relationship Id="rId5" Type="http://schemas.openxmlformats.org/officeDocument/2006/relationships/image" Target="../media/image208.jpeg"/><Relationship Id="rId6" Type="http://schemas.openxmlformats.org/officeDocument/2006/relationships/image" Target="../media/image209.jpeg"/><Relationship Id="rId7" Type="http://schemas.openxmlformats.org/officeDocument/2006/relationships/image" Target="../media/image210.png"/><Relationship Id="rId8" Type="http://schemas.microsoft.com/office/2007/relationships/hdphoto" Target="../media/hdphoto12.wdp"/><Relationship Id="rId9" Type="http://schemas.openxmlformats.org/officeDocument/2006/relationships/image" Target="../media/image211.png"/><Relationship Id="rId10" Type="http://schemas.openxmlformats.org/officeDocument/2006/relationships/image" Target="../media/image212.gif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2.jpeg"/><Relationship Id="rId5" Type="http://schemas.openxmlformats.org/officeDocument/2006/relationships/image" Target="../media/image203.jpeg"/><Relationship Id="rId6" Type="http://schemas.openxmlformats.org/officeDocument/2006/relationships/image" Target="../media/image213.jpeg"/><Relationship Id="rId7" Type="http://schemas.openxmlformats.org/officeDocument/2006/relationships/image" Target="../media/image214.jpe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5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15.jpeg"/><Relationship Id="rId5" Type="http://schemas.openxmlformats.org/officeDocument/2006/relationships/image" Target="../media/image216.jpe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6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2.jpeg"/><Relationship Id="rId5" Type="http://schemas.openxmlformats.org/officeDocument/2006/relationships/image" Target="../media/image203.jpeg"/><Relationship Id="rId6" Type="http://schemas.openxmlformats.org/officeDocument/2006/relationships/image" Target="../media/image217.jpe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6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101.jpeg"/><Relationship Id="rId3" Type="http://schemas.openxmlformats.org/officeDocument/2006/relationships/image" Target="../media/image21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6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19.jpeg"/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10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image" Target="../media/image220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Relationship Id="rId11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2.jpeg"/><Relationship Id="rId5" Type="http://schemas.openxmlformats.org/officeDocument/2006/relationships/image" Target="../media/image47.emf"/><Relationship Id="rId6" Type="http://schemas.openxmlformats.org/officeDocument/2006/relationships/image" Target="../media/image48.jp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microsoft.com/office/2007/relationships/hdphoto" Target="../media/hdphoto1.wdp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microsoft.com/office/2007/relationships/hdphoto" Target="../media/hdphoto2.wdp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4.png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65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t.lsu.edu/NSF_DataManagement_Plan" TargetMode="External"/><Relationship Id="rId4" Type="http://schemas.openxmlformats.org/officeDocument/2006/relationships/hyperlink" Target="http://www.uno.edu/orsp/ORSPHome/ProposalDevelopment/DataManagement" TargetMode="External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2.jpeg"/><Relationship Id="rId3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jp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4.png"/><Relationship Id="rId3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microsoft.com/office/2007/relationships/hdphoto" Target="../media/hdphoto4.wdp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Relationship Id="rId3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3.png"/><Relationship Id="rId3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Relationship Id="rId3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4" Type="http://schemas.openxmlformats.org/officeDocument/2006/relationships/image" Target="../media/image100.gif"/><Relationship Id="rId5" Type="http://schemas.openxmlformats.org/officeDocument/2006/relationships/image" Target="../media/image101.jpeg"/><Relationship Id="rId6" Type="http://schemas.openxmlformats.org/officeDocument/2006/relationships/image" Target="../media/image102.gif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9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4" Type="http://schemas.openxmlformats.org/officeDocument/2006/relationships/image" Target="../media/image101.jpeg"/><Relationship Id="rId5" Type="http://schemas.openxmlformats.org/officeDocument/2006/relationships/image" Target="../media/image105.gif"/><Relationship Id="rId6" Type="http://schemas.openxmlformats.org/officeDocument/2006/relationships/image" Target="../media/image106.gif"/><Relationship Id="rId7" Type="http://schemas.openxmlformats.org/officeDocument/2006/relationships/image" Target="../media/image107.gif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0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01.jpe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01.jpeg"/><Relationship Id="rId6" Type="http://schemas.openxmlformats.org/officeDocument/2006/relationships/image" Target="../media/image121.gif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2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65.xml.rels><?xml version="1.0" encoding="UTF-8" standalone="yes"?>
<Relationships xmlns="http://schemas.openxmlformats.org/package/2006/relationships"><Relationship Id="rId11" Type="http://schemas.microsoft.com/office/2007/relationships/hdphoto" Target="../media/hdphoto7.wdp"/><Relationship Id="rId12" Type="http://schemas.openxmlformats.org/officeDocument/2006/relationships/image" Target="../media/image131.jpeg"/><Relationship Id="rId13" Type="http://schemas.openxmlformats.org/officeDocument/2006/relationships/image" Target="../media/image132.jpeg"/><Relationship Id="rId14" Type="http://schemas.openxmlformats.org/officeDocument/2006/relationships/image" Target="../media/image133.jpeg"/><Relationship Id="rId15" Type="http://schemas.microsoft.com/office/2007/relationships/hdphoto" Target="../media/hdphoto8.wdp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6.png"/><Relationship Id="rId4" Type="http://schemas.microsoft.com/office/2007/relationships/hdphoto" Target="../media/hdphoto5.wdp"/><Relationship Id="rId5" Type="http://schemas.openxmlformats.org/officeDocument/2006/relationships/image" Target="../media/image127.png"/><Relationship Id="rId6" Type="http://schemas.openxmlformats.org/officeDocument/2006/relationships/image" Target="../media/image22.jpeg"/><Relationship Id="rId7" Type="http://schemas.openxmlformats.org/officeDocument/2006/relationships/image" Target="../media/image128.jpeg"/><Relationship Id="rId8" Type="http://schemas.microsoft.com/office/2007/relationships/hdphoto" Target="../media/hdphoto6.wdp"/><Relationship Id="rId9" Type="http://schemas.openxmlformats.org/officeDocument/2006/relationships/image" Target="../media/image129.png"/><Relationship Id="rId10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2.jpg"/><Relationship Id="rId12" Type="http://schemas.openxmlformats.org/officeDocument/2006/relationships/image" Target="../media/image143.jpg"/><Relationship Id="rId13" Type="http://schemas.openxmlformats.org/officeDocument/2006/relationships/image" Target="../media/image144.png"/><Relationship Id="rId14" Type="http://schemas.openxmlformats.org/officeDocument/2006/relationships/image" Target="../media/image145.jpg"/><Relationship Id="rId15" Type="http://schemas.openxmlformats.org/officeDocument/2006/relationships/image" Target="../media/image146.jpg"/><Relationship Id="rId16" Type="http://schemas.openxmlformats.org/officeDocument/2006/relationships/image" Target="../media/image147.gif"/><Relationship Id="rId17" Type="http://schemas.openxmlformats.org/officeDocument/2006/relationships/image" Target="../media/image148.gi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34.png"/><Relationship Id="rId3" Type="http://schemas.openxmlformats.org/officeDocument/2006/relationships/image" Target="../media/image135.gif"/><Relationship Id="rId4" Type="http://schemas.openxmlformats.org/officeDocument/2006/relationships/image" Target="../media/image36.gif"/><Relationship Id="rId5" Type="http://schemas.openxmlformats.org/officeDocument/2006/relationships/image" Target="../media/image136.gif"/><Relationship Id="rId6" Type="http://schemas.openxmlformats.org/officeDocument/2006/relationships/image" Target="../media/image137.jpg"/><Relationship Id="rId7" Type="http://schemas.openxmlformats.org/officeDocument/2006/relationships/image" Target="../media/image138.png"/><Relationship Id="rId8" Type="http://schemas.openxmlformats.org/officeDocument/2006/relationships/image" Target="../media/image139.jpg"/><Relationship Id="rId9" Type="http://schemas.openxmlformats.org/officeDocument/2006/relationships/image" Target="../media/image140.gif"/><Relationship Id="rId10" Type="http://schemas.openxmlformats.org/officeDocument/2006/relationships/image" Target="../media/image14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22.jpeg"/><Relationship Id="rId5" Type="http://schemas.openxmlformats.org/officeDocument/2006/relationships/image" Target="../media/image152.jpeg"/><Relationship Id="rId6" Type="http://schemas.openxmlformats.org/officeDocument/2006/relationships/image" Target="../media/image153.jpeg"/><Relationship Id="rId7" Type="http://schemas.openxmlformats.org/officeDocument/2006/relationships/image" Target="../media/image154.jpeg"/><Relationship Id="rId8" Type="http://schemas.openxmlformats.org/officeDocument/2006/relationships/image" Target="../media/image155.jpeg"/><Relationship Id="rId9" Type="http://schemas.openxmlformats.org/officeDocument/2006/relationships/image" Target="../media/image156.jpg"/><Relationship Id="rId10" Type="http://schemas.openxmlformats.org/officeDocument/2006/relationships/image" Target="../media/image157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62.png"/><Relationship Id="rId9" Type="http://schemas.openxmlformats.org/officeDocument/2006/relationships/image" Target="../media/image22.jpeg"/><Relationship Id="rId10" Type="http://schemas.openxmlformats.org/officeDocument/2006/relationships/image" Target="../media/image159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63.jpeg"/><Relationship Id="rId5" Type="http://schemas.microsoft.com/office/2007/relationships/hdphoto" Target="../media/hdphoto9.wdp"/><Relationship Id="rId6" Type="http://schemas.openxmlformats.org/officeDocument/2006/relationships/image" Target="../media/image164.tiff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4" Type="http://schemas.openxmlformats.org/officeDocument/2006/relationships/image" Target="../media/image22.jpeg"/><Relationship Id="rId5" Type="http://schemas.openxmlformats.org/officeDocument/2006/relationships/image" Target="../media/image166.jp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67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jpeg"/><Relationship Id="rId6" Type="http://schemas.openxmlformats.org/officeDocument/2006/relationships/image" Target="../media/image174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6.xml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0.jpeg"/><Relationship Id="rId12" Type="http://schemas.openxmlformats.org/officeDocument/2006/relationships/image" Target="../media/image161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jpe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162.png"/><Relationship Id="rId10" Type="http://schemas.openxmlformats.org/officeDocument/2006/relationships/image" Target="../media/image15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4" Type="http://schemas.openxmlformats.org/officeDocument/2006/relationships/image" Target="../media/image176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162.png"/><Relationship Id="rId9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hyperlink" Target="http://lasigma.loni.org/" TargetMode="External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4" Type="http://schemas.microsoft.com/office/2007/relationships/hdphoto" Target="../media/hdphoto10.wdp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87.jpeg"/><Relationship Id="rId5" Type="http://schemas.openxmlformats.org/officeDocument/2006/relationships/image" Target="../media/image188.jpeg"/><Relationship Id="rId6" Type="http://schemas.microsoft.com/office/2007/relationships/hdphoto" Target="../media/hdphoto11.wdp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gif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2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90.jpg"/><Relationship Id="rId5" Type="http://schemas.openxmlformats.org/officeDocument/2006/relationships/image" Target="../media/image191.jpeg"/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9" Type="http://schemas.openxmlformats.org/officeDocument/2006/relationships/image" Target="../media/image159.jpeg"/><Relationship Id="rId10" Type="http://schemas.openxmlformats.org/officeDocument/2006/relationships/image" Target="../media/image160.jpeg"/><Relationship Id="rId11" Type="http://schemas.openxmlformats.org/officeDocument/2006/relationships/image" Target="../media/image161.jpe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9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94.jpeg"/><Relationship Id="rId5" Type="http://schemas.openxmlformats.org/officeDocument/2006/relationships/image" Target="../media/image195.jpeg"/><Relationship Id="rId6" Type="http://schemas.openxmlformats.org/officeDocument/2006/relationships/image" Target="../media/image196.jpeg"/><Relationship Id="rId7" Type="http://schemas.openxmlformats.org/officeDocument/2006/relationships/image" Target="../media/image197.jpeg"/><Relationship Id="rId8" Type="http://schemas.openxmlformats.org/officeDocument/2006/relationships/image" Target="../media/image198.jpeg"/><Relationship Id="rId9" Type="http://schemas.openxmlformats.org/officeDocument/2006/relationships/image" Target="../media/image199.jpeg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5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0.jpg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5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184" y="2887133"/>
            <a:ext cx="7620000" cy="3276600"/>
          </a:xfrm>
        </p:spPr>
        <p:txBody>
          <a:bodyPr/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Louisiana EPSCoR RII – Track 1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Reverse Site Visit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September 8, 2011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5" descr="Regents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84" y="5887411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LA-SiGMA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684" y="143933"/>
            <a:ext cx="7239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pscor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8965" y="5878560"/>
            <a:ext cx="990972" cy="932102"/>
          </a:xfrm>
          <a:prstGeom prst="rect">
            <a:avLst/>
          </a:prstGeom>
        </p:spPr>
      </p:pic>
      <p:pic>
        <p:nvPicPr>
          <p:cNvPr id="10" name="Picture 38" descr="nsf_log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95" y="5938398"/>
            <a:ext cx="807389" cy="81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94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254" y="1249710"/>
            <a:ext cx="7101147" cy="545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275" y="55420"/>
            <a:ext cx="759228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595959"/>
                </a:solidFill>
              </a:rPr>
              <a:t>Louisiana Optical Network Initiative (LONI)</a:t>
            </a:r>
            <a:br>
              <a:rPr lang="en-US" sz="2600" b="1" dirty="0" smtClean="0">
                <a:solidFill>
                  <a:srgbClr val="595959"/>
                </a:solidFill>
              </a:rPr>
            </a:br>
            <a:r>
              <a:rPr lang="en-US" sz="2600" b="1" dirty="0" smtClean="0">
                <a:solidFill>
                  <a:srgbClr val="595959"/>
                </a:solidFill>
              </a:rPr>
              <a:t>and Statewide LONI Institute</a:t>
            </a:r>
            <a:endParaRPr lang="en-US" sz="2600" b="1" dirty="0">
              <a:solidFill>
                <a:srgbClr val="595959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50533" y="73818"/>
            <a:ext cx="43114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Evaluation Plan</a:t>
            </a:r>
            <a:endParaRPr lang="en-US" sz="2600" b="1" dirty="0">
              <a:solidFill>
                <a:prstClr val="white">
                  <a:lumMod val="50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11177" y="890043"/>
            <a:ext cx="490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OEIE has developed an evaluation plan to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assess advancement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along Louisiana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EPSCoR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goals  </a:t>
            </a:r>
          </a:p>
        </p:txBody>
      </p:sp>
      <p:sp>
        <p:nvSpPr>
          <p:cNvPr id="3" name="Hexagon 2"/>
          <p:cNvSpPr/>
          <p:nvPr/>
        </p:nvSpPr>
        <p:spPr>
          <a:xfrm>
            <a:off x="447315" y="1990390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white"/>
                </a:solidFill>
                <a:latin typeface="Calibri"/>
              </a:rPr>
              <a:t>SD1</a:t>
            </a:r>
            <a:endParaRPr lang="en-US" sz="1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3351" y="1944737"/>
            <a:ext cx="3042233" cy="8296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Electronic and Magnetic Materials: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Model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larger lengths scales than currently feasible</a:t>
            </a:r>
          </a:p>
        </p:txBody>
      </p:sp>
      <p:sp>
        <p:nvSpPr>
          <p:cNvPr id="9" name="Hexagon 8"/>
          <p:cNvSpPr/>
          <p:nvPr/>
        </p:nvSpPr>
        <p:spPr>
          <a:xfrm>
            <a:off x="447315" y="3131634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white"/>
                </a:solidFill>
                <a:latin typeface="Calibri"/>
              </a:rPr>
              <a:t>SD2</a:t>
            </a:r>
            <a:endParaRPr lang="en-US" sz="1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3350" y="3084594"/>
            <a:ext cx="3120630" cy="8970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Energy Materials: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Computationally model/design next gen energy materials for generation/storage/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conversion</a:t>
            </a:r>
            <a:endParaRPr lang="en-US" sz="14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47315" y="4294051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white"/>
                </a:solidFill>
                <a:latin typeface="Calibri"/>
              </a:rPr>
              <a:t>SD3</a:t>
            </a:r>
            <a:endParaRPr lang="en-US" sz="1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3351" y="4247011"/>
            <a:ext cx="3042233" cy="985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Biomolecular Materials: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Model/design novel drug delivery vehicles</a:t>
            </a:r>
          </a:p>
        </p:txBody>
      </p:sp>
      <p:sp>
        <p:nvSpPr>
          <p:cNvPr id="13" name="Hexagon 12"/>
          <p:cNvSpPr/>
          <p:nvPr/>
        </p:nvSpPr>
        <p:spPr>
          <a:xfrm>
            <a:off x="447315" y="5456469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white"/>
                </a:solidFill>
                <a:latin typeface="Calibri"/>
              </a:rPr>
              <a:t>CTCI</a:t>
            </a:r>
            <a:endParaRPr lang="en-US" sz="1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3351" y="5409429"/>
            <a:ext cx="3042233" cy="985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 smtClean="0">
                <a:solidFill>
                  <a:srgbClr val="4F81BD"/>
                </a:solidFill>
                <a:latin typeface="Calibri"/>
                <a:cs typeface="Calibri"/>
              </a:rPr>
              <a:t>Computational Teams and Cyber-infrastructure</a:t>
            </a: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: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 Develop formalisms, algorithms, codes for leadership class machines</a:t>
            </a:r>
          </a:p>
        </p:txBody>
      </p:sp>
      <p:sp>
        <p:nvSpPr>
          <p:cNvPr id="16" name="Hexagon 15"/>
          <p:cNvSpPr/>
          <p:nvPr/>
        </p:nvSpPr>
        <p:spPr>
          <a:xfrm>
            <a:off x="4939401" y="1944737"/>
            <a:ext cx="622249" cy="53642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white"/>
                </a:solidFill>
                <a:latin typeface="Calibri"/>
              </a:rPr>
              <a:t>DIV</a:t>
            </a:r>
            <a:endParaRPr lang="en-US" sz="1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70056" y="1944737"/>
            <a:ext cx="3141738" cy="13352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 smtClean="0">
                <a:solidFill>
                  <a:srgbClr val="4F81BD"/>
                </a:solidFill>
                <a:latin typeface="Calibri"/>
                <a:cs typeface="Calibri"/>
              </a:rPr>
              <a:t>Diversity: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Dramatically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increase minority and women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representation</a:t>
            </a:r>
            <a:endParaRPr lang="en-US" sz="14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4939401" y="3131634"/>
            <a:ext cx="622249" cy="53642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EE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70056" y="3084594"/>
            <a:ext cx="3141738" cy="6105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External Engagement: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Outreach to K-12, community colleges, industry, &amp;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public</a:t>
            </a:r>
            <a:endParaRPr lang="en-US" sz="14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4939401" y="4247011"/>
            <a:ext cx="622249" cy="536422"/>
          </a:xfrm>
          <a:prstGeom prst="hex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S/RI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70056" y="4247011"/>
            <a:ext cx="3141738" cy="8254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Sustainability – Research Infrastructure: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Initiate programs to propel LA researchers to national competitiveness</a:t>
            </a:r>
          </a:p>
        </p:txBody>
      </p:sp>
      <p:sp>
        <p:nvSpPr>
          <p:cNvPr id="22" name="Hexagon 21"/>
          <p:cNvSpPr/>
          <p:nvPr/>
        </p:nvSpPr>
        <p:spPr>
          <a:xfrm>
            <a:off x="4939401" y="5456469"/>
            <a:ext cx="622249" cy="536422"/>
          </a:xfrm>
          <a:prstGeom prst="hex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S/FD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70056" y="5409429"/>
            <a:ext cx="3141738" cy="951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Sustainability – Faculty Development: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Effectively compete for federally funded materials center</a:t>
            </a:r>
          </a:p>
        </p:txBody>
      </p:sp>
    </p:spTree>
    <p:extLst>
      <p:ext uri="{BB962C8B-B14F-4D97-AF65-F5344CB8AC3E}">
        <p14:creationId xmlns:p14="http://schemas.microsoft.com/office/powerpoint/2010/main" val="367163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428736" y="3001260"/>
            <a:ext cx="8598979" cy="340574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10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C0504D"/>
                </a:solidFill>
                <a:latin typeface="Calibri"/>
                <a:cs typeface="Calibri"/>
              </a:rPr>
              <a:t>Sustainability &amp; Impact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sz="2400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Goal</a:t>
            </a:r>
            <a:r>
              <a:rPr lang="en-US" sz="2800" dirty="0" smtClean="0">
                <a:solidFill>
                  <a:srgbClr val="C0504D"/>
                </a:solidFill>
              </a:rPr>
              <a:t>: By </a:t>
            </a:r>
            <a:r>
              <a:rPr lang="en-US" sz="2800" dirty="0">
                <a:solidFill>
                  <a:srgbClr val="C0504D"/>
                </a:solidFill>
              </a:rPr>
              <a:t>the end of the RII project, Louisiana will succeed in establishing a federally funded center of excellence such as a MRSEC, </a:t>
            </a:r>
            <a:r>
              <a:rPr lang="en-US" sz="2800" dirty="0" smtClean="0">
                <a:solidFill>
                  <a:srgbClr val="C0504D"/>
                </a:solidFill>
              </a:rPr>
              <a:t>ERC, </a:t>
            </a:r>
            <a:r>
              <a:rPr lang="en-US" sz="2800" dirty="0">
                <a:solidFill>
                  <a:srgbClr val="C0504D"/>
                </a:solidFill>
              </a:rPr>
              <a:t>or STC. </a:t>
            </a:r>
            <a:r>
              <a:rPr lang="en-US" sz="2800" dirty="0">
                <a:solidFill>
                  <a:prstClr val="black"/>
                </a:solidFill>
              </a:rPr>
              <a:t>	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4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2055738"/>
              </p:ext>
            </p:extLst>
          </p:nvPr>
        </p:nvGraphicFramePr>
        <p:xfrm>
          <a:off x="0" y="0"/>
          <a:ext cx="890185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64588"/>
            <a:ext cx="6781800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t>Traveling the STEM Pipeline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Box 11"/>
          <p:cNvSpPr txBox="1">
            <a:spLocks noChangeArrowheads="1"/>
          </p:cNvSpPr>
          <p:nvPr/>
        </p:nvSpPr>
        <p:spPr bwMode="auto">
          <a:xfrm>
            <a:off x="7116165" y="4758458"/>
            <a:ext cx="20574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SURE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REU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LINK</a:t>
            </a:r>
          </a:p>
        </p:txBody>
      </p:sp>
      <p:sp>
        <p:nvSpPr>
          <p:cNvPr id="51208" name="TextBox 12"/>
          <p:cNvSpPr txBox="1">
            <a:spLocks noChangeArrowheads="1"/>
          </p:cNvSpPr>
          <p:nvPr/>
        </p:nvSpPr>
        <p:spPr bwMode="auto">
          <a:xfrm>
            <a:off x="7076567" y="6040349"/>
            <a:ext cx="930275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 err="1" smtClean="0">
                <a:solidFill>
                  <a:srgbClr val="C00000"/>
                </a:solidFill>
                <a:latin typeface="Calibri"/>
              </a:rPr>
              <a:t>SoS</a:t>
            </a:r>
            <a:endParaRPr lang="en-US" sz="28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1210" name="TextBox 14"/>
          <p:cNvSpPr txBox="1">
            <a:spLocks noChangeArrowheads="1"/>
          </p:cNvSpPr>
          <p:nvPr/>
        </p:nvSpPr>
        <p:spPr bwMode="auto">
          <a:xfrm>
            <a:off x="7074495" y="1717160"/>
            <a:ext cx="1588655" cy="26776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LINK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Planning Grants</a:t>
            </a:r>
          </a:p>
          <a:p>
            <a:pPr eaLnBrk="1" hangingPunct="1">
              <a:defRPr/>
            </a:pPr>
            <a:r>
              <a:rPr lang="en-US" sz="2400" dirty="0" err="1" smtClean="0">
                <a:solidFill>
                  <a:srgbClr val="C00000"/>
                </a:solidFill>
                <a:latin typeface="Calibri"/>
              </a:rPr>
              <a:t>Pfund</a:t>
            </a:r>
            <a:endParaRPr lang="en-US" sz="2400" dirty="0" smtClean="0">
              <a:solidFill>
                <a:srgbClr val="C00000"/>
              </a:solidFill>
              <a:latin typeface="Calibri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SBIR/STTR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TGEF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OPT-IN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1982" y="1167619"/>
            <a:ext cx="158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Programs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4406354" y="3902387"/>
            <a:ext cx="50503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87338" y="947738"/>
            <a:ext cx="3606800" cy="669925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en-US" sz="2200" smtClean="0">
                <a:ea typeface="ＭＳ Ｐゴシック" pitchFamily="34" charset="-128"/>
              </a:rPr>
              <a:t>Awards of up to $10,000 to: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61938" y="269875"/>
            <a:ext cx="71723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Pilot Funding for New Research (Pfund)</a:t>
            </a:r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1" name="Group 4"/>
          <p:cNvGrpSpPr>
            <a:grpSpLocks/>
          </p:cNvGrpSpPr>
          <p:nvPr/>
        </p:nvGrpSpPr>
        <p:grpSpPr bwMode="auto">
          <a:xfrm>
            <a:off x="852488" y="5949950"/>
            <a:ext cx="1331912" cy="528638"/>
            <a:chOff x="1913570" y="3447016"/>
            <a:chExt cx="2289066" cy="601956"/>
          </a:xfrm>
        </p:grpSpPr>
        <p:sp>
          <p:nvSpPr>
            <p:cNvPr id="6" name="Rounded Rectangle 5"/>
            <p:cNvSpPr/>
            <p:nvPr/>
          </p:nvSpPr>
          <p:spPr>
            <a:xfrm>
              <a:off x="1913570" y="3447016"/>
              <a:ext cx="2289066" cy="60195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43581" y="3475939"/>
              <a:ext cx="2229045" cy="544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Tenure-Track</a:t>
              </a:r>
              <a:br>
                <a:rPr lang="en-US" sz="1600" dirty="0">
                  <a:solidFill>
                    <a:srgbClr val="595959"/>
                  </a:solidFill>
                  <a:latin typeface="Calibri"/>
                </a:rPr>
              </a:b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1160334" y="5265730"/>
            <a:ext cx="708710" cy="708828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0425" name="Group 8"/>
          <p:cNvGrpSpPr>
            <a:grpSpLocks/>
          </p:cNvGrpSpPr>
          <p:nvPr/>
        </p:nvGrpSpPr>
        <p:grpSpPr bwMode="auto">
          <a:xfrm>
            <a:off x="2376488" y="5951538"/>
            <a:ext cx="1093787" cy="534987"/>
            <a:chOff x="3175047" y="1909252"/>
            <a:chExt cx="1799353" cy="558395"/>
          </a:xfrm>
        </p:grpSpPr>
        <p:sp>
          <p:nvSpPr>
            <p:cNvPr id="10" name="Rounded Rectangle 9"/>
            <p:cNvSpPr/>
            <p:nvPr/>
          </p:nvSpPr>
          <p:spPr>
            <a:xfrm>
              <a:off x="3175047" y="1909252"/>
              <a:ext cx="1799353" cy="55839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ounded Rectangle 7"/>
            <p:cNvSpPr/>
            <p:nvPr/>
          </p:nvSpPr>
          <p:spPr>
            <a:xfrm>
              <a:off x="3201162" y="1935763"/>
              <a:ext cx="1747122" cy="505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</a:t>
              </a:r>
              <a:b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</a:b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565402" y="5257986"/>
            <a:ext cx="708710" cy="708828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0429" name="Rectangle 3"/>
          <p:cNvSpPr>
            <a:spLocks noChangeArrowheads="1"/>
          </p:cNvSpPr>
          <p:nvPr/>
        </p:nvSpPr>
        <p:spPr bwMode="auto">
          <a:xfrm>
            <a:off x="3078163" y="2574925"/>
            <a:ext cx="2757487" cy="78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Enhance </a:t>
            </a:r>
            <a:b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</a:b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research focus</a:t>
            </a:r>
          </a:p>
        </p:txBody>
      </p:sp>
      <p:sp>
        <p:nvSpPr>
          <p:cNvPr id="60430" name="Rectangle 12"/>
          <p:cNvSpPr>
            <a:spLocks noChangeArrowheads="1"/>
          </p:cNvSpPr>
          <p:nvPr/>
        </p:nvSpPr>
        <p:spPr bwMode="auto">
          <a:xfrm>
            <a:off x="904875" y="1661184"/>
            <a:ext cx="1882775" cy="78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Explore new ideas</a:t>
            </a:r>
          </a:p>
        </p:txBody>
      </p:sp>
      <p:sp>
        <p:nvSpPr>
          <p:cNvPr id="60431" name="Rectangle 13"/>
          <p:cNvSpPr>
            <a:spLocks noChangeArrowheads="1"/>
          </p:cNvSpPr>
          <p:nvPr/>
        </p:nvSpPr>
        <p:spPr bwMode="auto">
          <a:xfrm>
            <a:off x="5375275" y="1653466"/>
            <a:ext cx="3267075" cy="6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Keep pace with </a:t>
            </a:r>
            <a:b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</a:b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cutting-edge techniques</a:t>
            </a:r>
          </a:p>
        </p:txBody>
      </p:sp>
      <p:pic>
        <p:nvPicPr>
          <p:cNvPr id="3" name="Picture 2" descr="shutterstock_653969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60" y="2395599"/>
            <a:ext cx="2005756" cy="1504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hutterstock_5277474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363" y="3345275"/>
            <a:ext cx="1971385" cy="1486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hutterstock_487288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377" y="2400546"/>
            <a:ext cx="1975322" cy="1455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343401" y="5575256"/>
            <a:ext cx="4221480" cy="7961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rgbClr val="339933"/>
                </a:solidFill>
                <a:latin typeface="Calibri"/>
                <a:ea typeface="ＭＳ Ｐゴシック" pitchFamily="34" charset="-128"/>
                <a:cs typeface="+mn-cs"/>
              </a:rPr>
              <a:t>47 </a:t>
            </a:r>
            <a:r>
              <a:rPr lang="en-US" sz="2800" dirty="0" err="1" smtClean="0">
                <a:solidFill>
                  <a:srgbClr val="339933"/>
                </a:solidFill>
                <a:latin typeface="Calibri"/>
                <a:ea typeface="ＭＳ Ｐゴシック" pitchFamily="34" charset="-128"/>
                <a:cs typeface="+mn-cs"/>
              </a:rPr>
              <a:t>Pfund</a:t>
            </a:r>
            <a:r>
              <a:rPr lang="en-US" sz="2800" dirty="0" smtClean="0">
                <a:solidFill>
                  <a:srgbClr val="339933"/>
                </a:solidFill>
                <a:latin typeface="Calibri"/>
                <a:ea typeface="ＭＳ Ｐゴシック" pitchFamily="34" charset="-128"/>
                <a:cs typeface="+mn-cs"/>
              </a:rPr>
              <a:t> awards were made this year.</a:t>
            </a:r>
            <a:endParaRPr lang="en-US" sz="2800" dirty="0">
              <a:solidFill>
                <a:srgbClr val="339933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1866" y="1515806"/>
            <a:ext cx="1295699" cy="11634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24722" y="129785"/>
            <a:ext cx="7528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Pfund Results: Impact From Previous RII</a:t>
            </a:r>
            <a:endParaRPr lang="en-US" sz="2800" b="1" dirty="0">
              <a:solidFill>
                <a:srgbClr val="595959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915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4145" y="703799"/>
            <a:ext cx="3548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2008 – 2010 and counting…</a:t>
            </a:r>
            <a:endParaRPr lang="en-US" sz="2000" b="1" dirty="0">
              <a:solidFill>
                <a:srgbClr val="4F81BD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8111" y="4953752"/>
            <a:ext cx="895535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2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Patents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8161" y="4895966"/>
            <a:ext cx="1185423" cy="1042672"/>
          </a:xfrm>
          <a:prstGeom prst="roundRect">
            <a:avLst>
              <a:gd name="adj" fmla="val 0"/>
            </a:avLst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0352" y="3212924"/>
            <a:ext cx="1326004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205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Publications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8113" y="3335206"/>
            <a:ext cx="1479892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251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Presentations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6011" y="1625351"/>
            <a:ext cx="2113943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189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Proposals Submitted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81327" y="3155574"/>
            <a:ext cx="1193446" cy="1042236"/>
          </a:xfrm>
          <a:prstGeom prst="roundRect">
            <a:avLst>
              <a:gd name="adj" fmla="val 0"/>
            </a:avLst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8163" y="3277420"/>
            <a:ext cx="1185423" cy="1042672"/>
          </a:xfrm>
          <a:prstGeom prst="roundRect">
            <a:avLst>
              <a:gd name="adj" fmla="val 0"/>
            </a:avLst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3242" y="1572120"/>
            <a:ext cx="1226819" cy="1079083"/>
          </a:xfrm>
          <a:prstGeom prst="roundRect">
            <a:avLst>
              <a:gd name="adj" fmla="val 0"/>
            </a:avLst>
          </a:prstGeom>
          <a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88" b="96412" l="10000" r="95486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28850" y="1560923"/>
            <a:ext cx="1992440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41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Proposals Awarded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18019" y="1535559"/>
            <a:ext cx="1148561" cy="1010249"/>
          </a:xfrm>
          <a:prstGeom prst="roundRect">
            <a:avLst>
              <a:gd name="adj" fmla="val 0"/>
            </a:avLst>
          </a:prstGeom>
          <a:blipFill rotWithShape="1">
            <a:blip r:embed="rId9"/>
            <a:srcRect/>
            <a:stretch>
              <a:fillRect t="23243" b="23243"/>
            </a:stretch>
          </a:blipFill>
          <a:ln>
            <a:noFill/>
          </a:ln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4070" y="4955851"/>
            <a:ext cx="2636760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$16 Million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External Funding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584124" y="4768646"/>
            <a:ext cx="1332562" cy="1172092"/>
          </a:xfrm>
          <a:prstGeom prst="roundRect">
            <a:avLst>
              <a:gd name="adj" fmla="val 0"/>
            </a:avLst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4700" r="14700"/>
            </a:stretch>
          </a:blipFill>
          <a:ln>
            <a:noFill/>
          </a:ln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200696" y="1462758"/>
            <a:ext cx="3752326" cy="37145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Build sustainable relationships between academia and industry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Facilitate the commercialization </a:t>
            </a:r>
            <a:br>
              <a:rPr lang="en-US" sz="2000" b="1" dirty="0" smtClean="0">
                <a:ea typeface="ＭＳ Ｐゴシック" pitchFamily="34" charset="-128"/>
              </a:rPr>
            </a:br>
            <a:r>
              <a:rPr lang="en-US" sz="2000" b="1" dirty="0" smtClean="0">
                <a:ea typeface="ＭＳ Ｐゴシック" pitchFamily="34" charset="-128"/>
              </a:rPr>
              <a:t>of research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Enhance research competitiveness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Promote the economic development of Louisiana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2250" y="174625"/>
            <a:ext cx="7467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Opportunities for Partnership in Technology with Industry (OPT-IN)</a:t>
            </a:r>
          </a:p>
        </p:txBody>
      </p:sp>
      <p:pic>
        <p:nvPicPr>
          <p:cNvPr id="6349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493" name="Group 4"/>
          <p:cNvGrpSpPr>
            <a:grpSpLocks/>
          </p:cNvGrpSpPr>
          <p:nvPr/>
        </p:nvGrpSpPr>
        <p:grpSpPr bwMode="auto">
          <a:xfrm>
            <a:off x="455613" y="6131307"/>
            <a:ext cx="1330325" cy="528637"/>
            <a:chOff x="1913570" y="3447016"/>
            <a:chExt cx="2289066" cy="601956"/>
          </a:xfrm>
        </p:grpSpPr>
        <p:sp>
          <p:nvSpPr>
            <p:cNvPr id="6" name="Rounded Rectangle 5"/>
            <p:cNvSpPr/>
            <p:nvPr/>
          </p:nvSpPr>
          <p:spPr>
            <a:xfrm>
              <a:off x="1913570" y="3447016"/>
              <a:ext cx="2289066" cy="60195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43617" y="3475939"/>
              <a:ext cx="2228971" cy="544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Tenure-Track</a:t>
              </a:r>
              <a:br>
                <a:rPr lang="en-US" sz="1600" dirty="0">
                  <a:solidFill>
                    <a:srgbClr val="595959"/>
                  </a:solidFill>
                  <a:latin typeface="Calibri"/>
                </a:rPr>
              </a:b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762401" y="5447377"/>
            <a:ext cx="708710" cy="708828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3497" name="Group 8"/>
          <p:cNvGrpSpPr>
            <a:grpSpLocks/>
          </p:cNvGrpSpPr>
          <p:nvPr/>
        </p:nvGrpSpPr>
        <p:grpSpPr bwMode="auto">
          <a:xfrm>
            <a:off x="1979613" y="6118607"/>
            <a:ext cx="1093787" cy="534987"/>
            <a:chOff x="3175047" y="1909252"/>
            <a:chExt cx="1799353" cy="558395"/>
          </a:xfrm>
        </p:grpSpPr>
        <p:sp>
          <p:nvSpPr>
            <p:cNvPr id="10" name="Rounded Rectangle 9"/>
            <p:cNvSpPr/>
            <p:nvPr/>
          </p:nvSpPr>
          <p:spPr>
            <a:xfrm>
              <a:off x="3175047" y="1909252"/>
              <a:ext cx="1799353" cy="55839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ounded Rectangle 7"/>
            <p:cNvSpPr/>
            <p:nvPr/>
          </p:nvSpPr>
          <p:spPr>
            <a:xfrm>
              <a:off x="3201162" y="1935763"/>
              <a:ext cx="1747122" cy="505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</a:t>
              </a:r>
              <a:b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</a:b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167469" y="5425055"/>
            <a:ext cx="708710" cy="708828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544599" y="1327895"/>
            <a:ext cx="3417910" cy="1107996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Category I 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Research Focus </a:t>
            </a:r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 </a:t>
            </a:r>
            <a:endParaRPr lang="en-US" sz="2400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58668" y="3973488"/>
            <a:ext cx="3585332" cy="1107996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Category II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Commercialization </a:t>
            </a:r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Focus</a:t>
            </a:r>
            <a:endParaRPr lang="en-US" sz="2400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Cube 3"/>
          <p:cNvSpPr>
            <a:spLocks noChangeArrowheads="1"/>
          </p:cNvSpPr>
          <p:nvPr/>
        </p:nvSpPr>
        <p:spPr bwMode="auto">
          <a:xfrm>
            <a:off x="4077350" y="1540391"/>
            <a:ext cx="1347787" cy="1587500"/>
          </a:xfrm>
          <a:prstGeom prst="cube">
            <a:avLst>
              <a:gd name="adj" fmla="val 12931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6" name="Cube 15"/>
          <p:cNvSpPr>
            <a:spLocks noChangeArrowheads="1"/>
          </p:cNvSpPr>
          <p:nvPr/>
        </p:nvSpPr>
        <p:spPr bwMode="auto">
          <a:xfrm>
            <a:off x="4115987" y="3711241"/>
            <a:ext cx="1347787" cy="1587500"/>
          </a:xfrm>
          <a:prstGeom prst="cube">
            <a:avLst>
              <a:gd name="adj" fmla="val 12931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507151" y="2354861"/>
            <a:ext cx="3258354" cy="141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18288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$10,000 – 50,000</a:t>
            </a:r>
          </a:p>
          <a:p>
            <a:pPr marL="342900" indent="-18288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Cash Match Required</a:t>
            </a:r>
          </a:p>
          <a:p>
            <a:pPr marL="342900" indent="-18288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100% cash match for non-LA industry/private sponsor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18449" y="5601924"/>
            <a:ext cx="5725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33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8 </a:t>
            </a:r>
            <a:r>
              <a:rPr lang="en-US" sz="3200" dirty="0">
                <a:solidFill>
                  <a:srgbClr val="33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OPT-IN </a:t>
            </a:r>
            <a:r>
              <a:rPr lang="en-US" sz="3200" dirty="0" smtClean="0">
                <a:solidFill>
                  <a:srgbClr val="33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Awards were made</a:t>
            </a:r>
            <a:endParaRPr lang="en-US" sz="3200" dirty="0">
              <a:solidFill>
                <a:srgbClr val="339933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266698" y="1488793"/>
            <a:ext cx="4869058" cy="20065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 dirty="0" smtClean="0">
                <a:ea typeface="ＭＳ Ｐゴシック" pitchFamily="34" charset="-128"/>
              </a:rPr>
              <a:t>Held October in October 2010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 dirty="0" smtClean="0">
                <a:ea typeface="ＭＳ Ｐゴシック" pitchFamily="34" charset="-128"/>
              </a:rPr>
              <a:t>Over 100 attendees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 dirty="0" smtClean="0">
                <a:ea typeface="ＭＳ Ｐゴシック" pitchFamily="34" charset="-128"/>
              </a:rPr>
              <a:t>Keynote speakers were John </a:t>
            </a:r>
            <a:r>
              <a:rPr lang="en-US" sz="2200" dirty="0" err="1" smtClean="0">
                <a:ea typeface="ＭＳ Ｐゴシック" pitchFamily="34" charset="-128"/>
              </a:rPr>
              <a:t>Bartos</a:t>
            </a:r>
            <a:r>
              <a:rPr lang="en-US" sz="2200" dirty="0" smtClean="0">
                <a:ea typeface="ＭＳ Ｐゴシック" pitchFamily="34" charset="-128"/>
              </a:rPr>
              <a:t> and Secretary Stephen </a:t>
            </a:r>
            <a:r>
              <a:rPr lang="en-US" sz="2200" dirty="0" err="1" smtClean="0">
                <a:ea typeface="ＭＳ Ｐゴシック" pitchFamily="34" charset="-128"/>
              </a:rPr>
              <a:t>Moret</a:t>
            </a:r>
            <a:endParaRPr lang="en-US" sz="2200" dirty="0" smtClean="0">
              <a:ea typeface="ＭＳ Ｐゴシック" pitchFamily="3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22250" y="174625"/>
            <a:ext cx="7800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Industry-Academia Collaborative Workshops</a:t>
            </a:r>
          </a:p>
        </p:txBody>
      </p:sp>
      <p:pic>
        <p:nvPicPr>
          <p:cNvPr id="6656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2488" y="794754"/>
            <a:ext cx="5069719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Materials &amp; Energy</a:t>
            </a:r>
            <a:endParaRPr lang="en-US" sz="2400" b="1" i="1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488" y="3467434"/>
            <a:ext cx="5505137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Software Development &amp; Digital Media</a:t>
            </a:r>
            <a:endParaRPr lang="en-US" sz="2400" b="1" i="1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66567" name="Content Placeholder 2"/>
          <p:cNvSpPr txBox="1">
            <a:spLocks/>
          </p:cNvSpPr>
          <p:nvPr/>
        </p:nvSpPr>
        <p:spPr bwMode="auto">
          <a:xfrm>
            <a:off x="266699" y="4139479"/>
            <a:ext cx="4541275" cy="254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Held in June 14 at </a:t>
            </a:r>
            <a:r>
              <a:rPr lang="en-US" sz="22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the LITE Center in Lafayette</a:t>
            </a:r>
          </a:p>
          <a:p>
            <a:pPr marL="342900" indent="-342900" eaLnBrk="0" hangingPunct="0">
              <a:lnSpc>
                <a:spcPts val="25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3 </a:t>
            </a:r>
            <a:r>
              <a:rPr lang="en-US" sz="22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panels consisting of the industry view, academic, and successful collaboration stories</a:t>
            </a:r>
          </a:p>
        </p:txBody>
      </p:sp>
      <p:pic>
        <p:nvPicPr>
          <p:cNvPr id="256002" name="Picture 2" descr="H:\My Documents\My Pictures\IMG_07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6862" y="4365258"/>
            <a:ext cx="3344934" cy="175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03" name="Picture 3" descr="H:\My Documents\My Pictures\IMG_163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930" y="1150374"/>
            <a:ext cx="3347883" cy="1790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4018776" y="1517302"/>
            <a:ext cx="4716346" cy="3556503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en-US" sz="2200" dirty="0" smtClean="0">
                <a:ea typeface="ＭＳ Ｐゴシック" pitchFamily="34" charset="-128"/>
              </a:rPr>
              <a:t>Supports the development of projects with economic potential by offering </a:t>
            </a:r>
            <a:r>
              <a:rPr lang="en-US" altLang="en-US" sz="2200" dirty="0" smtClean="0">
                <a:ea typeface="ＭＳ Ｐゴシック" pitchFamily="34" charset="-128"/>
              </a:rPr>
              <a:t>“</a:t>
            </a:r>
            <a:r>
              <a:rPr lang="en-US" sz="2200" dirty="0" smtClean="0">
                <a:ea typeface="ＭＳ Ｐゴシック" pitchFamily="34" charset="-128"/>
              </a:rPr>
              <a:t>Phase Zero</a:t>
            </a:r>
            <a:r>
              <a:rPr lang="en-US" altLang="en-US" sz="2200" dirty="0" smtClean="0">
                <a:ea typeface="ＭＳ Ｐゴシック" pitchFamily="34" charset="-128"/>
              </a:rPr>
              <a:t>”</a:t>
            </a:r>
            <a:r>
              <a:rPr lang="en-US" sz="2200" dirty="0" smtClean="0">
                <a:ea typeface="ＭＳ Ｐゴシック" pitchFamily="34" charset="-128"/>
              </a:rPr>
              <a:t> awards that assist small businesses to prepare and successfully compete for Small Business Innovative Research (SBIR) or Small Business Technology Transfer (STTR) proposals.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a typeface="ＭＳ Ｐゴシック" pitchFamily="34" charset="-128"/>
              </a:rPr>
              <a:t>19 SBIR/STTR awards were made in year 1.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52400" y="201613"/>
            <a:ext cx="754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SBIR/STTR Phaze Zero Grants</a:t>
            </a:r>
          </a:p>
        </p:txBody>
      </p:sp>
      <p:pic>
        <p:nvPicPr>
          <p:cNvPr id="6246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469" name="Group 4"/>
          <p:cNvGrpSpPr>
            <a:grpSpLocks/>
          </p:cNvGrpSpPr>
          <p:nvPr/>
        </p:nvGrpSpPr>
        <p:grpSpPr bwMode="auto">
          <a:xfrm>
            <a:off x="455613" y="5975350"/>
            <a:ext cx="1330325" cy="528638"/>
            <a:chOff x="1913570" y="3447016"/>
            <a:chExt cx="2289066" cy="601956"/>
          </a:xfrm>
        </p:grpSpPr>
        <p:sp>
          <p:nvSpPr>
            <p:cNvPr id="6" name="Rounded Rectangle 5"/>
            <p:cNvSpPr/>
            <p:nvPr/>
          </p:nvSpPr>
          <p:spPr>
            <a:xfrm>
              <a:off x="1913570" y="3447016"/>
              <a:ext cx="2289066" cy="60195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43617" y="3475939"/>
              <a:ext cx="2228971" cy="544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Tenure-Track</a:t>
              </a:r>
              <a:br>
                <a:rPr lang="en-US" sz="1600" dirty="0">
                  <a:solidFill>
                    <a:srgbClr val="595959"/>
                  </a:solidFill>
                  <a:latin typeface="Calibri"/>
                </a:rPr>
              </a:b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762401" y="5291853"/>
            <a:ext cx="708710" cy="708828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2473" name="Group 8"/>
          <p:cNvGrpSpPr>
            <a:grpSpLocks/>
          </p:cNvGrpSpPr>
          <p:nvPr/>
        </p:nvGrpSpPr>
        <p:grpSpPr bwMode="auto">
          <a:xfrm>
            <a:off x="1979613" y="5976938"/>
            <a:ext cx="1093787" cy="534987"/>
            <a:chOff x="3175047" y="1909252"/>
            <a:chExt cx="1799353" cy="558395"/>
          </a:xfrm>
        </p:grpSpPr>
        <p:sp>
          <p:nvSpPr>
            <p:cNvPr id="10" name="Rounded Rectangle 9"/>
            <p:cNvSpPr/>
            <p:nvPr/>
          </p:nvSpPr>
          <p:spPr>
            <a:xfrm>
              <a:off x="3175047" y="1909252"/>
              <a:ext cx="1799353" cy="55839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ounded Rectangle 7"/>
            <p:cNvSpPr/>
            <p:nvPr/>
          </p:nvSpPr>
          <p:spPr>
            <a:xfrm>
              <a:off x="3201162" y="1935763"/>
              <a:ext cx="1747122" cy="505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</a:t>
              </a:r>
              <a:b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</a:b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167469" y="5283386"/>
            <a:ext cx="708710" cy="708828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2477" name="Picture 3" descr="shutterstock_5717398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1024">
            <a:off x="495262" y="2087331"/>
            <a:ext cx="255587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49249" y="1601556"/>
            <a:ext cx="2552700" cy="2497137"/>
          </a:xfrm>
          <a:prstGeom prst="ellipse">
            <a:avLst/>
          </a:prstGeom>
          <a:noFill/>
          <a:ln w="25400">
            <a:solidFill>
              <a:srgbClr val="F79646"/>
            </a:solidFill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C:\Users\mkhonsari\Downloads\puzzle-circle-logoflat.jpg"/>
          <p:cNvPicPr>
            <a:picLocks noChangeAspect="1" noChangeArrowheads="1"/>
          </p:cNvPicPr>
          <p:nvPr/>
        </p:nvPicPr>
        <p:blipFill rotWithShape="1">
          <a:blip r:embed="rId3" cstate="print"/>
          <a:srcRect l="1657" t="1532" r="1021" b="1149"/>
          <a:stretch/>
        </p:blipFill>
        <p:spPr bwMode="auto">
          <a:xfrm>
            <a:off x="1253066" y="177800"/>
            <a:ext cx="6460067" cy="645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9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3"/>
          <p:cNvSpPr txBox="1">
            <a:spLocks noChangeArrowheads="1"/>
          </p:cNvSpPr>
          <p:nvPr/>
        </p:nvSpPr>
        <p:spPr bwMode="auto">
          <a:xfrm>
            <a:off x="109034" y="53278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7F7F7F"/>
                </a:solidFill>
                <a:cs typeface="+mn-cs"/>
              </a:rPr>
              <a:t>At the end of Year 1…</a:t>
            </a:r>
            <a:endParaRPr lang="en-US" sz="2800" b="1" dirty="0">
              <a:solidFill>
                <a:srgbClr val="7F7F7F"/>
              </a:solidFill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85980" y="828567"/>
            <a:ext cx="8050092" cy="12216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Calibri"/>
                <a:cs typeface="Calibri"/>
              </a:rPr>
              <a:t>Research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5980" y="2096248"/>
            <a:ext cx="8050092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  <a:cs typeface="Calibri"/>
              </a:rPr>
              <a:t>Diversity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85980" y="3390154"/>
            <a:ext cx="8050092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Calibri"/>
                <a:cs typeface="Calibri"/>
              </a:rPr>
              <a:t>Workforce Development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464015" y="685180"/>
            <a:ext cx="8294106" cy="4826000"/>
          </a:xfrm>
          <a:prstGeom prst="downArrowCallout">
            <a:avLst>
              <a:gd name="adj1" fmla="val 7272"/>
              <a:gd name="adj2" fmla="val 8499"/>
              <a:gd name="adj3" fmla="val 7184"/>
              <a:gd name="adj4" fmla="val 8880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ln>
                <a:solidFill>
                  <a:srgbClr val="C0504D"/>
                </a:solidFill>
              </a:ln>
              <a:solidFill>
                <a:srgbClr val="C0504D"/>
              </a:solidFill>
              <a:latin typeface="Calibri"/>
              <a:cs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18456" y="5534072"/>
            <a:ext cx="6633872" cy="11668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1447795" y="5722287"/>
            <a:ext cx="6633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Strong Multidisciplinary and Multi-Institutional Research Teams</a:t>
            </a:r>
          </a:p>
          <a:p>
            <a:pPr algn="ctr" eaLnBrk="1" hangingPunct="1"/>
            <a:endParaRPr lang="en-US" sz="1600" b="1" dirty="0" smtClean="0">
              <a:solidFill>
                <a:prstClr val="black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algn="ctr" eaLnBrk="1" hangingPunct="1"/>
            <a:r>
              <a:rPr lang="en-US" sz="1600" b="1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Transformative </a:t>
            </a:r>
            <a:r>
              <a:rPr lang="en-US" sz="16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Research and Education in Materials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Science</a:t>
            </a:r>
            <a:endParaRPr lang="en-US" sz="1600" b="1" dirty="0">
              <a:solidFill>
                <a:prstClr val="black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5980" y="800572"/>
            <a:ext cx="8050092" cy="12216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Research</a:t>
            </a:r>
            <a:endParaRPr lang="en-US" sz="32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5980" y="3399692"/>
            <a:ext cx="8050092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Workforce Development</a:t>
            </a:r>
            <a:endParaRPr lang="en-US" sz="32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5980" y="2109564"/>
            <a:ext cx="8050092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  <a:cs typeface="Calibri"/>
              </a:rPr>
              <a:t>Diversity</a:t>
            </a:r>
            <a:endParaRPr lang="en-US" sz="32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5980" y="2108063"/>
            <a:ext cx="8050092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Diversity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Diversity Advisory Council formed.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Financial incentives for women and URM graduate students being offered.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SURE Grants awarded. Programs are ongoing to recruit women &amp; URM at all levels.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5980" y="799070"/>
            <a:ext cx="8050092" cy="12216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Research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Multi-institutional research teams formed.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Collaboration tools being used to strengthen ties between team members.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Joint papers and proposals already being submitted.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980" y="3404483"/>
            <a:ext cx="8050092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Workforce Development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First year REU and RET programs highly successful.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Plans already in place to involve middle and high school students in research.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Programs for 2-year colleges about to be launched.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New PhD programs in Materials Science and Engineering proposed.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  <p:bldP spid="13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233862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endParaRPr lang="en-US" sz="2800" dirty="0">
              <a:latin typeface="Calibri" charset="0"/>
            </a:endParaRPr>
          </a:p>
          <a:p>
            <a:pPr eaLnBrk="1" hangingPunct="1"/>
            <a:endParaRPr lang="en-US" sz="1000" dirty="0">
              <a:latin typeface="Calibri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52400" y="201613"/>
            <a:ext cx="701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595959"/>
                </a:solidFill>
              </a:rPr>
              <a:t>NSF RII Award (2010-2015)</a:t>
            </a:r>
          </a:p>
          <a:p>
            <a:pPr eaLnBrk="1" hangingPunct="1"/>
            <a:r>
              <a:rPr lang="en-US" sz="3200" b="1" dirty="0" smtClean="0">
                <a:solidFill>
                  <a:srgbClr val="595959"/>
                </a:solidFill>
              </a:rPr>
              <a:t>Statewide Research Focus</a:t>
            </a:r>
            <a:endParaRPr lang="en-US" sz="3200" b="1" dirty="0">
              <a:solidFill>
                <a:srgbClr val="595959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09600" y="1676400"/>
            <a:ext cx="2121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Establishment of…</a:t>
            </a:r>
            <a:endParaRPr lang="en-US" sz="1800" dirty="0"/>
          </a:p>
        </p:txBody>
      </p:sp>
      <p:pic>
        <p:nvPicPr>
          <p:cNvPr id="9" name="Picture 19" descr="LA-SiGMA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87" y="2320414"/>
            <a:ext cx="7239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63625" y="45201"/>
            <a:ext cx="8839200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On target to meet expected outcomes …	</a:t>
            </a:r>
          </a:p>
        </p:txBody>
      </p:sp>
      <p:sp>
        <p:nvSpPr>
          <p:cNvPr id="31746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7883" y="5419961"/>
            <a:ext cx="7972216" cy="132624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672734" y="5435241"/>
            <a:ext cx="80225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Strong Multidisciplinary and Multi-Institutional Research Teams</a:t>
            </a:r>
          </a:p>
          <a:p>
            <a:pPr algn="ctr" eaLnBrk="1" hangingPunct="1"/>
            <a:r>
              <a:rPr lang="en-US" sz="2000" b="1" dirty="0" err="1">
                <a:solidFill>
                  <a:srgbClr val="C0504D"/>
                </a:solidFill>
                <a:latin typeface="Calibri"/>
                <a:ea typeface="ＭＳ Ｐゴシック" pitchFamily="34" charset="-128"/>
                <a:cs typeface="Calibri"/>
              </a:rPr>
              <a:t>Multiscale</a:t>
            </a:r>
            <a:r>
              <a:rPr lang="en-US" sz="2000" b="1" dirty="0">
                <a:solidFill>
                  <a:srgbClr val="C0504D"/>
                </a:solidFill>
                <a:latin typeface="Calibri"/>
                <a:ea typeface="ＭＳ Ｐゴシック" pitchFamily="34" charset="-128"/>
                <a:cs typeface="Calibri"/>
              </a:rPr>
              <a:t> Simulation Tools for 21</a:t>
            </a:r>
            <a:r>
              <a:rPr lang="en-US" sz="2000" b="1" baseline="30000" dirty="0">
                <a:solidFill>
                  <a:srgbClr val="C0504D"/>
                </a:solidFill>
                <a:latin typeface="Calibri"/>
                <a:ea typeface="ＭＳ Ｐゴシック" pitchFamily="34" charset="-128"/>
                <a:cs typeface="Calibri"/>
              </a:rPr>
              <a:t>st</a:t>
            </a:r>
            <a:r>
              <a:rPr lang="en-US" sz="2000" b="1" dirty="0">
                <a:solidFill>
                  <a:srgbClr val="C0504D"/>
                </a:solidFill>
                <a:latin typeface="Calibri"/>
                <a:ea typeface="ＭＳ Ｐゴシック" pitchFamily="34" charset="-128"/>
                <a:cs typeface="Calibri"/>
              </a:rPr>
              <a:t> Century Computing Environments</a:t>
            </a:r>
          </a:p>
          <a:p>
            <a:pPr algn="ctr" eaLnBrk="1" hangingPunct="1"/>
            <a:r>
              <a:rPr lang="en-US" sz="20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Transformative Research and Education in Materials Science</a:t>
            </a:r>
          </a:p>
          <a:p>
            <a:pPr algn="ctr" eaLnBrk="1" hangingPunct="1"/>
            <a:r>
              <a:rPr lang="en-US" sz="2000" b="1" dirty="0">
                <a:solidFill>
                  <a:srgbClr val="C0504D"/>
                </a:solidFill>
                <a:latin typeface="Calibri"/>
                <a:ea typeface="ＭＳ Ｐゴシック" pitchFamily="34" charset="-128"/>
                <a:cs typeface="Calibri"/>
              </a:rPr>
              <a:t>National Center of Excellence in </a:t>
            </a:r>
            <a:r>
              <a:rPr lang="en-US" sz="2000" b="1" dirty="0" err="1">
                <a:solidFill>
                  <a:srgbClr val="C0504D"/>
                </a:solidFill>
                <a:latin typeface="Calibri"/>
                <a:ea typeface="ＭＳ Ｐゴシック" pitchFamily="34" charset="-128"/>
                <a:cs typeface="Calibri"/>
              </a:rPr>
              <a:t>Multiscale</a:t>
            </a:r>
            <a:r>
              <a:rPr lang="en-US" sz="2000" b="1" dirty="0">
                <a:solidFill>
                  <a:srgbClr val="C0504D"/>
                </a:solidFill>
                <a:latin typeface="Calibri"/>
                <a:ea typeface="ＭＳ Ｐゴシック" pitchFamily="34" charset="-128"/>
                <a:cs typeface="Calibri"/>
              </a:rPr>
              <a:t> Materials Simulation</a:t>
            </a:r>
          </a:p>
        </p:txBody>
      </p:sp>
      <p:sp>
        <p:nvSpPr>
          <p:cNvPr id="18" name="Down Arrow Callout 17"/>
          <p:cNvSpPr/>
          <p:nvPr/>
        </p:nvSpPr>
        <p:spPr>
          <a:xfrm>
            <a:off x="364660" y="666465"/>
            <a:ext cx="8487769" cy="4731645"/>
          </a:xfrm>
          <a:prstGeom prst="downArrowCallout">
            <a:avLst>
              <a:gd name="adj1" fmla="val 7272"/>
              <a:gd name="adj2" fmla="val 8499"/>
              <a:gd name="adj3" fmla="val 7184"/>
              <a:gd name="adj4" fmla="val 8880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8263" y="776080"/>
            <a:ext cx="8229600" cy="144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82880" bIns="0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cs typeface="Calibri"/>
              </a:rPr>
              <a:t>Computational Teams &amp;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  <a:cs typeface="Calibri"/>
              </a:rPr>
              <a:t>Cyberinfrastructure</a:t>
            </a:r>
            <a:endParaRPr lang="en-US" sz="2800" b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/>
            <a:endParaRPr lang="en-US" sz="28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1850" y="2311893"/>
            <a:ext cx="822960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cs typeface="Calibri"/>
              </a:rPr>
              <a:t>External Engagement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0464" y="778211"/>
            <a:ext cx="8227714" cy="1447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82880" bIns="0"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Computational Teams &amp;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  <a:cs typeface="Calibri"/>
              </a:rPr>
              <a:t>Cyberinfrastructure</a:t>
            </a:r>
            <a:endParaRPr lang="en-US" b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GPU team established.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New hybrid hardware being purchased at LSU (shared resource).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HD synchronous video equipment being purchased.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On track to </a:t>
            </a:r>
            <a:r>
              <a:rPr lang="en-US" dirty="0" smtClean="0">
                <a:solidFill>
                  <a:srgbClr val="830923"/>
                </a:solidFill>
                <a:latin typeface="Calibri"/>
                <a:cs typeface="Calibri"/>
              </a:rPr>
              <a:t>leverage emerging paradigms in computing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.</a:t>
            </a:r>
          </a:p>
          <a:p>
            <a:pPr algn="ctr"/>
            <a:endParaRPr lang="en-US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4489" y="2312865"/>
            <a:ext cx="8227714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External Engagement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Multiple avenues and events for public outreach successfully utilized.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Additional public engagements being planned and pursued.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International partnerships established and being formalized through joint proposals.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2082" y="3635081"/>
            <a:ext cx="8229600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cs typeface="Calibri"/>
              </a:rPr>
              <a:t>Evaluation and Assessment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1958" y="3639024"/>
            <a:ext cx="8227714" cy="11268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  <a:cs typeface="Calibri"/>
              </a:rPr>
              <a:t>Evaluation and Assessment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External evaluator and External Review Board.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Comprehensive evaluation plan.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Strategic plan prepared, revised, and submitted to NSF.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3" grpId="0" animBg="1"/>
      <p:bldP spid="13" grpId="1" animBg="1"/>
      <p:bldP spid="13" grpId="2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4504330" y="4670323"/>
            <a:ext cx="0" cy="1455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22516" y="3745607"/>
            <a:ext cx="72873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481070" y="2009104"/>
            <a:ext cx="6143223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07607" y="940157"/>
            <a:ext cx="0" cy="3787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637" y="38637"/>
            <a:ext cx="73152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t>RII - Track 1: Management  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90928" y="1558341"/>
            <a:ext cx="2787203" cy="85129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Michael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Khonsari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marL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Project Director</a:t>
            </a:r>
          </a:p>
          <a:p>
            <a:pPr marL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LA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EPSCoR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Staff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61277" y="1558341"/>
            <a:ext cx="2715296" cy="850010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External Review Board (ERB)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&amp;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External Evaluator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573" y="1558341"/>
            <a:ext cx="2540116" cy="862885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State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EPSCoR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Committee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795" y="3039413"/>
            <a:ext cx="6323527" cy="2794715"/>
          </a:xfrm>
          <a:prstGeom prst="rect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131173" y="2691685"/>
            <a:ext cx="2971800" cy="374571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/>
              </a:rPr>
              <a:t>Project Execution Team (PET)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1545541" y="3168202"/>
            <a:ext cx="2898229" cy="850007"/>
          </a:xfrm>
          <a:prstGeom prst="roundRect">
            <a:avLst/>
          </a:prstGeom>
          <a:ln w="9525"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155448" rIns="0" bIns="155448" anchor="ctr">
            <a:no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Science &amp; CI (S&amp;CI) Leads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Jarrell (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LSU),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Pratt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(Tulane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571220" y="5071369"/>
            <a:ext cx="5975799" cy="578882"/>
          </a:xfrm>
          <a:prstGeom prst="roundRect">
            <a:avLst/>
          </a:prstGeom>
          <a:ln w="9525"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anchor="ctr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External Engagement &amp; Workforce Development (EE &amp; WD) Leads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Hall (LSU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Derosa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(LA Tech/Grambling)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4573024" y="3186122"/>
            <a:ext cx="2973995" cy="819208"/>
          </a:xfrm>
          <a:prstGeom prst="roundRect">
            <a:avLst/>
          </a:prstGeom>
          <a:ln w="9525"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anchor="ctr">
            <a:no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Evaluation &amp; Assessment (E&amp;A) Leads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Ramachandran (LA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Tech),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Stevens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(Xavier)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0379" y="6026126"/>
            <a:ext cx="4585416" cy="612934"/>
          </a:xfrm>
          <a:prstGeom prst="round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Science Driver and Computational Teams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Faculty, Students, and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Postdocs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38" descr="nsf_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9462" y="514163"/>
            <a:ext cx="807389" cy="81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0" descr="Epscor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1816" y="1596978"/>
            <a:ext cx="833596" cy="78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545464" y="4134026"/>
            <a:ext cx="2900796" cy="817245"/>
          </a:xfrm>
          <a:prstGeom prst="round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ILT Representative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Whittenburg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UNO),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Ramachandran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(LA Tech)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588" y="4134026"/>
            <a:ext cx="2988515" cy="817245"/>
          </a:xfrm>
          <a:prstGeom prst="round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DAC Representative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Bagayoko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SUBR),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Derosa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(LA Tech/Grambling)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636" y="3076896"/>
            <a:ext cx="1081823" cy="1275008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Industry Liaison Team (ILT)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64403" y="3142445"/>
            <a:ext cx="1098148" cy="1211629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Diversity Advisory Council (DAC)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540101" y="3187420"/>
            <a:ext cx="6034113" cy="2468782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Project Execution Team (PET)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34" grpId="0" animBg="1"/>
      <p:bldP spid="35" grpId="0" animBg="1"/>
      <p:bldP spid="38" grpId="0" animBg="1"/>
      <p:bldP spid="39" grpId="0" animBg="1"/>
      <p:bldP spid="22" grpId="0" animBg="1"/>
      <p:bldP spid="22" grpId="1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44986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8145"/>
            <a:ext cx="9144000" cy="609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2892"/>
            <a:ext cx="9144000" cy="1046018"/>
          </a:xfrm>
        </p:spPr>
        <p:txBody>
          <a:bodyPr/>
          <a:lstStyle/>
          <a:p>
            <a:pPr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Collectively we are on track 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/>
              </a:rPr>
              <a:t>o make transformative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/>
              </a:rPr>
              <a:t>advances in materials science research and education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2250" y="174625"/>
            <a:ext cx="7800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LA-</a:t>
            </a:r>
            <a:r>
              <a:rPr lang="en-US" sz="2800" b="1" dirty="0" err="1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SiGMA</a:t>
            </a:r>
            <a:r>
              <a:rPr lang="en-US" sz="2800" b="1" dirty="0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Present and Future</a:t>
            </a:r>
            <a:endParaRPr lang="en-US" sz="2800" b="1" dirty="0">
              <a:solidFill>
                <a:srgbClr val="595959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1991981">
            <a:off x="3514386" y="2702683"/>
            <a:ext cx="2833460" cy="40011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Center of Excellence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647852">
            <a:off x="3168520" y="3717889"/>
            <a:ext cx="3087617" cy="33855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Multi-scale simulation tools</a:t>
            </a:r>
            <a:endParaRPr lang="en-US" sz="16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146" y="3837710"/>
            <a:ext cx="4243469" cy="40011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Interdisciplinary research groups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20910689">
            <a:off x="3450817" y="5798571"/>
            <a:ext cx="3972562" cy="400110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Highly trained STEM workforce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266704">
            <a:off x="1522054" y="5666509"/>
            <a:ext cx="5787162" cy="461665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Linkages to national labs and industry</a:t>
            </a:r>
            <a:endParaRPr lang="en-US" sz="24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862941">
            <a:off x="-1152560" y="5475123"/>
            <a:ext cx="7537641" cy="523220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Model for collaborative graduate education</a:t>
            </a:r>
            <a:endParaRPr lang="en-US" sz="28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74072" y="101600"/>
            <a:ext cx="6483927" cy="6413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Participants: 179 partners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97965" y="1366777"/>
            <a:ext cx="928672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54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Faculty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66389" y="1430701"/>
            <a:ext cx="1047049" cy="920961"/>
          </a:xfrm>
          <a:prstGeom prst="roundRect">
            <a:avLst>
              <a:gd name="adj" fmla="val 0"/>
            </a:avLst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129571" y="1366777"/>
            <a:ext cx="1133919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5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Post-Doc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97965" y="4886383"/>
            <a:ext cx="3352200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18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Technical / Non-Technical Staff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97965" y="3075010"/>
            <a:ext cx="1147106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44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Graduate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29571" y="3075010"/>
            <a:ext cx="1724638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58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Undergraduate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935128" y="1430701"/>
            <a:ext cx="1054576" cy="920961"/>
          </a:xfrm>
          <a:prstGeom prst="roundRect">
            <a:avLst>
              <a:gd name="adj" fmla="val 0"/>
            </a:avLst>
          </a:prstGeom>
          <a:blipFill rotWithShape="0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266389" y="4909315"/>
            <a:ext cx="1076857" cy="961954"/>
          </a:xfrm>
          <a:prstGeom prst="roundRect">
            <a:avLst>
              <a:gd name="adj" fmla="val 0"/>
            </a:avLst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266389" y="3138934"/>
            <a:ext cx="1047049" cy="920961"/>
          </a:xfrm>
          <a:prstGeom prst="roundRect">
            <a:avLst>
              <a:gd name="adj" fmla="val 0"/>
            </a:avLst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4935128" y="3138934"/>
            <a:ext cx="1047049" cy="920961"/>
          </a:xfrm>
          <a:prstGeom prst="roundRect">
            <a:avLst>
              <a:gd name="adj" fmla="val 0"/>
            </a:avLst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45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uisiana_blue.gif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000" y="1447800"/>
            <a:ext cx="5314950" cy="5003646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233862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endParaRPr lang="en-US" sz="2800">
              <a:latin typeface="Calibri" charset="0"/>
            </a:endParaRPr>
          </a:p>
          <a:p>
            <a:pPr eaLnBrk="1" hangingPunct="1"/>
            <a:endParaRPr lang="en-US" sz="1000">
              <a:latin typeface="Calibri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223838"/>
            <a:ext cx="701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595959"/>
                </a:solidFill>
              </a:rPr>
              <a:t>Partnering Institutions</a:t>
            </a:r>
            <a:endParaRPr lang="en-US" sz="3600" b="1" dirty="0">
              <a:solidFill>
                <a:srgbClr val="59595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1676400"/>
            <a:ext cx="820802" cy="307777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RUSTON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4343400"/>
            <a:ext cx="1316322" cy="307777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BATON ROUGE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0" y="5257800"/>
            <a:ext cx="1319592" cy="307777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NEW ORLEANS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33800" y="19812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28600" y="914400"/>
            <a:ext cx="3527518" cy="2954867"/>
            <a:chOff x="228600" y="914400"/>
            <a:chExt cx="3527518" cy="2954867"/>
          </a:xfrm>
        </p:grpSpPr>
        <p:pic>
          <p:nvPicPr>
            <p:cNvPr id="7" name="Picture 6" descr="GSUlogo2.tif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90"/>
            <a:stretch/>
          </p:blipFill>
          <p:spPr>
            <a:xfrm>
              <a:off x="228600" y="914400"/>
              <a:ext cx="1862757" cy="1278467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81000" y="2819400"/>
              <a:ext cx="2057400" cy="1049867"/>
              <a:chOff x="2286000" y="1600200"/>
              <a:chExt cx="2057400" cy="1049867"/>
            </a:xfrm>
          </p:grpSpPr>
          <p:pic>
            <p:nvPicPr>
              <p:cNvPr id="8" name="Picture 7" descr="tech_new_stylized logo_4c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3839" y="1600200"/>
                <a:ext cx="761722" cy="685799"/>
              </a:xfrm>
              <a:prstGeom prst="rect">
                <a:avLst/>
              </a:prstGeom>
            </p:spPr>
          </p:pic>
          <p:pic>
            <p:nvPicPr>
              <p:cNvPr id="9" name="Picture 8" descr="word mark_4c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2294150"/>
                <a:ext cx="2057400" cy="355917"/>
              </a:xfrm>
              <a:prstGeom prst="rect">
                <a:avLst/>
              </a:prstGeom>
            </p:spPr>
          </p:pic>
        </p:grpSp>
        <p:cxnSp>
          <p:nvCxnSpPr>
            <p:cNvPr id="38" name="Straight Arrow Connector 37"/>
            <p:cNvCxnSpPr>
              <a:stCxn id="21" idx="2"/>
            </p:cNvCxnSpPr>
            <p:nvPr/>
          </p:nvCxnSpPr>
          <p:spPr>
            <a:xfrm rot="10800000">
              <a:off x="1981200" y="1676400"/>
              <a:ext cx="1752600" cy="381000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1" idx="3"/>
            </p:cNvCxnSpPr>
            <p:nvPr/>
          </p:nvCxnSpPr>
          <p:spPr>
            <a:xfrm rot="5400000">
              <a:off x="2514600" y="1730282"/>
              <a:ext cx="860518" cy="16225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09600" y="4648200"/>
            <a:ext cx="4518118" cy="1909233"/>
            <a:chOff x="609600" y="4648200"/>
            <a:chExt cx="4518118" cy="1909233"/>
          </a:xfrm>
        </p:grpSpPr>
        <p:pic>
          <p:nvPicPr>
            <p:cNvPr id="10" name="Picture 9" descr="LSU_logo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5791200"/>
              <a:ext cx="1763552" cy="766233"/>
            </a:xfrm>
            <a:prstGeom prst="rect">
              <a:avLst/>
            </a:prstGeom>
          </p:spPr>
        </p:pic>
        <p:pic>
          <p:nvPicPr>
            <p:cNvPr id="14" name="Picture 13" descr="SU_logo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4648200"/>
              <a:ext cx="1465712" cy="1458383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>
              <a:stCxn id="18" idx="3"/>
            </p:cNvCxnSpPr>
            <p:nvPr/>
          </p:nvCxnSpPr>
          <p:spPr>
            <a:xfrm rot="5400000">
              <a:off x="3352800" y="3406682"/>
              <a:ext cx="403318" cy="31465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18" idx="3"/>
            </p:cNvCxnSpPr>
            <p:nvPr/>
          </p:nvCxnSpPr>
          <p:spPr>
            <a:xfrm rot="5400000">
              <a:off x="3848100" y="4587782"/>
              <a:ext cx="1089118" cy="14701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562600" y="2895600"/>
            <a:ext cx="3314700" cy="3606800"/>
            <a:chOff x="5562600" y="2895600"/>
            <a:chExt cx="3314700" cy="3606800"/>
          </a:xfrm>
        </p:grpSpPr>
        <p:pic>
          <p:nvPicPr>
            <p:cNvPr id="11" name="Picture 10" descr="Tulane_logo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3962400"/>
              <a:ext cx="1714500" cy="590550"/>
            </a:xfrm>
            <a:prstGeom prst="rect">
              <a:avLst/>
            </a:prstGeom>
          </p:spPr>
        </p:pic>
        <p:pic>
          <p:nvPicPr>
            <p:cNvPr id="12" name="Picture 11" descr="Xavier_logo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5334000"/>
              <a:ext cx="1173616" cy="1168400"/>
            </a:xfrm>
            <a:prstGeom prst="rect">
              <a:avLst/>
            </a:prstGeom>
          </p:spPr>
        </p:pic>
        <p:pic>
          <p:nvPicPr>
            <p:cNvPr id="13" name="Picture 12" descr="UNO_logo.jp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895600"/>
              <a:ext cx="3048000" cy="754145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>
              <a:stCxn id="19" idx="0"/>
            </p:cNvCxnSpPr>
            <p:nvPr/>
          </p:nvCxnSpPr>
          <p:spPr>
            <a:xfrm rot="5400000" flipH="1" flipV="1">
              <a:off x="5753100" y="4305300"/>
              <a:ext cx="1371600" cy="228600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19" idx="7"/>
            </p:cNvCxnSpPr>
            <p:nvPr/>
          </p:nvCxnSpPr>
          <p:spPr>
            <a:xfrm rot="5400000" flipH="1" flipV="1">
              <a:off x="6378482" y="4495800"/>
              <a:ext cx="631918" cy="6319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19" idx="5"/>
            </p:cNvCxnSpPr>
            <p:nvPr/>
          </p:nvCxnSpPr>
          <p:spPr>
            <a:xfrm rot="16200000" flipH="1">
              <a:off x="6797582" y="4816382"/>
              <a:ext cx="403318" cy="12415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6248400" y="51054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05400" y="46482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92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ontent Placeholder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233862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endParaRPr lang="en-US" sz="2800">
              <a:latin typeface="Calibri" charset="0"/>
            </a:endParaRPr>
          </a:p>
          <a:p>
            <a:pPr eaLnBrk="1" hangingPunct="1"/>
            <a:endParaRPr lang="en-US" sz="1000">
              <a:latin typeface="Calibri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28600" y="219075"/>
            <a:ext cx="7315200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LA-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SiGMA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Vision</a:t>
            </a:r>
          </a:p>
        </p:txBody>
      </p:sp>
      <p:pic>
        <p:nvPicPr>
          <p:cNvPr id="2" name="Picture 1" descr="shutterstock_31703035.jpg"/>
          <p:cNvPicPr>
            <a:picLocks noChangeAspect="1"/>
          </p:cNvPicPr>
          <p:nvPr/>
        </p:nvPicPr>
        <p:blipFill>
          <a:blip r:embed="rId3" cstate="email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1534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058335" y="2328333"/>
            <a:ext cx="7162800" cy="2446824"/>
          </a:xfrm>
          <a:prstGeom prst="rect">
            <a:avLst/>
          </a:prstGeom>
          <a:ln w="9525" cmpd="sng">
            <a:solidFill>
              <a:srgbClr val="558ED5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274320" tIns="274320" rIns="274320" bIns="3200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2713" indent="-3175" algn="ctr">
              <a:buNone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To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make 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transformative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advances in materials science research and education through a sustained 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multi-disciplinary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and 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multi-institutional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alliance of researchers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.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219075"/>
            <a:ext cx="7315200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Realizing the Vision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350" y="1801083"/>
            <a:ext cx="41147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Science Drivers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Cyberinfrastructure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&amp; Common Computational Tools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6060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Year 1 Activities: On Target and On Time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1963" y="4400105"/>
            <a:ext cx="2261093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Strategic Planning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605011" y="5128237"/>
            <a:ext cx="1582484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Recruitment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034259" y="4404372"/>
            <a:ext cx="3303646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Diversity Advisory Council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9469" y="5944537"/>
            <a:ext cx="2832651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External Review Board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69759" y="5930682"/>
            <a:ext cx="2088069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Initiate Research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85225" y="5944537"/>
            <a:ext cx="2456847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Delivery of Courses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0667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Strategies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0656" y="1801083"/>
            <a:ext cx="38931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Workforce Development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External Engagement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Sustainability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9433" y="5149440"/>
            <a:ext cx="3506977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Industrial Liaison Committee</a:t>
            </a:r>
            <a:endParaRPr lang="en-US" sz="2200" dirty="0"/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old_ruler_transparent.png"/>
          <p:cNvPicPr>
            <a:picLocks noChangeAspect="1"/>
          </p:cNvPicPr>
          <p:nvPr/>
        </p:nvPicPr>
        <p:blipFill rotWithShape="1">
          <a:blip r:embed="rId3" cstate="print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2" r="6610"/>
          <a:stretch/>
        </p:blipFill>
        <p:spPr>
          <a:xfrm rot="5400000">
            <a:off x="4326085" y="2040086"/>
            <a:ext cx="4621377" cy="5014453"/>
          </a:xfrm>
          <a:prstGeom prst="rect">
            <a:avLst/>
          </a:prstGeom>
        </p:spPr>
      </p:pic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1310420" y="981862"/>
            <a:ext cx="6908356" cy="838200"/>
          </a:xfrm>
        </p:spPr>
        <p:txBody>
          <a:bodyPr/>
          <a:lstStyle/>
          <a:p>
            <a:pPr marL="0">
              <a:buNone/>
            </a:pPr>
            <a:r>
              <a:rPr lang="en-US" sz="2400" dirty="0" smtClean="0">
                <a:solidFill>
                  <a:srgbClr val="C0504D"/>
                </a:solidFill>
                <a:latin typeface="Calibri"/>
                <a:cs typeface="Calibri"/>
              </a:rPr>
              <a:t>Addressing </a:t>
            </a:r>
            <a:r>
              <a:rPr lang="en-US" sz="2400" dirty="0">
                <a:solidFill>
                  <a:srgbClr val="C0504D"/>
                </a:solidFill>
                <a:latin typeface="Calibri"/>
                <a:cs typeface="Calibri"/>
              </a:rPr>
              <a:t>multiscale complex phenomena </a:t>
            </a:r>
            <a:r>
              <a:rPr lang="en-US" sz="2400" dirty="0" smtClean="0">
                <a:solidFill>
                  <a:srgbClr val="C0504D"/>
                </a:solidFill>
                <a:latin typeface="Calibri"/>
                <a:cs typeface="Calibri"/>
              </a:rPr>
              <a:t>calls for: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11432" y="140929"/>
            <a:ext cx="8686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 smtClean="0">
                <a:solidFill>
                  <a:srgbClr val="595959"/>
                </a:solidFill>
              </a:rPr>
              <a:t>Scientific and Technological Challenges</a:t>
            </a:r>
            <a:endParaRPr lang="en-US" sz="3000" b="1" dirty="0">
              <a:solidFill>
                <a:srgbClr val="59595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7356" y="1540388"/>
            <a:ext cx="6235290" cy="1941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Unprecedented collaboration of computer scientists, applied mathematicians, scientists, and engineers with expertise at each scale from sub-nanometer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to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millimeters in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length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and from femtoseconds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to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several seconds in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time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. 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utterstock_81856324.eps"/>
          <p:cNvPicPr>
            <a:picLocks noChangeAspect="1"/>
          </p:cNvPicPr>
          <p:nvPr/>
        </p:nvPicPr>
        <p:blipFill>
          <a:blip r:embed="rId5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4" y="4365499"/>
            <a:ext cx="2560442" cy="250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tomic_cloc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740" y="3826388"/>
            <a:ext cx="2257629" cy="150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hutterstock_81316858.jpg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646" y="4595838"/>
            <a:ext cx="2253224" cy="151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83335" y="2125983"/>
            <a:ext cx="2071216" cy="3198101"/>
            <a:chOff x="2157806" y="2311823"/>
            <a:chExt cx="1906147" cy="2943223"/>
          </a:xfrm>
        </p:grpSpPr>
        <p:sp>
          <p:nvSpPr>
            <p:cNvPr id="31" name="TextBox 4"/>
            <p:cNvSpPr txBox="1"/>
            <p:nvPr/>
          </p:nvSpPr>
          <p:spPr>
            <a:xfrm rot="3328575">
              <a:off x="1639268" y="2830361"/>
              <a:ext cx="2943223" cy="1906147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cap="small" dirty="0" smtClean="0">
                  <a:solidFill>
                    <a:srgbClr val="000000"/>
                  </a:solidFill>
                </a:rPr>
                <a:t>Testable Predictions</a:t>
              </a:r>
              <a:endParaRPr lang="en-US" cap="small" dirty="0">
                <a:solidFill>
                  <a:srgbClr val="000000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rot="17752704">
              <a:off x="2442379" y="3384268"/>
              <a:ext cx="819347" cy="1102179"/>
            </a:xfrm>
            <a:custGeom>
              <a:avLst/>
              <a:gdLst>
                <a:gd name="connsiteX0" fmla="*/ 0 w 1281463"/>
                <a:gd name="connsiteY0" fmla="*/ 1826869 h 1826869"/>
                <a:gd name="connsiteX1" fmla="*/ 192637 w 1281463"/>
                <a:gd name="connsiteY1" fmla="*/ 985003 h 1826869"/>
                <a:gd name="connsiteX2" fmla="*/ 627853 w 1281463"/>
                <a:gd name="connsiteY2" fmla="*/ 357171 h 1826869"/>
                <a:gd name="connsiteX3" fmla="*/ 1220033 w 1281463"/>
                <a:gd name="connsiteY3" fmla="*/ 36120 h 1826869"/>
                <a:gd name="connsiteX4" fmla="*/ 1262841 w 1281463"/>
                <a:gd name="connsiteY4" fmla="*/ 7582 h 18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63" h="1826869">
                  <a:moveTo>
                    <a:pt x="0" y="1826869"/>
                  </a:moveTo>
                  <a:cubicBezTo>
                    <a:pt x="43997" y="1528411"/>
                    <a:pt x="87995" y="1229953"/>
                    <a:pt x="192637" y="985003"/>
                  </a:cubicBezTo>
                  <a:cubicBezTo>
                    <a:pt x="297279" y="740053"/>
                    <a:pt x="456621" y="515318"/>
                    <a:pt x="627853" y="357171"/>
                  </a:cubicBezTo>
                  <a:cubicBezTo>
                    <a:pt x="799085" y="199024"/>
                    <a:pt x="1114202" y="94385"/>
                    <a:pt x="1220033" y="36120"/>
                  </a:cubicBezTo>
                  <a:cubicBezTo>
                    <a:pt x="1325864" y="-22145"/>
                    <a:pt x="1262841" y="7582"/>
                    <a:pt x="1262841" y="7582"/>
                  </a:cubicBezTo>
                </a:path>
              </a:pathLst>
            </a:custGeom>
            <a:ln>
              <a:solidFill>
                <a:schemeClr val="accent6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20783" y="1731516"/>
            <a:ext cx="2725155" cy="3308359"/>
            <a:chOff x="4536794" y="1933191"/>
            <a:chExt cx="2507969" cy="3044694"/>
          </a:xfrm>
        </p:grpSpPr>
        <p:sp>
          <p:nvSpPr>
            <p:cNvPr id="33" name="Freeform 32"/>
            <p:cNvSpPr/>
            <p:nvPr/>
          </p:nvSpPr>
          <p:spPr>
            <a:xfrm rot="9951923">
              <a:off x="5822053" y="3366806"/>
              <a:ext cx="1006968" cy="958717"/>
            </a:xfrm>
            <a:custGeom>
              <a:avLst/>
              <a:gdLst>
                <a:gd name="connsiteX0" fmla="*/ 0 w 1281463"/>
                <a:gd name="connsiteY0" fmla="*/ 1826869 h 1826869"/>
                <a:gd name="connsiteX1" fmla="*/ 192637 w 1281463"/>
                <a:gd name="connsiteY1" fmla="*/ 985003 h 1826869"/>
                <a:gd name="connsiteX2" fmla="*/ 627853 w 1281463"/>
                <a:gd name="connsiteY2" fmla="*/ 357171 h 1826869"/>
                <a:gd name="connsiteX3" fmla="*/ 1220033 w 1281463"/>
                <a:gd name="connsiteY3" fmla="*/ 36120 h 1826869"/>
                <a:gd name="connsiteX4" fmla="*/ 1262841 w 1281463"/>
                <a:gd name="connsiteY4" fmla="*/ 7582 h 18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63" h="1826869">
                  <a:moveTo>
                    <a:pt x="0" y="1826869"/>
                  </a:moveTo>
                  <a:cubicBezTo>
                    <a:pt x="43997" y="1528411"/>
                    <a:pt x="87995" y="1229953"/>
                    <a:pt x="192637" y="985003"/>
                  </a:cubicBezTo>
                  <a:cubicBezTo>
                    <a:pt x="297279" y="740053"/>
                    <a:pt x="456621" y="515318"/>
                    <a:pt x="627853" y="357171"/>
                  </a:cubicBezTo>
                  <a:cubicBezTo>
                    <a:pt x="799085" y="199024"/>
                    <a:pt x="1114202" y="94385"/>
                    <a:pt x="1220033" y="36120"/>
                  </a:cubicBezTo>
                  <a:cubicBezTo>
                    <a:pt x="1325864" y="-22145"/>
                    <a:pt x="1262841" y="7582"/>
                    <a:pt x="1262841" y="7582"/>
                  </a:cubicBezTo>
                </a:path>
              </a:pathLst>
            </a:custGeom>
            <a:ln>
              <a:solidFill>
                <a:schemeClr val="accent6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0"/>
            <p:cNvSpPr/>
            <p:nvPr/>
          </p:nvSpPr>
          <p:spPr>
            <a:xfrm rot="18009063">
              <a:off x="4268432" y="2201553"/>
              <a:ext cx="3044694" cy="2507969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en-US" cap="small" dirty="0" smtClean="0">
                  <a:solidFill>
                    <a:srgbClr val="000000"/>
                  </a:solidFill>
                </a:rPr>
                <a:t>                        Refinements to</a:t>
              </a:r>
            </a:p>
            <a:p>
              <a:pPr algn="ctr"/>
              <a:r>
                <a:rPr lang="en-US" cap="small" dirty="0" smtClean="0">
                  <a:solidFill>
                    <a:srgbClr val="000000"/>
                  </a:solidFill>
                </a:rPr>
                <a:t>methods </a:t>
              </a:r>
              <a:r>
                <a:rPr lang="en-US" cap="small" dirty="0">
                  <a:solidFill>
                    <a:srgbClr val="000000"/>
                  </a:solidFill>
                </a:rPr>
                <a:t>&amp; models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09945" y="1317541"/>
            <a:ext cx="2964993" cy="2964992"/>
            <a:chOff x="2907146" y="1186900"/>
            <a:chExt cx="2728693" cy="2728692"/>
          </a:xfrm>
        </p:grpSpPr>
        <p:grpSp>
          <p:nvGrpSpPr>
            <p:cNvPr id="35" name="Group 21"/>
            <p:cNvGrpSpPr/>
            <p:nvPr/>
          </p:nvGrpSpPr>
          <p:grpSpPr>
            <a:xfrm rot="20796553">
              <a:off x="2907146" y="1186900"/>
              <a:ext cx="2728693" cy="2728692"/>
              <a:chOff x="852763" y="3713398"/>
              <a:chExt cx="2302051" cy="2302051"/>
            </a:xfrm>
          </p:grpSpPr>
          <p:sp>
            <p:nvSpPr>
              <p:cNvPr id="38" name="Shape 37"/>
              <p:cNvSpPr/>
              <p:nvPr/>
            </p:nvSpPr>
            <p:spPr>
              <a:xfrm rot="20591567">
                <a:off x="852763" y="3713398"/>
                <a:ext cx="2302051" cy="2302051"/>
              </a:xfrm>
              <a:prstGeom prst="gear6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9" name="Shape 4"/>
              <p:cNvSpPr/>
              <p:nvPr/>
            </p:nvSpPr>
            <p:spPr>
              <a:xfrm rot="20591567">
                <a:off x="1548142" y="3925446"/>
                <a:ext cx="1115232" cy="11083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0" tIns="82550" rIns="82550" bIns="82550" numCol="1" spcCol="1270" anchor="ctr" anchorCtr="0">
                <a:noAutofit/>
              </a:bodyPr>
              <a:lstStyle/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500" b="1" kern="12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071654" y="1938245"/>
              <a:ext cx="2426762" cy="121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200" b="1" dirty="0" smtClean="0"/>
                <a:t>COMMON</a:t>
              </a:r>
              <a:br>
                <a:rPr lang="en-US" sz="1200" b="1" dirty="0" smtClean="0"/>
              </a:br>
              <a:r>
                <a:rPr lang="en-US" sz="1200" b="1" dirty="0" smtClean="0"/>
                <a:t>COMPUTATIONAL TOOLS</a:t>
              </a:r>
              <a:endParaRPr lang="en-US" sz="900" b="1" dirty="0" smtClean="0"/>
            </a:p>
            <a:p>
              <a:pPr lvl="0" algn="ctr">
                <a:lnSpc>
                  <a:spcPct val="50000"/>
                </a:lnSpc>
              </a:pPr>
              <a:r>
                <a:rPr lang="en-US" sz="900" b="1" dirty="0" smtClean="0"/>
                <a:t> </a:t>
              </a:r>
            </a:p>
            <a:p>
              <a:pPr marL="365760" indent="-91440">
                <a:buFont typeface="Arial" pitchFamily="34" charset="0"/>
                <a:buChar char="•"/>
              </a:pPr>
              <a:r>
                <a:rPr lang="en-US" sz="1200" b="1" dirty="0" smtClean="0"/>
                <a:t>Monte Carlo Methods</a:t>
              </a:r>
            </a:p>
            <a:p>
              <a:pPr marL="365760" indent="-91440">
                <a:buFont typeface="Arial" pitchFamily="34" charset="0"/>
                <a:buChar char="•"/>
              </a:pPr>
              <a:r>
                <a:rPr lang="en-US" sz="1200" b="1" dirty="0" smtClean="0"/>
                <a:t>Density Functional Theory</a:t>
              </a:r>
            </a:p>
            <a:p>
              <a:pPr marL="365760" indent="-91440">
                <a:buFont typeface="Arial" pitchFamily="34" charset="0"/>
                <a:buChar char="•"/>
              </a:pPr>
              <a:r>
                <a:rPr lang="en-US" sz="1200" b="1" dirty="0" smtClean="0"/>
                <a:t>Molecular Dynamics</a:t>
              </a:r>
              <a:endParaRPr lang="en-US" sz="1200" b="1" dirty="0"/>
            </a:p>
            <a:p>
              <a:pPr algn="ctr">
                <a:lnSpc>
                  <a:spcPct val="110000"/>
                </a:lnSpc>
              </a:pPr>
              <a:endParaRPr lang="en-US" sz="1400" dirty="0">
                <a:solidFill>
                  <a:schemeClr val="tx2"/>
                </a:solidFill>
                <a:effectLst>
                  <a:outerShdw blurRad="50800" dist="25400" dir="2700000" algn="tl" rotWithShape="0">
                    <a:srgbClr val="000000">
                      <a:alpha val="25000"/>
                    </a:srgbClr>
                  </a:outerShdw>
                </a:effectLst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957806" y="3914387"/>
            <a:ext cx="3043963" cy="2831722"/>
            <a:chOff x="2948995" y="3148478"/>
            <a:chExt cx="2606044" cy="2606043"/>
          </a:xfrm>
        </p:grpSpPr>
        <p:grpSp>
          <p:nvGrpSpPr>
            <p:cNvPr id="51" name="Group 46"/>
            <p:cNvGrpSpPr/>
            <p:nvPr/>
          </p:nvGrpSpPr>
          <p:grpSpPr>
            <a:xfrm>
              <a:off x="2948995" y="3148478"/>
              <a:ext cx="2606044" cy="2606043"/>
              <a:chOff x="1596947" y="2014596"/>
              <a:chExt cx="2518246" cy="2518246"/>
            </a:xfrm>
          </p:grpSpPr>
          <p:sp>
            <p:nvSpPr>
              <p:cNvPr id="59" name="Shape 58"/>
              <p:cNvSpPr/>
              <p:nvPr/>
            </p:nvSpPr>
            <p:spPr>
              <a:xfrm>
                <a:off x="1596947" y="2014596"/>
                <a:ext cx="2518246" cy="2518246"/>
              </a:xfrm>
              <a:prstGeom prst="gear6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60" name="Shape 4"/>
              <p:cNvSpPr/>
              <p:nvPr/>
            </p:nvSpPr>
            <p:spPr>
              <a:xfrm>
                <a:off x="2145748" y="2652404"/>
                <a:ext cx="1421003" cy="12426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050" tIns="19050" rIns="19050" bIns="19050" numCol="1" spcCol="1270" anchor="ctr" anchorCtr="0">
                <a:noAutofit/>
              </a:bodyPr>
              <a:lstStyle/>
              <a:p>
                <a:pPr lvl="0" algn="ctr" defTabSz="666750"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b="1" kern="1200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284592" y="3853148"/>
              <a:ext cx="2038586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100" b="1" dirty="0" smtClean="0">
                  <a:solidFill>
                    <a:srgbClr val="1F497D"/>
                  </a:solidFill>
                </a:rPr>
                <a:t>Shared Experimental Facilities</a:t>
              </a:r>
              <a:endParaRPr lang="en-US" sz="1100" b="1" dirty="0">
                <a:solidFill>
                  <a:srgbClr val="1F497D"/>
                </a:solidFill>
              </a:endParaRPr>
            </a:p>
          </p:txBody>
        </p:sp>
        <p:pic>
          <p:nvPicPr>
            <p:cNvPr id="53" name="Picture 52" descr="icon_buildingcolumns.ai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8" t="47887" r="48761" b="49090"/>
            <a:stretch/>
          </p:blipFill>
          <p:spPr>
            <a:xfrm>
              <a:off x="4105576" y="3565526"/>
              <a:ext cx="331589" cy="294660"/>
            </a:xfrm>
            <a:prstGeom prst="rect">
              <a:avLst/>
            </a:prstGeom>
          </p:spPr>
        </p:pic>
        <p:sp>
          <p:nvSpPr>
            <p:cNvPr id="54" name="TextBox 2"/>
            <p:cNvSpPr txBox="1"/>
            <p:nvPr/>
          </p:nvSpPr>
          <p:spPr>
            <a:xfrm>
              <a:off x="3765704" y="4091423"/>
              <a:ext cx="1514165" cy="100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  <a:spcAft>
                  <a:spcPts val="600"/>
                </a:spcAft>
              </a:pPr>
              <a:r>
                <a:rPr lang="en-US" sz="1000" dirty="0" smtClean="0"/>
                <a:t>Advanced Materials </a:t>
              </a:r>
              <a:br>
                <a:rPr lang="en-US" sz="1000" dirty="0" smtClean="0"/>
              </a:br>
              <a:r>
                <a:rPr lang="en-US" sz="1000" dirty="0" smtClean="0"/>
                <a:t>Research Institute</a:t>
              </a:r>
            </a:p>
            <a:p>
              <a:pPr>
                <a:lnSpc>
                  <a:spcPts val="1100"/>
                </a:lnSpc>
                <a:spcAft>
                  <a:spcPts val="600"/>
                </a:spcAft>
              </a:pPr>
              <a:r>
                <a:rPr lang="en-US" sz="1000" dirty="0" smtClean="0"/>
                <a:t>Center for Advanced Microstructures &amp; Devices</a:t>
              </a:r>
            </a:p>
            <a:p>
              <a:pPr>
                <a:lnSpc>
                  <a:spcPts val="1100"/>
                </a:lnSpc>
                <a:spcAft>
                  <a:spcPts val="600"/>
                </a:spcAft>
              </a:pPr>
              <a:r>
                <a:rPr lang="en-US" sz="1000" dirty="0" smtClean="0"/>
                <a:t>Institute For </a:t>
              </a:r>
              <a:br>
                <a:rPr lang="en-US" sz="1000" dirty="0" smtClean="0"/>
              </a:br>
              <a:r>
                <a:rPr lang="en-US" sz="1000" dirty="0" err="1" smtClean="0"/>
                <a:t>Micromanufacturing</a:t>
              </a:r>
              <a:endParaRPr lang="en-US" sz="1000" dirty="0" smtClean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66097" y="4100341"/>
              <a:ext cx="554473" cy="3398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000" b="1" dirty="0" smtClean="0"/>
                <a:t>AMRI</a:t>
              </a:r>
              <a:br>
                <a:rPr lang="en-US" sz="1000" b="1" dirty="0" smtClean="0"/>
              </a:br>
              <a:r>
                <a:rPr lang="en-US" sz="800" dirty="0" smtClean="0"/>
                <a:t>UNO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283086" y="4742458"/>
              <a:ext cx="530835" cy="33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 err="1" smtClean="0"/>
                <a:t>IfM</a:t>
              </a:r>
              <a:r>
                <a:rPr lang="en-US" sz="1000" b="1" dirty="0" smtClean="0"/>
                <a:t/>
              </a:r>
              <a:br>
                <a:rPr lang="en-US" sz="1000" b="1" dirty="0" smtClean="0"/>
              </a:br>
              <a:r>
                <a:rPr lang="en-US" sz="800" dirty="0" smtClean="0"/>
                <a:t>LA Tech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45026" y="4411949"/>
              <a:ext cx="488844" cy="339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b="1" dirty="0" smtClean="0"/>
                <a:t>CAMD</a:t>
              </a:r>
            </a:p>
            <a:p>
              <a:pPr algn="r"/>
              <a:r>
                <a:rPr lang="en-US" sz="800" dirty="0" smtClean="0"/>
                <a:t>LSU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88334" y="434227"/>
            <a:ext cx="2802280" cy="2630867"/>
            <a:chOff x="5493681" y="806132"/>
            <a:chExt cx="2578948" cy="2421196"/>
          </a:xfrm>
        </p:grpSpPr>
        <p:grpSp>
          <p:nvGrpSpPr>
            <p:cNvPr id="44" name="Group 11"/>
            <p:cNvGrpSpPr/>
            <p:nvPr/>
          </p:nvGrpSpPr>
          <p:grpSpPr>
            <a:xfrm rot="483501">
              <a:off x="5493681" y="806132"/>
              <a:ext cx="2578948" cy="2421196"/>
              <a:chOff x="1596947" y="2014596"/>
              <a:chExt cx="2518246" cy="2518246"/>
            </a:xfrm>
          </p:grpSpPr>
          <p:sp>
            <p:nvSpPr>
              <p:cNvPr id="48" name="Shape 47"/>
              <p:cNvSpPr/>
              <p:nvPr/>
            </p:nvSpPr>
            <p:spPr>
              <a:xfrm>
                <a:off x="1596947" y="2014596"/>
                <a:ext cx="2518246" cy="2518246"/>
              </a:xfrm>
              <a:prstGeom prst="gear6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49" name="Shape 4"/>
              <p:cNvSpPr/>
              <p:nvPr/>
            </p:nvSpPr>
            <p:spPr>
              <a:xfrm>
                <a:off x="2145748" y="2652404"/>
                <a:ext cx="1421003" cy="12426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050" tIns="19050" rIns="19050" bIns="190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b="1" kern="1200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5876394" y="1659168"/>
              <a:ext cx="1813522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100" b="1" dirty="0">
                  <a:solidFill>
                    <a:schemeClr val="tx2"/>
                  </a:solidFill>
                </a:rPr>
                <a:t>Common Computational Challenges and Barriers</a:t>
              </a:r>
            </a:p>
            <a:p>
              <a:pPr algn="ctr">
                <a:lnSpc>
                  <a:spcPct val="80000"/>
                </a:lnSpc>
              </a:pPr>
              <a:endParaRPr lang="en-US" sz="11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67400" y="2008925"/>
              <a:ext cx="1884344" cy="585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Multiple length &amp; time scales, </a:t>
              </a:r>
              <a:r>
                <a:rPr lang="en-US" sz="1050" dirty="0" err="1" smtClean="0"/>
                <a:t>multiscale</a:t>
              </a:r>
              <a:r>
                <a:rPr lang="en-US" sz="1050" dirty="0" smtClean="0"/>
                <a:t> interactions &amp; correlations</a:t>
              </a:r>
              <a:endParaRPr lang="en-US" sz="1050" dirty="0"/>
            </a:p>
          </p:txBody>
        </p:sp>
        <p:pic>
          <p:nvPicPr>
            <p:cNvPr id="64" name="Picture 63" descr="icon_laptop.ai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40" t="40888" r="37914" b="51355"/>
            <a:stretch/>
          </p:blipFill>
          <p:spPr>
            <a:xfrm>
              <a:off x="6486140" y="1323125"/>
              <a:ext cx="594030" cy="31587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32626" y="442452"/>
            <a:ext cx="2763419" cy="2626972"/>
            <a:chOff x="1244586" y="769800"/>
            <a:chExt cx="2543184" cy="2417611"/>
          </a:xfrm>
        </p:grpSpPr>
        <p:grpSp>
          <p:nvGrpSpPr>
            <p:cNvPr id="62" name="Group 33"/>
            <p:cNvGrpSpPr/>
            <p:nvPr/>
          </p:nvGrpSpPr>
          <p:grpSpPr>
            <a:xfrm rot="21221280">
              <a:off x="1244586" y="769800"/>
              <a:ext cx="2543184" cy="2417611"/>
              <a:chOff x="1596947" y="2014596"/>
              <a:chExt cx="2518246" cy="2518246"/>
            </a:xfrm>
          </p:grpSpPr>
          <p:sp>
            <p:nvSpPr>
              <p:cNvPr id="66" name="Shape 65"/>
              <p:cNvSpPr/>
              <p:nvPr/>
            </p:nvSpPr>
            <p:spPr>
              <a:xfrm>
                <a:off x="1596947" y="2014596"/>
                <a:ext cx="2518246" cy="2518246"/>
              </a:xfrm>
              <a:prstGeom prst="gear6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67" name="Shape 4"/>
              <p:cNvSpPr/>
              <p:nvPr/>
            </p:nvSpPr>
            <p:spPr>
              <a:xfrm>
                <a:off x="2145748" y="2652404"/>
                <a:ext cx="1421003" cy="12426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050" tIns="19050" rIns="19050" bIns="190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b="1" kern="1200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1740063" y="1573325"/>
              <a:ext cx="1552230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100" b="1" dirty="0" smtClean="0">
                  <a:solidFill>
                    <a:schemeClr val="tx2"/>
                  </a:solidFill>
                </a:rPr>
                <a:t>Science Drivers</a:t>
              </a:r>
              <a:endParaRPr lang="en-US" sz="11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642496" y="1766613"/>
              <a:ext cx="1876171" cy="70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0" indent="-182880">
                <a:buFont typeface="+mj-lt"/>
                <a:buAutoNum type="arabicPeriod"/>
              </a:pPr>
              <a:r>
                <a:rPr lang="en-US" sz="1000" b="1" dirty="0" smtClean="0"/>
                <a:t>Correlated Electronic Materials</a:t>
              </a:r>
            </a:p>
            <a:p>
              <a:pPr marL="228600" lvl="0" indent="-182880">
                <a:lnSpc>
                  <a:spcPct val="120000"/>
                </a:lnSpc>
                <a:buFont typeface="+mj-lt"/>
                <a:buAutoNum type="arabicPeriod"/>
              </a:pPr>
              <a:r>
                <a:rPr lang="en-US" sz="1000" b="1" dirty="0" smtClean="0"/>
                <a:t>Energy Materials</a:t>
              </a:r>
            </a:p>
            <a:p>
              <a:pPr marL="228600" lvl="0" indent="-182880">
                <a:lnSpc>
                  <a:spcPct val="120000"/>
                </a:lnSpc>
                <a:buFont typeface="+mj-lt"/>
                <a:buAutoNum type="arabicPeriod"/>
              </a:pPr>
              <a:r>
                <a:rPr lang="en-US" sz="1000" b="1" dirty="0" err="1" smtClean="0"/>
                <a:t>Biomolecular</a:t>
              </a:r>
              <a:r>
                <a:rPr lang="en-US" sz="1000" b="1" dirty="0" smtClean="0"/>
                <a:t> Materials</a:t>
              </a:r>
              <a:endParaRPr lang="en-US" sz="1000" b="1" dirty="0"/>
            </a:p>
          </p:txBody>
        </p:sp>
        <p:pic>
          <p:nvPicPr>
            <p:cNvPr id="68" name="Picture 67" descr="icon_atom.ai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1" t="37375" r="36643" b="52011"/>
            <a:stretch/>
          </p:blipFill>
          <p:spPr>
            <a:xfrm>
              <a:off x="2279162" y="1138344"/>
              <a:ext cx="474032" cy="410103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671304" y="206938"/>
            <a:ext cx="3823797" cy="2117946"/>
            <a:chOff x="3020291" y="419974"/>
            <a:chExt cx="3519054" cy="1949153"/>
          </a:xfrm>
        </p:grpSpPr>
        <p:sp>
          <p:nvSpPr>
            <p:cNvPr id="69" name="TextBox 4"/>
            <p:cNvSpPr txBox="1"/>
            <p:nvPr/>
          </p:nvSpPr>
          <p:spPr>
            <a:xfrm>
              <a:off x="3020291" y="419974"/>
              <a:ext cx="3519054" cy="194915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cap="small" dirty="0" smtClean="0">
                  <a:solidFill>
                    <a:srgbClr val="000000"/>
                  </a:solidFill>
                </a:rPr>
                <a:t>Formalisms, Algorithms, and Codes</a:t>
              </a:r>
              <a:endParaRPr lang="en-US" cap="small" dirty="0">
                <a:solidFill>
                  <a:srgbClr val="000000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3208342">
              <a:off x="4241218" y="530536"/>
              <a:ext cx="819347" cy="1102179"/>
            </a:xfrm>
            <a:custGeom>
              <a:avLst/>
              <a:gdLst>
                <a:gd name="connsiteX0" fmla="*/ 0 w 1281463"/>
                <a:gd name="connsiteY0" fmla="*/ 1826869 h 1826869"/>
                <a:gd name="connsiteX1" fmla="*/ 192637 w 1281463"/>
                <a:gd name="connsiteY1" fmla="*/ 985003 h 1826869"/>
                <a:gd name="connsiteX2" fmla="*/ 627853 w 1281463"/>
                <a:gd name="connsiteY2" fmla="*/ 357171 h 1826869"/>
                <a:gd name="connsiteX3" fmla="*/ 1220033 w 1281463"/>
                <a:gd name="connsiteY3" fmla="*/ 36120 h 1826869"/>
                <a:gd name="connsiteX4" fmla="*/ 1262841 w 1281463"/>
                <a:gd name="connsiteY4" fmla="*/ 7582 h 18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63" h="1826869">
                  <a:moveTo>
                    <a:pt x="0" y="1826869"/>
                  </a:moveTo>
                  <a:cubicBezTo>
                    <a:pt x="43997" y="1528411"/>
                    <a:pt x="87995" y="1229953"/>
                    <a:pt x="192637" y="985003"/>
                  </a:cubicBezTo>
                  <a:cubicBezTo>
                    <a:pt x="297279" y="740053"/>
                    <a:pt x="456621" y="515318"/>
                    <a:pt x="627853" y="357171"/>
                  </a:cubicBezTo>
                  <a:cubicBezTo>
                    <a:pt x="799085" y="199024"/>
                    <a:pt x="1114202" y="94385"/>
                    <a:pt x="1220033" y="36120"/>
                  </a:cubicBezTo>
                  <a:cubicBezTo>
                    <a:pt x="1325864" y="-22145"/>
                    <a:pt x="1262841" y="7582"/>
                    <a:pt x="1262841" y="7582"/>
                  </a:cubicBezTo>
                </a:path>
              </a:pathLst>
            </a:custGeom>
            <a:ln>
              <a:solidFill>
                <a:schemeClr val="accent6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1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u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" y="2515420"/>
            <a:ext cx="2404710" cy="2113935"/>
          </a:xfrm>
          <a:prstGeom prst="rect">
            <a:avLst/>
          </a:prstGeom>
        </p:spPr>
      </p:pic>
      <p:sp>
        <p:nvSpPr>
          <p:cNvPr id="63491" name="Rectangle 3"/>
          <p:cNvSpPr txBox="1">
            <a:spLocks noChangeArrowheads="1"/>
          </p:cNvSpPr>
          <p:nvPr/>
        </p:nvSpPr>
        <p:spPr bwMode="auto">
          <a:xfrm>
            <a:off x="1486718" y="2226452"/>
            <a:ext cx="6526572" cy="315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CTCI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Computational </a:t>
            </a: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Teams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Cybertools/</a:t>
            </a:r>
            <a:r>
              <a:rPr lang="en-US" sz="2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Cyberinfrastructure</a:t>
            </a:r>
            <a:endParaRPr lang="en-US" sz="2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en-US" sz="2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Randall Hall</a:t>
            </a:r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en-US" altLang="ja-JP" sz="1200" dirty="0" smtClean="0">
              <a:solidFill>
                <a:srgbClr val="404040"/>
              </a:solidFill>
              <a:latin typeface="+mn-lt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ja-JP" altLang="en-US" sz="3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“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The glue</a:t>
            </a:r>
            <a:r>
              <a:rPr lang="ja-JP" altLang="en-US" sz="3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”</a:t>
            </a:r>
            <a:endParaRPr lang="en-US" altLang="ja-JP" sz="3600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7987" y="5588878"/>
            <a:ext cx="7924181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600" dirty="0" smtClean="0">
                <a:solidFill>
                  <a:srgbClr val="595959"/>
                </a:solidFill>
                <a:latin typeface="+mn-lt"/>
              </a:rPr>
              <a:t>Develop </a:t>
            </a:r>
            <a:r>
              <a:rPr lang="en-US" sz="2600" dirty="0">
                <a:solidFill>
                  <a:srgbClr val="595959"/>
                </a:solidFill>
                <a:latin typeface="+mn-lt"/>
              </a:rPr>
              <a:t>and experimentally validate common computational tools essential for three Science Drivers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43887" y="2023461"/>
            <a:ext cx="1941047" cy="2540346"/>
            <a:chOff x="6710519" y="2105396"/>
            <a:chExt cx="2135125" cy="2794345"/>
          </a:xfrm>
        </p:grpSpPr>
        <p:pic>
          <p:nvPicPr>
            <p:cNvPr id="6" name="Picture 5" descr="glue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519" y="2105396"/>
              <a:ext cx="2135125" cy="2794345"/>
            </a:xfrm>
            <a:prstGeom prst="rect">
              <a:avLst/>
            </a:prstGeom>
          </p:spPr>
        </p:pic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3333" y1="53202" x2="73333" y2="53202"/>
                          <a14:foregroundMark x1="47407" y1="28079" x2="47407" y2="28079"/>
                          <a14:foregroundMark x1="20370" y1="48276" x2="20370" y2="482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06060">
              <a:off x="7626546" y="2824881"/>
              <a:ext cx="813423" cy="61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9" descr="LA-SiGMA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55" y="174681"/>
            <a:ext cx="5345256" cy="15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Fac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08758"/>
            <a:ext cx="592137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33952" y="5584890"/>
            <a:ext cx="26141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Based on slide from D. P.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Laudau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UGA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006725" y="2608233"/>
            <a:ext cx="2514600" cy="58477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/>
              <a:t>Formalisms, Algorithms, </a:t>
            </a:r>
            <a:r>
              <a:rPr lang="en-US" sz="1600" dirty="0" smtClean="0"/>
              <a:t>Codes = Our Brains</a:t>
            </a:r>
            <a:endParaRPr lang="en-US" sz="1600" dirty="0"/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702300" y="1252577"/>
            <a:ext cx="3273196" cy="550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Algorithms and codes for next generation computer hardware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(GPUs)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Formalisms for accurate calculations and simulations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HΨ = EΨ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(Density Functional Theory)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and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=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(Force Fields)</a:t>
            </a:r>
          </a:p>
          <a:p>
            <a:pPr algn="ctr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Throughput </a:t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(Execution management)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HD 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ynchronous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v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ideo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for collaboration</a:t>
            </a:r>
          </a:p>
          <a:p>
            <a:pPr algn="ctr" eaLnBrk="1" hangingPunct="1">
              <a:spcAft>
                <a:spcPts val="1200"/>
              </a:spcAft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48532" y="120650"/>
            <a:ext cx="8995468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Formalisms, Algorithms, Codes, and Technology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137025" y="4318683"/>
            <a:ext cx="1273830" cy="33855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/>
              <a:t>Technology</a:t>
            </a:r>
            <a:endParaRPr lang="en-US" sz="1600" dirty="0"/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400" y="685800"/>
            <a:ext cx="444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Challenges: Time scales, Length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scales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864" y="151339"/>
            <a:ext cx="85344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666666"/>
                </a:solidFill>
                <a:ea typeface="+mn-ea"/>
                <a:cs typeface="+mn-cs"/>
              </a:rPr>
              <a:t>Welcome from the LA-</a:t>
            </a:r>
            <a:r>
              <a:rPr lang="en-US" sz="2800" b="1" dirty="0" err="1" smtClean="0">
                <a:solidFill>
                  <a:srgbClr val="666666"/>
                </a:solidFill>
                <a:ea typeface="+mn-ea"/>
                <a:cs typeface="+mn-cs"/>
              </a:rPr>
              <a:t>SiGMA</a:t>
            </a:r>
            <a:r>
              <a:rPr lang="en-US" sz="2800" b="1" dirty="0" smtClean="0">
                <a:solidFill>
                  <a:srgbClr val="666666"/>
                </a:solidFill>
                <a:ea typeface="+mn-ea"/>
                <a:cs typeface="+mn-cs"/>
              </a:rPr>
              <a:t>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8732" y="1401196"/>
            <a:ext cx="3114091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latin typeface="Calibri"/>
                <a:cs typeface="Calibri"/>
              </a:rPr>
              <a:t>Dr. Randall </a:t>
            </a:r>
            <a:r>
              <a:rPr lang="en-US" sz="2200" b="1" dirty="0" smtClean="0">
                <a:latin typeface="Calibri"/>
                <a:cs typeface="Calibri"/>
              </a:rPr>
              <a:t>Hall</a:t>
            </a:r>
            <a:br>
              <a:rPr lang="en-US" sz="22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Chemistry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LSU</a:t>
            </a:r>
            <a:endParaRPr lang="en-US" sz="2000" dirty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b="1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b="1" dirty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</a:t>
            </a:r>
            <a:r>
              <a:rPr lang="en-US" sz="2200" b="1" dirty="0">
                <a:latin typeface="Calibri"/>
                <a:cs typeface="Calibri"/>
              </a:rPr>
              <a:t>. </a:t>
            </a:r>
            <a:r>
              <a:rPr lang="en-US" sz="2200" b="1" dirty="0" err="1">
                <a:latin typeface="Calibri"/>
                <a:cs typeface="Calibri"/>
              </a:rPr>
              <a:t>Ramu</a:t>
            </a:r>
            <a:r>
              <a:rPr lang="en-US" sz="2200" b="1" dirty="0">
                <a:latin typeface="Calibri"/>
                <a:cs typeface="Calibri"/>
              </a:rPr>
              <a:t> </a:t>
            </a:r>
            <a:r>
              <a:rPr lang="en-US" sz="2200" b="1" dirty="0" err="1" smtClean="0">
                <a:latin typeface="Calibri"/>
                <a:cs typeface="Calibri"/>
              </a:rPr>
              <a:t>Ramachandran</a:t>
            </a:r>
            <a:r>
              <a:rPr lang="en-US" sz="2200" b="1" dirty="0">
                <a:latin typeface="Calibri"/>
                <a:cs typeface="Calibri"/>
              </a:rPr>
              <a:t/>
            </a:r>
            <a:br>
              <a:rPr lang="en-US" sz="2200" b="1" dirty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Chemistry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LA </a:t>
            </a:r>
            <a:r>
              <a:rPr lang="en-US" sz="2000" dirty="0">
                <a:latin typeface="Calibri"/>
                <a:cs typeface="Calibri"/>
              </a:rPr>
              <a:t>Tech</a:t>
            </a: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Dr. Kerry Davidson</a:t>
            </a:r>
            <a:br>
              <a:rPr lang="en-US" sz="22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Deputy Commissioner</a:t>
            </a:r>
            <a:r>
              <a:rPr lang="en-US" sz="2000" b="1" dirty="0" smtClean="0">
                <a:latin typeface="Calibri"/>
                <a:cs typeface="Calibri"/>
              </a:rPr>
              <a:t/>
            </a:r>
            <a:br>
              <a:rPr lang="en-US" sz="20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LA Board of Regents</a:t>
            </a:r>
          </a:p>
        </p:txBody>
      </p:sp>
      <p:pic>
        <p:nvPicPr>
          <p:cNvPr id="8" name="Picture 7" descr="rw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7801" y="991420"/>
            <a:ext cx="979384" cy="1253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shbaugh.jpeg"/>
          <p:cNvPicPr>
            <a:picLocks noChangeAspect="1"/>
          </p:cNvPicPr>
          <p:nvPr/>
        </p:nvPicPr>
        <p:blipFill>
          <a:blip r:embed="rId3" cstate="print"/>
          <a:srcRect b="9381"/>
          <a:stretch>
            <a:fillRect/>
          </a:stretch>
        </p:blipFill>
        <p:spPr>
          <a:xfrm>
            <a:off x="508140" y="4895664"/>
            <a:ext cx="946374" cy="1282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Juan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419" y="2933297"/>
            <a:ext cx="984073" cy="1239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ram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1504" y="2933297"/>
            <a:ext cx="989750" cy="125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khonsari.png"/>
          <p:cNvPicPr>
            <a:picLocks noChangeAspect="1"/>
          </p:cNvPicPr>
          <p:nvPr/>
        </p:nvPicPr>
        <p:blipFill>
          <a:blip r:embed="rId6" cstate="print"/>
          <a:srcRect r="16012" b="16138"/>
          <a:stretch>
            <a:fillRect/>
          </a:stretch>
        </p:blipFill>
        <p:spPr>
          <a:xfrm>
            <a:off x="519699" y="991420"/>
            <a:ext cx="993577" cy="1347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DrD.jpg"/>
          <p:cNvPicPr>
            <a:picLocks noChangeAspect="1"/>
          </p:cNvPicPr>
          <p:nvPr/>
        </p:nvPicPr>
        <p:blipFill>
          <a:blip r:embed="rId7" cstate="print"/>
          <a:srcRect l="36108" t="8108" r="30870" b="36387"/>
          <a:stretch>
            <a:fillRect/>
          </a:stretch>
        </p:blipFill>
        <p:spPr>
          <a:xfrm>
            <a:off x="4787200" y="4895664"/>
            <a:ext cx="958645" cy="132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646157" y="1401197"/>
            <a:ext cx="299493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Dr. Michael Khonsari</a:t>
            </a:r>
            <a:r>
              <a:rPr lang="en-US" sz="2200" b="1" dirty="0">
                <a:latin typeface="Calibri"/>
                <a:cs typeface="Calibri"/>
              </a:rPr>
              <a:t/>
            </a:r>
            <a:br>
              <a:rPr lang="en-US" sz="2200" b="1" dirty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LA EPSCoR Project Director</a:t>
            </a:r>
            <a:r>
              <a:rPr lang="en-US" sz="2000" dirty="0">
                <a:latin typeface="Calibri"/>
                <a:cs typeface="Calibri"/>
              </a:rPr>
              <a:t/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Associate Commissioner</a:t>
            </a: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Dr. Juana Moreno</a:t>
            </a:r>
            <a:br>
              <a:rPr lang="en-US" sz="22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Physics &amp; CCT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LSU</a:t>
            </a: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>
                <a:latin typeface="Calibri"/>
                <a:cs typeface="Calibri"/>
              </a:rPr>
              <a:t>Dr. Henry </a:t>
            </a:r>
            <a:r>
              <a:rPr lang="en-US" sz="2200" b="1" dirty="0" err="1" smtClean="0">
                <a:latin typeface="Calibri"/>
                <a:cs typeface="Calibri"/>
              </a:rPr>
              <a:t>Ashbaugh</a:t>
            </a:r>
            <a:r>
              <a:rPr lang="en-US" sz="2200" b="1" dirty="0">
                <a:latin typeface="Calibri"/>
                <a:cs typeface="Calibri"/>
              </a:rPr>
              <a:t/>
            </a:r>
            <a:br>
              <a:rPr lang="en-US" sz="2200" b="1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Chemical </a:t>
            </a:r>
            <a:r>
              <a:rPr lang="en-US" sz="2000" dirty="0" smtClean="0">
                <a:latin typeface="Calibri"/>
                <a:cs typeface="Calibri"/>
              </a:rPr>
              <a:t>Engineering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Tulane</a:t>
            </a:r>
            <a:endParaRPr lang="en-US" sz="2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Computational/CTCI Research Themes</a:t>
            </a: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rapezoid 21"/>
          <p:cNvSpPr/>
          <p:nvPr/>
        </p:nvSpPr>
        <p:spPr>
          <a:xfrm rot="7632523">
            <a:off x="2581736" y="1677987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rapezoid 22"/>
          <p:cNvSpPr/>
          <p:nvPr/>
        </p:nvSpPr>
        <p:spPr>
          <a:xfrm rot="13967477" flipV="1">
            <a:off x="2603167" y="325199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rapezoid 23"/>
          <p:cNvSpPr/>
          <p:nvPr/>
        </p:nvSpPr>
        <p:spPr>
          <a:xfrm rot="7632523" flipH="1" flipV="1">
            <a:off x="5727367" y="325199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rapezoid 24"/>
          <p:cNvSpPr/>
          <p:nvPr/>
        </p:nvSpPr>
        <p:spPr>
          <a:xfrm rot="13697183">
            <a:off x="5386849" y="1816100"/>
            <a:ext cx="1447800" cy="1490862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 bwMode="auto">
          <a:xfrm>
            <a:off x="879251" y="4236747"/>
            <a:ext cx="2257581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847871" y="4637248"/>
            <a:ext cx="2314656" cy="8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latin typeface="Calibri"/>
                <a:ea typeface="ＭＳ Ｐゴシック" charset="0"/>
                <a:cs typeface="Calibri"/>
              </a:rPr>
              <a:t>Density </a:t>
            </a:r>
            <a:r>
              <a:rPr lang="en-US" sz="2000" b="1" i="1" dirty="0" err="1">
                <a:latin typeface="Calibri"/>
                <a:ea typeface="ＭＳ Ｐゴシック" charset="0"/>
                <a:cs typeface="Calibri"/>
              </a:rPr>
              <a:t>Functionals</a:t>
            </a:r>
            <a:endParaRPr lang="en-US" sz="2000" b="1" i="1" dirty="0"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Grambling, LA Tech, LSU, </a:t>
            </a: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/>
            </a:r>
            <a:br>
              <a:rPr lang="en-US" sz="1600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>Southern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, Tulane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1126519" y="1341147"/>
            <a:ext cx="2259099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1126156" y="1866951"/>
            <a:ext cx="2240642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latin typeface="Calibri"/>
                <a:ea typeface="ＭＳ Ｐゴシック" charset="0"/>
                <a:cs typeface="Calibri"/>
              </a:rPr>
              <a:t>GPU Programming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LA Tech, LSU, </a:t>
            </a: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>UNO</a:t>
            </a:r>
            <a:endParaRPr lang="en-US" sz="16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289068" y="4236747"/>
            <a:ext cx="2259099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6517310" y="4636289"/>
            <a:ext cx="1804350" cy="8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latin typeface="Calibri"/>
                <a:ea typeface="ＭＳ Ｐゴシック" charset="0"/>
                <a:cs typeface="Calibri"/>
              </a:rPr>
              <a:t>Force Fields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LA Tech, LSU, </a:t>
            </a: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/>
            </a:r>
            <a:br>
              <a:rPr lang="en-US" sz="1600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>Tulane, UNO</a:t>
            </a:r>
            <a:endParaRPr lang="en-US" sz="16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888160" y="1061683"/>
            <a:ext cx="2257581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5967593" y="1495147"/>
            <a:ext cx="2131810" cy="9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 smtClean="0">
                <a:latin typeface="Calibri"/>
                <a:ea typeface="ＭＳ Ｐゴシック" charset="0"/>
                <a:cs typeface="Calibri"/>
              </a:rPr>
              <a:t>Execution</a:t>
            </a:r>
            <a:br>
              <a:rPr lang="en-US" sz="2000" b="1" i="1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2000" b="1" i="1" dirty="0" smtClean="0">
                <a:latin typeface="Calibri"/>
                <a:ea typeface="ＭＳ Ｐゴシック" charset="0"/>
                <a:cs typeface="Calibri"/>
              </a:rPr>
              <a:t>Management</a:t>
            </a:r>
            <a:endParaRPr lang="en-US" sz="2000" b="1" i="1" dirty="0"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LA Tech, LSU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3308709" y="2708429"/>
            <a:ext cx="2658720" cy="1952224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2" name="TextBox 10"/>
          <p:cNvSpPr txBox="1">
            <a:spLocks noChangeArrowheads="1"/>
          </p:cNvSpPr>
          <p:nvPr/>
        </p:nvSpPr>
        <p:spPr bwMode="auto">
          <a:xfrm>
            <a:off x="3584372" y="3223530"/>
            <a:ext cx="2114819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300" b="1" dirty="0">
                <a:latin typeface="Calibri"/>
                <a:ea typeface="ＭＳ Ｐゴシック" charset="0"/>
                <a:cs typeface="Calibri"/>
              </a:rPr>
              <a:t>Computational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300" b="1" dirty="0">
                <a:latin typeface="Calibri"/>
                <a:ea typeface="ＭＳ Ｐゴシック" charset="0"/>
                <a:cs typeface="Calibri"/>
              </a:rPr>
              <a:t>and CTCI Teams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5592" y="2572775"/>
            <a:ext cx="5006258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NSF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Software Infrastructure for Sustained Innovation (SI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) proposal has been submitted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74266" y="89125"/>
            <a:ext cx="75751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7F7F7F"/>
                </a:solidFill>
              </a:rPr>
              <a:t>GPU Programming</a:t>
            </a:r>
            <a:endParaRPr lang="en-US" sz="2600" b="1" dirty="0">
              <a:solidFill>
                <a:srgbClr val="7F7F7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232154" y="6463467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95959"/>
                </a:solidFill>
                <a:latin typeface="Calibri"/>
                <a:cs typeface="Calibri"/>
              </a:rPr>
              <a:t>*This room was initially renovated as part of an NSF-supported IGERT at </a:t>
            </a:r>
            <a:r>
              <a:rPr lang="en-US" sz="1600" dirty="0" smtClean="0">
                <a:solidFill>
                  <a:srgbClr val="595959"/>
                </a:solidFill>
                <a:latin typeface="Calibri"/>
                <a:cs typeface="Calibri"/>
              </a:rPr>
              <a:t>CCT.</a:t>
            </a:r>
            <a:endParaRPr lang="en-US" sz="16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598" y="2996620"/>
            <a:ext cx="297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libri"/>
                <a:cs typeface="Calibri"/>
              </a:rPr>
              <a:t>The </a:t>
            </a:r>
            <a:r>
              <a:rPr lang="en-US" i="1" dirty="0" err="1" smtClean="0">
                <a:latin typeface="Calibri"/>
                <a:cs typeface="Calibri"/>
              </a:rPr>
              <a:t>Collaboratorium</a:t>
            </a:r>
            <a:r>
              <a:rPr lang="en-US" i="1" dirty="0" smtClean="0">
                <a:latin typeface="Calibri"/>
                <a:cs typeface="Calibri"/>
              </a:rPr>
              <a:t>* at LSU</a:t>
            </a:r>
            <a:endParaRPr lang="en-US" i="1" dirty="0">
              <a:latin typeface="Calibri"/>
              <a:cs typeface="Calibri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GPUgrou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8717"/>
          <a:stretch/>
        </p:blipFill>
        <p:spPr bwMode="auto">
          <a:xfrm>
            <a:off x="375725" y="1040581"/>
            <a:ext cx="2581301" cy="1885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 cmpd="sng">
            <a:solidFill>
              <a:srgbClr val="E46C0A"/>
            </a:solidFill>
            <a:miter lim="800000"/>
          </a:ln>
          <a:effectLst>
            <a:reflection blurRad="12700" stA="28000" endPos="12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4" name="Picture 13" descr="gpumotherboar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2" y="3886516"/>
            <a:ext cx="2558358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 cmpd="sng">
            <a:solidFill>
              <a:srgbClr val="E46C0A"/>
            </a:solidFill>
          </a:ln>
          <a:effectLst>
            <a:outerShdw blurRad="66675" dist="38100" dir="2700000" algn="tl" rotWithShape="0">
              <a:schemeClr val="bg1">
                <a:lumMod val="50000"/>
                <a:alpha val="43000"/>
              </a:schemeClr>
            </a:outerShdw>
            <a:reflection blurRad="12700" stA="38000" endPos="12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3578936" y="1446980"/>
            <a:ext cx="5006258" cy="1107996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182880" tIns="137160" rIns="182880" bIns="13716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lang="en-US" b="1" i="1" dirty="0">
                <a:solidFill>
                  <a:srgbClr val="000000"/>
                </a:solidFill>
                <a:latin typeface="Calibri"/>
                <a:cs typeface="Calibri"/>
              </a:rPr>
              <a:t>novel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Calibri"/>
                <a:cs typeface="Calibri"/>
              </a:rPr>
              <a:t>collaboration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of 25 faculty, students, and postdocs from LSU, LA Tech, UNO, and Louisiana School for Math, Sciences and the Arts (HS)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6562" y="5412651"/>
            <a:ext cx="4932516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>
                <a:solidFill>
                  <a:srgbClr val="E46C0A"/>
                </a:solidFill>
                <a:latin typeface="Calibri"/>
                <a:cs typeface="Calibri"/>
              </a:rPr>
              <a:t>~130 </a:t>
            </a:r>
            <a:r>
              <a:rPr lang="en-US" dirty="0" err="1">
                <a:solidFill>
                  <a:srgbClr val="E46C0A"/>
                </a:solidFill>
                <a:latin typeface="Calibri"/>
                <a:cs typeface="Calibri"/>
              </a:rPr>
              <a:t>Tflops</a:t>
            </a:r>
            <a:r>
              <a:rPr lang="en-US" dirty="0">
                <a:solidFill>
                  <a:srgbClr val="E46C0A"/>
                </a:solidFill>
                <a:latin typeface="Calibri"/>
                <a:cs typeface="Calibri"/>
              </a:rPr>
              <a:t> would have been 3</a:t>
            </a:r>
            <a:r>
              <a:rPr lang="en-US" baseline="30000" dirty="0">
                <a:solidFill>
                  <a:srgbClr val="E46C0A"/>
                </a:solidFill>
                <a:latin typeface="Calibri"/>
                <a:cs typeface="Calibri"/>
              </a:rPr>
              <a:t>rd</a:t>
            </a:r>
            <a:r>
              <a:rPr lang="en-US" dirty="0">
                <a:solidFill>
                  <a:srgbClr val="E46C0A"/>
                </a:solidFill>
                <a:latin typeface="Calibri"/>
                <a:cs typeface="Calibri"/>
              </a:rPr>
              <a:t> most powerful computer in the world Nov. 2007</a:t>
            </a:r>
            <a:r>
              <a:rPr lang="en-US" dirty="0" smtClean="0">
                <a:solidFill>
                  <a:srgbClr val="E46C0A"/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9906" y="4540863"/>
            <a:ext cx="5006258" cy="830997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182880" tIns="137160" rIns="182880" bIns="13716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LA-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SiGMA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to purchase GPU nodes on LSU’s flagship computer in Fall 2011.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5458" y="954159"/>
            <a:ext cx="44844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3175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cs typeface="Calibri"/>
              </a:rPr>
              <a:t>GPU Programming </a:t>
            </a:r>
            <a:r>
              <a:rPr lang="en-US" sz="3200" b="1" dirty="0" smtClean="0">
                <a:ln w="3175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cs typeface="Calibri"/>
              </a:rPr>
              <a:t>Team</a:t>
            </a:r>
            <a:endParaRPr lang="en-US" sz="3200" b="1" dirty="0">
              <a:ln w="3175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1683" name="Rectangle 8"/>
          <p:cNvSpPr>
            <a:spLocks noChangeArrowheads="1"/>
          </p:cNvSpPr>
          <p:nvPr/>
        </p:nvSpPr>
        <p:spPr bwMode="auto">
          <a:xfrm>
            <a:off x="3685458" y="4015212"/>
            <a:ext cx="272285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3175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cs typeface="Calibri"/>
              </a:rPr>
              <a:t>LSU “Condo”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92987" y="134885"/>
            <a:ext cx="709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7F7F7F"/>
                </a:solidFill>
              </a:rPr>
              <a:t>Scaling </a:t>
            </a:r>
            <a:r>
              <a:rPr lang="en-US" b="1" dirty="0">
                <a:solidFill>
                  <a:srgbClr val="7F7F7F"/>
                </a:solidFill>
              </a:rPr>
              <a:t>of M</a:t>
            </a:r>
            <a:r>
              <a:rPr lang="en-US" b="1" dirty="0" smtClean="0">
                <a:solidFill>
                  <a:srgbClr val="7F7F7F"/>
                </a:solidFill>
              </a:rPr>
              <a:t>ulti-Scale </a:t>
            </a:r>
            <a:r>
              <a:rPr lang="en-US" b="1" dirty="0">
                <a:solidFill>
                  <a:srgbClr val="7F7F7F"/>
                </a:solidFill>
              </a:rPr>
              <a:t>M</a:t>
            </a:r>
            <a:r>
              <a:rPr lang="en-US" b="1" dirty="0" smtClean="0">
                <a:solidFill>
                  <a:srgbClr val="7F7F7F"/>
                </a:solidFill>
              </a:rPr>
              <a:t>ethods </a:t>
            </a:r>
            <a:r>
              <a:rPr lang="en-US" b="1" dirty="0">
                <a:solidFill>
                  <a:srgbClr val="7F7F7F"/>
                </a:solidFill>
              </a:rPr>
              <a:t>to 30,000 C</a:t>
            </a:r>
            <a:r>
              <a:rPr lang="en-US" b="1" dirty="0" smtClean="0">
                <a:solidFill>
                  <a:srgbClr val="7F7F7F"/>
                </a:solidFill>
              </a:rPr>
              <a:t>ores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72708" name="Rectangle 8"/>
          <p:cNvSpPr>
            <a:spLocks noChangeArrowheads="1"/>
          </p:cNvSpPr>
          <p:nvPr/>
        </p:nvSpPr>
        <p:spPr bwMode="auto">
          <a:xfrm>
            <a:off x="235693" y="837774"/>
            <a:ext cx="46558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Interdepartmental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collaboration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at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LSU develops a latency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hiding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technique.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Krake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9" y="3170990"/>
            <a:ext cx="2921000" cy="194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latencyhid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24" y="1597242"/>
            <a:ext cx="5571576" cy="4305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8" y="6218902"/>
            <a:ext cx="866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/>
                <a:cs typeface="Calibri"/>
              </a:rPr>
              <a:t>Solving the Parquet Equations for the Hubbard Model beyond Weak </a:t>
            </a:r>
            <a:r>
              <a:rPr lang="en-US" sz="1400" i="1" dirty="0" smtClean="0">
                <a:latin typeface="Calibri"/>
                <a:cs typeface="Calibri"/>
              </a:rPr>
              <a:t>Coupling</a:t>
            </a:r>
            <a:r>
              <a:rPr lang="en-US" sz="1400" dirty="0" smtClean="0">
                <a:latin typeface="Calibri"/>
                <a:cs typeface="Calibri"/>
              </a:rPr>
              <a:t>, K. Tam, H. </a:t>
            </a:r>
            <a:r>
              <a:rPr lang="en-US" sz="1400" dirty="0" err="1" smtClean="0">
                <a:latin typeface="Calibri"/>
                <a:cs typeface="Calibri"/>
              </a:rPr>
              <a:t>Fotso</a:t>
            </a:r>
            <a:r>
              <a:rPr lang="en-US" sz="1400" dirty="0" smtClean="0">
                <a:latin typeface="Calibri"/>
                <a:cs typeface="Calibri"/>
              </a:rPr>
              <a:t>, S.-X. Yang, T.-W. Lee, J. Moreno, J. </a:t>
            </a:r>
            <a:r>
              <a:rPr lang="en-US" sz="1400" dirty="0" err="1" smtClean="0">
                <a:latin typeface="Calibri"/>
                <a:cs typeface="Calibri"/>
              </a:rPr>
              <a:t>Ramanujam</a:t>
            </a:r>
            <a:r>
              <a:rPr lang="en-US" sz="1400" dirty="0" smtClean="0">
                <a:latin typeface="Calibri"/>
                <a:cs typeface="Calibri"/>
              </a:rPr>
              <a:t>, and M. Jarrell, submitted Physical Review E.</a:t>
            </a:r>
            <a:endParaRPr lang="en-US" sz="1400" i="1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185" y="5212253"/>
            <a:ext cx="29468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libri"/>
                <a:cs typeface="Calibri"/>
              </a:rPr>
              <a:t>Kraken at the National Institute for Computational Sciences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9549" y="2007434"/>
            <a:ext cx="2966064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Impact: Efficient use of 30,000 or more processors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152400" y="156994"/>
            <a:ext cx="68434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</a:rPr>
              <a:t>Density Functional Theory</a:t>
            </a:r>
            <a:endParaRPr lang="en-US" sz="2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287099" y="1064928"/>
            <a:ext cx="70789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LA-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member and DFT pioneer John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Perdew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of Tulane University was elected to the National Academy of Sciences 2011.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perd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7" y="2506879"/>
            <a:ext cx="2039754" cy="2434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Perdew2011Paper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1" y="3562947"/>
            <a:ext cx="4997002" cy="1522539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>
            <a:bevelT w="114300" prst="artDeco"/>
          </a:sp3d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6257" y="5669949"/>
            <a:ext cx="4932517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err="1">
                <a:solidFill>
                  <a:srgbClr val="E46C0A"/>
                </a:solidFill>
              </a:rPr>
              <a:t>Perdew’s</a:t>
            </a:r>
            <a:r>
              <a:rPr lang="en-US" dirty="0">
                <a:solidFill>
                  <a:srgbClr val="E46C0A"/>
                </a:solidFill>
              </a:rPr>
              <a:t> election gives LA-</a:t>
            </a:r>
            <a:r>
              <a:rPr lang="en-US" dirty="0" err="1">
                <a:solidFill>
                  <a:srgbClr val="E46C0A"/>
                </a:solidFill>
              </a:rPr>
              <a:t>SiGMA</a:t>
            </a:r>
            <a:r>
              <a:rPr lang="en-US" dirty="0">
                <a:solidFill>
                  <a:srgbClr val="E46C0A"/>
                </a:solidFill>
              </a:rPr>
              <a:t> two National Academy members in the Alliance.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100414" y="134713"/>
            <a:ext cx="7756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7F7F7F"/>
                </a:solidFill>
              </a:rPr>
              <a:t>Molecular Dynamics and Execution Management</a:t>
            </a:r>
          </a:p>
        </p:txBody>
      </p:sp>
      <p:sp>
        <p:nvSpPr>
          <p:cNvPr id="74755" name="Rectangle 8"/>
          <p:cNvSpPr>
            <a:spLocks noChangeArrowheads="1"/>
          </p:cNvSpPr>
          <p:nvPr/>
        </p:nvSpPr>
        <p:spPr bwMode="auto">
          <a:xfrm>
            <a:off x="5480591" y="1479172"/>
            <a:ext cx="33602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/>
                <a:cs typeface="Calibri"/>
              </a:rPr>
              <a:t>Over 10,000 simulation and analysis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tasks to study folding of DNA managed using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 collaboratively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developed “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ManyJobs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” and “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BigJobs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”</a:t>
            </a:r>
            <a:r>
              <a:rPr lang="en-US" sz="2000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software</a:t>
            </a:r>
            <a:r>
              <a:rPr lang="en-US" sz="2000" i="1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4756" name="Picture 6" descr="cg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90" y="857195"/>
            <a:ext cx="41021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Box 7"/>
          <p:cNvSpPr txBox="1">
            <a:spLocks noChangeArrowheads="1"/>
          </p:cNvSpPr>
          <p:nvPr/>
        </p:nvSpPr>
        <p:spPr bwMode="auto">
          <a:xfrm>
            <a:off x="1058883" y="5237283"/>
            <a:ext cx="2216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i="1" dirty="0" smtClean="0">
                <a:solidFill>
                  <a:srgbClr val="7F7F7F"/>
                </a:solidFill>
              </a:rPr>
              <a:t>LA </a:t>
            </a:r>
            <a:r>
              <a:rPr lang="en-US" sz="1200" i="1" dirty="0">
                <a:solidFill>
                  <a:srgbClr val="7F7F7F"/>
                </a:solidFill>
              </a:rPr>
              <a:t>Tech (Bishop), LSU (</a:t>
            </a:r>
            <a:r>
              <a:rPr lang="en-US" sz="1200" i="1" dirty="0" err="1">
                <a:solidFill>
                  <a:srgbClr val="7F7F7F"/>
                </a:solidFill>
              </a:rPr>
              <a:t>Jha</a:t>
            </a:r>
            <a:r>
              <a:rPr lang="en-US" sz="1200" i="1" dirty="0">
                <a:solidFill>
                  <a:srgbClr val="7F7F7F"/>
                </a:solidFill>
              </a:rPr>
              <a:t>)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344130" y="5977876"/>
            <a:ext cx="44163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 dirty="0" err="1">
                <a:latin typeface="Calibri"/>
                <a:cs typeface="Calibri"/>
              </a:rPr>
              <a:t>Nucleosomal</a:t>
            </a:r>
            <a:r>
              <a:rPr lang="en-US" sz="1400" i="1" dirty="0">
                <a:latin typeface="Calibri"/>
                <a:cs typeface="Calibri"/>
              </a:rPr>
              <a:t> DNA: Kinked, Not Kinked or Self-Healing Material?</a:t>
            </a:r>
            <a:r>
              <a:rPr lang="en-US" sz="1400" dirty="0" smtClean="0">
                <a:latin typeface="Calibri"/>
                <a:cs typeface="Calibri"/>
              </a:rPr>
              <a:t>, R. Mukherjee and T. Bishop, ACS Books, “</a:t>
            </a:r>
            <a:r>
              <a:rPr lang="en-US" sz="1400" i="1" dirty="0" smtClean="0">
                <a:latin typeface="Calibri"/>
                <a:cs typeface="Calibri"/>
              </a:rPr>
              <a:t>Frontiers in Nucleic Acids</a:t>
            </a:r>
            <a:r>
              <a:rPr lang="en-US" sz="1400" dirty="0" smtClean="0">
                <a:latin typeface="Calibri"/>
                <a:cs typeface="Calibri"/>
              </a:rPr>
              <a:t>”, under revision.</a:t>
            </a:r>
            <a:endParaRPr lang="en-US" sz="1400" i="1" dirty="0" smtClean="0">
              <a:latin typeface="Calibri"/>
              <a:cs typeface="Calibri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80591" y="3703499"/>
            <a:ext cx="3449484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Publically </a:t>
            </a:r>
            <a:r>
              <a:rPr lang="en-US" dirty="0">
                <a:solidFill>
                  <a:srgbClr val="E46C0A"/>
                </a:solidFill>
              </a:rPr>
              <a:t>available execution management tools.</a:t>
            </a: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5208322" y="5977876"/>
            <a:ext cx="32638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sz="1400" i="1" dirty="0" smtClean="0">
                <a:latin typeface="Calibri"/>
                <a:cs typeface="Calibri"/>
              </a:rPr>
              <a:t>Running </a:t>
            </a:r>
            <a:r>
              <a:rPr lang="en-US" sz="1400" i="1" dirty="0">
                <a:latin typeface="Calibri"/>
                <a:cs typeface="Calibri"/>
              </a:rPr>
              <a:t>Many MD Simulations on Many Supercomputers</a:t>
            </a:r>
            <a:r>
              <a:rPr lang="en-US" sz="1400" dirty="0" smtClean="0">
                <a:latin typeface="Calibri"/>
                <a:cs typeface="Calibri"/>
              </a:rPr>
              <a:t>, R. Mukherjee, H. Fujioka, A. </a:t>
            </a:r>
            <a:r>
              <a:rPr lang="en-US" sz="1400" dirty="0" err="1" smtClean="0">
                <a:latin typeface="Calibri"/>
                <a:cs typeface="Calibri"/>
              </a:rPr>
              <a:t>Thota</a:t>
            </a:r>
            <a:r>
              <a:rPr lang="en-US" sz="1400" dirty="0" smtClean="0">
                <a:latin typeface="Calibri"/>
                <a:cs typeface="Calibri"/>
              </a:rPr>
              <a:t>, T. Bishop, S. </a:t>
            </a:r>
            <a:r>
              <a:rPr lang="en-US" sz="1400" dirty="0" err="1" smtClean="0">
                <a:latin typeface="Calibri"/>
                <a:cs typeface="Calibri"/>
              </a:rPr>
              <a:t>Jha</a:t>
            </a:r>
            <a:r>
              <a:rPr lang="en-US" sz="1400" dirty="0" smtClean="0">
                <a:latin typeface="Calibri"/>
                <a:cs typeface="Calibri"/>
              </a:rPr>
              <a:t>.  </a:t>
            </a:r>
            <a:r>
              <a:rPr lang="en-US" sz="1400" dirty="0">
                <a:latin typeface="Calibri"/>
                <a:cs typeface="Calibri"/>
              </a:rPr>
              <a:t>In preparation.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92987" y="97578"/>
            <a:ext cx="4608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</a:rPr>
              <a:t>Leveraging LONI Facilities</a:t>
            </a:r>
            <a:endParaRPr lang="en-US" sz="2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080" y="5616804"/>
            <a:ext cx="5385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LA-</a:t>
            </a:r>
            <a:r>
              <a:rPr lang="en-US" sz="2000" dirty="0" err="1" smtClean="0">
                <a:latin typeface="Calibri"/>
                <a:cs typeface="Calibri"/>
              </a:rPr>
              <a:t>SiGMA</a:t>
            </a:r>
            <a:r>
              <a:rPr lang="en-US" sz="2000" dirty="0" smtClean="0">
                <a:latin typeface="Calibri"/>
                <a:cs typeface="Calibri"/>
              </a:rPr>
              <a:t> investigating </a:t>
            </a:r>
            <a:r>
              <a:rPr lang="en-US" sz="2000" b="1" dirty="0" smtClean="0">
                <a:latin typeface="Calibri"/>
                <a:cs typeface="Calibri"/>
              </a:rPr>
              <a:t>collaborative</a:t>
            </a:r>
            <a:r>
              <a:rPr lang="en-US" sz="2000" dirty="0" smtClean="0">
                <a:latin typeface="Calibri"/>
                <a:cs typeface="Calibri"/>
              </a:rPr>
              <a:t> (LONI, BOR) solutions for </a:t>
            </a:r>
            <a:r>
              <a:rPr lang="en-US" sz="2000" b="1" i="1" dirty="0" smtClean="0">
                <a:latin typeface="Calibri"/>
                <a:cs typeface="Calibri"/>
              </a:rPr>
              <a:t>HD</a:t>
            </a:r>
            <a:r>
              <a:rPr lang="en-US" sz="2000" dirty="0" smtClean="0">
                <a:latin typeface="Calibri"/>
                <a:cs typeface="Calibri"/>
              </a:rPr>
              <a:t> synchronous video, lecture/seminar </a:t>
            </a:r>
            <a:r>
              <a:rPr lang="en-US" sz="2000" b="1" i="1" dirty="0" smtClean="0">
                <a:latin typeface="Calibri"/>
                <a:cs typeface="Calibri"/>
              </a:rPr>
              <a:t>capture, and digitization.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endParaRPr lang="en-US" sz="2000" b="1" i="1" dirty="0">
              <a:latin typeface="Calibri"/>
              <a:cs typeface="Calibri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49300" y="5760080"/>
            <a:ext cx="2950571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Will bring HD </a:t>
            </a:r>
            <a:r>
              <a:rPr lang="en-US" dirty="0">
                <a:solidFill>
                  <a:srgbClr val="E46C0A"/>
                </a:solidFill>
              </a:rPr>
              <a:t>and video capture </a:t>
            </a:r>
            <a:r>
              <a:rPr lang="en-US" dirty="0" smtClean="0">
                <a:solidFill>
                  <a:srgbClr val="E46C0A"/>
                </a:solidFill>
              </a:rPr>
              <a:t>to </a:t>
            </a:r>
            <a:r>
              <a:rPr lang="en-US" dirty="0">
                <a:solidFill>
                  <a:srgbClr val="E46C0A"/>
                </a:solidFill>
              </a:rPr>
              <a:t>the State.</a:t>
            </a:r>
          </a:p>
        </p:txBody>
      </p:sp>
      <p:pic>
        <p:nvPicPr>
          <p:cNvPr id="10" name="Picture 9" descr="SynchVid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colorTemperature colorTemp="8239"/>
                    </a14:imgEffect>
                    <a14:imgEffect>
                      <a14:saturation sat="13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59" y="1425545"/>
            <a:ext cx="5961281" cy="30317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2022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3563" y="6230029"/>
            <a:ext cx="5547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>
                <a:solidFill>
                  <a:srgbClr val="0033CC"/>
                </a:solidFill>
                <a:latin typeface="Arial"/>
                <a:cs typeface="Arial"/>
                <a:hlinkClick r:id="rId3"/>
              </a:rPr>
              <a:t>http://www.cct.lsu.edu</a:t>
            </a:r>
            <a:r>
              <a:rPr lang="en-US" sz="1200" dirty="0">
                <a:solidFill>
                  <a:srgbClr val="0033CC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smtClean="0">
                <a:solidFill>
                  <a:srgbClr val="0033CC"/>
                </a:solidFill>
                <a:latin typeface="Arial"/>
                <a:cs typeface="Arial"/>
                <a:hlinkClick r:id="rId3"/>
              </a:rPr>
              <a:t>NSF_DataManagement_Plan</a:t>
            </a:r>
            <a:endParaRPr lang="en-US" sz="1200" dirty="0" smtClean="0">
              <a:solidFill>
                <a:srgbClr val="0033CC"/>
              </a:solidFill>
              <a:latin typeface="Arial"/>
              <a:cs typeface="Arial"/>
            </a:endParaRPr>
          </a:p>
          <a:p>
            <a:pPr lvl="0"/>
            <a:r>
              <a:rPr lang="en-US" sz="1200" u="sng" dirty="0">
                <a:hlinkClick r:id="rId4"/>
              </a:rPr>
              <a:t>http://www.uno.edu/orsp/ORSPHome/ProposalDevelopment/DataManagement</a:t>
            </a:r>
            <a:endParaRPr lang="en-US" sz="1200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8268" y="1526653"/>
            <a:ext cx="2944492" cy="1771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/>
              <a:t>Immediate</a:t>
            </a:r>
          </a:p>
          <a:p>
            <a:endParaRPr lang="en-US" dirty="0" smtClean="0"/>
          </a:p>
          <a:p>
            <a:r>
              <a:rPr lang="en-US" dirty="0" smtClean="0"/>
              <a:t>Website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557572" y="2718847"/>
            <a:ext cx="2944492" cy="1771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/>
              <a:t>Short Term</a:t>
            </a:r>
          </a:p>
          <a:p>
            <a:endParaRPr lang="en-US" dirty="0" smtClean="0"/>
          </a:p>
          <a:p>
            <a:r>
              <a:rPr lang="en-US" dirty="0" smtClean="0"/>
              <a:t>Modules on </a:t>
            </a:r>
            <a:br>
              <a:rPr lang="en-US" dirty="0" smtClean="0"/>
            </a:br>
            <a:r>
              <a:rPr lang="en-US" dirty="0" smtClean="0"/>
              <a:t>the CCT SVN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693714" y="3929080"/>
            <a:ext cx="2944492" cy="1771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/>
              <a:t>Long Term</a:t>
            </a:r>
          </a:p>
          <a:p>
            <a:endParaRPr lang="en-US" dirty="0" smtClean="0"/>
          </a:p>
          <a:p>
            <a:r>
              <a:rPr lang="en-US" dirty="0" smtClean="0"/>
              <a:t>Data repository </a:t>
            </a:r>
            <a:br>
              <a:rPr lang="en-US" dirty="0" smtClean="0"/>
            </a:br>
            <a:r>
              <a:rPr lang="en-US" dirty="0" smtClean="0"/>
              <a:t>with Metadata </a:t>
            </a:r>
            <a:br>
              <a:rPr lang="en-US" dirty="0" smtClean="0"/>
            </a:br>
            <a:r>
              <a:rPr lang="en-US" dirty="0" smtClean="0"/>
              <a:t>and Search Engine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381828" y="1697477"/>
            <a:ext cx="1113990" cy="891252"/>
          </a:xfrm>
          <a:prstGeom prst="roundRect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235983" y="2867389"/>
            <a:ext cx="1113990" cy="891252"/>
          </a:xfrm>
          <a:prstGeom prst="round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72126" y="4092476"/>
            <a:ext cx="1113990" cy="891252"/>
          </a:xfrm>
          <a:prstGeom prst="roundRect">
            <a:avLst/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56801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Data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34581" y="620223"/>
            <a:ext cx="35887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Not required for this RII.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UNO has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local implementation of Digital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Commons.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LONI is developing a plan, first report due mid-September.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741" y="4819873"/>
            <a:ext cx="4121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CCT at LSU and Tulane are developing plans; LA-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SiGMA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team members at SUBR and Xavier may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collaborate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with CCT on these plans.</a:t>
            </a:r>
          </a:p>
        </p:txBody>
      </p:sp>
    </p:spTree>
    <p:extLst>
      <p:ext uri="{BB962C8B-B14F-4D97-AF65-F5344CB8AC3E}">
        <p14:creationId xmlns:p14="http://schemas.microsoft.com/office/powerpoint/2010/main" val="289931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56801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Cyberinfrastructure Milestones</a:t>
            </a:r>
          </a:p>
        </p:txBody>
      </p:sp>
      <p:graphicFrame>
        <p:nvGraphicFramePr>
          <p:cNvPr id="8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265099"/>
              </p:ext>
            </p:extLst>
          </p:nvPr>
        </p:nvGraphicFramePr>
        <p:xfrm>
          <a:off x="270387" y="1401695"/>
          <a:ext cx="7044814" cy="280407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3443"/>
                <a:gridCol w="588305"/>
                <a:gridCol w="532935"/>
                <a:gridCol w="564191"/>
                <a:gridCol w="516105"/>
                <a:gridCol w="589835"/>
              </a:tblGrid>
              <a:tr h="42272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821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dirty="0" smtClean="0"/>
                        <a:t>Leverage</a:t>
                      </a:r>
                      <a:r>
                        <a:rPr lang="en-US" sz="2000" baseline="0" dirty="0" smtClean="0"/>
                        <a:t> LONI</a:t>
                      </a:r>
                      <a:endParaRPr lang="en-US" sz="200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/>
                        <a:t>X  </a:t>
                      </a:r>
                      <a:endParaRPr lang="en-US" sz="1800" b="1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Build on CCT/Cybertools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           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82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Migrate to Leadership Class Machines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63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Expand LA-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SiGMA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 impact via codes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7410429" y="1990944"/>
            <a:ext cx="1282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On Track</a:t>
            </a:r>
            <a:endParaRPr lang="en-US" sz="2000" i="1" dirty="0">
              <a:solidFill>
                <a:srgbClr val="7F7F7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410429" y="2611830"/>
            <a:ext cx="1282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On Track</a:t>
            </a:r>
            <a:endParaRPr lang="en-US" sz="2000" i="1" dirty="0">
              <a:solidFill>
                <a:srgbClr val="7F7F7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410429" y="3203006"/>
            <a:ext cx="988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Ahead</a:t>
            </a:r>
            <a:endParaRPr lang="en-US" sz="2000" i="1" dirty="0">
              <a:solidFill>
                <a:srgbClr val="7F7F7F"/>
              </a:solidFill>
            </a:endParaRPr>
          </a:p>
        </p:txBody>
      </p:sp>
      <p:sp>
        <p:nvSpPr>
          <p:cNvPr id="93" name="Right Arrow 92"/>
          <p:cNvSpPr/>
          <p:nvPr/>
        </p:nvSpPr>
        <p:spPr>
          <a:xfrm>
            <a:off x="4532903" y="1883106"/>
            <a:ext cx="10132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/>
          <p:cNvSpPr/>
          <p:nvPr/>
        </p:nvSpPr>
        <p:spPr>
          <a:xfrm>
            <a:off x="4531032" y="2452004"/>
            <a:ext cx="102404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/>
          <p:cNvSpPr/>
          <p:nvPr/>
        </p:nvSpPr>
        <p:spPr>
          <a:xfrm>
            <a:off x="4522838" y="3058031"/>
            <a:ext cx="1678689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03307" y="4655776"/>
            <a:ext cx="42463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More GPU expertise and more applied math, 2 faculty depart.</a:t>
            </a:r>
            <a:endParaRPr lang="en-US" sz="2000" dirty="0">
              <a:solidFill>
                <a:schemeClr val="accent1"/>
              </a:solidFill>
              <a:latin typeface="Calibri"/>
              <a:ea typeface="ＭＳ Ｐゴシック" charset="-128"/>
              <a:cs typeface="Calibri"/>
            </a:endParaRPr>
          </a:p>
          <a:p>
            <a:pPr>
              <a:spcBef>
                <a:spcPts val="1200"/>
              </a:spcBef>
              <a:defRPr/>
            </a:pP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/>
            </a:r>
            <a:br>
              <a:rPr lang="en-US" sz="2000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Adding </a:t>
            </a: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2 GPU 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experts; in </a:t>
            </a: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discussion with applied 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mathematicians. </a:t>
            </a:r>
            <a:endParaRPr lang="en-US" sz="2000" dirty="0">
              <a:solidFill>
                <a:schemeClr val="accent1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565" y="4647583"/>
            <a:ext cx="242709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Challenges/Barriers: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/>
            </a:r>
            <a:br>
              <a:rPr lang="en-US" sz="2000" b="1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Mitigation </a:t>
            </a:r>
            <a:r>
              <a:rPr lang="en-US" sz="2000" b="1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plan</a:t>
            </a:r>
            <a:r>
              <a:rPr lang="en-US" sz="2000" b="1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:</a:t>
            </a:r>
            <a:endParaRPr lang="en-US" sz="2000" b="1" dirty="0">
              <a:solidFill>
                <a:schemeClr val="accent1"/>
              </a:solidFill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/>
          <p:cNvSpPr txBox="1">
            <a:spLocks/>
          </p:cNvSpPr>
          <p:nvPr/>
        </p:nvSpPr>
        <p:spPr bwMode="auto">
          <a:xfrm>
            <a:off x="437292" y="3431317"/>
            <a:ext cx="8192072" cy="81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669739"/>
                </a:solidFill>
                <a:latin typeface="Calibri"/>
                <a:cs typeface="Calibri"/>
              </a:rPr>
              <a:t>Extend local approximations [Density Functional Theory (DFT) and </a:t>
            </a:r>
            <a:r>
              <a:rPr lang="en-US" sz="2000" b="1" dirty="0" smtClean="0">
                <a:solidFill>
                  <a:srgbClr val="669739"/>
                </a:solidFill>
                <a:latin typeface="Calibri"/>
                <a:cs typeface="Calibri"/>
              </a:rPr>
              <a:t>Dynamical Mean Field </a:t>
            </a:r>
            <a:r>
              <a:rPr lang="en-US" sz="2000" b="1" dirty="0">
                <a:solidFill>
                  <a:srgbClr val="669739"/>
                </a:solidFill>
                <a:latin typeface="Calibri"/>
                <a:cs typeface="Calibri"/>
              </a:rPr>
              <a:t>Approximation (DMFA)] to </a:t>
            </a:r>
            <a:r>
              <a:rPr lang="en-US" sz="2000" b="1" dirty="0" smtClean="0">
                <a:solidFill>
                  <a:srgbClr val="669739"/>
                </a:solidFill>
                <a:latin typeface="Calibri"/>
                <a:cs typeface="Calibri"/>
              </a:rPr>
              <a:t>multi</a:t>
            </a:r>
            <a:r>
              <a:rPr lang="en-US" sz="2000" b="1" dirty="0">
                <a:solidFill>
                  <a:srgbClr val="669739"/>
                </a:solidFill>
                <a:latin typeface="Calibri"/>
                <a:cs typeface="Calibri"/>
              </a:rPr>
              <a:t>-scale </a:t>
            </a:r>
            <a:r>
              <a:rPr lang="en-US" sz="2000" b="1" dirty="0" smtClean="0">
                <a:solidFill>
                  <a:srgbClr val="669739"/>
                </a:solidFill>
                <a:latin typeface="Calibri"/>
                <a:cs typeface="Calibri"/>
              </a:rPr>
              <a:t>approaches</a:t>
            </a:r>
            <a:endParaRPr lang="en-US" sz="2000" b="1" dirty="0">
              <a:solidFill>
                <a:srgbClr val="669739"/>
              </a:solidFill>
              <a:latin typeface="Calibri"/>
              <a:cs typeface="Calibri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05434" y="1532173"/>
            <a:ext cx="6498274" cy="189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endParaRPr lang="en-US" sz="2800" dirty="0" smtClean="0">
              <a:solidFill>
                <a:srgbClr val="898989"/>
              </a:solidFill>
              <a:latin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r>
              <a:rPr lang="en-US" sz="2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SD1: Electronic and Magnetic Materials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endParaRPr lang="en-US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Juana Moreno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6736" y="4302722"/>
            <a:ext cx="2775549" cy="1468455"/>
            <a:chOff x="886547" y="4892040"/>
            <a:chExt cx="2478110" cy="1298474"/>
          </a:xfrm>
        </p:grpSpPr>
        <p:sp>
          <p:nvSpPr>
            <p:cNvPr id="9" name="TextBox 8"/>
            <p:cNvSpPr txBox="1"/>
            <p:nvPr/>
          </p:nvSpPr>
          <p:spPr>
            <a:xfrm>
              <a:off x="906440" y="4892040"/>
              <a:ext cx="13074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 smtClean="0">
                  <a:ln w="0">
                    <a:noFill/>
                  </a:ln>
                  <a:gradFill flip="none">
                    <a:gsLst>
                      <a:gs pos="0">
                        <a:srgbClr val="DDEBCF"/>
                      </a:gs>
                      <a:gs pos="50000">
                        <a:srgbClr val="9CB86E"/>
                      </a:gs>
                      <a:gs pos="100000">
                        <a:srgbClr val="156B13"/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1</a:t>
              </a:r>
              <a:endParaRPr lang="en-US" sz="2400" b="1" cap="all" dirty="0">
                <a:ln w="0">
                  <a:noFill/>
                </a:ln>
                <a:gradFill flip="none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6547" y="5374064"/>
              <a:ext cx="2478110" cy="81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ea typeface="MS PGothic" charset="0"/>
                  <a:cs typeface="MS PGothic" charset="0"/>
                </a:rPr>
                <a:t>Multiscale Methods for Strongly Correlated Materials</a:t>
              </a:r>
              <a:endParaRPr lang="en-US" dirty="0">
                <a:solidFill>
                  <a:prstClr val="black"/>
                </a:solidFill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59933" y="4302723"/>
            <a:ext cx="2544229" cy="1173302"/>
            <a:chOff x="3954440" y="4892040"/>
            <a:chExt cx="2207910" cy="1073228"/>
          </a:xfrm>
        </p:grpSpPr>
        <p:sp>
          <p:nvSpPr>
            <p:cNvPr id="11" name="TextBox 10"/>
            <p:cNvSpPr txBox="1"/>
            <p:nvPr/>
          </p:nvSpPr>
          <p:spPr>
            <a:xfrm>
              <a:off x="3954440" y="4892040"/>
              <a:ext cx="13074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 smtClean="0">
                  <a:ln w="0">
                    <a:noFill/>
                  </a:ln>
                  <a:gradFill flip="none">
                    <a:gsLst>
                      <a:gs pos="0">
                        <a:srgbClr val="DDEBCF"/>
                      </a:gs>
                      <a:gs pos="50000">
                        <a:srgbClr val="9CB86E"/>
                      </a:gs>
                      <a:gs pos="100000">
                        <a:srgbClr val="156B13"/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2</a:t>
              </a:r>
              <a:endParaRPr lang="en-US" sz="2400" b="1" cap="all" dirty="0">
                <a:ln w="0">
                  <a:noFill/>
                </a:ln>
                <a:gradFill flip="none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54440" y="5374064"/>
              <a:ext cx="2207910" cy="59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ea typeface="MS PGothic" charset="0"/>
                  <a:cs typeface="MS PGothic" charset="0"/>
                </a:rPr>
                <a:t>Correlated Organic &amp; Ferroelectric Materials</a:t>
              </a:r>
              <a:endParaRPr lang="en-US" dirty="0">
                <a:solidFill>
                  <a:prstClr val="black"/>
                </a:solidFill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96142" y="4302722"/>
            <a:ext cx="2226140" cy="1170154"/>
            <a:chOff x="6773840" y="4892040"/>
            <a:chExt cx="2133600" cy="1076780"/>
          </a:xfrm>
        </p:grpSpPr>
        <p:sp>
          <p:nvSpPr>
            <p:cNvPr id="13" name="TextBox 12"/>
            <p:cNvSpPr txBox="1"/>
            <p:nvPr/>
          </p:nvSpPr>
          <p:spPr>
            <a:xfrm>
              <a:off x="6773840" y="4892040"/>
              <a:ext cx="1535698" cy="424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 smtClean="0">
                  <a:ln w="0">
                    <a:noFill/>
                  </a:ln>
                  <a:gradFill flip="none">
                    <a:gsLst>
                      <a:gs pos="0">
                        <a:srgbClr val="DDEBCF"/>
                      </a:gs>
                      <a:gs pos="50000">
                        <a:srgbClr val="9CB86E"/>
                      </a:gs>
                      <a:gs pos="100000">
                        <a:srgbClr val="156B13"/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3</a:t>
              </a:r>
              <a:endParaRPr lang="en-US" sz="2400" b="1" cap="all" dirty="0">
                <a:ln w="0">
                  <a:noFill/>
                </a:ln>
                <a:gradFill flip="none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3840" y="5374064"/>
              <a:ext cx="2133600" cy="59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ea typeface="MS PGothic" charset="0"/>
                  <a:cs typeface="MS PGothic" charset="0"/>
                </a:rPr>
                <a:t>Superconducting Materials</a:t>
              </a:r>
              <a:endParaRPr lang="en-US" dirty="0">
                <a:solidFill>
                  <a:prstClr val="black"/>
                </a:solidFill>
                <a:ea typeface="MS PGothic" charset="0"/>
                <a:cs typeface="MS PGothic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153396" y="5940712"/>
            <a:ext cx="44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ea typeface="MS PGothic" charset="0"/>
                <a:cs typeface="MS PGothic" charset="0"/>
              </a:rPr>
              <a:t>Low Energy Electron Diffraction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LA-SiGM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63" y="174681"/>
            <a:ext cx="5345256" cy="15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22538" y="5851421"/>
            <a:ext cx="227949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7780" cmpd="sng">
                  <a:noFill/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60000" endA="900" endPos="60000" dist="29997" dir="5400000" sy="-100000" algn="bl" rotWithShape="0"/>
                </a:effectLst>
                <a:ea typeface="MS PGothic" charset="0"/>
                <a:cs typeface="MS PGothic" charset="0"/>
              </a:rPr>
              <a:t>New FOCUS</a:t>
            </a:r>
            <a:endParaRPr lang="en-US" sz="2800" b="1" dirty="0">
              <a:ln w="17780" cmpd="sng">
                <a:noFill/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60000" endA="900" endPos="60000" dist="29997" dir="5400000" sy="-100000" algn="bl" rotWithShape="0"/>
              </a:effectLst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8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321" y="190729"/>
            <a:ext cx="7391400" cy="533400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tabLst>
                <a:tab pos="5715000" algn="l"/>
              </a:tabLst>
            </a:pP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We need faster, smaller, more efficient chips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566834" y="5657134"/>
            <a:ext cx="7189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Calibri"/>
              </a:rPr>
              <a:t>By 2020 a transistor in a chip may reach the size of a few atoms. </a:t>
            </a:r>
          </a:p>
          <a:p>
            <a:pPr algn="ctr"/>
            <a:r>
              <a:rPr lang="en-US" sz="2000" dirty="0" smtClean="0">
                <a:solidFill>
                  <a:srgbClr val="CC3333"/>
                </a:solidFill>
                <a:latin typeface="Calibri"/>
                <a:ea typeface="ＭＳ Ｐゴシック" pitchFamily="34" charset="-128"/>
                <a:cs typeface="Calibri"/>
              </a:rPr>
              <a:t>Devices based on a new paradigm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pitchFamily="34" charset="-128"/>
                <a:cs typeface="Calibri"/>
              </a:rPr>
              <a:t>are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Calibri"/>
              </a:rPr>
              <a:t>needed!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3" y="1238914"/>
            <a:ext cx="6810103" cy="42062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5245" y="1109622"/>
            <a:ext cx="7777260" cy="4303080"/>
            <a:chOff x="4008615" y="862019"/>
            <a:chExt cx="8104800" cy="44391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615" y="862019"/>
              <a:ext cx="6528151" cy="44391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242106" y="2896924"/>
              <a:ext cx="187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ea typeface="MS PGothic" charset="0"/>
                  <a:cs typeface="MS PGothic" charset="0"/>
                </a:rPr>
                <a:t>Materials Today</a:t>
              </a:r>
              <a:endParaRPr lang="en-US" dirty="0">
                <a:solidFill>
                  <a:prstClr val="black"/>
                </a:solidFill>
                <a:ea typeface="MS PGothic" charset="0"/>
                <a:cs typeface="MS PGothic" charset="0"/>
              </a:endParaRPr>
            </a:p>
          </p:txBody>
        </p:sp>
      </p:grpSp>
      <p:pic>
        <p:nvPicPr>
          <p:cNvPr id="1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25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0733"/>
            <a:ext cx="6781800" cy="4978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Project Overview (Michael Khonsari)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Common Computational Tools: The Glue (Randall Hall)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Science Driver 1 (Juana Moreno)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Science Driver 2 (</a:t>
            </a:r>
            <a:r>
              <a:rPr lang="en-US" dirty="0" err="1" smtClean="0"/>
              <a:t>Ramu</a:t>
            </a:r>
            <a:r>
              <a:rPr lang="en-US" dirty="0" smtClean="0"/>
              <a:t> </a:t>
            </a:r>
            <a:r>
              <a:rPr lang="en-US" dirty="0" err="1" smtClean="0"/>
              <a:t>Ramachandran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Science Driver 3 (Henry </a:t>
            </a:r>
            <a:r>
              <a:rPr lang="en-US" dirty="0" err="1" smtClean="0"/>
              <a:t>Ashbaugh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Workforce (Juana Moreno)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External Engagement (</a:t>
            </a:r>
            <a:r>
              <a:rPr lang="en-US" dirty="0" err="1" smtClean="0"/>
              <a:t>Ramu</a:t>
            </a:r>
            <a:r>
              <a:rPr lang="en-US" dirty="0" smtClean="0"/>
              <a:t> </a:t>
            </a:r>
            <a:r>
              <a:rPr lang="en-US" dirty="0" err="1" smtClean="0"/>
              <a:t>Ramachandran</a:t>
            </a:r>
            <a:r>
              <a:rPr lang="en-US" dirty="0" smtClean="0"/>
              <a:t>)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Diversity (Randall Hall)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Evaluation and Assessment (Henry </a:t>
            </a:r>
            <a:r>
              <a:rPr lang="en-US" dirty="0" err="1" smtClean="0"/>
              <a:t>Ashbaugh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Sustainability and Impact (Michael Khonsari)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864" y="151339"/>
            <a:ext cx="85344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666666"/>
                </a:solidFill>
                <a:ea typeface="+mn-ea"/>
                <a:cs typeface="+mn-cs"/>
              </a:rPr>
              <a:t>Presentation Outline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8" name="Text Box 48"/>
          <p:cNvSpPr txBox="1">
            <a:spLocks noChangeArrowheads="1"/>
          </p:cNvSpPr>
          <p:nvPr/>
        </p:nvSpPr>
        <p:spPr bwMode="auto">
          <a:xfrm>
            <a:off x="115267" y="103980"/>
            <a:ext cx="6776617" cy="88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08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cs typeface="MS PGothic" charset="0"/>
              </a:rPr>
              <a:t>Strongly Correlated Systems: </a:t>
            </a:r>
          </a:p>
          <a:p>
            <a:pPr>
              <a:lnSpc>
                <a:spcPct val="93000"/>
              </a:lnSpc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cs typeface="MS PGothic" charset="0"/>
              </a:rPr>
              <a:t>Complexity and Competing Orders</a:t>
            </a:r>
            <a:endParaRPr lang="en-US" sz="2600" b="1" dirty="0">
              <a:solidFill>
                <a:prstClr val="white">
                  <a:lumMod val="50000"/>
                </a:prstClr>
              </a:solidFill>
              <a:cs typeface="MS PGothic" charset="0"/>
            </a:endParaRPr>
          </a:p>
        </p:txBody>
      </p:sp>
      <p:sp>
        <p:nvSpPr>
          <p:cNvPr id="15409" name="Text Box 49"/>
          <p:cNvSpPr txBox="1">
            <a:spLocks noChangeArrowheads="1"/>
          </p:cNvSpPr>
          <p:nvPr/>
        </p:nvSpPr>
        <p:spPr bwMode="auto">
          <a:xfrm>
            <a:off x="921876" y="4927125"/>
            <a:ext cx="7669162" cy="169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45561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latin typeface="Calibri"/>
                <a:cs typeface="Calibri"/>
              </a:rPr>
              <a:t>Competing phases </a:t>
            </a:r>
            <a:r>
              <a:rPr lang="en-US" sz="2000" dirty="0">
                <a:latin typeface="Calibri"/>
                <a:cs typeface="Calibri"/>
              </a:rPr>
              <a:t>emerge as a function of control </a:t>
            </a:r>
            <a:r>
              <a:rPr lang="en-US" sz="2000" dirty="0" smtClean="0">
                <a:latin typeface="Calibri"/>
                <a:cs typeface="Calibri"/>
              </a:rPr>
              <a:t>parameter.</a:t>
            </a:r>
          </a:p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/>
                <a:cs typeface="Calibri"/>
              </a:rPr>
              <a:t>Electron correlations at different length scales.</a:t>
            </a:r>
          </a:p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/>
                <a:cs typeface="Calibri"/>
              </a:rPr>
              <a:t>Correlations lead to complex spin, charge, and orbital phases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latin typeface="Calibri"/>
                <a:cs typeface="Calibri"/>
              </a:rPr>
              <a:t>Tunability</a:t>
            </a:r>
            <a:r>
              <a:rPr lang="en-US" sz="2000" dirty="0">
                <a:latin typeface="Calibri"/>
                <a:cs typeface="Calibri"/>
              </a:rPr>
              <a:t> allows device applications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0" name="Picture 64" descr="408923AB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0" y="1337222"/>
            <a:ext cx="5468675" cy="3488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68"/>
          <p:cNvSpPr>
            <a:spLocks noChangeArrowheads="1"/>
          </p:cNvSpPr>
          <p:nvPr/>
        </p:nvSpPr>
        <p:spPr bwMode="auto">
          <a:xfrm>
            <a:off x="6609672" y="1553496"/>
            <a:ext cx="2376513" cy="740845"/>
          </a:xfrm>
          <a:prstGeom prst="roundRect">
            <a:avLst>
              <a:gd name="adj" fmla="val 2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Electrical control of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magnetization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i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H. </a:t>
            </a:r>
            <a:r>
              <a:rPr lang="en-GB" sz="1400" i="1" kern="0" dirty="0" err="1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Ohno</a:t>
            </a:r>
            <a:r>
              <a:rPr lang="en-GB" sz="1400" i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 et al., Nature (2000)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7427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402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SD1 Research Themes</a:t>
            </a:r>
          </a:p>
        </p:txBody>
      </p:sp>
      <p:sp>
        <p:nvSpPr>
          <p:cNvPr id="20" name="Trapezoid 19"/>
          <p:cNvSpPr/>
          <p:nvPr/>
        </p:nvSpPr>
        <p:spPr>
          <a:xfrm rot="7632523">
            <a:off x="2556336" y="1364721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rapezoid 20"/>
          <p:cNvSpPr/>
          <p:nvPr/>
        </p:nvSpPr>
        <p:spPr>
          <a:xfrm rot="13967477" flipH="1">
            <a:off x="5680536" y="1364721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rapezoid 21"/>
          <p:cNvSpPr/>
          <p:nvPr/>
        </p:nvSpPr>
        <p:spPr>
          <a:xfrm>
            <a:off x="3951748" y="3725334"/>
            <a:ext cx="1447800" cy="1490862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826124" y="924646"/>
            <a:ext cx="2269631" cy="173493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5681134" y="1212917"/>
            <a:ext cx="259079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Organic &amp; </a:t>
            </a:r>
            <a:b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Ferroelectric Materials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LA Tech, Grambling, UNO, Xavier,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158478" y="1077045"/>
            <a:ext cx="2138616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042720" y="1428360"/>
            <a:ext cx="216468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Development Multiscale Methods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57918" y="4899681"/>
            <a:ext cx="2137179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3579993" y="5220085"/>
            <a:ext cx="213181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Superconducting Materials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Southern, LSU, Tulane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294859" y="2437812"/>
            <a:ext cx="2606737" cy="1914055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3064933" y="2921000"/>
            <a:ext cx="309033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Electronic &amp; </a:t>
            </a:r>
            <a:b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Magnetic Materials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1043" y="2831875"/>
            <a:ext cx="2243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Metalloporphyrins</a:t>
            </a:r>
            <a:endParaRPr lang="en-US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Oxide clusters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Multiferroic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composites </a:t>
            </a:r>
          </a:p>
          <a:p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202" y="2952378"/>
            <a:ext cx="293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Non-local Approximations for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DFT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Multiscale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Many-Body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9967" y="5132118"/>
            <a:ext cx="2168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Iron-based superconductors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Cuprate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superconductors</a:t>
            </a:r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371" y="4769472"/>
            <a:ext cx="338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/>
                <a:ea typeface="MS PGothic" charset="0"/>
                <a:cs typeface="Calibri"/>
              </a:rPr>
              <a:t>Inverse LEED method for structural investigations</a:t>
            </a:r>
          </a:p>
          <a:p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42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9"/>
          <p:cNvSpPr txBox="1">
            <a:spLocks noChangeArrowheads="1"/>
          </p:cNvSpPr>
          <p:nvPr/>
        </p:nvSpPr>
        <p:spPr bwMode="auto">
          <a:xfrm>
            <a:off x="586702" y="5432685"/>
            <a:ext cx="8094992" cy="13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cs typeface="Calibri"/>
              </a:rPr>
              <a:t>Dual </a:t>
            </a:r>
            <a:r>
              <a:rPr lang="en-US" sz="1600" i="1" dirty="0">
                <a:solidFill>
                  <a:prstClr val="black"/>
                </a:solidFill>
                <a:latin typeface="Calibri"/>
                <a:cs typeface="Calibri"/>
              </a:rPr>
              <a:t>Fermion Dynamical Cluster Approach for Strongly Correlated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cs typeface="Calibri"/>
              </a:rPr>
              <a:t>Systems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, S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.-X. Yang,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Fotso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H.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Hafermann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K.-M. Tam, J. Moreno, T.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Pruschke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M.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Jarrell, arXiv:1104.1739.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en-US" sz="16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cs typeface="Calibri"/>
              </a:rPr>
              <a:t>Solving </a:t>
            </a:r>
            <a:r>
              <a:rPr lang="en-US" sz="1600" i="1" dirty="0">
                <a:solidFill>
                  <a:prstClr val="black"/>
                </a:solidFill>
                <a:latin typeface="Calibri"/>
                <a:cs typeface="Calibri"/>
              </a:rPr>
              <a:t>the Parquet Equations for the Hubbard Model beyond Weak Coupling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K.M. Tang, 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.-X.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Yang, H.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Fotso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J. Moreno, J.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Ramanujam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M. Jarrell.  In preparation. </a:t>
            </a:r>
          </a:p>
        </p:txBody>
      </p:sp>
      <p:sp>
        <p:nvSpPr>
          <p:cNvPr id="26628" name="Text Box 55"/>
          <p:cNvSpPr txBox="1">
            <a:spLocks noChangeArrowheads="1"/>
          </p:cNvSpPr>
          <p:nvPr/>
        </p:nvSpPr>
        <p:spPr bwMode="auto">
          <a:xfrm>
            <a:off x="4638365" y="1026245"/>
            <a:ext cx="3575453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QMC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for short length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scales</a:t>
            </a:r>
          </a:p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Dual-Fermion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cs typeface="Calibri"/>
              </a:rPr>
              <a:t>diagrammatics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 for intermediate length scales</a:t>
            </a:r>
            <a:endParaRPr lang="en-US" sz="18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Mean-field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approximation for long length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scales</a:t>
            </a:r>
          </a:p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QMC scales exponentially with problem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size, while Multi-Scale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Many-Body scales algebraically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lang="en-US" sz="1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266" y="141115"/>
            <a:ext cx="7671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Computing at the </a:t>
            </a:r>
            <a:r>
              <a:rPr lang="en-US" sz="2400" b="1" dirty="0" err="1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Petascale</a:t>
            </a:r>
            <a:r>
              <a:rPr lang="en-US" sz="2400" b="1" dirty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: </a:t>
            </a:r>
            <a:r>
              <a:rPr lang="en-US" sz="2400" b="1" dirty="0" err="1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Multiscale</a:t>
            </a:r>
            <a:r>
              <a:rPr lang="en-US" sz="2400" b="1" dirty="0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 </a:t>
            </a:r>
            <a:r>
              <a:rPr lang="en-US" sz="2400" b="1" dirty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Many Body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83334" y="3986648"/>
            <a:ext cx="3660709" cy="1107996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MSMB could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lead to simulations of electronic and magnetic materials with predicted capabilities.</a:t>
            </a:r>
          </a:p>
        </p:txBody>
      </p:sp>
      <p:pic>
        <p:nvPicPr>
          <p:cNvPr id="11" name="Picture 54" descr="Scida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9" y="1185184"/>
            <a:ext cx="3872672" cy="3872672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926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2" y="0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SD1 Focus 1 Milestones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117454"/>
              </p:ext>
            </p:extLst>
          </p:nvPr>
        </p:nvGraphicFramePr>
        <p:xfrm>
          <a:off x="550333" y="2186089"/>
          <a:ext cx="6798735" cy="33545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95440"/>
                <a:gridCol w="440659"/>
                <a:gridCol w="440659"/>
                <a:gridCol w="440659"/>
                <a:gridCol w="440659"/>
                <a:gridCol w="440659"/>
              </a:tblGrid>
              <a:tr h="46291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Milestones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Y1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Y2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Y3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Y4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Y5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/>
                        <a:t>Develop continuous time QMC solver for 16-way multicore supercomputers.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Incorporate Hyper-GGA </a:t>
                      </a:r>
                      <a:r>
                        <a:rPr lang="en-US" sz="1600" dirty="0" err="1" smtClean="0"/>
                        <a:t>functionals</a:t>
                      </a:r>
                      <a:r>
                        <a:rPr lang="en-US" sz="1600" dirty="0" smtClean="0"/>
                        <a:t> into common DFT codes including VASP.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Develop MSMB solver able to treat multiple correlated orbitals.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Port </a:t>
                      </a:r>
                      <a:r>
                        <a:rPr lang="en-US" sz="1600" dirty="0" err="1" smtClean="0"/>
                        <a:t>hyperparallel</a:t>
                      </a:r>
                      <a:r>
                        <a:rPr lang="en-US" sz="1600" dirty="0" smtClean="0"/>
                        <a:t> codes to NSF national leadership class machines (Blue Waters).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ight Arrow 10"/>
          <p:cNvSpPr/>
          <p:nvPr/>
        </p:nvSpPr>
        <p:spPr>
          <a:xfrm>
            <a:off x="5140224" y="2752280"/>
            <a:ext cx="607434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140222" y="3485169"/>
            <a:ext cx="8795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140223" y="4210632"/>
            <a:ext cx="883206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140222" y="4921240"/>
            <a:ext cx="1333149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8022" y="2815995"/>
            <a:ext cx="117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5155" y="3562551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5155" y="4985274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5155" y="4257106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974" y="163685"/>
            <a:ext cx="7229639" cy="795866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1"/>
                </a:solidFill>
                <a:latin typeface="Arial"/>
                <a:cs typeface="Arial"/>
              </a:rPr>
              <a:t>Iron Oxide Molecular Clusters as </a:t>
            </a:r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Building </a:t>
            </a:r>
            <a:r>
              <a:rPr lang="en-US" sz="2000" b="1" dirty="0">
                <a:solidFill>
                  <a:schemeClr val="accent1"/>
                </a:solidFill>
                <a:latin typeface="Arial"/>
                <a:cs typeface="Arial"/>
              </a:rPr>
              <a:t>Blocks </a:t>
            </a:r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/>
            </a:r>
            <a:b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of </a:t>
            </a:r>
            <a:r>
              <a:rPr lang="en-US" sz="2000" b="1" dirty="0">
                <a:solidFill>
                  <a:schemeClr val="accent1"/>
                </a:solidFill>
                <a:latin typeface="Arial"/>
                <a:cs typeface="Arial"/>
              </a:rPr>
              <a:t>Non-Volatile Memory (Xavier, </a:t>
            </a:r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Tulane, UNO)</a:t>
            </a:r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8190" y="1557899"/>
            <a:ext cx="3977881" cy="2466518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Computational/Experimental effort to synthesize spinel-type iron oxide clusters, and investigate their ground state using QM/MM approach.</a:t>
            </a:r>
          </a:p>
        </p:txBody>
      </p:sp>
      <p:sp>
        <p:nvSpPr>
          <p:cNvPr id="11" name="Text Box 138"/>
          <p:cNvSpPr txBox="1">
            <a:spLocks noChangeArrowheads="1"/>
          </p:cNvSpPr>
          <p:nvPr/>
        </p:nvSpPr>
        <p:spPr bwMode="auto">
          <a:xfrm>
            <a:off x="615331" y="4593262"/>
            <a:ext cx="2399868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Co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2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Fe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6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H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24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O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24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 cluster. </a:t>
            </a:r>
            <a:b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</a:b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Spinel-type structure with water ligands.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1" y="1619537"/>
            <a:ext cx="2935240" cy="285692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4255443" y="3503886"/>
            <a:ext cx="3802419" cy="1815882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000" dirty="0" smtClean="0">
                <a:solidFill>
                  <a:srgbClr val="F79646">
                    <a:lumMod val="75000"/>
                  </a:srgbClr>
                </a:solidFill>
                <a:latin typeface="Calibri"/>
                <a:ea typeface="MS PGothic" charset="0"/>
                <a:cs typeface="Calibri"/>
              </a:rPr>
              <a:t>Elementary </a:t>
            </a:r>
            <a:r>
              <a:rPr lang="en-US" sz="2000" dirty="0">
                <a:solidFill>
                  <a:srgbClr val="F79646">
                    <a:lumMod val="75000"/>
                  </a:srgbClr>
                </a:solidFill>
                <a:latin typeface="Calibri"/>
                <a:ea typeface="MS PGothic" charset="0"/>
                <a:cs typeface="Calibri"/>
              </a:rPr>
              <a:t>clusters derived from spinel-type structures are candidates for molecular magnets which can be used for high capacity memory </a:t>
            </a:r>
            <a:r>
              <a:rPr lang="en-US" sz="2000" dirty="0" smtClean="0">
                <a:solidFill>
                  <a:srgbClr val="F79646">
                    <a:lumMod val="75000"/>
                  </a:srgbClr>
                </a:solidFill>
                <a:latin typeface="Calibri"/>
                <a:ea typeface="MS PGothic" charset="0"/>
                <a:cs typeface="Calibri"/>
              </a:rPr>
              <a:t>devices.</a:t>
            </a:r>
            <a:endParaRPr lang="en-US" sz="2000" dirty="0">
              <a:solidFill>
                <a:srgbClr val="F79646">
                  <a:lumMod val="75000"/>
                </a:srgbClr>
              </a:solidFill>
              <a:latin typeface="Calibri"/>
              <a:ea typeface="MS PGothic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431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422168"/>
              </p:ext>
            </p:extLst>
          </p:nvPr>
        </p:nvGraphicFramePr>
        <p:xfrm>
          <a:off x="474134" y="1264919"/>
          <a:ext cx="7382932" cy="506163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90317"/>
                <a:gridCol w="478523"/>
                <a:gridCol w="478523"/>
                <a:gridCol w="478523"/>
                <a:gridCol w="478523"/>
                <a:gridCol w="478523"/>
              </a:tblGrid>
              <a:tr h="41400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/>
                        <a:t>Test array of DFT </a:t>
                      </a:r>
                      <a:r>
                        <a:rPr lang="en-US" sz="1500" dirty="0" err="1" smtClean="0"/>
                        <a:t>functionals</a:t>
                      </a:r>
                      <a:r>
                        <a:rPr lang="en-US" sz="1500" dirty="0" smtClean="0"/>
                        <a:t> for prediction of </a:t>
                      </a:r>
                      <a:r>
                        <a:rPr lang="en-US" sz="1500" dirty="0" err="1" smtClean="0"/>
                        <a:t>metalloporphyrin</a:t>
                      </a:r>
                      <a:r>
                        <a:rPr lang="en-US" sz="1500" dirty="0" smtClean="0"/>
                        <a:t> and ferroelectric properties.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/>
                        <a:t>Prepare and measure electrical/magnetic properties of </a:t>
                      </a:r>
                      <a:r>
                        <a:rPr lang="en-US" sz="1500" dirty="0" err="1" smtClean="0"/>
                        <a:t>metalloporphyrin</a:t>
                      </a:r>
                      <a:r>
                        <a:rPr lang="en-US" sz="1500" dirty="0" smtClean="0"/>
                        <a:t> nanostructures.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55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/>
                        <a:t>Prepare organic magnets and ferroelectrics.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323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/>
                        <a:t>Develop experimentally validated computational models for </a:t>
                      </a:r>
                      <a:r>
                        <a:rPr lang="en-US" sz="1500" dirty="0" err="1" smtClean="0"/>
                        <a:t>porphyrin</a:t>
                      </a:r>
                      <a:r>
                        <a:rPr lang="en-US" sz="1500" dirty="0" smtClean="0"/>
                        <a:t> systems using </a:t>
                      </a:r>
                      <a:r>
                        <a:rPr lang="en-US" sz="1500" dirty="0" err="1" smtClean="0"/>
                        <a:t>magnetoresistance</a:t>
                      </a:r>
                      <a:r>
                        <a:rPr lang="en-US" sz="1500" dirty="0" smtClean="0"/>
                        <a:t> and electrical conductance measurements as guides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/>
                        <a:t>Develop </a:t>
                      </a:r>
                      <a:r>
                        <a:rPr lang="en-US" sz="1500" dirty="0" err="1" smtClean="0"/>
                        <a:t>multiscale</a:t>
                      </a:r>
                      <a:r>
                        <a:rPr lang="en-US" sz="1500" dirty="0" smtClean="0"/>
                        <a:t> models of </a:t>
                      </a:r>
                      <a:r>
                        <a:rPr lang="en-US" sz="1500" dirty="0" err="1" smtClean="0"/>
                        <a:t>metalloporphyrin</a:t>
                      </a:r>
                      <a:r>
                        <a:rPr lang="en-US" sz="1500" dirty="0" smtClean="0"/>
                        <a:t> systems using DFT parameters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/>
                        <a:t>Predict charge transport in </a:t>
                      </a:r>
                      <a:r>
                        <a:rPr lang="en-US" sz="1500" dirty="0" err="1" smtClean="0"/>
                        <a:t>metalloporphyrins</a:t>
                      </a:r>
                      <a:r>
                        <a:rPr lang="en-US" sz="1500" dirty="0" smtClean="0"/>
                        <a:t> and compare with experiments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/>
                        <a:t>Predict properties of ferroelectrics using new nonlocal meta-GGA DFT </a:t>
                      </a:r>
                      <a:r>
                        <a:rPr lang="en-US" sz="1500" dirty="0" err="1" smtClean="0"/>
                        <a:t>functionals</a:t>
                      </a:r>
                      <a:endParaRPr lang="en-US" sz="1500" dirty="0" smtClean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Develop experimentally validated models of organic magnets and ferroelectrics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50802" y="0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SD1 Focus 2 Milestones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462996" y="1708353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8428" y="1767905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462996" y="2261275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462996" y="2822326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8428" y="2316159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18428" y="2853867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7" y="3261471"/>
            <a:ext cx="453598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6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F81BD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Calibri"/>
                <a:ea typeface="MS PGothic" charset="0"/>
                <a:cs typeface="Calibri"/>
              </a:rPr>
              <a:t>What is the pairing mechanism in </a:t>
            </a:r>
            <a:r>
              <a:rPr lang="en-US" sz="2400" dirty="0" err="1" smtClean="0">
                <a:solidFill>
                  <a:srgbClr val="4F81BD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Calibri"/>
                <a:ea typeface="MS PGothic" charset="0"/>
                <a:cs typeface="Calibri"/>
              </a:rPr>
              <a:t>pnictides</a:t>
            </a:r>
            <a:r>
              <a:rPr lang="en-US" sz="2400" dirty="0" smtClean="0">
                <a:solidFill>
                  <a:srgbClr val="4F81BD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Calibri"/>
                <a:ea typeface="MS PGothic" charset="0"/>
                <a:cs typeface="Calibri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7578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Tulane/UNO collaboration: Unusual interplay between magnetism </a:t>
            </a:r>
            <a: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and 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superconductivity in iron </a:t>
            </a:r>
            <a:r>
              <a:rPr lang="en-US" sz="2000" dirty="0" err="1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chalcogenide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 Fe1.02 (Te1-x  Sex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3246" y="6288931"/>
            <a:ext cx="379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MS PGothic" charset="0"/>
                <a:cs typeface="Calibri"/>
              </a:rPr>
              <a:t>Liu et al., Nature Materials 9, 716 (2010).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9434" y="3335463"/>
            <a:ext cx="3233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Bulk superconductivity occurs only when the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(</a:t>
            </a:r>
            <a:r>
              <a:rPr lang="el-GR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π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0) magnetic correlations  are strongly suppressed and spin fluctuations near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(</a:t>
            </a:r>
            <a:r>
              <a:rPr lang="el-GR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π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l-GR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π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)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become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dominant.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3876" y="102874"/>
            <a:ext cx="8519057" cy="47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defRPr/>
            </a:pPr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Focus 3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948" y="528934"/>
            <a:ext cx="7052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  <a:latin typeface="Arial"/>
                <a:ea typeface="MS PGothic" charset="0"/>
                <a:cs typeface="Arial"/>
              </a:rPr>
              <a:t>Superconducting Materials</a:t>
            </a:r>
            <a:endParaRPr lang="en-US" sz="2000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62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69" y="117499"/>
            <a:ext cx="7498796" cy="1182244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New F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ocus: Low Energy Electron Diffraction: </a:t>
            </a:r>
            <a:b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Inverse Problem for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Structural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etermination </a:t>
            </a: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(LI/LA-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SiGMA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seed funded)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126" y="1582767"/>
            <a:ext cx="400761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Surface Probe: I vs. V curves contain structural information.</a:t>
            </a:r>
          </a:p>
          <a:p>
            <a:pPr>
              <a:spcAft>
                <a:spcPts val="60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Since new complex materials have </a:t>
            </a:r>
            <a:r>
              <a:rPr lang="en-US" sz="19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many</a:t>
            </a:r>
            <a:r>
              <a:rPr lang="en-US" sz="19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atoms in the unit cell:  extract the structure is  computationally challenging.</a:t>
            </a:r>
            <a:endParaRPr lang="en-US" sz="19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" t="5514" b="10986"/>
          <a:stretch/>
        </p:blipFill>
        <p:spPr>
          <a:xfrm>
            <a:off x="1826935" y="3568071"/>
            <a:ext cx="2361917" cy="1504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8691" y="4543836"/>
            <a:ext cx="1113990" cy="51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MS PGothic" charset="0"/>
                <a:cs typeface="Calibri"/>
              </a:rPr>
              <a:t>Manuel at SURF, LSU</a:t>
            </a:r>
            <a:endParaRPr lang="en-US" sz="1500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536" y="5464641"/>
            <a:ext cx="3957771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Better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inverse problem techniques will improve material characterization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052828" y="1089373"/>
            <a:ext cx="3940782" cy="5097402"/>
            <a:chOff x="762000" y="445177"/>
            <a:chExt cx="4781000" cy="6184223"/>
          </a:xfrm>
        </p:grpSpPr>
        <p:grpSp>
          <p:nvGrpSpPr>
            <p:cNvPr id="20" name="Group 19"/>
            <p:cNvGrpSpPr/>
            <p:nvPr/>
          </p:nvGrpSpPr>
          <p:grpSpPr>
            <a:xfrm>
              <a:off x="762000" y="1898845"/>
              <a:ext cx="3159151" cy="4730555"/>
              <a:chOff x="5785593" y="1213045"/>
              <a:chExt cx="3159151" cy="4730555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5593" y="3276601"/>
                <a:ext cx="3159151" cy="266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295" y="1213045"/>
                <a:ext cx="1736105" cy="1737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5" name="Elbow Connector 24"/>
              <p:cNvCxnSpPr>
                <a:stCxn id="23" idx="1"/>
                <a:endCxn id="24" idx="1"/>
              </p:cNvCxnSpPr>
              <p:nvPr/>
            </p:nvCxnSpPr>
            <p:spPr>
              <a:xfrm rot="10800000" flipH="1">
                <a:off x="5785593" y="2082025"/>
                <a:ext cx="250702" cy="2528076"/>
              </a:xfrm>
              <a:prstGeom prst="bentConnector3">
                <a:avLst>
                  <a:gd name="adj1" fmla="val -91184"/>
                </a:avLst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445177"/>
              <a:ext cx="2647400" cy="2511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 flipV="1">
              <a:off x="2286000" y="2438400"/>
              <a:ext cx="1087425" cy="4422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7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24464"/>
              </p:ext>
            </p:extLst>
          </p:nvPr>
        </p:nvGraphicFramePr>
        <p:xfrm>
          <a:off x="508000" y="1203126"/>
          <a:ext cx="7230535" cy="39053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87305"/>
                <a:gridCol w="468646"/>
                <a:gridCol w="468646"/>
                <a:gridCol w="468646"/>
                <a:gridCol w="468646"/>
                <a:gridCol w="468646"/>
              </a:tblGrid>
              <a:tr h="44718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57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Address the bottlenecks and numerical instabilities in the parquet equations by employing better parallel linear systems solvers and develop multiband parquet codes.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Incorporate </a:t>
                      </a:r>
                      <a:r>
                        <a:rPr lang="en-US" sz="1400" dirty="0" err="1" smtClean="0"/>
                        <a:t>Ramanujam’s</a:t>
                      </a:r>
                      <a:r>
                        <a:rPr lang="en-US" sz="1400" dirty="0" smtClean="0"/>
                        <a:t> advanced tensor rotation and contraction methods (Tensor Contraction </a:t>
                      </a:r>
                      <a:r>
                        <a:rPr lang="fr-FR" sz="1400" dirty="0" err="1" smtClean="0"/>
                        <a:t>Engine</a:t>
                      </a:r>
                      <a:r>
                        <a:rPr lang="fr-FR" sz="1400" dirty="0" smtClean="0"/>
                        <a:t>) </a:t>
                      </a:r>
                      <a:r>
                        <a:rPr lang="fr-FR" sz="1400" dirty="0" err="1" smtClean="0"/>
                        <a:t>into</a:t>
                      </a:r>
                      <a:r>
                        <a:rPr lang="fr-FR" sz="1400" dirty="0" smtClean="0"/>
                        <a:t> parquet codes.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Use hybrid QMC to address the origin of the QCP and competing order in </a:t>
                      </a:r>
                      <a:r>
                        <a:rPr lang="en-US" sz="1400" dirty="0" err="1" smtClean="0"/>
                        <a:t>cuprate</a:t>
                      </a:r>
                      <a:r>
                        <a:rPr lang="en-US" sz="1400" dirty="0" smtClean="0"/>
                        <a:t> models.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Study </a:t>
                      </a:r>
                      <a:r>
                        <a:rPr lang="en-US" sz="1400" dirty="0" err="1" smtClean="0"/>
                        <a:t>overscreening</a:t>
                      </a:r>
                      <a:r>
                        <a:rPr lang="en-US" sz="1400" dirty="0" smtClean="0"/>
                        <a:t> in </a:t>
                      </a:r>
                      <a:r>
                        <a:rPr lang="en-US" sz="1400" dirty="0" err="1" smtClean="0"/>
                        <a:t>pnictide</a:t>
                      </a:r>
                      <a:r>
                        <a:rPr lang="en-US" sz="1400" dirty="0" smtClean="0"/>
                        <a:t> models using new Hyper-GGA </a:t>
                      </a:r>
                      <a:r>
                        <a:rPr lang="en-US" sz="1400" dirty="0" err="1" smtClean="0"/>
                        <a:t>functionals</a:t>
                      </a:r>
                      <a:r>
                        <a:rPr lang="en-US" sz="1400" dirty="0" smtClean="0"/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Use methods that combine LDA models obtained from </a:t>
                      </a:r>
                      <a:r>
                        <a:rPr lang="en-US" sz="1400" dirty="0" err="1" smtClean="0"/>
                        <a:t>downfolding</a:t>
                      </a:r>
                      <a:r>
                        <a:rPr lang="en-US" sz="1400" dirty="0" smtClean="0"/>
                        <a:t> and DCA/MSMB to study correlation and phonon effects in the </a:t>
                      </a:r>
                      <a:r>
                        <a:rPr lang="en-US" sz="1400" dirty="0" err="1" smtClean="0"/>
                        <a:t>pnictides</a:t>
                      </a:r>
                      <a:r>
                        <a:rPr lang="en-US" sz="1400" dirty="0" smtClean="0"/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50802" y="0"/>
            <a:ext cx="8229600" cy="66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SD1 Focus 3 Milestones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94223" y="1809505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695" y="1892378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402690" y="3256263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0695" y="332324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402691" y="3827692"/>
            <a:ext cx="373996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402690" y="4493447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50695" y="3941312"/>
            <a:ext cx="952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Behind*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0695" y="4567850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402689" y="2595865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0695" y="2671311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1986" y="5308335"/>
            <a:ext cx="5180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Additional time was required to test the Hyper-GGA functional before porting it to Solid State codes.</a:t>
            </a:r>
          </a:p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 </a:t>
            </a:r>
          </a:p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Testing is almost complete &amp; porting will take place </a:t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in the 2</a:t>
            </a:r>
            <a:r>
              <a:rPr lang="en-US" sz="1600" baseline="300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nd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 year of the award.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986" y="5300458"/>
            <a:ext cx="2087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*Challenge/Barrier:  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/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Mitigation Plan:  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80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94295" y="3282471"/>
            <a:ext cx="6400800" cy="1143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The </a:t>
            </a:r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goal of this SD is to 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use DFT </a:t>
            </a:r>
            <a:r>
              <a:rPr lang="en-US" sz="1800" dirty="0" err="1" smtClean="0">
                <a:solidFill>
                  <a:schemeClr val="accent2"/>
                </a:solidFill>
                <a:latin typeface="Calibri"/>
                <a:cs typeface="Calibri"/>
              </a:rPr>
              <a:t>functionals</a:t>
            </a:r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, reactive 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force </a:t>
            </a:r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fields, and 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Monte Carlo and Molecular Dynamics methods to study materials for the generation, conversion, and storage of energy.</a:t>
            </a:r>
            <a:endParaRPr lang="en-US" sz="18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26397" y="2062398"/>
            <a:ext cx="649827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r>
              <a:rPr lang="en-US" sz="2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Energy Materials</a:t>
            </a:r>
            <a:endParaRPr lang="en-US" sz="1100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endParaRPr lang="en-US" sz="1100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Ramu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Ramachandran</a:t>
            </a: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endParaRPr lang="en-US" altLang="ja-JP" sz="2800" dirty="0" smtClean="0">
              <a:solidFill>
                <a:srgbClr val="40404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6382" y="4368909"/>
            <a:ext cx="130741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MS PGothic" charset="0"/>
                <a:cs typeface="MS PGothic" charset="0"/>
              </a:rPr>
              <a:t>FOCUS 1</a:t>
            </a:r>
            <a:endParaRPr 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MS PGothic" charset="0"/>
              <a:cs typeface="MS P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6382" y="4749488"/>
            <a:ext cx="26831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Electrochemical capacitors and fuel cell electrodes</a:t>
            </a:r>
            <a:endParaRPr lang="en-US" sz="1600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6382" y="5479634"/>
            <a:ext cx="130741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MS PGothic" charset="0"/>
                <a:cs typeface="MS PGothic" charset="0"/>
              </a:rPr>
              <a:t>FOCUS 2</a:t>
            </a:r>
            <a:endParaRPr 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MS PGothic" charset="0"/>
              <a:cs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6382" y="5830637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Hydrogen storage materials</a:t>
            </a:r>
            <a:endParaRPr lang="en-US" sz="1600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992" y="4453395"/>
            <a:ext cx="130741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MS PGothic" charset="0"/>
                <a:cs typeface="MS PGothic" charset="0"/>
              </a:rPr>
              <a:t>FOCUS 3</a:t>
            </a:r>
            <a:endParaRPr 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MS PGothic" charset="0"/>
              <a:cs typeface="MS P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3651" y="4832032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Catalyst materials</a:t>
            </a:r>
            <a:endParaRPr lang="en-US" sz="1600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6445" y="5350233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MS PGothic" charset="0"/>
                <a:cs typeface="MS PGothic" charset="0"/>
              </a:rPr>
              <a:t>New FOCUS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a typeface="MS PGothic" charset="0"/>
              <a:cs typeface="MS PGothic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4251" y="57994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Lithium ion batteries</a:t>
            </a:r>
            <a:endParaRPr lang="en-US" sz="1600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5" name="Picture 19" descr="LA-SiGMA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99" y="281901"/>
            <a:ext cx="5345256" cy="15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04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267200"/>
            <a:ext cx="8229600" cy="20574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>
                <a:ea typeface="+mn-ea"/>
                <a:cs typeface="+mn-cs"/>
              </a:rPr>
              <a:t>Michael </a:t>
            </a:r>
            <a:r>
              <a:rPr lang="en-US" sz="2200" dirty="0" err="1" smtClean="0">
                <a:ea typeface="+mn-ea"/>
                <a:cs typeface="+mn-cs"/>
              </a:rPr>
              <a:t>Khonsari</a:t>
            </a:r>
            <a:endParaRPr lang="en-US" sz="2200" dirty="0" smtClean="0">
              <a:ea typeface="+mn-ea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Louisiana EPSCoR Project Director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Associate Commissioner for Sponsored Programs Research &amp; Development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Louisiana Board of Regents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7467600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595959"/>
                </a:solidFill>
              </a:rPr>
              <a:t>Louisiana’s Research Infrastructure Improvement Strategy</a:t>
            </a:r>
            <a:br>
              <a:rPr lang="en-US" sz="2800" b="1" dirty="0" smtClean="0">
                <a:solidFill>
                  <a:srgbClr val="595959"/>
                </a:solidFill>
              </a:rPr>
            </a:br>
            <a:r>
              <a:rPr lang="en-US" sz="2800" b="1" dirty="0" smtClean="0">
                <a:solidFill>
                  <a:srgbClr val="595959"/>
                </a:solidFill>
              </a:rPr>
              <a:t>2010-2015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590800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31859C"/>
                </a:solidFill>
                <a:latin typeface="+mn-lt"/>
              </a:rPr>
              <a:t>Project Overview</a:t>
            </a:r>
            <a:endParaRPr lang="en-US" sz="3600" dirty="0">
              <a:solidFill>
                <a:srgbClr val="31859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636" y="742367"/>
            <a:ext cx="5292784" cy="835872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The July 14 report in Road &amp; Track magazine almost completely captures the foci of Science Driver 2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069" y="4935103"/>
            <a:ext cx="38793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1905:  Energy sources: </a:t>
            </a:r>
            <a:b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</a:b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Electricity, Steam, Gasoline</a:t>
            </a:r>
          </a:p>
          <a:p>
            <a:pPr marL="739775">
              <a:spcBef>
                <a:spcPts val="600"/>
              </a:spcBef>
            </a:pP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Environmental Concern: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Horse manure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832" y="4935103"/>
            <a:ext cx="47761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25" indent="-682625">
              <a:spcBef>
                <a:spcPts val="1200"/>
              </a:spcBef>
            </a:pPr>
            <a:r>
              <a:rPr lang="en-US" b="1" dirty="0">
                <a:solidFill>
                  <a:srgbClr val="1F497D"/>
                </a:solidFill>
                <a:ea typeface="MS PGothic" charset="0"/>
                <a:cs typeface="MS PGothic" charset="0"/>
              </a:rPr>
              <a:t>2011:  </a:t>
            </a:r>
            <a: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>Energy </a:t>
            </a:r>
            <a:r>
              <a:rPr lang="en-US" b="1" dirty="0">
                <a:solidFill>
                  <a:srgbClr val="1F497D"/>
                </a:solidFill>
                <a:ea typeface="MS PGothic" charset="0"/>
                <a:cs typeface="MS PGothic" charset="0"/>
              </a:rPr>
              <a:t>sources: </a:t>
            </a:r>
            <a: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/>
            </a:r>
            <a:b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</a:br>
            <a:r>
              <a:rPr lang="en-US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>Electricity</a:t>
            </a:r>
            <a:r>
              <a:rPr lang="en-US" dirty="0">
                <a:solidFill>
                  <a:srgbClr val="1F497D"/>
                </a:solidFill>
                <a:ea typeface="MS PGothic" charset="0"/>
                <a:cs typeface="MS PGothic" charset="0"/>
              </a:rPr>
              <a:t>, Hydrogen, Alternate Fuels</a:t>
            </a:r>
          </a:p>
          <a:p>
            <a:pPr marL="682625">
              <a:spcBef>
                <a:spcPts val="600"/>
              </a:spcBef>
            </a:pPr>
            <a: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>Environmental </a:t>
            </a:r>
            <a:r>
              <a:rPr lang="en-US" b="1" dirty="0">
                <a:solidFill>
                  <a:srgbClr val="1F497D"/>
                </a:solidFill>
                <a:ea typeface="MS PGothic" charset="0"/>
                <a:cs typeface="MS PGothic" charset="0"/>
              </a:rPr>
              <a:t>Concern: </a:t>
            </a:r>
            <a:r>
              <a:rPr lang="en-US" dirty="0">
                <a:solidFill>
                  <a:srgbClr val="1F497D"/>
                </a:solidFill>
                <a:ea typeface="MS PGothic" charset="0"/>
                <a:cs typeface="MS PGothic" charset="0"/>
              </a:rPr>
              <a:t>Green House gases</a:t>
            </a:r>
          </a:p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4" y="349117"/>
            <a:ext cx="1580515" cy="411860"/>
          </a:xfrm>
          <a:prstGeom prst="rect">
            <a:avLst/>
          </a:prstGeom>
          <a:ln w="7620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 b="2661"/>
          <a:stretch/>
        </p:blipFill>
        <p:spPr>
          <a:xfrm>
            <a:off x="3059152" y="1770054"/>
            <a:ext cx="5125938" cy="2869235"/>
          </a:xfrm>
          <a:prstGeom prst="rect">
            <a:avLst/>
          </a:prstGeom>
          <a:ln w="28575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2913074" y="1916176"/>
            <a:ext cx="1728985" cy="2328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7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SD2 Research Themes</a:t>
            </a:r>
          </a:p>
        </p:txBody>
      </p:sp>
      <p:sp>
        <p:nvSpPr>
          <p:cNvPr id="40" name="Trapezoid 39"/>
          <p:cNvSpPr/>
          <p:nvPr/>
        </p:nvSpPr>
        <p:spPr>
          <a:xfrm rot="7632523">
            <a:off x="2179742" y="1430154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rapezoid 40"/>
          <p:cNvSpPr/>
          <p:nvPr/>
        </p:nvSpPr>
        <p:spPr>
          <a:xfrm rot="13967477" flipH="1">
            <a:off x="5303942" y="1430154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rapezoid 43"/>
          <p:cNvSpPr/>
          <p:nvPr/>
        </p:nvSpPr>
        <p:spPr>
          <a:xfrm>
            <a:off x="3575154" y="3790767"/>
            <a:ext cx="1447800" cy="1490862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449530" y="990079"/>
            <a:ext cx="2269631" cy="173493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5501601" y="1540817"/>
            <a:ext cx="2196637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Hydrogen Storage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LA Tech,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81884" y="1142478"/>
            <a:ext cx="2138616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780827" y="1478044"/>
            <a:ext cx="2164687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Electrochemical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UNO, LA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Tech,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Xavier,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3181324" y="4965114"/>
            <a:ext cx="2137179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3203399" y="5285518"/>
            <a:ext cx="213181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Metal Oxide Catalysts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LA Tech,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LSU, Xavier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011399" y="2596378"/>
            <a:ext cx="2458182" cy="1804975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 bwMode="auto">
          <a:xfrm>
            <a:off x="3136999" y="3255250"/>
            <a:ext cx="225351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Energy Materials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174" y="2846209"/>
            <a:ext cx="238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CNT forest-based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supercapacitors</a:t>
            </a:r>
            <a:endParaRPr lang="en-US" sz="1600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/>
                <a:ea typeface="MS PGothic" charset="0"/>
                <a:cs typeface="Calibri"/>
              </a:rPr>
              <a:t>Lithium ion batteries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5306" y="2955075"/>
            <a:ext cx="2383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Role of dopants in metal hydrides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Direct imaging of H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storage materials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8204" y="5163249"/>
            <a:ext cx="3805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Transferable force fields for </a:t>
            </a:r>
            <a:b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metal oxides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DFT studies of catalytic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reactions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Plans to develop reactive force fields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28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58" y="111127"/>
            <a:ext cx="7826489" cy="72315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 1:</a:t>
            </a:r>
            <a:b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Electrochemical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capacitors and fuel cell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electrodes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74113" y="1201666"/>
            <a:ext cx="3629966" cy="5287466"/>
          </a:xfrm>
        </p:spPr>
        <p:txBody>
          <a:bodyPr>
            <a:noAutofit/>
          </a:bodyPr>
          <a:lstStyle/>
          <a:p>
            <a:pPr marL="227013" indent="-227013">
              <a:spcBef>
                <a:spcPts val="600"/>
              </a:spcBef>
              <a:spcAft>
                <a:spcPts val="1800"/>
              </a:spcAft>
            </a:pPr>
            <a:r>
              <a:rPr lang="en-US" sz="1800" dirty="0" smtClean="0">
                <a:ea typeface="ＭＳ Ｐゴシック" pitchFamily="34" charset="-128"/>
              </a:rPr>
              <a:t>Realistic simulations of the role of molecular interactions in electrochemical capacitance are rare.</a:t>
            </a:r>
          </a:p>
          <a:p>
            <a:pPr marL="231775" indent="-231775"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ea typeface="ＭＳ Ｐゴシック" pitchFamily="34" charset="-128"/>
              </a:rPr>
              <a:t>Intrinsic (or quantum) capacitance depends on electron correlation effects that have been neglected in historical discussions of this phenomenon. </a:t>
            </a:r>
            <a:endParaRPr lang="en-US" sz="1800" dirty="0" smtClean="0">
              <a:ea typeface="ＭＳ Ｐゴシック" pitchFamily="34" charset="-128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b="1" dirty="0" smtClean="0">
                <a:ea typeface="ＭＳ Ｐゴシック" pitchFamily="34" charset="-128"/>
              </a:rPr>
              <a:t>Novel aspect: </a:t>
            </a:r>
          </a:p>
          <a:p>
            <a:pPr marL="231775" indent="-231775">
              <a:spcBef>
                <a:spcPts val="600"/>
              </a:spcBef>
              <a:spcAft>
                <a:spcPts val="1200"/>
              </a:spcAft>
            </a:pPr>
            <a:r>
              <a:rPr lang="en-US" sz="1800" dirty="0" smtClean="0"/>
              <a:t>Focus </a:t>
            </a:r>
            <a:r>
              <a:rPr lang="en-US" sz="1800" dirty="0"/>
              <a:t>on the energetics </a:t>
            </a:r>
            <a:r>
              <a:rPr lang="en-US" sz="1800" dirty="0" smtClean="0"/>
              <a:t>allows intrinsic </a:t>
            </a:r>
            <a:r>
              <a:rPr lang="en-US" sz="1800" dirty="0"/>
              <a:t>capacitance </a:t>
            </a:r>
            <a:r>
              <a:rPr lang="en-US" sz="1800" dirty="0" smtClean="0"/>
              <a:t>to stand </a:t>
            </a:r>
            <a:r>
              <a:rPr lang="en-US" sz="1800" dirty="0"/>
              <a:t>out, </a:t>
            </a:r>
            <a:r>
              <a:rPr lang="en-US" sz="1800" dirty="0" smtClean="0"/>
              <a:t>helping to shed light on </a:t>
            </a:r>
            <a:r>
              <a:rPr lang="en-US" sz="1800" dirty="0"/>
              <a:t>its dependence </a:t>
            </a:r>
            <a:r>
              <a:rPr lang="en-US" sz="1800" dirty="0" smtClean="0"/>
              <a:t>on quantum aspects like electron correlation.</a:t>
            </a: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43" y="1831216"/>
            <a:ext cx="485331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177214" y="981091"/>
            <a:ext cx="4454889" cy="4179384"/>
          </a:xfrm>
        </p:spPr>
        <p:txBody>
          <a:bodyPr>
            <a:noAutofit/>
          </a:bodyPr>
          <a:lstStyle/>
          <a:p>
            <a:pPr marL="231775" indent="-231775">
              <a:spcBef>
                <a:spcPts val="600"/>
              </a:spcBef>
              <a:spcAft>
                <a:spcPts val="2400"/>
              </a:spcAft>
            </a:pPr>
            <a:r>
              <a:rPr lang="en-US" sz="1800" dirty="0" smtClean="0">
                <a:ea typeface="ＭＳ Ｐゴシック" pitchFamily="34" charset="-128"/>
              </a:rPr>
              <a:t>Initial computations suggest that the filling of nanotube forests by propylene carbonate (PC) is thermodynamically unfavorable</a:t>
            </a:r>
            <a:r>
              <a:rPr lang="en-US" sz="1800" dirty="0">
                <a:ea typeface="ＭＳ Ｐゴシック" pitchFamily="34" charset="-128"/>
              </a:rPr>
              <a:t>. This is contradicted by experimental results</a:t>
            </a:r>
            <a:r>
              <a:rPr lang="en-US" sz="1800" dirty="0" smtClean="0">
                <a:ea typeface="ＭＳ Ｐゴシック" pitchFamily="34" charset="-128"/>
              </a:rPr>
              <a:t>.</a:t>
            </a:r>
          </a:p>
          <a:p>
            <a:pPr marL="231775" indent="-231775">
              <a:spcBef>
                <a:spcPts val="600"/>
              </a:spcBef>
              <a:spcAft>
                <a:spcPts val="2400"/>
              </a:spcAft>
            </a:pPr>
            <a:r>
              <a:rPr lang="en-US" sz="1800" dirty="0" smtClean="0">
                <a:ea typeface="ＭＳ Ｐゴシック" pitchFamily="34" charset="-128"/>
              </a:rPr>
              <a:t>Problem traced to poor representation of long range (dispersion) interactions in DFT functionals. </a:t>
            </a:r>
          </a:p>
          <a:p>
            <a:pPr marL="231775" indent="-231775">
              <a:spcBef>
                <a:spcPts val="600"/>
              </a:spcBef>
              <a:spcAft>
                <a:spcPts val="2400"/>
              </a:spcAft>
            </a:pPr>
            <a:r>
              <a:rPr lang="en-US" sz="1800" dirty="0" smtClean="0"/>
              <a:t>The PBE-D </a:t>
            </a:r>
            <a:r>
              <a:rPr lang="en-US" sz="1800" dirty="0"/>
              <a:t>dispersion </a:t>
            </a:r>
            <a:r>
              <a:rPr lang="en-US" sz="1800" dirty="0" smtClean="0"/>
              <a:t>functional is now being employed to study liquid </a:t>
            </a:r>
            <a:r>
              <a:rPr lang="en-US" sz="1800" dirty="0"/>
              <a:t>propylene </a:t>
            </a:r>
            <a:r>
              <a:rPr lang="en-US" sz="1800" dirty="0" smtClean="0"/>
              <a:t>carbonate.  Running on Kraken using </a:t>
            </a:r>
            <a:r>
              <a:rPr lang="en-US" sz="1800" dirty="0" err="1" smtClean="0"/>
              <a:t>Teragrid</a:t>
            </a:r>
            <a:r>
              <a:rPr lang="en-US" sz="1800" dirty="0" smtClean="0"/>
              <a:t> </a:t>
            </a:r>
            <a:r>
              <a:rPr lang="en-US" sz="1800" dirty="0"/>
              <a:t>support. </a:t>
            </a:r>
          </a:p>
        </p:txBody>
      </p:sp>
      <p:pic>
        <p:nvPicPr>
          <p:cNvPr id="54276" name="Picture 3" descr="be06asy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62" y="1167316"/>
            <a:ext cx="3633397" cy="29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311" y="81599"/>
            <a:ext cx="7510831" cy="52767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Interplay between experiment and modeling</a:t>
            </a:r>
            <a:endParaRPr lang="en-US" sz="2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714380" y="2944186"/>
            <a:ext cx="3184394" cy="15406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An example of interplay between experiments and modeling.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ulan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78" y="4272408"/>
            <a:ext cx="4248742" cy="202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4754" y="5406930"/>
            <a:ext cx="4025738" cy="1107996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The role of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long-range interactions and electron correlation in electrochemical capacitance models being clarified.</a:t>
            </a:r>
          </a:p>
        </p:txBody>
      </p:sp>
    </p:spTree>
    <p:extLst>
      <p:ext uri="{BB962C8B-B14F-4D97-AF65-F5344CB8AC3E}">
        <p14:creationId xmlns:p14="http://schemas.microsoft.com/office/powerpoint/2010/main" val="62553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75" y="120451"/>
            <a:ext cx="8229600" cy="6096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SD2 Focus 1 Milestones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35759"/>
              </p:ext>
            </p:extLst>
          </p:nvPr>
        </p:nvGraphicFramePr>
        <p:xfrm>
          <a:off x="473177" y="1555011"/>
          <a:ext cx="7028004" cy="46443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50409"/>
                <a:gridCol w="455519"/>
                <a:gridCol w="455519"/>
                <a:gridCol w="455519"/>
                <a:gridCol w="455519"/>
                <a:gridCol w="455519"/>
              </a:tblGrid>
              <a:tr h="49839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Milestones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Y1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Y2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Y3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Y4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Y5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32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Conduct simulation of pore filling in electrochemical capacitors based on nanowire forests.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39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Incorporate chemical processes in electrochemical simulations to study chemical damage at elevated electric potentials.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Optimize computational efficiency of </a:t>
                      </a:r>
                      <a:r>
                        <a:rPr lang="en-US" sz="1400" dirty="0" err="1" smtClean="0"/>
                        <a:t>ab</a:t>
                      </a:r>
                      <a:r>
                        <a:rPr lang="en-US" sz="1400" dirty="0" smtClean="0"/>
                        <a:t> initio MD techniques.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87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Verify computationally the behavior of quantum capacitance in electrochemical capacitance.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39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Explore additional </a:t>
                      </a:r>
                      <a:r>
                        <a:rPr lang="en-US" sz="1400" dirty="0" err="1" smtClean="0"/>
                        <a:t>nanoforest</a:t>
                      </a:r>
                      <a:r>
                        <a:rPr lang="en-US" sz="1400" dirty="0" smtClean="0"/>
                        <a:t>-based capacitor systems.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39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Predict catalytic sites in </a:t>
                      </a:r>
                      <a:r>
                        <a:rPr lang="en-US" sz="1400" dirty="0" err="1" smtClean="0"/>
                        <a:t>nanotubes</a:t>
                      </a:r>
                      <a:r>
                        <a:rPr lang="en-US" sz="1400" dirty="0" smtClean="0"/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74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Design, build, and test fuel cells and use results to guide new calculations.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93037" y="2207332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222731" y="2113394"/>
            <a:ext cx="667865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222716" y="2768336"/>
            <a:ext cx="667865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223364" y="3429194"/>
            <a:ext cx="667865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225186" y="4043162"/>
            <a:ext cx="1121875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3037" y="2877979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93037" y="3518415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3037" y="4123672"/>
            <a:ext cx="82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9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09618358"/>
              </p:ext>
            </p:extLst>
          </p:nvPr>
        </p:nvGraphicFramePr>
        <p:xfrm>
          <a:off x="632293" y="3369818"/>
          <a:ext cx="8133213" cy="305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7743" y="119808"/>
            <a:ext cx="8519057" cy="47923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 2: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Hydrogen Storage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Materials</a:t>
            </a: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2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597934" y="865318"/>
            <a:ext cx="7976230" cy="2437267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sz="2000" dirty="0" smtClean="0">
                <a:ea typeface="ＭＳ Ｐゴシック" pitchFamily="34" charset="-128"/>
              </a:rPr>
              <a:t>Many challenges have to be overcome to make hydrogen a viable alternative fuel.  </a:t>
            </a:r>
            <a:r>
              <a:rPr lang="en-US" sz="2000" b="1" dirty="0" smtClean="0">
                <a:ea typeface="ＭＳ Ｐゴシック" pitchFamily="34" charset="-128"/>
              </a:rPr>
              <a:t>Progress in the past decade has been disappointing.</a:t>
            </a:r>
          </a:p>
          <a:p>
            <a:pPr>
              <a:spcBef>
                <a:spcPts val="1600"/>
              </a:spcBef>
            </a:pPr>
            <a:r>
              <a:rPr lang="en-US" sz="2000" dirty="0" smtClean="0">
                <a:ea typeface="ＭＳ Ｐゴシック" pitchFamily="34" charset="-128"/>
              </a:rPr>
              <a:t>The most important: finding materials with favorable hydrogen absorption and desorption characteristics.</a:t>
            </a:r>
          </a:p>
          <a:p>
            <a:pPr>
              <a:spcBef>
                <a:spcPts val="1600"/>
              </a:spcBef>
            </a:pPr>
            <a:r>
              <a:rPr lang="en-US" sz="2000" dirty="0" smtClean="0">
                <a:ea typeface="ＭＳ Ｐゴシック" pitchFamily="34" charset="-128"/>
              </a:rPr>
              <a:t>We are developing multi-scale approaches </a:t>
            </a:r>
            <a:r>
              <a:rPr lang="en-US" sz="2000" b="1" dirty="0" smtClean="0">
                <a:ea typeface="ＭＳ Ｐゴシック" pitchFamily="34" charset="-128"/>
              </a:rPr>
              <a:t>coupled with direct imaging </a:t>
            </a:r>
            <a:r>
              <a:rPr lang="en-US" sz="2000" dirty="0" smtClean="0">
                <a:ea typeface="ＭＳ Ｐゴシック" pitchFamily="34" charset="-128"/>
              </a:rPr>
              <a:t>to understand how dopants influence the relevant properties of candidate materials.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43" y="130868"/>
            <a:ext cx="8138057" cy="52408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Role of dopants in complex metal hydrides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7975" y="869615"/>
            <a:ext cx="3814082" cy="4976294"/>
          </a:xfrm>
        </p:spPr>
        <p:txBody>
          <a:bodyPr>
            <a:normAutofit lnSpcReduction="10000"/>
          </a:bodyPr>
          <a:lstStyle/>
          <a:p>
            <a:pPr marL="176213" indent="-176213">
              <a:spcBef>
                <a:spcPts val="1600"/>
              </a:spcBef>
              <a:defRPr/>
            </a:pPr>
            <a:r>
              <a:rPr lang="en-US" sz="1800" dirty="0" smtClean="0"/>
              <a:t>Plane wave DFT methods are used to study the effect of transition metal dopants on light metal hydrides.</a:t>
            </a:r>
          </a:p>
          <a:p>
            <a:pPr marL="176213" indent="-176213">
              <a:spcBef>
                <a:spcPts val="1200"/>
              </a:spcBef>
              <a:defRPr/>
            </a:pPr>
            <a:r>
              <a:rPr lang="en-US" sz="1800" dirty="0" smtClean="0">
                <a:ea typeface="ＭＳ Ｐゴシック" pitchFamily="34" charset="-128"/>
                <a:cs typeface="Arial" charset="0"/>
              </a:rPr>
              <a:t>Titanium </a:t>
            </a:r>
            <a:r>
              <a:rPr lang="en-US" sz="1800" dirty="0">
                <a:ea typeface="ＭＳ Ｐゴシック" pitchFamily="34" charset="-128"/>
                <a:cs typeface="Arial" charset="0"/>
              </a:rPr>
              <a:t>is found to be the best </a:t>
            </a:r>
            <a:r>
              <a:rPr lang="en-US" sz="1800" dirty="0" smtClean="0">
                <a:ea typeface="ＭＳ Ｐゴシック" pitchFamily="34" charset="-128"/>
                <a:cs typeface="Arial" charset="0"/>
              </a:rPr>
              <a:t>dopant.</a:t>
            </a:r>
          </a:p>
          <a:p>
            <a:pPr marL="0" indent="0">
              <a:spcBef>
                <a:spcPts val="1600"/>
              </a:spcBef>
              <a:buNone/>
              <a:defRPr/>
            </a:pPr>
            <a:r>
              <a:rPr lang="en-US" sz="1800" b="1" dirty="0" smtClean="0">
                <a:ea typeface="ＭＳ Ｐゴシック" pitchFamily="34" charset="-128"/>
                <a:cs typeface="Arial" charset="0"/>
              </a:rPr>
              <a:t>Novel aspects: </a:t>
            </a:r>
          </a:p>
          <a:p>
            <a:pPr marL="176213" indent="-176213">
              <a:spcBef>
                <a:spcPts val="600"/>
              </a:spcBef>
              <a:defRPr/>
            </a:pPr>
            <a:r>
              <a:rPr lang="en-US" sz="1800" dirty="0" smtClean="0">
                <a:ea typeface="ＭＳ Ｐゴシック" pitchFamily="34" charset="-128"/>
                <a:cs typeface="Arial" charset="0"/>
              </a:rPr>
              <a:t>Detailed understanding of the role of dopants and adsorption sites in complex formation (e.g., TiMgH</a:t>
            </a:r>
            <a:r>
              <a:rPr lang="en-US" sz="1800" baseline="-25000" dirty="0" smtClean="0">
                <a:ea typeface="ＭＳ Ｐゴシック" pitchFamily="34" charset="-128"/>
                <a:cs typeface="Arial" charset="0"/>
              </a:rPr>
              <a:t>3</a:t>
            </a:r>
            <a:r>
              <a:rPr lang="en-US" sz="1800" dirty="0" smtClean="0">
                <a:ea typeface="ＭＳ Ｐゴシック" pitchFamily="34" charset="-128"/>
                <a:cs typeface="Arial" charset="0"/>
              </a:rPr>
              <a:t> </a:t>
            </a:r>
            <a:r>
              <a:rPr lang="en-US" sz="1800" dirty="0" err="1" smtClean="0">
                <a:ea typeface="ＭＳ Ｐゴシック" pitchFamily="34" charset="-128"/>
                <a:cs typeface="Arial" charset="0"/>
              </a:rPr>
              <a:t>vs</a:t>
            </a:r>
            <a:r>
              <a:rPr lang="en-US" sz="1800" dirty="0" smtClean="0">
                <a:ea typeface="ＭＳ Ｐゴシック" pitchFamily="34" charset="-128"/>
                <a:cs typeface="Arial" charset="0"/>
              </a:rPr>
              <a:t> TiMgH</a:t>
            </a:r>
            <a:r>
              <a:rPr lang="en-US" sz="1800" baseline="-25000" dirty="0" smtClean="0">
                <a:ea typeface="ＭＳ Ｐゴシック" pitchFamily="34" charset="-128"/>
                <a:cs typeface="Arial" charset="0"/>
              </a:rPr>
              <a:t>7</a:t>
            </a:r>
            <a:r>
              <a:rPr lang="en-US" sz="1800" dirty="0" smtClean="0">
                <a:ea typeface="ＭＳ Ｐゴシック" pitchFamily="34" charset="-128"/>
                <a:cs typeface="Arial" charset="0"/>
              </a:rPr>
              <a:t>), percolation of H atoms in the lattice, and hydrogen desorption energies.</a:t>
            </a:r>
          </a:p>
          <a:p>
            <a:pPr marL="176213" indent="-176213">
              <a:spcBef>
                <a:spcPts val="600"/>
              </a:spcBef>
              <a:defRPr/>
            </a:pPr>
            <a:r>
              <a:rPr lang="en-US" sz="1800" dirty="0" smtClean="0">
                <a:ea typeface="ＭＳ Ｐゴシック" pitchFamily="34" charset="-128"/>
                <a:cs typeface="Arial" charset="0"/>
              </a:rPr>
              <a:t>X-ray and neutron tomography of complex metal hydrides </a:t>
            </a:r>
            <a:r>
              <a:rPr lang="en-US" sz="1800" b="1" dirty="0" smtClean="0">
                <a:ea typeface="ＭＳ Ｐゴシック" pitchFamily="34" charset="-128"/>
                <a:cs typeface="Arial" charset="0"/>
              </a:rPr>
              <a:t>in real time </a:t>
            </a:r>
            <a:r>
              <a:rPr lang="en-US" sz="1800" dirty="0" smtClean="0">
                <a:ea typeface="ＭＳ Ｐゴシック" pitchFamily="34" charset="-128"/>
                <a:cs typeface="Arial" charset="0"/>
              </a:rPr>
              <a:t>show activity of various sites – to be compared with simulations.</a:t>
            </a:r>
          </a:p>
          <a:p>
            <a:pPr marL="176213" indent="-176213">
              <a:spcBef>
                <a:spcPts val="1600"/>
              </a:spcBef>
              <a:defRPr/>
            </a:pPr>
            <a:endParaRPr lang="en-US" sz="1800" dirty="0" smtClean="0"/>
          </a:p>
          <a:p>
            <a:pPr lvl="1">
              <a:buFontTx/>
              <a:buNone/>
              <a:defRPr/>
            </a:pPr>
            <a:endParaRPr lang="en-US" sz="18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355291" y="1966883"/>
            <a:ext cx="3792538" cy="1828800"/>
            <a:chOff x="4800600" y="1600200"/>
            <a:chExt cx="3792538" cy="1828800"/>
          </a:xfrm>
        </p:grpSpPr>
        <p:pic>
          <p:nvPicPr>
            <p:cNvPr id="6042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600200"/>
              <a:ext cx="2878138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828800"/>
              <a:ext cx="21907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86000"/>
              <a:ext cx="20002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667000"/>
              <a:ext cx="276225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181600" y="1752600"/>
              <a:ext cx="609600" cy="1169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MS PGothic" charset="0"/>
                </a:rPr>
                <a:t>K</a:t>
              </a:r>
              <a:endPara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MS PGothic" charset="0"/>
              </a:endParaRPr>
            </a:p>
            <a:p>
              <a:pPr>
                <a:defRPr/>
              </a:pPr>
              <a:endPara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MS PGothic" charset="0"/>
              </a:endParaRP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ＭＳ Ｐゴシック" charset="-128"/>
                  <a:cs typeface="MS PGothic" charset="0"/>
                </a:rPr>
                <a:t>Mg</a:t>
              </a:r>
            </a:p>
            <a:p>
              <a:pPr>
                <a:defRPr/>
              </a:pPr>
              <a:endPara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MS PGothic" charset="0"/>
              </a:endParaRP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ＭＳ Ｐゴシック" charset="-128"/>
                  <a:cs typeface="MS PGothic" charset="0"/>
                </a:rPr>
                <a:t>H</a:t>
              </a:r>
            </a:p>
          </p:txBody>
        </p:sp>
      </p:grpSp>
      <p:sp>
        <p:nvSpPr>
          <p:cNvPr id="6" name="AutoShape 4" descr="imap://ramu@mail.latech.edu:143/fetch%3EUID%3E.INBOX%3E183152?part=1.1.2&amp;filename=mc.jpg"/>
          <p:cNvSpPr>
            <a:spLocks noChangeAspect="1" noChangeArrowheads="1"/>
          </p:cNvSpPr>
          <p:nvPr/>
        </p:nvSpPr>
        <p:spPr bwMode="auto">
          <a:xfrm>
            <a:off x="155575" y="-3298825"/>
            <a:ext cx="858202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" name="AutoShape 6" descr="imap://ramu@mail.latech.edu:143/fetch%3EUID%3E.INBOX%3E183152?part=1.1.2&amp;filename=mc.jpg"/>
          <p:cNvSpPr>
            <a:spLocks noChangeAspect="1" noChangeArrowheads="1"/>
          </p:cNvSpPr>
          <p:nvPr/>
        </p:nvSpPr>
        <p:spPr bwMode="auto">
          <a:xfrm>
            <a:off x="307975" y="-3146425"/>
            <a:ext cx="858202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31" y="1859722"/>
            <a:ext cx="3477846" cy="2786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0458" y="4732585"/>
            <a:ext cx="39188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Grand canonical ensemble simulation of KMgH</a:t>
            </a:r>
            <a:r>
              <a:rPr lang="en-US" sz="1300" baseline="-250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3</a:t>
            </a:r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; LSU (</a:t>
            </a:r>
            <a:r>
              <a:rPr lang="en-US" sz="1300" i="1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Hall, Chen</a:t>
            </a:r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) &amp; LA Tech (</a:t>
            </a:r>
            <a:r>
              <a:rPr lang="en-US" sz="1300" i="1" dirty="0" err="1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Mainardi</a:t>
            </a:r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).</a:t>
            </a:r>
            <a:endParaRPr lang="en-US" sz="1300" dirty="0">
              <a:solidFill>
                <a:prstClr val="white">
                  <a:lumMod val="50000"/>
                </a:prstClr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0545" y="1171286"/>
            <a:ext cx="2156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806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MS PGothic" charset="0"/>
                <a:cs typeface="Arial"/>
              </a:rPr>
              <a:t>(</a:t>
            </a:r>
            <a:r>
              <a:rPr lang="en-US" sz="2800" b="1" dirty="0" smtClean="0">
                <a:solidFill>
                  <a:srgbClr val="806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MS PGothic" charset="0"/>
                <a:cs typeface="Arial"/>
              </a:rPr>
              <a:t>Na/K)MgH</a:t>
            </a:r>
            <a:r>
              <a:rPr lang="en-US" sz="2800" b="1" baseline="-25000" dirty="0" smtClean="0">
                <a:solidFill>
                  <a:srgbClr val="806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MS PGothic" charset="0"/>
                <a:cs typeface="Arial"/>
              </a:rPr>
              <a:t>3</a:t>
            </a:r>
            <a:endParaRPr lang="en-US" sz="2800" dirty="0">
              <a:solidFill>
                <a:srgbClr val="806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MS PGothic" charset="0"/>
              <a:cs typeface="MS PGothic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8164" y="5693216"/>
            <a:ext cx="5941710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Synergy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between real-time imaging and simulation leading to an improved understanding of complex metal hydrides.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85" y="80515"/>
            <a:ext cx="8229600" cy="5334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SD2 Focus 2 Milestones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494215"/>
              </p:ext>
            </p:extLst>
          </p:nvPr>
        </p:nvGraphicFramePr>
        <p:xfrm>
          <a:off x="593826" y="1085803"/>
          <a:ext cx="7000884" cy="38422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32079"/>
                <a:gridCol w="453761"/>
                <a:gridCol w="453761"/>
                <a:gridCol w="453761"/>
                <a:gridCol w="453761"/>
                <a:gridCol w="453761"/>
              </a:tblGrid>
              <a:tr h="44123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2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Extend the AVUS-HR, Gibbs, expanded ensemble methods to hydrogen in solids and locate </a:t>
                      </a:r>
                      <a:r>
                        <a:rPr lang="en-US" sz="1400" dirty="0" err="1" smtClean="0"/>
                        <a:t>spinodal</a:t>
                      </a:r>
                      <a:r>
                        <a:rPr lang="en-US" sz="1400" dirty="0" smtClean="0"/>
                        <a:t> points; calculate free energies of 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uptake in </a:t>
                      </a:r>
                      <a:r>
                        <a:rPr lang="en-US" sz="1400" dirty="0" err="1" smtClean="0"/>
                        <a:t>LiH</a:t>
                      </a:r>
                      <a:r>
                        <a:rPr lang="en-US" sz="1400" baseline="-25000" dirty="0" err="1" smtClean="0"/>
                        <a:t>x</a:t>
                      </a:r>
                      <a:r>
                        <a:rPr lang="en-US" sz="1400" dirty="0" smtClean="0"/>
                        <a:t> and other storage materials.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98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Use existing force fields to calculate 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uptake in bulk alloys; develop new force fields for new and existing alloys.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45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Develop finite element model to track 3D microstructure evolution and finite difference models for ionic diffusion rates using distances and times provided by experiments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59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Perform X-ray </a:t>
                      </a:r>
                      <a:r>
                        <a:rPr lang="en-US" sz="1400" dirty="0" err="1" smtClean="0"/>
                        <a:t>nanotomography</a:t>
                      </a:r>
                      <a:r>
                        <a:rPr lang="en-US" sz="1400" dirty="0" smtClean="0"/>
                        <a:t> imaging of H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uptake in bulk alloys using Argonne’s Advanced Photon Source (APS), and neutron tomography at NIST.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X</a:t>
                      </a:r>
                      <a:endParaRPr lang="en-US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6623" y="5282995"/>
            <a:ext cx="2287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Challenge/Barrier:  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/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Mitigation plan:  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0466" y="1848555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23213" y="1740717"/>
            <a:ext cx="61195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31833" y="2540080"/>
            <a:ext cx="61195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336304" y="3370747"/>
            <a:ext cx="883403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323845" y="4211854"/>
            <a:ext cx="61195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0466" y="2607982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50466" y="3398713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0466" y="4349189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4102" y="5282995"/>
            <a:ext cx="4762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Dobbins (LA Tech; X-ray </a:t>
            </a:r>
            <a:r>
              <a:rPr lang="en-US" sz="1600" dirty="0" err="1" smtClean="0">
                <a:solidFill>
                  <a:srgbClr val="4F81BD"/>
                </a:solidFill>
                <a:ea typeface="MS PGothic" charset="0"/>
                <a:cs typeface="MS PGothic" charset="0"/>
              </a:rPr>
              <a:t>nanotomography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) on extended leave during Y1.</a:t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Les Butler (LSU) providing imaging experiments; will re-evaluate the research direction in Y2 or Y3.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99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fa-Al2O3-unit-cell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726805">
            <a:off x="5089161" y="380550"/>
            <a:ext cx="4087405" cy="3238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4269">
            <a:off x="1972108" y="4096534"/>
            <a:ext cx="2672438" cy="320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75" y="975703"/>
            <a:ext cx="5306925" cy="358752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/>
              <a:t>Metal oxide catalysts are critical </a:t>
            </a:r>
            <a:r>
              <a:rPr lang="en-US" sz="1800" dirty="0"/>
              <a:t>for Fischer-</a:t>
            </a:r>
            <a:r>
              <a:rPr lang="en-US" sz="1800" dirty="0" err="1"/>
              <a:t>Tropsch</a:t>
            </a:r>
            <a:r>
              <a:rPr lang="en-US" sz="1800" dirty="0"/>
              <a:t> type reactions </a:t>
            </a:r>
            <a:r>
              <a:rPr lang="en-US" sz="1800" dirty="0" smtClean="0"/>
              <a:t>that lead to </a:t>
            </a:r>
            <a:r>
              <a:rPr lang="en-US" sz="1800" b="1" dirty="0" smtClean="0"/>
              <a:t>energy-dense liquid fuels</a:t>
            </a:r>
            <a:r>
              <a:rPr lang="en-US" sz="1800" dirty="0" smtClean="0"/>
              <a:t> from low energy density feedstock.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Also interested in metal oxide </a:t>
            </a:r>
            <a:r>
              <a:rPr lang="en-US" sz="1800" b="1" dirty="0" err="1" smtClean="0"/>
              <a:t>nanocluster</a:t>
            </a:r>
            <a:r>
              <a:rPr lang="en-US" sz="1800" b="1" dirty="0" smtClean="0"/>
              <a:t> catalytic processes</a:t>
            </a:r>
            <a:r>
              <a:rPr lang="en-US" sz="1800" dirty="0" smtClean="0"/>
              <a:t> that result in </a:t>
            </a:r>
            <a:r>
              <a:rPr lang="en-US" sz="1800" dirty="0" err="1" smtClean="0"/>
              <a:t>polyaromatic</a:t>
            </a:r>
            <a:r>
              <a:rPr lang="en-US" sz="1800" dirty="0" smtClean="0"/>
              <a:t> species that pose serious health risks.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Need catalyst force fields that can be coupled to reactants and products.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Need </a:t>
            </a:r>
            <a:r>
              <a:rPr lang="en-US" sz="1800" b="1" dirty="0" smtClean="0"/>
              <a:t>reactive</a:t>
            </a:r>
            <a:r>
              <a:rPr lang="en-US" sz="1800" dirty="0" smtClean="0"/>
              <a:t> </a:t>
            </a:r>
            <a:r>
              <a:rPr lang="en-US" sz="1800" b="1" dirty="0" smtClean="0"/>
              <a:t>force fields </a:t>
            </a:r>
            <a:r>
              <a:rPr lang="en-US" sz="1800" dirty="0" smtClean="0"/>
              <a:t>to study reactions on the surfaces at large enough length and time scales.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62400"/>
            <a:ext cx="2321981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6549" y="3396419"/>
            <a:ext cx="82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Al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2</a:t>
            </a:r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O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3</a:t>
            </a:r>
            <a:endParaRPr lang="en-US" baseline="-250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5120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Fe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2</a:t>
            </a:r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O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3</a:t>
            </a:r>
            <a:endParaRPr lang="en-US" baseline="-250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0700" y="56967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504D"/>
                </a:solidFill>
                <a:ea typeface="MS PGothic" charset="0"/>
                <a:cs typeface="MS PGothic" charset="0"/>
              </a:rPr>
              <a:t>FeO</a:t>
            </a:r>
            <a:endParaRPr lang="en-US" baseline="-250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743" y="119808"/>
            <a:ext cx="8519057" cy="47923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 3: 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Catalyst </a:t>
            </a: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Materials</a:t>
            </a:r>
            <a:endParaRPr lang="en-US" sz="2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87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2523" r="14768" b="7740"/>
          <a:stretch/>
        </p:blipFill>
        <p:spPr>
          <a:xfrm>
            <a:off x="3845312" y="1210390"/>
            <a:ext cx="4779688" cy="4309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0" y="8631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Force field development for metal oxide catalysts</a:t>
            </a:r>
            <a:endParaRPr lang="en-US" sz="2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36" y="1085251"/>
            <a:ext cx="3186313" cy="5313921"/>
          </a:xfrm>
        </p:spPr>
        <p:txBody>
          <a:bodyPr>
            <a:noAutofit/>
          </a:bodyPr>
          <a:lstStyle/>
          <a:p>
            <a:pPr marL="231775" indent="-231775"/>
            <a:r>
              <a:rPr lang="en-US" sz="1800" dirty="0" smtClean="0"/>
              <a:t>Several DFT-based force fields (nonreactive) currently under development.</a:t>
            </a:r>
          </a:p>
          <a:p>
            <a:pPr marL="231775" indent="-231775">
              <a:spcBef>
                <a:spcPts val="600"/>
              </a:spcBef>
            </a:pPr>
            <a:r>
              <a:rPr lang="en-US" sz="1800" dirty="0" smtClean="0"/>
              <a:t>DFT studies of catalytic reactions also underway to </a:t>
            </a:r>
            <a:r>
              <a:rPr lang="en-US" sz="1800" u="sng" dirty="0" smtClean="0"/>
              <a:t>guide reactive force field development.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b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/>
              <a:t>Novel aspect:</a:t>
            </a:r>
          </a:p>
          <a:p>
            <a:pPr marL="231775" indent="-231775">
              <a:spcBef>
                <a:spcPts val="600"/>
              </a:spcBef>
            </a:pPr>
            <a:r>
              <a:rPr lang="en-US" sz="1800" dirty="0" smtClean="0"/>
              <a:t>Empirical Valence Bond (EVB) </a:t>
            </a:r>
            <a:r>
              <a:rPr lang="en-US" sz="1800" dirty="0"/>
              <a:t>theory to construct reactive force </a:t>
            </a:r>
            <a:r>
              <a:rPr lang="en-US" sz="1800" dirty="0" smtClean="0"/>
              <a:t>fields.</a:t>
            </a:r>
          </a:p>
          <a:p>
            <a:pPr marL="231775" indent="-231775">
              <a:spcBef>
                <a:spcPts val="600"/>
              </a:spcBef>
            </a:pPr>
            <a:r>
              <a:rPr lang="en-US" sz="1800" dirty="0" smtClean="0"/>
              <a:t>Expect simpler development and smoother potentials than the </a:t>
            </a:r>
            <a:r>
              <a:rPr lang="en-US" sz="1800" dirty="0" err="1" smtClean="0"/>
              <a:t>ReaxFF</a:t>
            </a:r>
            <a:r>
              <a:rPr lang="en-US" sz="1800" dirty="0" smtClean="0"/>
              <a:t> approach of the Goddard group (Caltech).</a:t>
            </a:r>
            <a:endParaRPr lang="en-US" sz="1800" dirty="0"/>
          </a:p>
          <a:p>
            <a:pPr marL="231775" indent="-231775">
              <a:spcBef>
                <a:spcPts val="600"/>
              </a:spcBef>
            </a:pPr>
            <a:endParaRPr lang="en-US" sz="1800" dirty="0" smtClean="0"/>
          </a:p>
        </p:txBody>
      </p:sp>
      <p:sp>
        <p:nvSpPr>
          <p:cNvPr id="4" name="AutoShape 2" descr="imap://ramu@imap.latech.edu:143/fetch%3EUID%3E.INBOX%3E185159?part=1.2&amp;type=image/png&amp;filename=enerre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AutoShape 4" descr="imap://ramu@imap.latech.edu:143/fetch%3EUID%3E.INBOX%3E185159?part=1.2&amp;type=image/png&amp;filename=enerre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9735" y="5824420"/>
            <a:ext cx="548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Multi-state EVB reactive potential for hydrogen transfer from H</a:t>
            </a:r>
            <a:r>
              <a:rPr lang="en-US" sz="1400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3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O</a:t>
            </a:r>
            <a:r>
              <a:rPr lang="en-US" sz="140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+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 to either of two hydrogen-bonded H</a:t>
            </a:r>
            <a:r>
              <a:rPr lang="en-US" sz="1400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2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O molecules (Wick, LA Tech).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ea typeface="MS PGothic" charset="0"/>
              <a:cs typeface="MS PGothic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1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5130558.jpg"/>
          <p:cNvPicPr>
            <a:picLocks noChangeAspect="1"/>
          </p:cNvPicPr>
          <p:nvPr/>
        </p:nvPicPr>
        <p:blipFill rotWithShape="1">
          <a:blip r:embed="rId3" cstate="email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"/>
          <a:stretch/>
        </p:blipFill>
        <p:spPr>
          <a:xfrm>
            <a:off x="0" y="2187676"/>
            <a:ext cx="9144000" cy="2841523"/>
          </a:xfrm>
          <a:prstGeom prst="rect">
            <a:avLst/>
          </a:prstGeom>
          <a:ln>
            <a:noFill/>
          </a:ln>
        </p:spPr>
      </p:pic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7391400" cy="1066800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r>
              <a:rPr lang="en-US" sz="2400" dirty="0">
                <a:latin typeface="Calibri"/>
                <a:cs typeface="Calibri"/>
              </a:rPr>
              <a:t>We are on the cusp of a second Information Technology revolution that in the words of </a:t>
            </a:r>
            <a:r>
              <a:rPr lang="en-US" sz="2400" dirty="0" smtClean="0">
                <a:latin typeface="Calibri"/>
                <a:cs typeface="Calibri"/>
              </a:rPr>
              <a:t>Arden </a:t>
            </a:r>
            <a:r>
              <a:rPr lang="en-US" sz="2400" dirty="0" err="1" smtClean="0">
                <a:latin typeface="Calibri"/>
                <a:cs typeface="Calibri"/>
              </a:rPr>
              <a:t>Bement</a:t>
            </a:r>
            <a:r>
              <a:rPr lang="en-US" sz="2000" baseline="30000" dirty="0">
                <a:latin typeface="Calibri"/>
                <a:cs typeface="Calibri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5638800"/>
            <a:ext cx="5198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*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Cyberinfrastructure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: The Second Revolution, Chronicle of Higher Education, Jan 3, 2007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80" y="2438400"/>
            <a:ext cx="810006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buFont typeface="Wingdings 3" charset="0"/>
              <a:buNone/>
            </a:pP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smtClean="0">
                <a:latin typeface="+mj-lt"/>
                <a:cs typeface="Calibri"/>
              </a:rPr>
              <a:t>“</a:t>
            </a:r>
            <a:r>
              <a:rPr lang="en-US" sz="2800" b="1" dirty="0" smtClean="0">
                <a:latin typeface="Calibri"/>
                <a:cs typeface="Calibri"/>
              </a:rPr>
              <a:t>…</a:t>
            </a:r>
            <a:r>
              <a:rPr lang="en-US" sz="3200" b="1" dirty="0" smtClean="0">
                <a:latin typeface="Calibri"/>
                <a:cs typeface="Calibri"/>
              </a:rPr>
              <a:t>will </a:t>
            </a:r>
            <a:r>
              <a:rPr lang="en-US" sz="3200" b="1" dirty="0">
                <a:latin typeface="Calibri"/>
                <a:cs typeface="Calibri"/>
              </a:rPr>
              <a:t>dwarf, in </a:t>
            </a:r>
            <a:r>
              <a:rPr lang="en-US" sz="3200" b="1" dirty="0" smtClean="0">
                <a:latin typeface="Calibri"/>
                <a:cs typeface="Calibri"/>
              </a:rPr>
              <a:t>sheer </a:t>
            </a:r>
            <a:r>
              <a:rPr lang="en-US" sz="3200" b="1" dirty="0">
                <a:latin typeface="Calibri"/>
                <a:cs typeface="Calibri"/>
              </a:rPr>
              <a:t>transformational scope and power, anything we have yet experienced in the current information age</a:t>
            </a:r>
            <a:r>
              <a:rPr lang="en-US" sz="3200" b="1" dirty="0" smtClean="0">
                <a:latin typeface="Calibri"/>
                <a:cs typeface="Calibri"/>
              </a:rPr>
              <a:t>.</a:t>
            </a:r>
            <a:r>
              <a:rPr lang="en-US" sz="3200" b="1" dirty="0" smtClean="0">
                <a:latin typeface="+mj-lt"/>
                <a:cs typeface="Calibri"/>
              </a:rPr>
              <a:t>”</a:t>
            </a:r>
            <a:endParaRPr lang="en-US" sz="3200" b="1" dirty="0">
              <a:latin typeface="+mj-lt"/>
              <a:cs typeface="Calibri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Catalytic reactions studied by DFT methods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50" y="1256242"/>
            <a:ext cx="4580539" cy="3021504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alibri"/>
                <a:cs typeface="Calibri"/>
              </a:rPr>
              <a:t>CO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 reduction by H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O on </a:t>
            </a:r>
            <a:r>
              <a:rPr lang="en-US" sz="1800" dirty="0" err="1" smtClean="0">
                <a:latin typeface="Calibri"/>
                <a:cs typeface="Calibri"/>
              </a:rPr>
              <a:t>Titania</a:t>
            </a:r>
            <a:r>
              <a:rPr lang="en-US" sz="1800" dirty="0" smtClean="0">
                <a:latin typeface="Calibri"/>
                <a:cs typeface="Calibri"/>
              </a:rPr>
              <a:t> (TiO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) and Zirconia (ZrO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) surfaces studied using plane wave DFT/LDA:</a:t>
            </a:r>
          </a:p>
          <a:p>
            <a:pPr marL="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400050" lvl="1" indent="0">
              <a:buNone/>
            </a:pPr>
            <a:r>
              <a:rPr lang="en-US" sz="1800" b="1" dirty="0" smtClean="0">
                <a:latin typeface="Calibri"/>
                <a:cs typeface="Calibri"/>
              </a:rPr>
              <a:t>MS thesis directed by </a:t>
            </a:r>
            <a:r>
              <a:rPr lang="en-US" sz="1800" b="1" dirty="0" err="1" smtClean="0">
                <a:latin typeface="Calibri"/>
                <a:cs typeface="Calibri"/>
              </a:rPr>
              <a:t>Mainardi</a:t>
            </a:r>
            <a:r>
              <a:rPr lang="en-US" sz="1800" b="1" dirty="0" smtClean="0">
                <a:latin typeface="Calibri"/>
                <a:cs typeface="Calibri"/>
              </a:rPr>
              <a:t> (LA Tech).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1800" dirty="0" smtClean="0">
                <a:latin typeface="Calibri"/>
                <a:cs typeface="Calibri"/>
              </a:rPr>
              <a:t>Both catalyze the reaction </a:t>
            </a:r>
            <a:br>
              <a:rPr lang="en-US" sz="1800" dirty="0" smtClean="0">
                <a:latin typeface="Calibri"/>
                <a:cs typeface="Calibri"/>
              </a:rPr>
            </a:b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CO</a:t>
            </a:r>
            <a:r>
              <a:rPr lang="en-US" sz="1800" baseline="-25000" dirty="0" smtClean="0">
                <a:solidFill>
                  <a:schemeClr val="accent2"/>
                </a:solidFill>
                <a:latin typeface="Calibri"/>
                <a:cs typeface="Calibri"/>
              </a:rPr>
              <a:t>2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 + 2H</a:t>
            </a:r>
            <a:r>
              <a:rPr lang="en-US" sz="1800" baseline="-25000" dirty="0" smtClean="0">
                <a:solidFill>
                  <a:schemeClr val="accent2"/>
                </a:solidFill>
                <a:latin typeface="Calibri"/>
                <a:cs typeface="Calibri"/>
              </a:rPr>
              <a:t>2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O 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  <a:sym typeface="Symbol"/>
              </a:rPr>
              <a:t> HCO</a:t>
            </a:r>
            <a:r>
              <a:rPr lang="en-US" sz="1800" baseline="-25000" dirty="0" smtClean="0">
                <a:solidFill>
                  <a:schemeClr val="accent2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  <a:sym typeface="Symbol"/>
              </a:rPr>
              <a:t>H + 2 OH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1800" dirty="0" smtClean="0">
                <a:latin typeface="Calibri"/>
                <a:cs typeface="Calibri"/>
                <a:sym typeface="Symbol"/>
              </a:rPr>
              <a:t>Reaction barrier on TiO</a:t>
            </a:r>
            <a:r>
              <a:rPr lang="en-US" sz="1800" baseline="-25000" dirty="0" smtClean="0">
                <a:latin typeface="Calibri"/>
                <a:cs typeface="Calibri"/>
                <a:sym typeface="Symbol"/>
              </a:rPr>
              <a:t>2</a:t>
            </a:r>
            <a:r>
              <a:rPr lang="en-US" sz="1800" dirty="0" smtClean="0">
                <a:latin typeface="Calibri"/>
                <a:cs typeface="Calibri"/>
                <a:sym typeface="Symbol"/>
              </a:rPr>
              <a:t> is lower.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1198" y="4290279"/>
            <a:ext cx="250198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Formic acid formation on TiO</a:t>
            </a:r>
            <a:r>
              <a:rPr lang="en-US" sz="1400" baseline="-2500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2</a:t>
            </a:r>
            <a:r>
              <a:rPr lang="en-US" sz="140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.</a:t>
            </a:r>
            <a:endParaRPr lang="en-US" sz="1400" dirty="0">
              <a:solidFill>
                <a:srgbClr val="7F7F7F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02" y="1213400"/>
            <a:ext cx="3844366" cy="296664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67753" y="5108972"/>
            <a:ext cx="6552685" cy="1384995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Greater </a:t>
            </a:r>
            <a:r>
              <a:rPr lang="en-US" dirty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insight into catalytic reactions for generating liquid fuels</a:t>
            </a:r>
            <a:r>
              <a:rPr lang="en-US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.</a:t>
            </a:r>
          </a:p>
          <a:p>
            <a:endParaRPr lang="en-US" dirty="0">
              <a:solidFill>
                <a:srgbClr val="C0504D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dirty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Close collaboration with two local companies: Carbon Capture Energy Technologies, and Avoyelles Renewable Fuels, Inc.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537" y="4744138"/>
            <a:ext cx="119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Impacts</a:t>
            </a:r>
            <a:endParaRPr lang="en-US" sz="2400" b="1" dirty="0">
              <a:solidFill>
                <a:srgbClr val="C0504D"/>
              </a:solidFill>
              <a:latin typeface="Calibri"/>
              <a:ea typeface="MS PGothic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81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SD2 Focus 3 Milestones</a:t>
            </a:r>
            <a:endParaRPr lang="en-US" sz="26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001511"/>
              </p:ext>
            </p:extLst>
          </p:nvPr>
        </p:nvGraphicFramePr>
        <p:xfrm>
          <a:off x="505717" y="1260966"/>
          <a:ext cx="7203073" cy="36238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68743"/>
                <a:gridCol w="466866"/>
                <a:gridCol w="466866"/>
                <a:gridCol w="466866"/>
                <a:gridCol w="466866"/>
                <a:gridCol w="466866"/>
              </a:tblGrid>
              <a:tr h="45714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Milestones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Y1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Y2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Y3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Y4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</a:rPr>
                        <a:t>Y5</a:t>
                      </a:r>
                      <a:endParaRPr lang="en-US" sz="18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Develop force fields with environment-dependent charges for one metal oxide system.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Perform computational modeling of water gas shift and Fischer-</a:t>
                      </a:r>
                      <a:r>
                        <a:rPr lang="en-US" sz="1400" dirty="0" err="1" smtClean="0"/>
                        <a:t>Tropsch</a:t>
                      </a:r>
                      <a:r>
                        <a:rPr lang="en-US" sz="1400" dirty="0" smtClean="0"/>
                        <a:t> reactions.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Perform computational modeling of persistent</a:t>
                      </a:r>
                      <a:r>
                        <a:rPr lang="en-US" sz="1400" baseline="0" dirty="0" smtClean="0"/>
                        <a:t> free radicals</a:t>
                      </a:r>
                      <a:r>
                        <a:rPr lang="en-US" sz="1400" dirty="0" smtClean="0"/>
                        <a:t> production on metal oxide clusters.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35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Develop new force fields and study of additional catalytic processes.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Validate force field calculations with experimental measurements and DFT calculations.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X</a:t>
                      </a:r>
                      <a:endParaRPr lang="en-US" sz="20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27861" y="5157357"/>
            <a:ext cx="4622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MS PGothic" charset="0"/>
                <a:cs typeface="Calibri"/>
              </a:rPr>
              <a:t>Behind schedule on Milestone 1.</a:t>
            </a:r>
          </a:p>
          <a:p>
            <a:endParaRPr lang="en-US" sz="16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MS PGothic" charset="0"/>
              <a:cs typeface="Calibri"/>
            </a:endParaRPr>
          </a:p>
          <a:p>
            <a:endParaRPr lang="en-US" sz="1600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6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MS PGothic" charset="0"/>
                <a:cs typeface="Calibri"/>
              </a:rPr>
              <a:t>LA Tech will hire a postdoc in Y2 who will play a key role in the development of metal oxide force fields. </a:t>
            </a:r>
            <a:endParaRPr lang="en-US" sz="160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0113" y="5150815"/>
            <a:ext cx="184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Challenge/Barrier:  </a:t>
            </a:r>
            <a:r>
              <a:rPr lang="en-US" sz="16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16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</a:br>
            <a:endParaRPr lang="en-US" sz="1600" dirty="0" smtClean="0">
              <a:solidFill>
                <a:srgbClr val="4F81BD"/>
              </a:solidFill>
              <a:latin typeface="Calibri"/>
              <a:ea typeface="MS PGothic" charset="0"/>
              <a:cs typeface="Calibri"/>
            </a:endParaRPr>
          </a:p>
          <a:p>
            <a:endParaRPr lang="en-US" sz="1600" dirty="0" smtClean="0">
              <a:solidFill>
                <a:srgbClr val="4F81BD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600" b="1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Mitigation plan:  </a:t>
            </a:r>
            <a:endParaRPr lang="en-US" sz="1600" dirty="0">
              <a:solidFill>
                <a:srgbClr val="4F81BD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5131" y="184662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71486" y="1776703"/>
            <a:ext cx="21255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55131" y="2478256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5131" y="3109242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5131" y="3693316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372570" y="2443567"/>
            <a:ext cx="611313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365214" y="3093105"/>
            <a:ext cx="611313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376625" y="3704082"/>
            <a:ext cx="1072192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52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8" y="64541"/>
            <a:ext cx="5729012" cy="61437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>
                <a:solidFill>
                  <a:srgbClr val="C0504D"/>
                </a:solidFill>
                <a:latin typeface="Arial"/>
                <a:cs typeface="Arial"/>
              </a:rPr>
              <a:t>New </a:t>
            </a:r>
            <a:r>
              <a:rPr lang="en-US" sz="2600" b="1" dirty="0" smtClean="0">
                <a:solidFill>
                  <a:srgbClr val="C0504D"/>
                </a:solidFill>
                <a:latin typeface="Arial"/>
                <a:cs typeface="Arial"/>
              </a:rPr>
              <a:t>Focus</a:t>
            </a:r>
            <a:r>
              <a:rPr lang="en-US" sz="2600" b="1" dirty="0">
                <a:solidFill>
                  <a:srgbClr val="C0504D"/>
                </a:solidFill>
                <a:latin typeface="Arial"/>
                <a:cs typeface="Arial"/>
              </a:rPr>
              <a:t>: </a:t>
            </a:r>
            <a:r>
              <a:rPr lang="en-US" sz="2600" b="1" dirty="0">
                <a:solidFill>
                  <a:srgbClr val="7F7F7F"/>
                </a:solidFill>
                <a:latin typeface="Arial"/>
                <a:cs typeface="Arial"/>
              </a:rPr>
              <a:t>Lithium </a:t>
            </a:r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Ion </a:t>
            </a:r>
            <a:r>
              <a:rPr lang="en-US" sz="2600" b="1" dirty="0">
                <a:solidFill>
                  <a:srgbClr val="7F7F7F"/>
                </a:solidFill>
                <a:latin typeface="Arial"/>
                <a:cs typeface="Arial"/>
              </a:rPr>
              <a:t>B</a:t>
            </a:r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atteries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46" y="941318"/>
            <a:ext cx="4803861" cy="567217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 smtClean="0"/>
              <a:t>Real-time tomography (Butler; LSU) </a:t>
            </a:r>
            <a:r>
              <a:rPr lang="en-US" sz="1800" dirty="0" smtClean="0">
                <a:sym typeface="Palatino" pitchFamily="18" charset="0"/>
              </a:rPr>
              <a:t>provides images of electrode changes during charge/discharge cycles </a:t>
            </a:r>
            <a:r>
              <a:rPr lang="en-US" sz="1800" dirty="0">
                <a:sym typeface="Palatino" pitchFamily="18" charset="0"/>
              </a:rPr>
              <a:t>of lithium ion batteries.</a:t>
            </a:r>
            <a:r>
              <a:rPr lang="en-US" sz="1800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ym typeface="Palatino" pitchFamily="18" charset="0"/>
              </a:rPr>
              <a:t>MD </a:t>
            </a:r>
            <a:r>
              <a:rPr lang="en-US" sz="1800" dirty="0">
                <a:sym typeface="Palatino" pitchFamily="18" charset="0"/>
              </a:rPr>
              <a:t>studies of ion transport </a:t>
            </a:r>
            <a:r>
              <a:rPr lang="en-US" sz="1800" dirty="0" smtClean="0">
                <a:sym typeface="Palatino" pitchFamily="18" charset="0"/>
              </a:rPr>
              <a:t>and the role of acidic and basic electrode surfaces under way (Wick; LA Tech).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ym typeface="Palatino" pitchFamily="18" charset="0"/>
              </a:rPr>
              <a:t>Experimental and computational studies of metal oxide cathode reactions in early stages.</a:t>
            </a:r>
            <a:r>
              <a:rPr lang="en-US" sz="1800" dirty="0">
                <a:sym typeface="Palatino" pitchFamily="18" charset="0"/>
              </a:rPr>
              <a:t> </a:t>
            </a:r>
            <a:r>
              <a:rPr lang="en-US" sz="1800" b="1" dirty="0" smtClean="0">
                <a:sym typeface="Palatino" pitchFamily="18" charset="0"/>
              </a:rPr>
              <a:t>[Funded by non-LA-</a:t>
            </a:r>
            <a:r>
              <a:rPr lang="en-US" sz="1800" b="1" dirty="0" err="1" smtClean="0">
                <a:sym typeface="Palatino" pitchFamily="18" charset="0"/>
              </a:rPr>
              <a:t>SiGMA</a:t>
            </a:r>
            <a:r>
              <a:rPr lang="en-US" sz="1800" b="1" dirty="0" smtClean="0">
                <a:sym typeface="Palatino" pitchFamily="18" charset="0"/>
              </a:rPr>
              <a:t> source: </a:t>
            </a:r>
            <a:r>
              <a:rPr lang="en-US" sz="1800" dirty="0" err="1" smtClean="0">
                <a:sym typeface="Palatino" pitchFamily="18" charset="0"/>
              </a:rPr>
              <a:t>Meda</a:t>
            </a:r>
            <a:r>
              <a:rPr lang="en-US" sz="1800" dirty="0" smtClean="0">
                <a:sym typeface="Palatino" pitchFamily="18" charset="0"/>
              </a:rPr>
              <a:t> –Xavier; Wick</a:t>
            </a:r>
            <a:r>
              <a:rPr lang="en-US" sz="1800" dirty="0">
                <a:sym typeface="Palatino" pitchFamily="18" charset="0"/>
              </a:rPr>
              <a:t>, </a:t>
            </a:r>
            <a:r>
              <a:rPr lang="en-US" sz="1800" dirty="0" err="1" smtClean="0">
                <a:sym typeface="Palatino" pitchFamily="18" charset="0"/>
              </a:rPr>
              <a:t>Ramachandran</a:t>
            </a:r>
            <a:r>
              <a:rPr lang="en-US" sz="1800" dirty="0" smtClean="0">
                <a:sym typeface="Palatino" pitchFamily="18" charset="0"/>
              </a:rPr>
              <a:t> – </a:t>
            </a:r>
            <a:r>
              <a:rPr lang="en-US" sz="1800" dirty="0">
                <a:sym typeface="Palatino" pitchFamily="18" charset="0"/>
              </a:rPr>
              <a:t>LA Tech</a:t>
            </a:r>
            <a:r>
              <a:rPr lang="en-US" sz="1800" dirty="0" smtClean="0">
                <a:sym typeface="Palatino" pitchFamily="18" charset="0"/>
              </a:rPr>
              <a:t>) </a:t>
            </a:r>
            <a:endParaRPr lang="en-US" sz="1800" b="1" dirty="0" smtClean="0">
              <a:sym typeface="Palatino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800" b="1" dirty="0" smtClean="0">
              <a:sym typeface="Palatino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 smtClean="0">
                <a:sym typeface="Palatino" pitchFamily="18" charset="0"/>
              </a:rPr>
              <a:t>Novel aspects: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ym typeface="Palatino" pitchFamily="18" charset="0"/>
              </a:rPr>
              <a:t>Potential to develop detailed models of transition metal oxide cathode reactions.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ym typeface="Palatino" pitchFamily="18" charset="0"/>
              </a:rPr>
              <a:t>Greater understanding of lithium ion intercalation and chemical damage.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4202" y="78769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Basic </a:t>
            </a:r>
            <a:endParaRPr lang="en-US" sz="14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0698" y="3581839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Acidic</a:t>
            </a:r>
            <a:endParaRPr lang="en-US" sz="14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/>
          <a:srcRect b="22868"/>
          <a:stretch>
            <a:fillRect/>
          </a:stretch>
        </p:blipFill>
        <p:spPr>
          <a:xfrm>
            <a:off x="5751322" y="3869666"/>
            <a:ext cx="2362200" cy="2277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 cstate="print"/>
          <a:srcRect t="22857"/>
          <a:stretch>
            <a:fillRect/>
          </a:stretch>
        </p:blipFill>
        <p:spPr bwMode="auto">
          <a:xfrm>
            <a:off x="5767298" y="1070433"/>
            <a:ext cx="2362200" cy="227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64254" y="5129628"/>
            <a:ext cx="14496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cap="all" dirty="0" smtClean="0">
                <a:ln w="0">
                  <a:noFill/>
                </a:ln>
                <a:gradFill flip="none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ea typeface="+mn-ea"/>
                <a:cs typeface="+mn-cs"/>
              </a:rPr>
              <a:t>FOCUS 2</a:t>
            </a:r>
            <a:endParaRPr lang="en-US" sz="2800" b="1" cap="all" dirty="0">
              <a:ln w="0">
                <a:noFill/>
              </a:ln>
              <a:gradFill flip="none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3684" y="569329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Self-Assembled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Delivery Vehicles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917" y="5129628"/>
            <a:ext cx="14496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cap="all" dirty="0" smtClean="0">
                <a:ln w="0">
                  <a:noFill/>
                </a:ln>
                <a:gradFill flip="none"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ea typeface="+mn-ea"/>
                <a:cs typeface="+mn-cs"/>
              </a:rPr>
              <a:t>FOCUS 1</a:t>
            </a:r>
            <a:endParaRPr lang="en-US" sz="2800" b="1" cap="all" dirty="0">
              <a:ln w="0">
                <a:noFill/>
              </a:ln>
              <a:gradFill flip="none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7347" y="569329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Unimolecular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Delivery Vehicles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9" descr="LA-SiGMA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2" y="254319"/>
            <a:ext cx="5875856" cy="174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2344016"/>
            <a:ext cx="9144000" cy="2664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1000" dirty="0" smtClean="0">
              <a:solidFill>
                <a:srgbClr val="8E8D8C"/>
              </a:solidFill>
              <a:latin typeface="Calibri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/>
              <a:buNone/>
              <a:defRPr/>
            </a:pPr>
            <a:r>
              <a:rPr lang="en-US" sz="3600" dirty="0" smtClean="0">
                <a:solidFill>
                  <a:srgbClr val="6F664C"/>
                </a:solidFill>
                <a:latin typeface="Calibri" charset="0"/>
              </a:rPr>
              <a:t>SD3- </a:t>
            </a:r>
            <a:r>
              <a:rPr lang="en-US" sz="3600" dirty="0" err="1" smtClean="0">
                <a:solidFill>
                  <a:srgbClr val="6F664C"/>
                </a:solidFill>
                <a:latin typeface="Calibri" charset="0"/>
              </a:rPr>
              <a:t>Biomolecular</a:t>
            </a:r>
            <a:r>
              <a:rPr lang="en-US" sz="3600" dirty="0" smtClean="0">
                <a:solidFill>
                  <a:srgbClr val="6F664C"/>
                </a:solidFill>
                <a:latin typeface="Calibri" charset="0"/>
              </a:rPr>
              <a:t> Materials</a:t>
            </a:r>
          </a:p>
          <a:p>
            <a:pPr algn="ct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rgbClr val="830923"/>
              </a:solidFill>
              <a:latin typeface="Calibri" charset="0"/>
            </a:endParaRPr>
          </a:p>
          <a:p>
            <a:pPr algn="ct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dirty="0" smtClean="0">
                <a:solidFill>
                  <a:srgbClr val="8E8D8C"/>
                </a:solidFill>
                <a:latin typeface="Calibri" charset="0"/>
              </a:rPr>
              <a:t>Henry Ashbaugh</a:t>
            </a:r>
          </a:p>
          <a:p>
            <a:pPr algn="ct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dirty="0" smtClean="0">
                <a:solidFill>
                  <a:srgbClr val="8E8D8C"/>
                </a:solidFill>
                <a:latin typeface="Calibri" charset="0"/>
              </a:rPr>
              <a:t>	</a:t>
            </a:r>
          </a:p>
          <a:p>
            <a:pPr algn="ct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Multi-scale simulation and synthesis of self-assembled and </a:t>
            </a:r>
            <a:r>
              <a:rPr lang="en-US" sz="2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supramolecular</a:t>
            </a: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 drug delivery vehicles</a:t>
            </a: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341" descr="Fig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08" y="762000"/>
            <a:ext cx="1307592" cy="6025896"/>
          </a:xfrm>
          <a:prstGeom prst="rect">
            <a:avLst/>
          </a:prstGeom>
        </p:spPr>
      </p:pic>
      <p:grpSp>
        <p:nvGrpSpPr>
          <p:cNvPr id="2" name="Group 349"/>
          <p:cNvGrpSpPr/>
          <p:nvPr/>
        </p:nvGrpSpPr>
        <p:grpSpPr>
          <a:xfrm>
            <a:off x="1360488" y="769366"/>
            <a:ext cx="3776916" cy="4443984"/>
            <a:chOff x="1360488" y="769366"/>
            <a:chExt cx="3776916" cy="4443984"/>
          </a:xfrm>
        </p:grpSpPr>
        <p:pic>
          <p:nvPicPr>
            <p:cNvPr id="343" name="Picture 342" descr="Fig2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300" y="769366"/>
              <a:ext cx="3118104" cy="4443984"/>
            </a:xfrm>
            <a:prstGeom prst="rect">
              <a:avLst/>
            </a:prstGeom>
          </p:spPr>
        </p:pic>
        <p:grpSp>
          <p:nvGrpSpPr>
            <p:cNvPr id="3" name="Group 345"/>
            <p:cNvGrpSpPr/>
            <p:nvPr/>
          </p:nvGrpSpPr>
          <p:grpSpPr>
            <a:xfrm>
              <a:off x="1360488" y="838200"/>
              <a:ext cx="3744912" cy="4343400"/>
              <a:chOff x="1360488" y="838200"/>
              <a:chExt cx="3744912" cy="4343400"/>
            </a:xfrm>
          </p:grpSpPr>
          <p:sp>
            <p:nvSpPr>
              <p:cNvPr id="76061" name="Rectangle 285"/>
              <p:cNvSpPr>
                <a:spLocks noChangeArrowheads="1"/>
              </p:cNvSpPr>
              <p:nvPr/>
            </p:nvSpPr>
            <p:spPr bwMode="auto">
              <a:xfrm>
                <a:off x="1360488" y="1139825"/>
                <a:ext cx="239712" cy="40163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1" name="Line 325"/>
              <p:cNvSpPr>
                <a:spLocks noChangeShapeType="1"/>
              </p:cNvSpPr>
              <p:nvPr/>
            </p:nvSpPr>
            <p:spPr bwMode="auto">
              <a:xfrm flipV="1">
                <a:off x="1600200" y="838200"/>
                <a:ext cx="45720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2" name="Line 326"/>
              <p:cNvSpPr>
                <a:spLocks noChangeShapeType="1"/>
              </p:cNvSpPr>
              <p:nvPr/>
            </p:nvSpPr>
            <p:spPr bwMode="auto">
              <a:xfrm>
                <a:off x="1600200" y="1524000"/>
                <a:ext cx="457200" cy="3657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0" name="Rectangle 324"/>
              <p:cNvSpPr>
                <a:spLocks noChangeArrowheads="1"/>
              </p:cNvSpPr>
              <p:nvPr/>
            </p:nvSpPr>
            <p:spPr bwMode="auto">
              <a:xfrm>
                <a:off x="2057400" y="838200"/>
                <a:ext cx="3048000" cy="43434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14"/>
          <p:cNvGrpSpPr>
            <a:grpSpLocks/>
          </p:cNvGrpSpPr>
          <p:nvPr/>
        </p:nvGrpSpPr>
        <p:grpSpPr bwMode="auto">
          <a:xfrm>
            <a:off x="3505200" y="990600"/>
            <a:ext cx="1141413" cy="1684338"/>
            <a:chOff x="3889" y="285"/>
            <a:chExt cx="719" cy="1061"/>
          </a:xfrm>
        </p:grpSpPr>
        <p:sp>
          <p:nvSpPr>
            <p:cNvPr id="76091" name="Text Box 315"/>
            <p:cNvSpPr txBox="1">
              <a:spLocks noChangeArrowheads="1"/>
            </p:cNvSpPr>
            <p:nvPr/>
          </p:nvSpPr>
          <p:spPr bwMode="auto">
            <a:xfrm>
              <a:off x="3889" y="285"/>
              <a:ext cx="7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extracellular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lipids</a:t>
              </a:r>
            </a:p>
          </p:txBody>
        </p:sp>
        <p:sp>
          <p:nvSpPr>
            <p:cNvPr id="76092" name="Line 316"/>
            <p:cNvSpPr>
              <a:spLocks noChangeShapeType="1"/>
            </p:cNvSpPr>
            <p:nvPr/>
          </p:nvSpPr>
          <p:spPr bwMode="auto">
            <a:xfrm>
              <a:off x="4188" y="650"/>
              <a:ext cx="60" cy="6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17"/>
          <p:cNvGrpSpPr>
            <a:grpSpLocks/>
          </p:cNvGrpSpPr>
          <p:nvPr/>
        </p:nvGrpSpPr>
        <p:grpSpPr bwMode="auto">
          <a:xfrm>
            <a:off x="2209800" y="1524000"/>
            <a:ext cx="1079500" cy="1071563"/>
            <a:chOff x="4600" y="672"/>
            <a:chExt cx="680" cy="675"/>
          </a:xfrm>
        </p:grpSpPr>
        <p:sp>
          <p:nvSpPr>
            <p:cNvPr id="76094" name="Text Box 318"/>
            <p:cNvSpPr txBox="1">
              <a:spLocks noChangeArrowheads="1"/>
            </p:cNvSpPr>
            <p:nvPr/>
          </p:nvSpPr>
          <p:spPr bwMode="auto">
            <a:xfrm>
              <a:off x="4600" y="672"/>
              <a:ext cx="6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corneocytes</a:t>
              </a:r>
            </a:p>
          </p:txBody>
        </p:sp>
        <p:sp>
          <p:nvSpPr>
            <p:cNvPr id="76095" name="Line 319"/>
            <p:cNvSpPr>
              <a:spLocks noChangeShapeType="1"/>
            </p:cNvSpPr>
            <p:nvPr/>
          </p:nvSpPr>
          <p:spPr bwMode="auto">
            <a:xfrm>
              <a:off x="5079" y="904"/>
              <a:ext cx="180" cy="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096" name="Line 320"/>
            <p:cNvSpPr>
              <a:spLocks noChangeShapeType="1"/>
            </p:cNvSpPr>
            <p:nvPr/>
          </p:nvSpPr>
          <p:spPr bwMode="auto">
            <a:xfrm flipH="1">
              <a:off x="4779" y="904"/>
              <a:ext cx="12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097" name="AutoShape 321"/>
          <p:cNvSpPr>
            <a:spLocks noChangeArrowheads="1"/>
          </p:cNvSpPr>
          <p:nvPr/>
        </p:nvSpPr>
        <p:spPr bwMode="auto">
          <a:xfrm>
            <a:off x="3352800" y="1371600"/>
            <a:ext cx="457200" cy="1752600"/>
          </a:xfrm>
          <a:prstGeom prst="downArrow">
            <a:avLst>
              <a:gd name="adj1" fmla="val 50000"/>
              <a:gd name="adj2" fmla="val 95833"/>
            </a:avLst>
          </a:prstGeom>
          <a:solidFill>
            <a:srgbClr val="00FF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098" name="Rectangle 322"/>
          <p:cNvSpPr>
            <a:spLocks noChangeArrowheads="1"/>
          </p:cNvSpPr>
          <p:nvPr/>
        </p:nvSpPr>
        <p:spPr bwMode="auto">
          <a:xfrm>
            <a:off x="1981200" y="609600"/>
            <a:ext cx="3352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099" name="AutoShape 323"/>
          <p:cNvSpPr>
            <a:spLocks noChangeArrowheads="1"/>
          </p:cNvSpPr>
          <p:nvPr/>
        </p:nvSpPr>
        <p:spPr bwMode="auto">
          <a:xfrm>
            <a:off x="3962400" y="25146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FF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109" name="Line 333"/>
          <p:cNvSpPr>
            <a:spLocks noChangeShapeType="1"/>
          </p:cNvSpPr>
          <p:nvPr/>
        </p:nvSpPr>
        <p:spPr bwMode="auto">
          <a:xfrm flipH="1">
            <a:off x="3276600" y="3962400"/>
            <a:ext cx="609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110" name="Line 334"/>
          <p:cNvSpPr>
            <a:spLocks noChangeShapeType="1"/>
          </p:cNvSpPr>
          <p:nvPr/>
        </p:nvSpPr>
        <p:spPr bwMode="auto">
          <a:xfrm>
            <a:off x="3276600" y="3962400"/>
            <a:ext cx="609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112" name="Text Box 336"/>
          <p:cNvSpPr txBox="1">
            <a:spLocks noChangeArrowheads="1"/>
          </p:cNvSpPr>
          <p:nvPr/>
        </p:nvSpPr>
        <p:spPr bwMode="auto">
          <a:xfrm>
            <a:off x="5274570" y="887070"/>
            <a:ext cx="3733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outermost layer of the skin, the stratum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corneum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, represents the most significant barrier to the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transdermal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delivery of therapeutics. </a:t>
            </a:r>
          </a:p>
        </p:txBody>
      </p:sp>
      <p:sp>
        <p:nvSpPr>
          <p:cNvPr id="76113" name="Text Box 337"/>
          <p:cNvSpPr txBox="1">
            <a:spLocks noChangeArrowheads="1"/>
          </p:cNvSpPr>
          <p:nvPr/>
        </p:nvSpPr>
        <p:spPr bwMode="auto">
          <a:xfrm>
            <a:off x="5274570" y="3196167"/>
            <a:ext cx="37338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/>
          <a:p>
            <a:pPr marL="347663" indent="-347472"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)	The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primary transport pathway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through the stratum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corneum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involves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diffusion through the lipids of the extracellular matrix</a:t>
            </a:r>
          </a:p>
        </p:txBody>
      </p:sp>
      <p:sp>
        <p:nvSpPr>
          <p:cNvPr id="76114" name="Text Box 338"/>
          <p:cNvSpPr txBox="1">
            <a:spLocks noChangeArrowheads="1"/>
          </p:cNvSpPr>
          <p:nvPr/>
        </p:nvSpPr>
        <p:spPr bwMode="auto">
          <a:xfrm>
            <a:off x="5274570" y="5123929"/>
            <a:ext cx="3733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)	The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extracellular lipids are organized as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multilamellar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sheets inhibiting the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transdermal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diffusion of polar compounds</a:t>
            </a:r>
          </a:p>
        </p:txBody>
      </p:sp>
      <p:grpSp>
        <p:nvGrpSpPr>
          <p:cNvPr id="6" name="Group 353"/>
          <p:cNvGrpSpPr/>
          <p:nvPr/>
        </p:nvGrpSpPr>
        <p:grpSpPr>
          <a:xfrm>
            <a:off x="2015065" y="4849813"/>
            <a:ext cx="1408176" cy="1941894"/>
            <a:chOff x="2015065" y="4849813"/>
            <a:chExt cx="1408176" cy="1941894"/>
          </a:xfrm>
        </p:grpSpPr>
        <p:pic>
          <p:nvPicPr>
            <p:cNvPr id="352" name="Picture 351" descr="Fig3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5065" y="5429251"/>
              <a:ext cx="1408176" cy="1362456"/>
            </a:xfrm>
            <a:prstGeom prst="rect">
              <a:avLst/>
            </a:prstGeom>
          </p:spPr>
        </p:pic>
        <p:grpSp>
          <p:nvGrpSpPr>
            <p:cNvPr id="7" name="Group 352"/>
            <p:cNvGrpSpPr/>
            <p:nvPr/>
          </p:nvGrpSpPr>
          <p:grpSpPr>
            <a:xfrm>
              <a:off x="2052638" y="4849813"/>
              <a:ext cx="1335087" cy="1919287"/>
              <a:chOff x="2052638" y="4849813"/>
              <a:chExt cx="1335087" cy="1919287"/>
            </a:xfrm>
          </p:grpSpPr>
          <p:sp>
            <p:nvSpPr>
              <p:cNvPr id="76060" name="Rectangle 284"/>
              <p:cNvSpPr>
                <a:spLocks noChangeArrowheads="1"/>
              </p:cNvSpPr>
              <p:nvPr/>
            </p:nvSpPr>
            <p:spPr bwMode="auto">
              <a:xfrm>
                <a:off x="2530475" y="4849813"/>
                <a:ext cx="190500" cy="20002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5" name="Line 329"/>
              <p:cNvSpPr>
                <a:spLocks noChangeShapeType="1"/>
              </p:cNvSpPr>
              <p:nvPr/>
            </p:nvSpPr>
            <p:spPr bwMode="auto">
              <a:xfrm flipH="1">
                <a:off x="2052638" y="5041900"/>
                <a:ext cx="474662" cy="4111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6" name="Line 330"/>
              <p:cNvSpPr>
                <a:spLocks noChangeShapeType="1"/>
              </p:cNvSpPr>
              <p:nvPr/>
            </p:nvSpPr>
            <p:spPr bwMode="auto">
              <a:xfrm>
                <a:off x="2720975" y="5041900"/>
                <a:ext cx="666750" cy="4206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15" name="Rectangle 339"/>
              <p:cNvSpPr>
                <a:spLocks noChangeArrowheads="1"/>
              </p:cNvSpPr>
              <p:nvPr/>
            </p:nvSpPr>
            <p:spPr bwMode="auto">
              <a:xfrm>
                <a:off x="2052638" y="5462588"/>
                <a:ext cx="1335087" cy="1306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39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3340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The Problem: Skin Physiology</a:t>
            </a:r>
          </a:p>
        </p:txBody>
      </p:sp>
      <p:grpSp>
        <p:nvGrpSpPr>
          <p:cNvPr id="8" name="Group 357"/>
          <p:cNvGrpSpPr/>
          <p:nvPr/>
        </p:nvGrpSpPr>
        <p:grpSpPr>
          <a:xfrm>
            <a:off x="3024188" y="5422900"/>
            <a:ext cx="2117788" cy="1371600"/>
            <a:chOff x="3024188" y="5422900"/>
            <a:chExt cx="2117788" cy="1371600"/>
          </a:xfrm>
        </p:grpSpPr>
        <p:pic>
          <p:nvPicPr>
            <p:cNvPr id="356" name="Picture 355" descr="Fig4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3800" y="5422900"/>
              <a:ext cx="1408176" cy="1371600"/>
            </a:xfrm>
            <a:prstGeom prst="rect">
              <a:avLst/>
            </a:prstGeom>
          </p:spPr>
        </p:pic>
        <p:grpSp>
          <p:nvGrpSpPr>
            <p:cNvPr id="9" name="Group 356"/>
            <p:cNvGrpSpPr/>
            <p:nvPr/>
          </p:nvGrpSpPr>
          <p:grpSpPr>
            <a:xfrm>
              <a:off x="3024188" y="5459413"/>
              <a:ext cx="2081212" cy="1309687"/>
              <a:chOff x="3024188" y="5459413"/>
              <a:chExt cx="2081212" cy="1309687"/>
            </a:xfrm>
          </p:grpSpPr>
          <p:sp>
            <p:nvSpPr>
              <p:cNvPr id="76116" name="Rectangle 340"/>
              <p:cNvSpPr>
                <a:spLocks noChangeArrowheads="1"/>
              </p:cNvSpPr>
              <p:nvPr/>
            </p:nvSpPr>
            <p:spPr bwMode="auto">
              <a:xfrm>
                <a:off x="3770313" y="5462588"/>
                <a:ext cx="1335087" cy="1306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077" name="Rectangle 301"/>
              <p:cNvSpPr>
                <a:spLocks noChangeArrowheads="1"/>
              </p:cNvSpPr>
              <p:nvPr/>
            </p:nvSpPr>
            <p:spPr bwMode="auto">
              <a:xfrm>
                <a:off x="3024188" y="6084888"/>
                <a:ext cx="252412" cy="2921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7" name="Line 331"/>
              <p:cNvSpPr>
                <a:spLocks noChangeShapeType="1"/>
              </p:cNvSpPr>
              <p:nvPr/>
            </p:nvSpPr>
            <p:spPr bwMode="auto">
              <a:xfrm>
                <a:off x="3278188" y="6376988"/>
                <a:ext cx="493712" cy="3841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8" name="Line 332"/>
              <p:cNvSpPr>
                <a:spLocks noChangeShapeType="1"/>
              </p:cNvSpPr>
              <p:nvPr/>
            </p:nvSpPr>
            <p:spPr bwMode="auto">
              <a:xfrm flipV="1">
                <a:off x="3276600" y="5459413"/>
                <a:ext cx="492125" cy="6365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71676E-6 L 5.55112E-17 0.271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55556E-6 C -0.0007 0.00833 0.00052 0.01736 -0.00417 0.02361 C -0.00504 0.02731 -0.00591 0.03333 -0.00886 0.03472 C -0.00955 0.03749 -0.01077 0.03749 -0.01146 0.04027 C -0.01129 0.04166 -0.01198 0.04398 -0.01094 0.04444 C -0.00417 0.04768 -0.00591 0.04421 -0.00261 0.04236 C 0.00086 0.04027 0.00416 0.04027 0.00781 0.03888 C 0.01128 0.03749 0.01441 0.03541 0.0177 0.03333 C 0.01961 0.02939 0.02378 0.02916 0.02708 0.02847 C 0.03142 0.0287 0.03576 0.02847 0.0401 0.02916 C 0.04166 0.02939 0.0427 0.03472 0.0427 0.03472 C 0.04201 0.0493 0.04409 0.04351 0.03906 0.04791 C 0.03663 0.053 0.0401 0.04675 0.03489 0.05138 C 0.02656 0.05879 0.02708 0.05694 0.0151 0.05763 C 0.00885 0.05856 0.0026 0.05763 -0.00365 0.05902 C -0.004 0.05902 -0.00521 0.06712 -0.00521 0.06736 C -0.00417 0.0824 -0.00174 0.07569 0.01354 0.07499 C 0.01718 0.07337 0.0177 0.07384 0.02187 0.07499 C 0.02552 0.07824 0.02343 0.08611 0.02083 0.08958 C 0.01944 0.09722 0.01961 0.09259 0.0151 0.09583 C 0.01406 0.09675 0.01198 0.09861 0.01198 0.09861 C 0.00763 0.1074 -0.0033 0.10717 -0.0099 0.10763 C -0.01233 0.11087 -0.01337 0.11388 -0.01511 0.11736 C -0.01407 0.12777 -0.00938 0.12569 -0.00209 0.12638 C 0.00104 0.12708 0.00399 0.12754 0.00677 0.12986 C 0.00798 0.13217 0.0092 0.13286 0.00989 0.13541 C 0.01666 0.13518 0.02343 0.13518 0.0302 0.13472 C 0.03229 0.13449 0.03402 0.13217 0.03593 0.13124 C 0.03698 0.13078 0.03906 0.12986 0.03906 0.12986 C 0.04357 0.13032 0.04687 0.13009 0.05052 0.13333 C 0.05277 0.14259 0.05364 0.15416 0.04948 0.16249 C 0.04878 0.16597 0.04774 0.16874 0.04687 0.17222 C 0.04583 0.18263 0.04635 0.17592 0.04635 0.19236 " pathEditMode="relative" ptsTypes="ffffffffffffffffffffffffffffffffA">
                                      <p:cBhvr>
                                        <p:cTn id="44" dur="5000" fill="hold"/>
                                        <p:tgtEl>
                                          <p:spTgt spid="76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97" grpId="0" animBg="1"/>
      <p:bldP spid="76097" grpId="1" animBg="1"/>
      <p:bldP spid="76099" grpId="0" animBg="1"/>
      <p:bldP spid="76099" grpId="1" animBg="1"/>
      <p:bldP spid="76109" grpId="0" animBg="1"/>
      <p:bldP spid="76110" grpId="0" animBg="1"/>
      <p:bldP spid="76112" grpId="0"/>
      <p:bldP spid="761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 descr="Fig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2" y="2048933"/>
            <a:ext cx="1219200" cy="1358900"/>
          </a:xfrm>
          <a:prstGeom prst="rect">
            <a:avLst/>
          </a:prstGeom>
        </p:spPr>
      </p:pic>
      <p:pic>
        <p:nvPicPr>
          <p:cNvPr id="90" name="Picture 89" descr="Figur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8" y="2027767"/>
            <a:ext cx="1752600" cy="1409700"/>
          </a:xfrm>
          <a:prstGeom prst="rect">
            <a:avLst/>
          </a:prstGeom>
        </p:spPr>
      </p:pic>
      <p:grpSp>
        <p:nvGrpSpPr>
          <p:cNvPr id="2" name="Group 80"/>
          <p:cNvGrpSpPr/>
          <p:nvPr/>
        </p:nvGrpSpPr>
        <p:grpSpPr>
          <a:xfrm>
            <a:off x="2057400" y="4648200"/>
            <a:ext cx="3352800" cy="1524000"/>
            <a:chOff x="2057400" y="4876800"/>
            <a:chExt cx="3352800" cy="1524000"/>
          </a:xfrm>
        </p:grpSpPr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2057400" y="4876800"/>
              <a:ext cx="3352800" cy="1524000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2057400" y="4876800"/>
              <a:ext cx="914400" cy="6096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2057400" y="6096000"/>
              <a:ext cx="1066800" cy="3048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48"/>
            <p:cNvSpPr>
              <a:spLocks noChangeArrowheads="1"/>
            </p:cNvSpPr>
            <p:nvPr/>
          </p:nvSpPr>
          <p:spPr bwMode="auto">
            <a:xfrm>
              <a:off x="3581400" y="5562600"/>
              <a:ext cx="838200" cy="8382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49"/>
            <p:cNvSpPr>
              <a:spLocks noChangeArrowheads="1"/>
            </p:cNvSpPr>
            <p:nvPr/>
          </p:nvSpPr>
          <p:spPr bwMode="auto">
            <a:xfrm>
              <a:off x="3505200" y="4876800"/>
              <a:ext cx="990600" cy="2286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50"/>
            <p:cNvSpPr>
              <a:spLocks noChangeArrowheads="1"/>
            </p:cNvSpPr>
            <p:nvPr/>
          </p:nvSpPr>
          <p:spPr bwMode="auto">
            <a:xfrm>
              <a:off x="5029200" y="4876800"/>
              <a:ext cx="381000" cy="9144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51"/>
            <p:cNvSpPr>
              <a:spLocks noChangeArrowheads="1"/>
            </p:cNvSpPr>
            <p:nvPr/>
          </p:nvSpPr>
          <p:spPr bwMode="auto">
            <a:xfrm>
              <a:off x="5029200" y="6248400"/>
              <a:ext cx="381000" cy="1524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192336" y="5486400"/>
              <a:ext cx="663574" cy="609600"/>
              <a:chOff x="1669" y="1680"/>
              <a:chExt cx="418" cy="384"/>
            </a:xfrm>
          </p:grpSpPr>
          <p:sp>
            <p:nvSpPr>
              <p:cNvPr id="78" name="Line 64"/>
              <p:cNvSpPr>
                <a:spLocks noChangeShapeType="1"/>
              </p:cNvSpPr>
              <p:nvPr/>
            </p:nvSpPr>
            <p:spPr bwMode="auto">
              <a:xfrm>
                <a:off x="1920" y="192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Line 65"/>
              <p:cNvSpPr>
                <a:spLocks noChangeShapeType="1"/>
              </p:cNvSpPr>
              <p:nvPr/>
            </p:nvSpPr>
            <p:spPr bwMode="auto">
              <a:xfrm flipV="1">
                <a:off x="1920" y="168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Text Box 66"/>
              <p:cNvSpPr txBox="1">
                <a:spLocks noChangeArrowheads="1"/>
              </p:cNvSpPr>
              <p:nvPr/>
            </p:nvSpPr>
            <p:spPr bwMode="auto">
              <a:xfrm>
                <a:off x="1669" y="1746"/>
                <a:ext cx="41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75nm</a:t>
                </a:r>
              </a:p>
            </p:txBody>
          </p:sp>
        </p:grpSp>
      </p:grp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-4666" y="661836"/>
            <a:ext cx="6176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Self- Assembled Drug Delivery Vehicles (Focus 2)</a:t>
            </a:r>
            <a:endParaRPr lang="en-US" sz="2000" b="1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>
            <a:off x="76200" y="1066800"/>
            <a:ext cx="46482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908" name="Line 36"/>
          <p:cNvSpPr>
            <a:spLocks noChangeShapeType="1"/>
          </p:cNvSpPr>
          <p:nvPr/>
        </p:nvSpPr>
        <p:spPr bwMode="auto">
          <a:xfrm>
            <a:off x="4038600" y="2727325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909" name="Line 37"/>
          <p:cNvSpPr>
            <a:spLocks noChangeShapeType="1"/>
          </p:cNvSpPr>
          <p:nvPr/>
        </p:nvSpPr>
        <p:spPr bwMode="auto">
          <a:xfrm>
            <a:off x="6781800" y="2727325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76200" y="1047144"/>
            <a:ext cx="883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4592" indent="-9144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- Use self-assembled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liposomes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to transport polar drugs through lipid channels</a:t>
            </a: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auto">
          <a:xfrm>
            <a:off x="76200" y="1387890"/>
            <a:ext cx="906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4592" indent="-9144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Amphiphiles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selected to enable the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liposomes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to readily deform: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transfersomes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,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ultradeformable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liposomes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ethosomes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.</a:t>
            </a:r>
            <a:endParaRPr lang="en-US" baseline="300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1524000" y="2308591"/>
            <a:ext cx="768351" cy="810251"/>
            <a:chOff x="288" y="1610"/>
            <a:chExt cx="484" cy="538"/>
          </a:xfrm>
        </p:grpSpPr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528" y="1968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 flipV="1">
              <a:off x="528" y="1610"/>
              <a:ext cx="0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30" name="Text Box 58"/>
            <p:cNvSpPr txBox="1">
              <a:spLocks noChangeArrowheads="1"/>
            </p:cNvSpPr>
            <p:nvPr/>
          </p:nvSpPr>
          <p:spPr bwMode="auto">
            <a:xfrm>
              <a:off x="288" y="1768"/>
              <a:ext cx="48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200nm</a:t>
              </a: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2819402" y="2422525"/>
            <a:ext cx="663576" cy="609600"/>
            <a:chOff x="1669" y="1680"/>
            <a:chExt cx="418" cy="384"/>
          </a:xfrm>
        </p:grpSpPr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1920" y="19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 flipV="1">
              <a:off x="1920" y="168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34" name="Text Box 62"/>
            <p:cNvSpPr txBox="1">
              <a:spLocks noChangeArrowheads="1"/>
            </p:cNvSpPr>
            <p:nvPr/>
          </p:nvSpPr>
          <p:spPr bwMode="auto">
            <a:xfrm>
              <a:off x="1669" y="1746"/>
              <a:ext cx="41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75nm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09600" y="2879725"/>
            <a:ext cx="352425" cy="333375"/>
            <a:chOff x="288" y="1968"/>
            <a:chExt cx="222" cy="210"/>
          </a:xfrm>
        </p:grpSpPr>
        <p:sp>
          <p:nvSpPr>
            <p:cNvPr id="79940" name="Oval 68"/>
            <p:cNvSpPr>
              <a:spLocks noChangeArrowheads="1"/>
            </p:cNvSpPr>
            <p:nvPr/>
          </p:nvSpPr>
          <p:spPr bwMode="auto">
            <a:xfrm>
              <a:off x="288" y="197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>
              <a:off x="432" y="1968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>
              <a:off x="336" y="2130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>
              <a:off x="462" y="211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944" name="Rectangle 72"/>
          <p:cNvSpPr>
            <a:spLocks noChangeArrowheads="1"/>
          </p:cNvSpPr>
          <p:nvPr/>
        </p:nvSpPr>
        <p:spPr bwMode="auto">
          <a:xfrm>
            <a:off x="421260" y="2467087"/>
            <a:ext cx="727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D027E"/>
                </a:solidFill>
                <a:latin typeface="Calibri"/>
                <a:ea typeface="+mn-ea"/>
                <a:cs typeface="+mn-cs"/>
              </a:rPr>
              <a:t>Drugs</a:t>
            </a:r>
          </a:p>
        </p:txBody>
      </p:sp>
      <p:pic>
        <p:nvPicPr>
          <p:cNvPr id="86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64770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The Problem: Delivery Vehicles</a:t>
            </a:r>
          </a:p>
        </p:txBody>
      </p:sp>
      <p:sp>
        <p:nvSpPr>
          <p:cNvPr id="248" name="Text Box 86"/>
          <p:cNvSpPr txBox="1">
            <a:spLocks noChangeArrowheads="1"/>
          </p:cNvSpPr>
          <p:nvPr/>
        </p:nvSpPr>
        <p:spPr bwMode="auto">
          <a:xfrm>
            <a:off x="4190999" y="3429000"/>
            <a:ext cx="51536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3300"/>
                </a:solidFill>
                <a:latin typeface="Calibri"/>
                <a:ea typeface="+mn-ea"/>
                <a:cs typeface="Calibri"/>
              </a:rPr>
              <a:t>Cons: 	- Assembly size dictated by thermodynamics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3300"/>
                </a:solidFill>
                <a:latin typeface="Calibri"/>
                <a:ea typeface="+mn-ea"/>
                <a:cs typeface="Calibri"/>
              </a:rPr>
              <a:t>	- Assemblies disaggregate below CMC </a:t>
            </a:r>
            <a:endParaRPr lang="en-US" dirty="0">
              <a:solidFill>
                <a:srgbClr val="CC33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-38100" y="7175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2" name="Text Box 86"/>
          <p:cNvSpPr txBox="1">
            <a:spLocks noChangeArrowheads="1"/>
          </p:cNvSpPr>
          <p:nvPr/>
        </p:nvSpPr>
        <p:spPr bwMode="auto">
          <a:xfrm>
            <a:off x="355600" y="342900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Pros: 	- Tunable assembled structures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	- Inexpensive</a:t>
            </a:r>
            <a:endParaRPr lang="en-US" dirty="0">
              <a:solidFill>
                <a:srgbClr val="1F497D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7" name="Group 82"/>
          <p:cNvGrpSpPr/>
          <p:nvPr/>
        </p:nvGrpSpPr>
        <p:grpSpPr>
          <a:xfrm>
            <a:off x="-4666" y="4038600"/>
            <a:ext cx="8386666" cy="404964"/>
            <a:chOff x="-4666" y="4014636"/>
            <a:chExt cx="8386666" cy="404964"/>
          </a:xfrm>
        </p:grpSpPr>
        <p:sp>
          <p:nvSpPr>
            <p:cNvPr id="253" name="Text Box 18"/>
            <p:cNvSpPr txBox="1">
              <a:spLocks noChangeArrowheads="1"/>
            </p:cNvSpPr>
            <p:nvPr/>
          </p:nvSpPr>
          <p:spPr bwMode="auto">
            <a:xfrm>
              <a:off x="-4666" y="4014636"/>
              <a:ext cx="83866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Unimolecular</a:t>
              </a:r>
              <a:r>
                <a:rPr lang="en-US" sz="2000" b="1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 Drug Delivery Vehicles (Focus 1)</a:t>
              </a:r>
              <a:endParaRPr lang="en-US" sz="2000" b="1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4" name="Line 19"/>
            <p:cNvSpPr>
              <a:spLocks noChangeShapeType="1"/>
            </p:cNvSpPr>
            <p:nvPr/>
          </p:nvSpPr>
          <p:spPr bwMode="auto">
            <a:xfrm>
              <a:off x="76200" y="4419600"/>
              <a:ext cx="43434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4F81BD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69" name="Picture 68" descr="Untitled-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758690"/>
            <a:ext cx="1414145" cy="1489710"/>
          </a:xfrm>
          <a:prstGeom prst="rect">
            <a:avLst/>
          </a:prstGeom>
        </p:spPr>
      </p:pic>
      <p:sp>
        <p:nvSpPr>
          <p:cNvPr id="84" name="Text Box 86"/>
          <p:cNvSpPr txBox="1">
            <a:spLocks noChangeArrowheads="1"/>
          </p:cNvSpPr>
          <p:nvPr/>
        </p:nvSpPr>
        <p:spPr bwMode="auto">
          <a:xfrm>
            <a:off x="5562600" y="4607122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Pros: 	- Robust covalent assembly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	- Vehicle size tunable from 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		5 nm to 50 nm</a:t>
            </a:r>
            <a:endParaRPr lang="en-US" dirty="0">
              <a:solidFill>
                <a:srgbClr val="1F497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5" name="Text Box 86"/>
          <p:cNvSpPr txBox="1">
            <a:spLocks noChangeArrowheads="1"/>
          </p:cNvSpPr>
          <p:nvPr/>
        </p:nvSpPr>
        <p:spPr bwMode="auto">
          <a:xfrm>
            <a:off x="5562600" y="5587424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Cons: 	- Complex synthesis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	- Expensive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	</a:t>
            </a:r>
            <a:endParaRPr lang="en-US" dirty="0">
              <a:solidFill>
                <a:srgbClr val="0000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9" name="Text Box 18"/>
          <p:cNvSpPr txBox="1">
            <a:spLocks noChangeArrowheads="1"/>
          </p:cNvSpPr>
          <p:nvPr/>
        </p:nvSpPr>
        <p:spPr bwMode="auto">
          <a:xfrm>
            <a:off x="0" y="637252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Calibri"/>
              </a:rPr>
              <a:t>Explore Synthesis and Delivery with Both Classes of Vehicles to Optimize Design</a:t>
            </a:r>
            <a:endParaRPr lang="en-US" sz="2000" b="1" i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92" name="Picture 91" descr="Fig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2032000"/>
            <a:ext cx="2146300" cy="1384300"/>
          </a:xfrm>
          <a:prstGeom prst="rect">
            <a:avLst/>
          </a:prstGeom>
        </p:spPr>
      </p:pic>
      <p:pic>
        <p:nvPicPr>
          <p:cNvPr id="94" name="Picture 93" descr="Fig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200" y="2044700"/>
            <a:ext cx="1244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C 0.00885 0.00069 0.00538 -0.00047 0.01094 0.00208 C 0.01528 0.00393 0.01823 0.0081 0.02292 0.00903 C 0.025 0.01088 0.02552 0.01134 0.02813 0.01041 C 0.0342 0.00231 0.0408 0.00602 0.05 0.00555 C 0.05208 0.00139 0.05538 0.00116 0.05781 -0.00209 C 0.0625 -0.00834 0.05538 -0.00116 0.0625 -0.00764 C 0.06389 -0.0088 0.06424 -0.01134 0.06563 -0.0125 C 0.06858 -0.01528 0.06701 -0.01227 0.06979 -0.01597 C 0.07309 -0.02037 0.07517 -0.02593 0.07865 -0.03056 C 0.07986 -0.03542 0.07795 -0.02963 0.08125 -0.03403 C 0.0816 -0.03449 0.08142 -0.03565 0.08177 -0.03611 C 0.08403 -0.03982 0.08715 -0.04213 0.09063 -0.04375 C 0.0934 -0.04746 0.09757 -0.04861 0.10104 -0.0507 C 0.10278 -0.05162 0.10677 -0.05278 0.10677 -0.05278 C 0.11076 -0.05255 0.11493 -0.05347 0.11875 -0.05209 C 0.11979 -0.05162 0.11875 -0.04838 0.11979 -0.04792 C 0.12188 -0.04699 0.12135 -0.04792 0.12135 -0.04514 " pathEditMode="relative" ptsTypes="fffffffffffffffff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61111E-6 -2.96296E-6 C 0.0059 -0.00069 0.01198 -0.00115 0.01806 -0.00185 C 0.02726 -0.00301 0.04583 -0.00555 0.04583 -0.00555 C 0.09201 -0.0037 0.14844 0.00695 0.19167 -0.0074 C 0.20868 -0.00694 0.22587 -0.00671 0.24288 -0.00555 C 0.2474 -0.00532 0.25226 -0.00278 0.25694 -0.0037 C 0.25833 -0.00416 0.25781 -0.0074 0.25833 -0.00926 C 0.25972 -0.01736 0.26128 -0.02546 0.2625 -0.03333 C 0.25764 -0.10949 0.27066 -0.0669 0.36667 -0.06852 C 0.37917 -0.06805 0.39167 -0.06759 0.40417 -0.06666 C 0.41771 -0.06574 0.41528 -0.0699 0.41806 -0.05926 C 0.41875 -0.04815 0.42031 -0.03727 0.42083 -0.02592 C 0.42153 -0.00578 0.41111 0.02084 0.42222 0.03519 C 0.42361 0.03704 0.45503 0.03704 0.47083 0.03704 " pathEditMode="relative" ptsTypes="fffffffffffffA">
                                      <p:cBhvr>
                                        <p:cTn id="6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8" grpId="0" animBg="1"/>
      <p:bldP spid="79909" grpId="0" animBg="1"/>
      <p:bldP spid="79914" grpId="0"/>
      <p:bldP spid="79915" grpId="0"/>
      <p:bldP spid="79944" grpId="0"/>
      <p:bldP spid="248" grpId="0"/>
      <p:bldP spid="252" grpId="0"/>
      <p:bldP spid="84" grpId="0"/>
      <p:bldP spid="85" grpId="0"/>
      <p:bldP spid="8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5029200" y="3733800"/>
            <a:ext cx="3429000" cy="28956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3733800"/>
            <a:ext cx="3429000" cy="28956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F81BD"/>
              </a:solidFill>
              <a:latin typeface="Calibri"/>
            </a:endParaRPr>
          </a:p>
        </p:txBody>
      </p:sp>
      <p:pic>
        <p:nvPicPr>
          <p:cNvPr id="79874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SD3 Goals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66463" y="3962272"/>
            <a:ext cx="2972474" cy="2486849"/>
            <a:chOff x="970" y="711"/>
            <a:chExt cx="3340" cy="3421"/>
          </a:xfrm>
        </p:grpSpPr>
        <p:pic>
          <p:nvPicPr>
            <p:cNvPr id="79885" name="Picture 9" descr="Fig2a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680"/>
              <a:ext cx="1584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6" name="Picture 5" descr="Fig1b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711"/>
              <a:ext cx="2984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7" name="Picture 6" descr="Fig1c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" y="2074"/>
              <a:ext cx="1544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8" name="Text Box 7"/>
            <p:cNvSpPr txBox="1">
              <a:spLocks noChangeArrowheads="1"/>
            </p:cNvSpPr>
            <p:nvPr/>
          </p:nvSpPr>
          <p:spPr bwMode="auto">
            <a:xfrm>
              <a:off x="2320" y="1395"/>
              <a:ext cx="1038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4F81BD"/>
                  </a:solidFill>
                  <a:latin typeface="Arial"/>
                  <a:cs typeface="Arial"/>
                </a:rPr>
                <a:t>linear</a:t>
              </a:r>
            </a:p>
          </p:txBody>
        </p:sp>
        <p:sp>
          <p:nvSpPr>
            <p:cNvPr id="79889" name="Text Box 8"/>
            <p:cNvSpPr txBox="1">
              <a:spLocks noChangeArrowheads="1"/>
            </p:cNvSpPr>
            <p:nvPr/>
          </p:nvSpPr>
          <p:spPr bwMode="auto">
            <a:xfrm>
              <a:off x="1055" y="3751"/>
              <a:ext cx="1460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4F81BD"/>
                  </a:solidFill>
                  <a:latin typeface="Arial"/>
                  <a:cs typeface="Arial"/>
                </a:rPr>
                <a:t>star/</a:t>
              </a:r>
              <a:r>
                <a:rPr lang="en-US" sz="1200" i="1" dirty="0" err="1">
                  <a:solidFill>
                    <a:srgbClr val="4F81BD"/>
                  </a:solidFill>
                  <a:latin typeface="Arial"/>
                  <a:cs typeface="Arial"/>
                </a:rPr>
                <a:t>dendrimer</a:t>
              </a:r>
              <a:endParaRPr lang="en-US" sz="1200" i="1" dirty="0">
                <a:solidFill>
                  <a:srgbClr val="4F81BD"/>
                </a:solidFill>
                <a:latin typeface="Arial"/>
                <a:cs typeface="Arial"/>
              </a:endParaRPr>
            </a:p>
          </p:txBody>
        </p:sp>
        <p:sp>
          <p:nvSpPr>
            <p:cNvPr id="79890" name="Text Box 10"/>
            <p:cNvSpPr txBox="1">
              <a:spLocks noChangeArrowheads="1"/>
            </p:cNvSpPr>
            <p:nvPr/>
          </p:nvSpPr>
          <p:spPr bwMode="auto">
            <a:xfrm>
              <a:off x="2598" y="2951"/>
              <a:ext cx="1712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4F81BD"/>
                  </a:solidFill>
                  <a:latin typeface="Arial"/>
                  <a:cs typeface="Arial"/>
                </a:rPr>
                <a:t>coarse-</a:t>
              </a:r>
              <a:r>
                <a:rPr lang="en-US" sz="1200" i="1" dirty="0" smtClean="0">
                  <a:solidFill>
                    <a:srgbClr val="4F81BD"/>
                  </a:solidFill>
                  <a:latin typeface="Arial"/>
                  <a:cs typeface="Arial"/>
                </a:rPr>
                <a:t>grained star</a:t>
              </a:r>
              <a:endParaRPr lang="en-US" sz="1200" i="1" dirty="0">
                <a:solidFill>
                  <a:srgbClr val="4F81BD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9877" name="TextBox 14"/>
          <p:cNvSpPr txBox="1">
            <a:spLocks noChangeArrowheads="1"/>
          </p:cNvSpPr>
          <p:nvPr/>
        </p:nvSpPr>
        <p:spPr bwMode="auto">
          <a:xfrm>
            <a:off x="1371600" y="3124200"/>
            <a:ext cx="222348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Polymeric </a:t>
            </a:r>
            <a:r>
              <a:rPr lang="en-US" sz="1600" b="1" dirty="0" err="1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Unimolecular</a:t>
            </a:r>
            <a:endParaRPr lang="en-US" sz="1600" b="1" dirty="0">
              <a:solidFill>
                <a:srgbClr val="4F81BD"/>
              </a:solidFill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Drug Delivery Vehicles</a:t>
            </a:r>
          </a:p>
        </p:txBody>
      </p:sp>
      <p:sp>
        <p:nvSpPr>
          <p:cNvPr id="79878" name="TextBox 15"/>
          <p:cNvSpPr txBox="1">
            <a:spLocks noChangeArrowheads="1"/>
          </p:cNvSpPr>
          <p:nvPr/>
        </p:nvSpPr>
        <p:spPr bwMode="auto">
          <a:xfrm>
            <a:off x="5715000" y="3072824"/>
            <a:ext cx="209754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Self-Assembled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Drug Delivery Vehicles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908800" y="4038600"/>
            <a:ext cx="1270000" cy="2070548"/>
            <a:chOff x="5115370" y="1744663"/>
            <a:chExt cx="2641600" cy="3564112"/>
          </a:xfrm>
        </p:grpSpPr>
        <p:pic>
          <p:nvPicPr>
            <p:cNvPr id="79883" name="Picture 55" descr="1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5" r="5756"/>
            <a:stretch>
              <a:fillRect/>
            </a:stretch>
          </p:blipFill>
          <p:spPr bwMode="auto">
            <a:xfrm>
              <a:off x="5115370" y="1744663"/>
              <a:ext cx="26416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4" name="Text Box 36"/>
            <p:cNvSpPr txBox="1">
              <a:spLocks noChangeArrowheads="1"/>
            </p:cNvSpPr>
            <p:nvPr/>
          </p:nvSpPr>
          <p:spPr bwMode="auto">
            <a:xfrm>
              <a:off x="6402389" y="3798888"/>
              <a:ext cx="1058861" cy="150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33956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>
                  <a:solidFill>
                    <a:prstClr val="white"/>
                  </a:solidFill>
                  <a:latin typeface="Times" charset="0"/>
                </a:rPr>
                <a:t>t = 18 ns</a:t>
              </a:r>
              <a:r>
                <a:rPr lang="en-US" altLang="zh-CN" sz="2000">
                  <a:solidFill>
                    <a:prstClr val="white"/>
                  </a:solidFill>
                </a:rPr>
                <a:t> </a:t>
              </a:r>
            </a:p>
          </p:txBody>
        </p:sp>
      </p:grpSp>
      <p:pic>
        <p:nvPicPr>
          <p:cNvPr id="79880" name="Picture 23" descr="Bilayer.t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147251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TextBox 24"/>
          <p:cNvSpPr txBox="1">
            <a:spLocks noChangeArrowheads="1"/>
          </p:cNvSpPr>
          <p:nvPr/>
        </p:nvSpPr>
        <p:spPr bwMode="auto">
          <a:xfrm>
            <a:off x="5543559" y="6276201"/>
            <a:ext cx="9925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4F81BD"/>
                </a:solidFill>
                <a:latin typeface="Arial"/>
                <a:cs typeface="Arial"/>
              </a:rPr>
              <a:t>lipid </a:t>
            </a:r>
            <a:r>
              <a:rPr lang="en-US" sz="1200" i="1" dirty="0" err="1">
                <a:solidFill>
                  <a:srgbClr val="4F81BD"/>
                </a:solidFill>
                <a:latin typeface="Arial"/>
                <a:cs typeface="Arial"/>
              </a:rPr>
              <a:t>bilayer</a:t>
            </a:r>
            <a:endParaRPr lang="en-US" sz="1200" i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79882" name="TextBox 25"/>
          <p:cNvSpPr txBox="1">
            <a:spLocks noChangeArrowheads="1"/>
          </p:cNvSpPr>
          <p:nvPr/>
        </p:nvSpPr>
        <p:spPr bwMode="auto">
          <a:xfrm>
            <a:off x="6781800" y="5486400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4F81BD"/>
                </a:solidFill>
                <a:latin typeface="Arial"/>
                <a:cs typeface="Arial"/>
              </a:rPr>
              <a:t>Surfactant micelles</a:t>
            </a:r>
            <a:endParaRPr lang="en-US" sz="1200" i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19812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Carrier sizes (1 to 100nm), time scales for assembly/delivery (milliseconds or more), accurate free energy evaluation, efficient use of computational resources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8382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Develop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novel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biomolecular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materials guided by computational/experimental collaboration for the encapsulation, delivery, and release of therapeutics to targeted tissues.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838200"/>
            <a:ext cx="129540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Goal</a:t>
            </a:r>
            <a:r>
              <a:rPr lang="en-US" sz="2000" b="1" dirty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89560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Simulation challenges</a:t>
            </a:r>
            <a:r>
              <a:rPr lang="en-US" sz="2000" b="1" dirty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: </a:t>
            </a:r>
            <a:endParaRPr lang="en-US" sz="2000" b="1" dirty="0">
              <a:ln w="1905"/>
              <a:solidFill>
                <a:srgbClr val="F79646">
                  <a:lumMod val="75000"/>
                </a:srgbClr>
              </a:solidFill>
              <a:effectLst>
                <a:outerShdw blurRad="50800" dist="12700" dir="5400000" algn="t" rotWithShape="0">
                  <a:prstClr val="black">
                    <a:alpha val="53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rapezoid 48"/>
          <p:cNvSpPr/>
          <p:nvPr/>
        </p:nvSpPr>
        <p:spPr>
          <a:xfrm rot="7632523">
            <a:off x="2429336" y="1625797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rapezoid 49"/>
          <p:cNvSpPr/>
          <p:nvPr/>
        </p:nvSpPr>
        <p:spPr>
          <a:xfrm rot="13967477" flipH="1">
            <a:off x="5553536" y="1625797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rapezoid 50"/>
          <p:cNvSpPr/>
          <p:nvPr/>
        </p:nvSpPr>
        <p:spPr>
          <a:xfrm rot="13967477" flipV="1">
            <a:off x="2450767" y="319980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rapezoid 51"/>
          <p:cNvSpPr/>
          <p:nvPr/>
        </p:nvSpPr>
        <p:spPr>
          <a:xfrm rot="7632523" flipH="1" flipV="1">
            <a:off x="5574967" y="319980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16618" y="4142686"/>
            <a:ext cx="2330327" cy="170433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TextBox 7"/>
          <p:cNvSpPr txBox="1">
            <a:spLocks noChangeArrowheads="1"/>
          </p:cNvSpPr>
          <p:nvPr/>
        </p:nvSpPr>
        <p:spPr bwMode="auto">
          <a:xfrm>
            <a:off x="685800" y="4686822"/>
            <a:ext cx="2362200" cy="6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Force Fields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LSU, UNO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619563" y="1079153"/>
            <a:ext cx="2474750" cy="1891733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TextBox 8"/>
          <p:cNvSpPr txBox="1">
            <a:spLocks noChangeArrowheads="1"/>
          </p:cNvSpPr>
          <p:nvPr/>
        </p:nvSpPr>
        <p:spPr bwMode="auto">
          <a:xfrm>
            <a:off x="5638800" y="1412607"/>
            <a:ext cx="2438400" cy="11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Experimental</a:t>
            </a:r>
            <a:b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Carrier Design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LSU, LSU-Ag, LA Tech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963757" y="1247086"/>
            <a:ext cx="2331894" cy="170433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854500" y="1492101"/>
            <a:ext cx="2514600" cy="11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Simulated</a:t>
            </a:r>
            <a:b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Carrier Design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LA Tech, Grambling, LSU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126306" y="4142686"/>
            <a:ext cx="2331894" cy="170433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1" name="TextBox 10"/>
          <p:cNvSpPr txBox="1">
            <a:spLocks noChangeArrowheads="1"/>
          </p:cNvSpPr>
          <p:nvPr/>
        </p:nvSpPr>
        <p:spPr bwMode="auto">
          <a:xfrm>
            <a:off x="6172200" y="4562173"/>
            <a:ext cx="2286000" cy="92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Large Scale Free Energy Simulations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UNO, LA Tech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156309" y="2656239"/>
            <a:ext cx="2658720" cy="1952224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5" name="TextBox 10"/>
          <p:cNvSpPr txBox="1">
            <a:spLocks noChangeArrowheads="1"/>
          </p:cNvSpPr>
          <p:nvPr/>
        </p:nvSpPr>
        <p:spPr bwMode="auto">
          <a:xfrm>
            <a:off x="3505200" y="3268860"/>
            <a:ext cx="1981200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Drug Delivery Materials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81927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76200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SD3 Research Themes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996" y="2009114"/>
            <a:ext cx="1600200" cy="1395248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7912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SD3 Milestones: Where </a:t>
            </a:r>
            <a:r>
              <a:rPr lang="en-US" sz="2600" b="1" dirty="0">
                <a:solidFill>
                  <a:srgbClr val="7F7F7F"/>
                </a:solidFill>
                <a:ea typeface="+mn-ea"/>
                <a:cs typeface="+mn-cs"/>
              </a:rPr>
              <a:t>W</a:t>
            </a: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e Stand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0" y="65353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Focus 1: </a:t>
            </a:r>
            <a:r>
              <a:rPr lang="en-US" b="1" dirty="0" err="1" smtClean="0">
                <a:solidFill>
                  <a:srgbClr val="4F81BD"/>
                </a:solidFill>
                <a:latin typeface="Calibri"/>
                <a:cs typeface="Calibri"/>
              </a:rPr>
              <a:t>Unimolecular</a:t>
            </a: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 Drug Delivery Vehicles</a:t>
            </a:r>
            <a:endParaRPr lang="en-US" sz="16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grpSp>
        <p:nvGrpSpPr>
          <p:cNvPr id="3" name="Group 26"/>
          <p:cNvGrpSpPr/>
          <p:nvPr/>
        </p:nvGrpSpPr>
        <p:grpSpPr>
          <a:xfrm>
            <a:off x="152400" y="1451098"/>
            <a:ext cx="1371600" cy="907803"/>
            <a:chOff x="1752600" y="2882900"/>
            <a:chExt cx="1371600" cy="90780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600" y="2895600"/>
              <a:ext cx="1371600" cy="89510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2819400" y="28829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68365" y="2477699"/>
            <a:ext cx="11574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6-arm core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00996" y="1705429"/>
            <a:ext cx="11574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3-arm core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744417" y="2284783"/>
            <a:ext cx="2057400" cy="53583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68026" y="3440494"/>
            <a:ext cx="29491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err="1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bifunctional</a:t>
            </a: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 monomer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43590" y="21083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+</a:t>
            </a:r>
            <a:endParaRPr lang="en-US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4" name="Group 40"/>
          <p:cNvGrpSpPr/>
          <p:nvPr/>
        </p:nvGrpSpPr>
        <p:grpSpPr>
          <a:xfrm>
            <a:off x="4724400" y="1676400"/>
            <a:ext cx="3937000" cy="2197100"/>
            <a:chOff x="4495800" y="1676400"/>
            <a:chExt cx="3937000" cy="21971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1676400"/>
              <a:ext cx="1270000" cy="11557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6600" y="2590800"/>
              <a:ext cx="1346200" cy="1282700"/>
            </a:xfrm>
            <a:prstGeom prst="rect">
              <a:avLst/>
            </a:prstGeom>
          </p:spPr>
        </p:pic>
        <p:sp>
          <p:nvSpPr>
            <p:cNvPr id="36" name="Right Arrow 35"/>
            <p:cNvSpPr/>
            <p:nvPr/>
          </p:nvSpPr>
          <p:spPr>
            <a:xfrm>
              <a:off x="4495800" y="2438400"/>
              <a:ext cx="990600" cy="609600"/>
            </a:xfrm>
            <a:prstGeom prst="righ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rgbClr val="8064A2">
                    <a:lumMod val="75000"/>
                  </a:srgbClr>
                </a:solidFill>
                <a:latin typeface="Calibri"/>
                <a:cs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25817" y="1905000"/>
              <a:ext cx="1060958" cy="567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3-arm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Janus star</a:t>
              </a:r>
              <a:endParaRPr lang="en-US" sz="1700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82817" y="2971800"/>
              <a:ext cx="1060958" cy="567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6-arm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Janus star</a:t>
              </a:r>
              <a:endParaRPr lang="en-US" sz="1700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62712" y="2654671"/>
              <a:ext cx="37563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or</a:t>
              </a:r>
              <a:endParaRPr lang="en-US" sz="1700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681088"/>
              </p:ext>
            </p:extLst>
          </p:nvPr>
        </p:nvGraphicFramePr>
        <p:xfrm>
          <a:off x="689532" y="4054845"/>
          <a:ext cx="3374253" cy="10972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24751"/>
                <a:gridCol w="1124751"/>
                <a:gridCol w="1124751"/>
              </a:tblGrid>
              <a:tr h="361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M.W.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PDI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</a:tr>
              <a:tr h="361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3-arms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26.0k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1.41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</a:tr>
              <a:tr h="361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6-</a:t>
                      </a:r>
                      <a:r>
                        <a:rPr kumimoji="0" lang="en-US" altLang="zh-CN" sz="18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arms</a:t>
                      </a:r>
                      <a:endParaRPr kumimoji="0" lang="zh-CN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45.7k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1.72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pSp>
        <p:nvGrpSpPr>
          <p:cNvPr id="5" name="Group 2"/>
          <p:cNvGrpSpPr/>
          <p:nvPr/>
        </p:nvGrpSpPr>
        <p:grpSpPr>
          <a:xfrm>
            <a:off x="4800666" y="3882993"/>
            <a:ext cx="5333410" cy="2739150"/>
            <a:chOff x="4191000" y="3964251"/>
            <a:chExt cx="5515686" cy="2832764"/>
          </a:xfrm>
        </p:grpSpPr>
        <p:grpSp>
          <p:nvGrpSpPr>
            <p:cNvPr id="6" name="Group 70"/>
            <p:cNvGrpSpPr/>
            <p:nvPr/>
          </p:nvGrpSpPr>
          <p:grpSpPr>
            <a:xfrm>
              <a:off x="4236423" y="3964251"/>
              <a:ext cx="5470263" cy="2832764"/>
              <a:chOff x="3906853" y="3987052"/>
              <a:chExt cx="5701213" cy="2952361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9423400" y="4572000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27671" y="4126468"/>
                <a:ext cx="3192827" cy="2170252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 rot="16200000">
                <a:off x="2822719" y="5071186"/>
                <a:ext cx="2553194" cy="384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i="1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Fluorescence intensity</a:t>
                </a:r>
                <a:endParaRPr lang="en-US" i="1" dirty="0">
                  <a:solidFill>
                    <a:srgbClr val="4F81BD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723248" y="6308387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0.0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754393" y="6303069"/>
                <a:ext cx="41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0.1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776743" y="6296719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0.2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802998" y="6296719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0.3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662938" y="6554488"/>
                <a:ext cx="3676601" cy="384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i="1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Rose Bengal concentration </a:t>
                </a:r>
                <a:r>
                  <a:rPr lang="en-US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(mg/</a:t>
                </a:r>
                <a:r>
                  <a:rPr lang="en-US" dirty="0" err="1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mL</a:t>
                </a:r>
                <a:r>
                  <a:rPr lang="en-US" sz="1400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)</a:t>
                </a:r>
                <a:endParaRPr lang="en-US" sz="1400" dirty="0">
                  <a:solidFill>
                    <a:srgbClr val="4F81BD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375150" y="4734122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2x10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368800" y="4051300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3x10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368800" y="5413573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1x10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369602" y="6093028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TextBox 5"/>
              <p:cNvSpPr txBox="1">
                <a:spLocks noChangeArrowheads="1"/>
              </p:cNvSpPr>
              <p:nvPr/>
            </p:nvSpPr>
            <p:spPr bwMode="auto">
              <a:xfrm>
                <a:off x="5105400" y="4343399"/>
                <a:ext cx="2010176" cy="384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800" i="1" dirty="0" smtClean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CMC</a:t>
                </a:r>
                <a:r>
                  <a:rPr lang="en-US" altLang="zh-CN" sz="1800" dirty="0" smtClean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 = 0.07mg</a:t>
                </a:r>
                <a:r>
                  <a:rPr lang="en-US" altLang="zh-CN" sz="1800" dirty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/</a:t>
                </a:r>
                <a:r>
                  <a:rPr lang="en-US" altLang="zh-CN" sz="1800" dirty="0" smtClean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mL </a:t>
                </a:r>
                <a:endParaRPr lang="zh-CN" altLang="en-US" sz="1800" dirty="0">
                  <a:solidFill>
                    <a:srgbClr val="FF0000"/>
                  </a:solidFill>
                  <a:latin typeface="Calibri"/>
                  <a:ea typeface="宋体" charset="0"/>
                  <a:cs typeface="Calibri"/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rot="5400000">
                <a:off x="5219700" y="5219700"/>
                <a:ext cx="1371600" cy="3810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/>
            <p:cNvSpPr/>
            <p:nvPr/>
          </p:nvSpPr>
          <p:spPr>
            <a:xfrm>
              <a:off x="4191000" y="4038600"/>
              <a:ext cx="4191000" cy="27432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4" name="Text Box 81"/>
          <p:cNvSpPr txBox="1">
            <a:spLocks noChangeArrowheads="1"/>
          </p:cNvSpPr>
          <p:nvPr/>
        </p:nvSpPr>
        <p:spPr bwMode="auto">
          <a:xfrm>
            <a:off x="0" y="11062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4F81BD"/>
                </a:solidFill>
                <a:latin typeface="Calibri"/>
                <a:cs typeface="Calibri"/>
              </a:rPr>
              <a:t>Synthesize modular core of core molecules and </a:t>
            </a:r>
            <a:r>
              <a:rPr lang="en-US" sz="2000" i="1" dirty="0" err="1" smtClean="0">
                <a:solidFill>
                  <a:srgbClr val="4F81BD"/>
                </a:solidFill>
                <a:latin typeface="Calibri"/>
                <a:cs typeface="Calibri"/>
              </a:rPr>
              <a:t>amphiphilic</a:t>
            </a:r>
            <a:r>
              <a:rPr lang="en-US" sz="2000" i="1" dirty="0" smtClean="0">
                <a:solidFill>
                  <a:srgbClr val="4F81BD"/>
                </a:solidFill>
                <a:latin typeface="Calibri"/>
                <a:cs typeface="Calibri"/>
              </a:rPr>
              <a:t> side chains </a:t>
            </a:r>
            <a:br>
              <a:rPr lang="en-US" sz="2000" i="1" dirty="0" smtClean="0">
                <a:solidFill>
                  <a:srgbClr val="4F81BD"/>
                </a:solidFill>
                <a:latin typeface="Calibri"/>
                <a:cs typeface="Calibri"/>
              </a:rPr>
            </a:b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Grayson (TU)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25360" y="2352795"/>
            <a:ext cx="37563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or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9531" y="5375283"/>
            <a:ext cx="3374254" cy="1200329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On track to synthesize </a:t>
            </a:r>
            <a:r>
              <a:rPr lang="en-US" sz="2000" b="1" i="1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first</a:t>
            </a:r>
            <a:r>
              <a:rPr lang="en-US" sz="2000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 Janus polymer </a:t>
            </a:r>
            <a:r>
              <a:rPr lang="en-US" sz="2000" dirty="0" err="1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unimolecular</a:t>
            </a:r>
            <a:r>
              <a:rPr lang="en-US" sz="2000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 drug delivery vehicles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11" descr="Neo2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66800"/>
            <a:ext cx="4872038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Neo1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15293" r="7472" b="2161"/>
          <a:stretch/>
        </p:blipFill>
        <p:spPr bwMode="auto">
          <a:xfrm>
            <a:off x="118534" y="1811867"/>
            <a:ext cx="4318000" cy="402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112"/>
          <p:cNvSpPr txBox="1">
            <a:spLocks noChangeArrowheads="1"/>
          </p:cNvSpPr>
          <p:nvPr/>
        </p:nvSpPr>
        <p:spPr bwMode="auto">
          <a:xfrm>
            <a:off x="1124745" y="1727200"/>
            <a:ext cx="29084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 err="1">
                <a:solidFill>
                  <a:prstClr val="black"/>
                </a:solidFill>
                <a:latin typeface="Calibri"/>
                <a:cs typeface="Calibri"/>
              </a:rPr>
              <a:t>Neopentane</a:t>
            </a:r>
            <a:r>
              <a:rPr lang="en-US" sz="1600" b="1" i="1" dirty="0">
                <a:solidFill>
                  <a:prstClr val="black"/>
                </a:solidFill>
                <a:latin typeface="Calibri"/>
                <a:cs typeface="Calibri"/>
              </a:rPr>
              <a:t> Solubility in Water</a:t>
            </a:r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772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SD3 Milestones: Where We </a:t>
            </a: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</a:t>
            </a: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tand</a:t>
            </a:r>
          </a:p>
        </p:txBody>
      </p:sp>
      <p:sp>
        <p:nvSpPr>
          <p:cNvPr id="45" name="Text Box 81"/>
          <p:cNvSpPr txBox="1">
            <a:spLocks noChangeArrowheads="1"/>
          </p:cNvSpPr>
          <p:nvPr/>
        </p:nvSpPr>
        <p:spPr bwMode="auto">
          <a:xfrm>
            <a:off x="0" y="685800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Focuses 1 &amp; 2: </a:t>
            </a:r>
            <a:r>
              <a:rPr lang="en-US" b="1" dirty="0" err="1" smtClean="0">
                <a:solidFill>
                  <a:srgbClr val="4F81BD"/>
                </a:solidFill>
                <a:latin typeface="Calibri"/>
                <a:cs typeface="Calibri"/>
              </a:rPr>
              <a:t>Unimolecular</a:t>
            </a: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/Assembled Delivery Vehicles</a:t>
            </a:r>
            <a:endParaRPr lang="en-US" b="1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46" name="Text Box 81"/>
          <p:cNvSpPr txBox="1">
            <a:spLocks noChangeArrowheads="1"/>
          </p:cNvSpPr>
          <p:nvPr/>
        </p:nvSpPr>
        <p:spPr bwMode="auto">
          <a:xfrm>
            <a:off x="0" y="10668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4F81BD"/>
                </a:solidFill>
                <a:latin typeface="Calibri"/>
                <a:cs typeface="Calibri"/>
              </a:rPr>
              <a:t>Develop new force-fields for simulating assembly</a:t>
            </a:r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/>
            </a:r>
            <a:b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</a:br>
            <a:r>
              <a:rPr lang="en-US" sz="1600" i="1" dirty="0" err="1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Ashbaugh</a:t>
            </a: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 (TU), Moldovan (LSU)</a:t>
            </a:r>
            <a:endParaRPr lang="en-US" sz="2000" i="1" dirty="0">
              <a:solidFill>
                <a:prstClr val="white">
                  <a:lumMod val="50000"/>
                </a:prstClr>
              </a:solidFill>
              <a:latin typeface="Calibri"/>
              <a:cs typeface="Calibri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5105400" y="1716316"/>
            <a:ext cx="3843060" cy="4654154"/>
            <a:chOff x="5105400" y="1752600"/>
            <a:chExt cx="3843060" cy="4654154"/>
          </a:xfrm>
        </p:grpSpPr>
        <p:grpSp>
          <p:nvGrpSpPr>
            <p:cNvPr id="3" name="Group 35"/>
            <p:cNvGrpSpPr/>
            <p:nvPr/>
          </p:nvGrpSpPr>
          <p:grpSpPr>
            <a:xfrm>
              <a:off x="5105400" y="1752600"/>
              <a:ext cx="3843060" cy="4654154"/>
              <a:chOff x="5105400" y="1978223"/>
              <a:chExt cx="3843060" cy="4654154"/>
            </a:xfrm>
          </p:grpSpPr>
          <p:pic>
            <p:nvPicPr>
              <p:cNvPr id="32" name="Picture 31" descr="Figure2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79720" y="2286000"/>
                <a:ext cx="3383280" cy="4059936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324600" y="6324600"/>
                <a:ext cx="1515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D1 dihedral angle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4499956" y="5101244"/>
                <a:ext cx="15186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energy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(kcal/mol)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290860" y="1978223"/>
                <a:ext cx="3657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Span80 </a:t>
                </a:r>
                <a:r>
                  <a:rPr lang="en-US" sz="1600" b="1" i="1" dirty="0" err="1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Intramolecular</a:t>
                </a:r>
                <a:r>
                  <a:rPr lang="en-US" sz="1600" b="1" i="1" dirty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r>
                  <a:rPr lang="en-US" sz="1600" b="1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Potential</a:t>
                </a:r>
                <a:endParaRPr lang="en-US" sz="1600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971592" y="4155182"/>
              <a:ext cx="657321" cy="84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20808" y="4136571"/>
              <a:ext cx="9408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ab</a:t>
              </a:r>
              <a:r>
                <a:rPr lang="en-US" sz="1600" i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initio</a:t>
              </a:r>
              <a:endPara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50657" y="4478351"/>
              <a:ext cx="788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Amber</a:t>
              </a:r>
              <a:endPara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1587" y="5843695"/>
            <a:ext cx="4501413" cy="892552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First simulation model to quantitatively predict how “Oil and Water Don’t Mix”!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9723547.jpg"/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62200"/>
            <a:ext cx="6324600" cy="365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558ED5"/>
            </a:solidFill>
          </a:ln>
          <a:effectLst>
            <a:reflection blurRad="6350" stA="42000" endA="300" endPos="13000" dist="38100" dir="5400000" sy="-100000" algn="bl" rotWithShape="0"/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6066" y="282676"/>
            <a:ext cx="7021869" cy="192138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At the heart of this revolution is peer-to-peer collaboration, new modes of research and education, and virtual organizations that work across institutional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boundaries.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8031" y="2438400"/>
            <a:ext cx="61581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This is the premise of our RII research.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9296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SD3 Milestones: Where We </a:t>
            </a: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</a:t>
            </a: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tand</a:t>
            </a:r>
          </a:p>
        </p:txBody>
      </p:sp>
      <p:sp>
        <p:nvSpPr>
          <p:cNvPr id="45" name="Text Box 81"/>
          <p:cNvSpPr txBox="1">
            <a:spLocks noChangeArrowheads="1"/>
          </p:cNvSpPr>
          <p:nvPr/>
        </p:nvSpPr>
        <p:spPr bwMode="auto">
          <a:xfrm>
            <a:off x="0" y="685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Focus 2: Self-Assembled Delivery Vehicles</a:t>
            </a:r>
            <a:endParaRPr lang="en-US" b="1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46" name="Text Box 81"/>
          <p:cNvSpPr txBox="1">
            <a:spLocks noChangeArrowheads="1"/>
          </p:cNvSpPr>
          <p:nvPr/>
        </p:nvSpPr>
        <p:spPr bwMode="auto">
          <a:xfrm>
            <a:off x="0" y="1030069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30188" indent="-230188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4F81BD"/>
                </a:solidFill>
                <a:latin typeface="Calibri"/>
                <a:cs typeface="Calibri"/>
              </a:rPr>
              <a:t>Molecular dynamics simulation study of self-assembly of Span 80 into micelles</a:t>
            </a:r>
            <a:br>
              <a:rPr lang="en-US" sz="2000" i="1" dirty="0" smtClean="0">
                <a:solidFill>
                  <a:srgbClr val="4F81BD"/>
                </a:solidFill>
                <a:latin typeface="Calibri"/>
                <a:cs typeface="Calibri"/>
              </a:rPr>
            </a:b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Moldovan (LSU), </a:t>
            </a:r>
            <a:r>
              <a:rPr lang="en-US" sz="1600" i="1" dirty="0" err="1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Niktopoulos</a:t>
            </a: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 (LSU)</a:t>
            </a:r>
            <a:endParaRPr lang="en-US" sz="1600" i="1" dirty="0">
              <a:solidFill>
                <a:prstClr val="white">
                  <a:lumMod val="50000"/>
                </a:prstClr>
              </a:solidFill>
              <a:latin typeface="Calibri"/>
              <a:cs typeface="Calibri"/>
            </a:endParaRPr>
          </a:p>
        </p:txBody>
      </p:sp>
      <p:sp>
        <p:nvSpPr>
          <p:cNvPr id="24" name="TextBox 112"/>
          <p:cNvSpPr txBox="1">
            <a:spLocks noChangeArrowheads="1"/>
          </p:cNvSpPr>
          <p:nvPr/>
        </p:nvSpPr>
        <p:spPr bwMode="auto">
          <a:xfrm>
            <a:off x="754672" y="1882174"/>
            <a:ext cx="40004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lang="en-US" sz="1600" b="1" i="1" dirty="0" smtClean="0">
                <a:solidFill>
                  <a:prstClr val="black"/>
                </a:solidFill>
                <a:latin typeface="Calibri"/>
                <a:cs typeface="Calibri"/>
              </a:rPr>
              <a:t>elf-assembly of Span 80 into a single micelle</a:t>
            </a:r>
            <a:endParaRPr lang="en-US" sz="1600" b="1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TextBox 112"/>
          <p:cNvSpPr txBox="1">
            <a:spLocks noChangeArrowheads="1"/>
          </p:cNvSpPr>
          <p:nvPr/>
        </p:nvSpPr>
        <p:spPr bwMode="auto">
          <a:xfrm>
            <a:off x="6002935" y="1882174"/>
            <a:ext cx="29838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 smtClean="0">
                <a:solidFill>
                  <a:prstClr val="black"/>
                </a:solidFill>
                <a:latin typeface="Calibri"/>
                <a:cs typeface="Calibri"/>
              </a:rPr>
              <a:t>Kinetics of Span80 aggregation</a:t>
            </a:r>
            <a:endParaRPr lang="en-US" sz="1600" b="1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TextBox 116"/>
          <p:cNvSpPr txBox="1">
            <a:spLocks noChangeArrowheads="1"/>
          </p:cNvSpPr>
          <p:nvPr/>
        </p:nvSpPr>
        <p:spPr bwMode="auto">
          <a:xfrm>
            <a:off x="217859" y="4787285"/>
            <a:ext cx="503994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MD simulations performed with GROMACS 4.0 on LONI supercomputers.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Force field parameters for Span 80 were generated using Gaussian, Amber and PRODRG2.5 server.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MD simulations show that at concentrations of 0.25 M Span 80 self-assemble spontaneously into micelles. The self-assembly process occurs in three stages: (i) aggregation in small clusters (~100ps); (ii) ripening stage, larger clusters grow at the expense of small ones; (iii) diffusion and coalescence of larger clusters.</a:t>
            </a:r>
          </a:p>
        </p:txBody>
      </p:sp>
      <p:sp>
        <p:nvSpPr>
          <p:cNvPr id="28" name="TextBox 55"/>
          <p:cNvSpPr txBox="1">
            <a:spLocks noChangeArrowheads="1"/>
          </p:cNvSpPr>
          <p:nvPr/>
        </p:nvSpPr>
        <p:spPr bwMode="auto">
          <a:xfrm>
            <a:off x="6096000" y="5029200"/>
            <a:ext cx="2624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Time evolution of the number of Span 80 clusters supports the three stage self assembly mechanism.</a:t>
            </a:r>
            <a:endParaRPr lang="en-US"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254794" y="2195901"/>
            <a:ext cx="2500097" cy="2468560"/>
            <a:chOff x="254794" y="2195901"/>
            <a:chExt cx="2599497" cy="2566706"/>
          </a:xfrm>
        </p:grpSpPr>
        <p:pic>
          <p:nvPicPr>
            <p:cNvPr id="15" name="Picture 48" descr="1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32" y="2308332"/>
              <a:ext cx="2505075" cy="240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41"/>
            <p:cNvSpPr txBox="1">
              <a:spLocks noChangeArrowheads="1"/>
            </p:cNvSpPr>
            <p:nvPr/>
          </p:nvSpPr>
          <p:spPr bwMode="auto">
            <a:xfrm>
              <a:off x="1683517" y="4344431"/>
              <a:ext cx="1170774" cy="384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N</a:t>
              </a:r>
              <a:r>
                <a:rPr lang="en-US" altLang="zh-CN" sz="1000" baseline="-25000" dirty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S</a:t>
              </a:r>
              <a:r>
                <a:rPr lang="en-US" altLang="zh-CN" sz="1000" baseline="-250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pan80</a:t>
              </a: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 </a:t>
              </a:r>
              <a:r>
                <a:rPr lang="en-US" altLang="zh-CN" sz="1600" dirty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= 125</a:t>
              </a:r>
              <a:r>
                <a:rPr lang="en-US" altLang="zh-CN" sz="2000" dirty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254794" y="4381607"/>
              <a:ext cx="105886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t = 100 </a:t>
              </a:r>
              <a:r>
                <a:rPr lang="en-US" altLang="zh-CN" sz="1600" dirty="0" err="1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ps</a:t>
              </a:r>
              <a:r>
                <a:rPr lang="en-US" altLang="zh-CN" sz="2000" dirty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29" name="Text Box 41"/>
            <p:cNvSpPr txBox="1">
              <a:spLocks noChangeArrowheads="1"/>
            </p:cNvSpPr>
            <p:nvPr/>
          </p:nvSpPr>
          <p:spPr bwMode="auto">
            <a:xfrm>
              <a:off x="1082656" y="2195901"/>
              <a:ext cx="84014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(a)</a:t>
              </a:r>
              <a:r>
                <a:rPr lang="en-US" altLang="zh-CN" sz="2000" dirty="0" smtClean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  <a:endParaRPr lang="en-US" altLang="zh-CN" sz="2000" dirty="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2885212" y="2200531"/>
            <a:ext cx="2540591" cy="2447669"/>
            <a:chOff x="2885212" y="2200531"/>
            <a:chExt cx="2641600" cy="2544984"/>
          </a:xfrm>
        </p:grpSpPr>
        <p:pic>
          <p:nvPicPr>
            <p:cNvPr id="19" name="Picture 55" descr="1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5" r="5756"/>
            <a:stretch>
              <a:fillRect/>
            </a:stretch>
          </p:blipFill>
          <p:spPr bwMode="auto">
            <a:xfrm>
              <a:off x="2885212" y="2310290"/>
              <a:ext cx="26416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2904262" y="4364515"/>
              <a:ext cx="105886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t = 18 ns</a:t>
              </a:r>
              <a:r>
                <a:rPr lang="en-US" altLang="zh-CN" sz="200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30" name="Text Box 41"/>
            <p:cNvSpPr txBox="1">
              <a:spLocks noChangeArrowheads="1"/>
            </p:cNvSpPr>
            <p:nvPr/>
          </p:nvSpPr>
          <p:spPr bwMode="auto">
            <a:xfrm>
              <a:off x="3751754" y="2200531"/>
              <a:ext cx="84014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(b)</a:t>
              </a:r>
              <a:r>
                <a:rPr lang="en-US" altLang="zh-CN" sz="2000" dirty="0" smtClean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  <a:endParaRPr lang="en-US" altLang="zh-CN" sz="2000" dirty="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215983"/>
              </p:ext>
            </p:extLst>
          </p:nvPr>
        </p:nvGraphicFramePr>
        <p:xfrm>
          <a:off x="5689181" y="2322268"/>
          <a:ext cx="3297576" cy="2465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Rectangle 20"/>
          <p:cNvSpPr/>
          <p:nvPr/>
        </p:nvSpPr>
        <p:spPr>
          <a:xfrm>
            <a:off x="217859" y="4787285"/>
            <a:ext cx="8768898" cy="2070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Calibri"/>
              </a:rPr>
              <a:t>Span80 model applicable to modeling oil spill </a:t>
            </a:r>
            <a:br>
              <a:rPr lang="en-US" sz="2400" i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Calibri"/>
              </a:rPr>
            </a:br>
            <a:r>
              <a:rPr lang="en-US" sz="2400" i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Calibri"/>
              </a:rPr>
              <a:t>clean up with dispersants in the Gulf of Mexico</a:t>
            </a:r>
            <a:r>
              <a:rPr lang="en-US" b="1" i="1" dirty="0" smtClean="0">
                <a:solidFill>
                  <a:srgbClr val="C0504D">
                    <a:lumMod val="75000"/>
                  </a:srgbClr>
                </a:solidFill>
                <a:latin typeface="Calibri"/>
                <a:cs typeface="Calibri"/>
              </a:rPr>
              <a:t>  </a:t>
            </a:r>
            <a:endParaRPr lang="en-US" dirty="0">
              <a:solidFill>
                <a:srgbClr val="C0504D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596900" y="2235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73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81"/>
          <p:cNvSpPr txBox="1">
            <a:spLocks noChangeArrowheads="1"/>
          </p:cNvSpPr>
          <p:nvPr/>
        </p:nvSpPr>
        <p:spPr bwMode="auto">
          <a:xfrm>
            <a:off x="0" y="685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Focuses 1 &amp; 2: </a:t>
            </a:r>
            <a:r>
              <a:rPr lang="en-US" b="1" dirty="0" err="1" smtClean="0">
                <a:solidFill>
                  <a:srgbClr val="4F81BD"/>
                </a:solidFill>
                <a:latin typeface="Calibri"/>
                <a:cs typeface="Calibri"/>
              </a:rPr>
              <a:t>Unimolecular</a:t>
            </a:r>
            <a:r>
              <a:rPr lang="en-US" b="1" dirty="0" smtClean="0">
                <a:solidFill>
                  <a:srgbClr val="4F81BD"/>
                </a:solidFill>
                <a:latin typeface="Calibri"/>
                <a:cs typeface="Calibri"/>
              </a:rPr>
              <a:t>/Assembled Delivery Vehicles</a:t>
            </a:r>
            <a:endParaRPr lang="en-US" b="1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533400" y="2057400"/>
            <a:ext cx="4889602" cy="4343400"/>
            <a:chOff x="152400" y="1371600"/>
            <a:chExt cx="5321909" cy="4572000"/>
          </a:xfrm>
        </p:grpSpPr>
        <p:sp>
          <p:nvSpPr>
            <p:cNvPr id="22" name="Rectangle 21"/>
            <p:cNvSpPr/>
            <p:nvPr/>
          </p:nvSpPr>
          <p:spPr>
            <a:xfrm rot="5400000">
              <a:off x="3613666" y="3473358"/>
              <a:ext cx="3352800" cy="368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Moving Wall (impulsively started)</a:t>
              </a:r>
              <a:endParaRPr lang="en-US" sz="1600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3" name="Group 12"/>
            <p:cNvGrpSpPr/>
            <p:nvPr/>
          </p:nvGrpSpPr>
          <p:grpSpPr>
            <a:xfrm>
              <a:off x="152400" y="1371600"/>
              <a:ext cx="5019524" cy="4572000"/>
              <a:chOff x="152400" y="1371600"/>
              <a:chExt cx="5019524" cy="45720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2400" y="1371600"/>
                <a:ext cx="5019524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034365" y="2086603"/>
                <a:ext cx="867545" cy="4859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Pure CFD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(no-slip)</a:t>
                </a:r>
                <a:endParaRPr lang="en-US" sz="12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039672" y="1845968"/>
                <a:ext cx="986167" cy="2915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Hybrid CFD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036134" y="1621466"/>
                <a:ext cx="909223" cy="4859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Hybrid MD</a:t>
                </a:r>
              </a:p>
            </p:txBody>
          </p:sp>
        </p:grpSp>
      </p:grpSp>
      <p:sp>
        <p:nvSpPr>
          <p:cNvPr id="30" name="Text Box 81"/>
          <p:cNvSpPr txBox="1">
            <a:spLocks noChangeArrowheads="1"/>
          </p:cNvSpPr>
          <p:nvPr/>
        </p:nvSpPr>
        <p:spPr bwMode="auto">
          <a:xfrm>
            <a:off x="5791200" y="1784874"/>
            <a:ext cx="3276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Developed a general hybrid MD/continuum code for simulating non-equilibrium flows using LAMMPS (MD) and ANSYS/Fluent (continuum)</a:t>
            </a: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Extensively tested code for impulsively started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Couette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flow for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Lennard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-Jones Fluid</a:t>
            </a: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Established collaboration with Dr. Steve Plimpton (Sandia) to distribute through LAMMPS</a:t>
            </a:r>
            <a:endParaRPr lang="en-US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Text Box 81"/>
          <p:cNvSpPr txBox="1">
            <a:spLocks noChangeArrowheads="1"/>
          </p:cNvSpPr>
          <p:nvPr/>
        </p:nvSpPr>
        <p:spPr bwMode="auto">
          <a:xfrm>
            <a:off x="0" y="1066800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30188" indent="-230188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4F81BD"/>
                </a:solidFill>
                <a:latin typeface="Calibri"/>
                <a:cs typeface="Calibri"/>
              </a:rPr>
              <a:t>Develop linked hybrid MD/continuum strategies for accelerating simulations</a:t>
            </a:r>
          </a:p>
          <a:p>
            <a:pPr marL="230188" indent="-230188"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Moldovan (LSU), </a:t>
            </a:r>
            <a:r>
              <a:rPr lang="en-US" sz="1600" i="1" dirty="0" err="1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Niktopoulos</a:t>
            </a: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 (LSU)</a:t>
            </a:r>
            <a:endParaRPr lang="en-US" sz="1600" i="1" dirty="0">
              <a:solidFill>
                <a:prstClr val="white">
                  <a:lumMod val="50000"/>
                </a:prstClr>
              </a:solidFill>
              <a:latin typeface="Calibri"/>
              <a:cs typeface="Calibri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9296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SD3 Milestones: Where We </a:t>
            </a: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</a:t>
            </a: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tand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981200"/>
            <a:ext cx="5029200" cy="44958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42672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SD3 Milestones</a:t>
            </a:r>
          </a:p>
        </p:txBody>
      </p:sp>
      <p:graphicFrame>
        <p:nvGraphicFramePr>
          <p:cNvPr id="6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816875"/>
              </p:ext>
            </p:extLst>
          </p:nvPr>
        </p:nvGraphicFramePr>
        <p:xfrm>
          <a:off x="567268" y="1239805"/>
          <a:ext cx="7391399" cy="461039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24400"/>
                <a:gridCol w="533400"/>
                <a:gridCol w="533400"/>
                <a:gridCol w="533400"/>
                <a:gridCol w="533400"/>
                <a:gridCol w="533399"/>
              </a:tblGrid>
              <a:tr h="35642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451">
                <a:tc>
                  <a:txBody>
                    <a:bodyPr/>
                    <a:lstStyle/>
                    <a:p>
                      <a:pPr marL="210312" indent="-457200" algn="l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1600" dirty="0" smtClean="0"/>
                        <a:t>Synthesize modular library of core monomers to explore novel encapsulation/delivery chemistries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351">
                <a:tc>
                  <a:txBody>
                    <a:bodyPr/>
                    <a:lstStyle/>
                    <a:p>
                      <a:pPr marL="210312" indent="-457200" algn="l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1600" dirty="0" smtClean="0"/>
                        <a:t>Develop new atomic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and coarse-grained force fields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2">
                <a:tc>
                  <a:txBody>
                    <a:bodyPr/>
                    <a:lstStyle/>
                    <a:p>
                      <a:pPr marL="210312" marR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Develop new hybrid MD/continuum, coarse-grained, and accelerated strategies to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link length/time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scales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65">
                <a:tc>
                  <a:txBody>
                    <a:bodyPr/>
                    <a:lstStyle/>
                    <a:p>
                      <a:pPr marL="210312" indent="-457200" algn="l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1600" dirty="0" smtClean="0"/>
                        <a:t>Use </a:t>
                      </a:r>
                      <a:r>
                        <a:rPr lang="en-US" sz="1600" dirty="0" err="1" smtClean="0"/>
                        <a:t>mulit</a:t>
                      </a:r>
                      <a:r>
                        <a:rPr lang="en-US" sz="1600" dirty="0" smtClean="0"/>
                        <a:t>-scale simulation methods to </a:t>
                      </a:r>
                      <a:r>
                        <a:rPr lang="en-US" sz="1600" baseline="0" dirty="0" smtClean="0"/>
                        <a:t>optimize </a:t>
                      </a:r>
                      <a:r>
                        <a:rPr lang="en-US" sz="1600" baseline="0" dirty="0" err="1" smtClean="0"/>
                        <a:t>supramolecular</a:t>
                      </a:r>
                      <a:r>
                        <a:rPr lang="en-US" sz="1600" baseline="0" dirty="0" smtClean="0"/>
                        <a:t> delivery vehicles</a:t>
                      </a:r>
                      <a:endParaRPr lang="en-US" sz="160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576">
                <a:tc>
                  <a:txBody>
                    <a:bodyPr/>
                    <a:lstStyle/>
                    <a:p>
                      <a:pPr marL="210312" indent="-457200" algn="l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1600" dirty="0" smtClean="0"/>
                        <a:t>Synthesize, characterize, and assess new self-assembled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transmembrane</a:t>
                      </a:r>
                      <a:r>
                        <a:rPr lang="en-US" sz="1600" dirty="0" smtClean="0"/>
                        <a:t> drug delivery </a:t>
                      </a:r>
                      <a:r>
                        <a:rPr lang="en-US" sz="1600" baseline="0" dirty="0" smtClean="0"/>
                        <a:t>vehicles</a:t>
                      </a:r>
                      <a:endParaRPr lang="en-US" sz="160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471">
                <a:tc>
                  <a:txBody>
                    <a:bodyPr/>
                    <a:lstStyle/>
                    <a:p>
                      <a:pPr marL="210312" indent="-457200" algn="l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1600" dirty="0" smtClean="0"/>
                        <a:t>Validate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computational models for self-assembled drug carriers for bio-membrane translocation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65">
                <a:tc>
                  <a:txBody>
                    <a:bodyPr/>
                    <a:lstStyle/>
                    <a:p>
                      <a:pPr marL="210312" indent="-457200" algn="l">
                        <a:lnSpc>
                          <a:spcPct val="90000"/>
                        </a:lnSpc>
                        <a:buFont typeface="+mj-lt"/>
                        <a:buNone/>
                      </a:pPr>
                      <a:r>
                        <a:rPr lang="en-US" sz="1600" dirty="0" smtClean="0"/>
                        <a:t>Use MD and CG methods to study the mechanisms of cellular absorption of drugs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ight Arrow 10"/>
          <p:cNvSpPr/>
          <p:nvPr/>
        </p:nvSpPr>
        <p:spPr>
          <a:xfrm>
            <a:off x="5291668" y="1801182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9280" y="1889659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9280" y="2547980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9280" y="3089489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29280" y="4178269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291668" y="2463056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291668" y="3007873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291669" y="4098997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73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82665" y="2586659"/>
            <a:ext cx="6140570" cy="194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endParaRPr lang="en-US" sz="2800" dirty="0">
              <a:solidFill>
                <a:srgbClr val="8064A2"/>
              </a:solidFill>
              <a:latin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r>
              <a:rPr lang="en-US" sz="2900" b="1" dirty="0" smtClean="0">
                <a:solidFill>
                  <a:srgbClr val="8064A2"/>
                </a:solidFill>
                <a:latin typeface="Calibri"/>
                <a:cs typeface="Calibri"/>
              </a:rPr>
              <a:t>Workforce Development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Juana Moreno</a:t>
            </a:r>
            <a:endParaRPr lang="en-US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5617" y="4809865"/>
            <a:ext cx="7272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</a:pPr>
            <a:r>
              <a:rPr lang="en-US" sz="2000" dirty="0">
                <a:solidFill>
                  <a:srgbClr val="8064A2"/>
                </a:solidFill>
                <a:latin typeface="Calibri"/>
                <a:ea typeface="MS PGothic" charset="0"/>
                <a:cs typeface="MS PGothic" charset="0"/>
              </a:rPr>
              <a:t>LA-</a:t>
            </a:r>
            <a:r>
              <a:rPr lang="en-US" sz="2000" dirty="0" err="1">
                <a:solidFill>
                  <a:srgbClr val="8064A2"/>
                </a:solidFill>
                <a:latin typeface="Calibri"/>
                <a:ea typeface="MS PGothic" charset="0"/>
                <a:cs typeface="MS PGothic" charset="0"/>
              </a:rPr>
              <a:t>SiGMA</a:t>
            </a:r>
            <a:r>
              <a:rPr lang="en-US" sz="2000" dirty="0">
                <a:solidFill>
                  <a:srgbClr val="8064A2"/>
                </a:solidFill>
                <a:latin typeface="Calibri"/>
                <a:ea typeface="MS PGothic" charset="0"/>
                <a:cs typeface="MS PGothic" charset="0"/>
              </a:rPr>
              <a:t> will address all levels of the educational ladder, 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ea typeface="MS PGothic" charset="0"/>
                <a:cs typeface="MS PGothic" charset="0"/>
              </a:rPr>
              <a:t>contributing </a:t>
            </a:r>
            <a:r>
              <a:rPr lang="en-US" sz="2000" dirty="0">
                <a:solidFill>
                  <a:srgbClr val="8064A2"/>
                </a:solidFill>
                <a:latin typeface="Calibri"/>
                <a:ea typeface="MS PGothic" charset="0"/>
                <a:cs typeface="MS PGothic" charset="0"/>
              </a:rPr>
              <a:t>to a well-trained and diverse professional 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ea typeface="MS PGothic" charset="0"/>
                <a:cs typeface="MS PGothic" charset="0"/>
              </a:rPr>
              <a:t>workforce.</a:t>
            </a:r>
            <a:endParaRPr lang="en-US" sz="2000" dirty="0">
              <a:solidFill>
                <a:srgbClr val="8064A2"/>
              </a:solidFill>
              <a:latin typeface="Calibri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rapezoid 29"/>
          <p:cNvSpPr/>
          <p:nvPr/>
        </p:nvSpPr>
        <p:spPr>
          <a:xfrm rot="8169699">
            <a:off x="3019743" y="162195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rapezoid 30"/>
          <p:cNvSpPr/>
          <p:nvPr/>
        </p:nvSpPr>
        <p:spPr>
          <a:xfrm rot="14565046" flipH="1">
            <a:off x="5698458" y="203103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rapezoid 31"/>
          <p:cNvSpPr/>
          <p:nvPr/>
        </p:nvSpPr>
        <p:spPr>
          <a:xfrm rot="13382347" flipV="1">
            <a:off x="2976764" y="3739421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rapezoid 32"/>
          <p:cNvSpPr/>
          <p:nvPr/>
        </p:nvSpPr>
        <p:spPr>
          <a:xfrm rot="7443101" flipH="1" flipV="1">
            <a:off x="5541729" y="3426169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rapezoid 33"/>
          <p:cNvSpPr/>
          <p:nvPr/>
        </p:nvSpPr>
        <p:spPr>
          <a:xfrm rot="21053563">
            <a:off x="4298487" y="4163541"/>
            <a:ext cx="1030446" cy="1370238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Workforce Development Strategies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1803809" y="4800600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1821056" y="5151938"/>
            <a:ext cx="1717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4-Year College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147209" y="1752600"/>
            <a:ext cx="1853791" cy="1417063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6289261" y="2280021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Post Docs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956209" y="1295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2032409" y="1600200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2-Year College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147209" y="4343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318092" y="4693779"/>
            <a:ext cx="1473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Graduate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076980" y="5212947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4089809" y="5562600"/>
            <a:ext cx="1741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High School Teachers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9" name="Trapezoid 48"/>
          <p:cNvSpPr/>
          <p:nvPr/>
        </p:nvSpPr>
        <p:spPr>
          <a:xfrm rot="11609110">
            <a:off x="4439271" y="1228822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166009" y="838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242209" y="1143000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Grades 6 – 12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2" name="Trapezoid 51"/>
          <p:cNvSpPr/>
          <p:nvPr/>
        </p:nvSpPr>
        <p:spPr>
          <a:xfrm rot="4829815">
            <a:off x="2296389" y="283987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041809" y="3124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1118009" y="3468469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2-Year College Instructors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512318" y="2708429"/>
            <a:ext cx="2171590" cy="159453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3708809" y="3124200"/>
            <a:ext cx="17273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Workforce Strategies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20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2236576" y="692500"/>
            <a:ext cx="3730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Two graduating Louisiana School for Math, Science, and the Arts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were selected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to participate in the LSU REU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program.</a:t>
            </a:r>
            <a:endParaRPr lang="en-US"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8613" name="Picture 3" descr="jeffparrozzo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58" r="13164"/>
          <a:stretch/>
        </p:blipFill>
        <p:spPr bwMode="auto">
          <a:xfrm>
            <a:off x="7030169" y="628604"/>
            <a:ext cx="921675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cade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"/>
          <a:stretch/>
        </p:blipFill>
        <p:spPr bwMode="auto">
          <a:xfrm>
            <a:off x="5963369" y="628603"/>
            <a:ext cx="850291" cy="1064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Box 9"/>
          <p:cNvSpPr txBox="1">
            <a:spLocks noChangeArrowheads="1"/>
          </p:cNvSpPr>
          <p:nvPr/>
        </p:nvSpPr>
        <p:spPr bwMode="auto">
          <a:xfrm>
            <a:off x="0" y="2842717"/>
            <a:ext cx="1981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dirty="0" smtClean="0">
                <a:solidFill>
                  <a:srgbClr val="8064A2"/>
                </a:solidFill>
                <a:latin typeface="Calibri"/>
                <a:cs typeface="Calibri"/>
              </a:rPr>
              <a:t>LA Tech/</a:t>
            </a:r>
            <a:r>
              <a:rPr lang="en-US" sz="1600" dirty="0">
                <a:solidFill>
                  <a:srgbClr val="8064A2"/>
                </a:solidFill>
                <a:latin typeface="Calibri"/>
                <a:cs typeface="Calibri"/>
              </a:rPr>
              <a:t>Grambling Open House</a:t>
            </a:r>
          </a:p>
        </p:txBody>
      </p:sp>
      <p:sp>
        <p:nvSpPr>
          <p:cNvPr id="68618" name="TextBox 14"/>
          <p:cNvSpPr txBox="1">
            <a:spLocks noChangeArrowheads="1"/>
          </p:cNvSpPr>
          <p:nvPr/>
        </p:nvSpPr>
        <p:spPr bwMode="auto">
          <a:xfrm>
            <a:off x="6485620" y="5545982"/>
            <a:ext cx="236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8064A2"/>
                </a:solidFill>
                <a:latin typeface="Calibri"/>
                <a:cs typeface="Calibri"/>
              </a:rPr>
              <a:t>Tulane Open House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2400" y="117157"/>
            <a:ext cx="29718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Grades 6-12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jeffparrozzo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58" r="13164"/>
          <a:stretch/>
        </p:blipFill>
        <p:spPr bwMode="auto">
          <a:xfrm>
            <a:off x="7030169" y="628604"/>
            <a:ext cx="921675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ade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"/>
          <a:stretch/>
        </p:blipFill>
        <p:spPr bwMode="auto">
          <a:xfrm>
            <a:off x="5963369" y="628603"/>
            <a:ext cx="850291" cy="1064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IMG_0016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56" y="2104678"/>
            <a:ext cx="2688410" cy="200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SCN4996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20" y="3107582"/>
            <a:ext cx="2766311" cy="207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DSCN5069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"/>
          <a:stretch/>
        </p:blipFill>
        <p:spPr bwMode="auto">
          <a:xfrm>
            <a:off x="4352020" y="4707782"/>
            <a:ext cx="1823159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IMG_0037.jp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6"/>
          <a:stretch/>
        </p:blipFill>
        <p:spPr bwMode="auto">
          <a:xfrm>
            <a:off x="1051456" y="3781078"/>
            <a:ext cx="1809939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3Globes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952"/>
            <a:ext cx="9144000" cy="2916936"/>
          </a:xfrm>
          <a:prstGeom prst="rect">
            <a:avLst/>
          </a:prstGeom>
        </p:spPr>
      </p:pic>
      <p:pic>
        <p:nvPicPr>
          <p:cNvPr id="21" name="Picture 20" descr="SouthAr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71" y="1587909"/>
            <a:ext cx="1072629" cy="600672"/>
          </a:xfrm>
          <a:prstGeom prst="rect">
            <a:avLst/>
          </a:prstGeom>
        </p:spPr>
      </p:pic>
      <p:pic>
        <p:nvPicPr>
          <p:cNvPr id="7" name="Picture 6" descr="louisiana_blue.gif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48711" y="515376"/>
            <a:ext cx="2089666" cy="1967271"/>
          </a:xfrm>
          <a:prstGeom prst="rect">
            <a:avLst/>
          </a:prstGeom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6019799" y="401484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03883" y="1927941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57334" y="1651001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57682" y="742336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09812" y="660400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Nunez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77" y="326105"/>
            <a:ext cx="375843" cy="755445"/>
          </a:xfrm>
          <a:prstGeom prst="rect">
            <a:avLst/>
          </a:prstGeom>
        </p:spPr>
      </p:pic>
      <p:pic>
        <p:nvPicPr>
          <p:cNvPr id="23" name="Picture 22" descr="BRC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95" y="2408531"/>
            <a:ext cx="767162" cy="379626"/>
          </a:xfrm>
          <a:prstGeom prst="rect">
            <a:avLst/>
          </a:prstGeom>
        </p:spPr>
      </p:pic>
      <p:pic>
        <p:nvPicPr>
          <p:cNvPr id="24" name="Picture 23" descr="DeltaCC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34" y="1019176"/>
            <a:ext cx="720326" cy="340954"/>
          </a:xfrm>
          <a:prstGeom prst="rect">
            <a:avLst/>
          </a:prstGeom>
        </p:spPr>
      </p:pic>
      <p:pic>
        <p:nvPicPr>
          <p:cNvPr id="25" name="Picture 24" descr="BossierParishCC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550" y="365107"/>
            <a:ext cx="379545" cy="470635"/>
          </a:xfrm>
          <a:prstGeom prst="rect">
            <a:avLst/>
          </a:prstGeom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33349" y="97102"/>
            <a:ext cx="2370982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Partnerships</a:t>
            </a:r>
          </a:p>
        </p:txBody>
      </p:sp>
      <p:sp>
        <p:nvSpPr>
          <p:cNvPr id="37" name="Oval 36"/>
          <p:cNvSpPr/>
          <p:nvPr/>
        </p:nvSpPr>
        <p:spPr>
          <a:xfrm>
            <a:off x="589114" y="4693267"/>
            <a:ext cx="87420" cy="87420"/>
          </a:xfrm>
          <a:prstGeom prst="ellipse">
            <a:avLst/>
          </a:prstGeom>
          <a:effectLst>
            <a:glow rad="177800">
              <a:schemeClr val="accent3">
                <a:lumMod val="20000"/>
                <a:lumOff val="80000"/>
                <a:alpha val="21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989438" y="5053783"/>
            <a:ext cx="87420" cy="87420"/>
          </a:xfrm>
          <a:prstGeom prst="ellipse">
            <a:avLst/>
          </a:prstGeom>
          <a:effectLst>
            <a:glow rad="177800">
              <a:schemeClr val="accent3">
                <a:lumMod val="20000"/>
                <a:lumOff val="80000"/>
                <a:alpha val="21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414340" y="4594943"/>
            <a:ext cx="87420" cy="87420"/>
          </a:xfrm>
          <a:prstGeom prst="ellipse">
            <a:avLst/>
          </a:prstGeom>
          <a:effectLst>
            <a:glow rad="177800">
              <a:schemeClr val="accent3">
                <a:lumMod val="20000"/>
                <a:lumOff val="80000"/>
                <a:alpha val="21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20535" y="4939073"/>
            <a:ext cx="87420" cy="87420"/>
          </a:xfrm>
          <a:prstGeom prst="ellipse">
            <a:avLst/>
          </a:prstGeom>
          <a:effectLst>
            <a:glow rad="177800">
              <a:schemeClr val="accent3">
                <a:lumMod val="20000"/>
                <a:lumOff val="80000"/>
                <a:alpha val="21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ETH_Zurich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5" y="897777"/>
            <a:ext cx="1745225" cy="249318"/>
          </a:xfrm>
          <a:prstGeom prst="rect">
            <a:avLst/>
          </a:prstGeom>
        </p:spPr>
      </p:pic>
      <p:pic>
        <p:nvPicPr>
          <p:cNvPr id="43" name="Picture 42" descr="Wuerzbur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8" y="1844702"/>
            <a:ext cx="1124257" cy="493000"/>
          </a:xfrm>
          <a:prstGeom prst="rect">
            <a:avLst/>
          </a:prstGeom>
        </p:spPr>
      </p:pic>
      <p:pic>
        <p:nvPicPr>
          <p:cNvPr id="44" name="Picture 43" descr="maxplanck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98" y="3173469"/>
            <a:ext cx="769989" cy="624650"/>
          </a:xfrm>
          <a:prstGeom prst="rect">
            <a:avLst/>
          </a:prstGeom>
        </p:spPr>
      </p:pic>
      <p:pic>
        <p:nvPicPr>
          <p:cNvPr id="45" name="Picture 44" descr="Gottingen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56" y="2490838"/>
            <a:ext cx="662684" cy="546714"/>
          </a:xfrm>
          <a:prstGeom prst="rect">
            <a:avLst/>
          </a:prstGeom>
        </p:spPr>
      </p:pic>
      <p:pic>
        <p:nvPicPr>
          <p:cNvPr id="46" name="Picture 45" descr="Dortm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6" y="1333750"/>
            <a:ext cx="2241960" cy="360472"/>
          </a:xfrm>
          <a:prstGeom prst="rect">
            <a:avLst/>
          </a:prstGeom>
        </p:spPr>
      </p:pic>
      <p:pic>
        <p:nvPicPr>
          <p:cNvPr id="48" name="Picture 47" descr="LSMSA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74" y="1310967"/>
            <a:ext cx="586714" cy="581742"/>
          </a:xfrm>
          <a:prstGeom prst="rect">
            <a:avLst/>
          </a:prstGeom>
        </p:spPr>
      </p:pic>
      <p:pic>
        <p:nvPicPr>
          <p:cNvPr id="49" name="Picture 48" descr="shodor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24" y="814987"/>
            <a:ext cx="656918" cy="719253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798872" y="4739145"/>
            <a:ext cx="87420" cy="87420"/>
          </a:xfrm>
          <a:prstGeom prst="ellipse">
            <a:avLst/>
          </a:prstGeom>
          <a:effectLst>
            <a:glow rad="177800">
              <a:schemeClr val="accent3">
                <a:lumMod val="20000"/>
                <a:lumOff val="80000"/>
                <a:alpha val="21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maxplanckcolloids.gif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34778" r="27254" b="10129"/>
          <a:stretch/>
        </p:blipFill>
        <p:spPr>
          <a:xfrm>
            <a:off x="122903" y="2425290"/>
            <a:ext cx="2245032" cy="498896"/>
          </a:xfrm>
          <a:prstGeom prst="rect">
            <a:avLst/>
          </a:prstGeom>
        </p:spPr>
      </p:pic>
      <p:pic>
        <p:nvPicPr>
          <p:cNvPr id="52" name="Picture 51" descr="NIMS.gif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3"/>
          <a:stretch/>
        </p:blipFill>
        <p:spPr>
          <a:xfrm>
            <a:off x="2654711" y="1623347"/>
            <a:ext cx="761999" cy="571500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5411839" y="4370441"/>
            <a:ext cx="87420" cy="87420"/>
          </a:xfrm>
          <a:prstGeom prst="ellipse">
            <a:avLst/>
          </a:prstGeom>
          <a:effectLst>
            <a:glow rad="177800">
              <a:schemeClr val="accent3">
                <a:lumMod val="20000"/>
                <a:lumOff val="80000"/>
                <a:alpha val="21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157064" y="4526118"/>
            <a:ext cx="87420" cy="87420"/>
          </a:xfrm>
          <a:prstGeom prst="ellipse">
            <a:avLst/>
          </a:prstGeom>
          <a:effectLst>
            <a:glow rad="177800">
              <a:schemeClr val="accent3">
                <a:lumMod val="20000"/>
                <a:lumOff val="80000"/>
                <a:alpha val="21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873114" y="4845569"/>
            <a:ext cx="346369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Leveraged 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LSU’s </a:t>
            </a:r>
            <a:r>
              <a:rPr lang="en-US" sz="2000" dirty="0" err="1">
                <a:solidFill>
                  <a:srgbClr val="8064A2"/>
                </a:solidFill>
                <a:latin typeface="Calibri"/>
                <a:cs typeface="Calibri"/>
              </a:rPr>
              <a:t>LaMSTI</a:t>
            </a:r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 teacher 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program</a:t>
            </a:r>
          </a:p>
          <a:p>
            <a:pPr eaLnBrk="1" hangingPunct="1"/>
            <a:endParaRPr lang="en-US" sz="2000" dirty="0" smtClean="0">
              <a:solidFill>
                <a:srgbClr val="8064A2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SU RET teachers participated in the GPU team</a:t>
            </a:r>
            <a:endParaRPr lang="en-US" sz="2000" dirty="0">
              <a:solidFill>
                <a:srgbClr val="8064A2"/>
              </a:solidFill>
              <a:latin typeface="Calibri"/>
              <a:cs typeface="Calibri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4187" y="80714"/>
            <a:ext cx="413335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High School Teachers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LaTechRETNS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2998" r="2971" b="1"/>
          <a:stretch/>
        </p:blipFill>
        <p:spPr bwMode="auto">
          <a:xfrm>
            <a:off x="1829199" y="998399"/>
            <a:ext cx="5671317" cy="3393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12700" h="6350"/>
            <a:contourClr>
              <a:srgbClr val="969696"/>
            </a:contourClr>
          </a:sp3d>
          <a:extLst/>
        </p:spPr>
      </p:pic>
      <p:pic>
        <p:nvPicPr>
          <p:cNvPr id="11" name="Picture 4" descr="lamst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93" y="3952026"/>
            <a:ext cx="3530600" cy="2163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12700" h="63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2697417" y="229614"/>
            <a:ext cx="54671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30 </a:t>
            </a:r>
            <a:r>
              <a:rPr lang="en-US" sz="2000" dirty="0" err="1" smtClean="0">
                <a:solidFill>
                  <a:srgbClr val="8064A2"/>
                </a:solidFill>
                <a:latin typeface="Calibri"/>
                <a:cs typeface="Calibri"/>
              </a:rPr>
              <a:t>LASiGMA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 REU students statewide</a:t>
            </a:r>
          </a:p>
          <a:p>
            <a:pPr algn="ctr" eaLnBrk="1" hangingPunct="1"/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46.5% women, 53.5% URM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3374517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Undergraduates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58" y="2142024"/>
            <a:ext cx="3086400" cy="2474681"/>
          </a:xfrm>
          <a:prstGeom prst="ellipse">
            <a:avLst/>
          </a:prstGeom>
          <a:ln w="28575" cap="rnd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IMG_039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6469"/>
          <a:stretch/>
        </p:blipFill>
        <p:spPr bwMode="auto">
          <a:xfrm>
            <a:off x="573443" y="940398"/>
            <a:ext cx="2085052" cy="1639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" name="Picture 14" descr="Softbal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4"/>
          <a:stretch/>
        </p:blipFill>
        <p:spPr>
          <a:xfrm>
            <a:off x="2431177" y="5185553"/>
            <a:ext cx="2337820" cy="135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TulaneREU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0" y="4030477"/>
            <a:ext cx="2084809" cy="175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UNOREU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34" y="1122000"/>
            <a:ext cx="2133600" cy="1586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LSUREU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4710"/>
            <a:ext cx="2865657" cy="1408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UBRREU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/>
          <a:stretch/>
        </p:blipFill>
        <p:spPr>
          <a:xfrm>
            <a:off x="5521662" y="4586031"/>
            <a:ext cx="2128839" cy="143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1" y="128438"/>
            <a:ext cx="8838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Supervised Undergraduate Research Experiences 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              (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SURE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en-US" sz="2400" b="1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66269" y="595450"/>
            <a:ext cx="6414743" cy="5443353"/>
            <a:chOff x="296333" y="-160874"/>
            <a:chExt cx="8547938" cy="7655736"/>
          </a:xfrm>
        </p:grpSpPr>
        <p:graphicFrame>
          <p:nvGraphicFramePr>
            <p:cNvPr id="13" name="Diagram 12"/>
            <p:cNvGraphicFramePr/>
            <p:nvPr>
              <p:extLst>
                <p:ext uri="{D42A27DB-BD31-4B8C-83A1-F6EECF244321}">
                  <p14:modId xmlns:p14="http://schemas.microsoft.com/office/powerpoint/2010/main" val="1863841389"/>
                </p:ext>
              </p:extLst>
            </p:nvPr>
          </p:nvGraphicFramePr>
          <p:xfrm>
            <a:off x="296333" y="-160874"/>
            <a:ext cx="8547938" cy="76557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5115011" y="5266121"/>
              <a:ext cx="2057400" cy="90902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SURE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LINK</a:t>
              </a:r>
            </a:p>
          </p:txBody>
        </p:sp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3513133" y="6738522"/>
              <a:ext cx="1134965" cy="47615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SoS</a:t>
              </a:r>
              <a:endPara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6984309" y="2210858"/>
              <a:ext cx="1588656" cy="1569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LINK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Planning Grants</a:t>
              </a:r>
            </a:p>
            <a:p>
              <a:pPr eaLnBrk="1" hangingPunct="1">
                <a:defRPr/>
              </a:pPr>
              <a:r>
                <a:rPr lang="en-US" sz="16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Pfund</a:t>
              </a:r>
              <a:endPara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SBIR/STTR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TGEF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OPT-IN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6077646" y="3359576"/>
              <a:ext cx="18426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4735888" y="5706942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149310" y="6913005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71" y="1802581"/>
            <a:ext cx="693842" cy="6526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747830" y="3913583"/>
            <a:ext cx="4314948" cy="28355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SURE is one of the many programs administered by Louisiana EPSCoR. The program, restricted to women &amp; URM,  provides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stipend of $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4,000/term.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 Year 1, 127 applications were received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30 awards were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made. 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Another 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round is expected in December 2011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.</a:t>
            </a:r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70235" y="4308012"/>
            <a:ext cx="1825974" cy="566465"/>
            <a:chOff x="602886" y="3710199"/>
            <a:chExt cx="1825974" cy="566465"/>
          </a:xfrm>
        </p:grpSpPr>
        <p:sp>
          <p:nvSpPr>
            <p:cNvPr id="23" name="Rounded Rectangle 22"/>
            <p:cNvSpPr/>
            <p:nvPr/>
          </p:nvSpPr>
          <p:spPr>
            <a:xfrm>
              <a:off x="602886" y="3710199"/>
              <a:ext cx="1825974" cy="56646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630539" y="3737852"/>
              <a:ext cx="1770668" cy="5111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algn="ctr" defTabSz="622300">
                <a:spcAft>
                  <a:spcPts val="0"/>
                </a:spcAft>
              </a:pPr>
              <a:r>
                <a:rPr lang="en-US" sz="1400" dirty="0" smtClean="0">
                  <a:solidFill>
                    <a:srgbClr val="595959"/>
                  </a:solidFill>
                  <a:latin typeface="Calibri"/>
                </a:rPr>
                <a:t>Undergraduates / Graduates / Post Docs</a:t>
              </a:r>
              <a:endParaRPr lang="en-US" sz="1400" dirty="0">
                <a:solidFill>
                  <a:srgbClr val="595959"/>
                </a:solidFill>
                <a:latin typeface="Calibri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2660391" y="4166573"/>
            <a:ext cx="920704" cy="920704"/>
          </a:xfrm>
          <a:prstGeom prst="ellipse">
            <a:avLst/>
          </a:prstGeom>
          <a:blipFill>
            <a:blip r:embed="rId10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097936" y="1285426"/>
            <a:ext cx="3367548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>Traveling the STEM Pipeline</a:t>
            </a:r>
          </a:p>
        </p:txBody>
      </p:sp>
    </p:spTree>
    <p:extLst>
      <p:ext uri="{BB962C8B-B14F-4D97-AF65-F5344CB8AC3E}">
        <p14:creationId xmlns:p14="http://schemas.microsoft.com/office/powerpoint/2010/main" val="234948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rtnership_hand_shak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524000"/>
            <a:ext cx="2057400" cy="92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133600" y="1219200"/>
            <a:ext cx="1600200" cy="1447800"/>
            <a:chOff x="2133600" y="1219200"/>
            <a:chExt cx="1600200" cy="1447800"/>
          </a:xfrm>
        </p:grpSpPr>
        <p:sp>
          <p:nvSpPr>
            <p:cNvPr id="11" name="Rounded Rectangle 10"/>
            <p:cNvSpPr/>
            <p:nvPr/>
          </p:nvSpPr>
          <p:spPr>
            <a:xfrm>
              <a:off x="2133600" y="1219200"/>
              <a:ext cx="1600200" cy="1447800"/>
            </a:xfrm>
            <a:prstGeom prst="roundRect">
              <a:avLst/>
            </a:prstGeom>
            <a:solidFill>
              <a:srgbClr val="FFFFFF"/>
            </a:solidFill>
            <a:ln w="952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EpscorLogo cop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122" y="1295732"/>
              <a:ext cx="1377156" cy="129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7632" y="153527"/>
            <a:ext cx="617875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LA EPSCoR &amp; Board of Regents </a:t>
            </a:r>
          </a:p>
        </p:txBody>
      </p:sp>
      <p:pic>
        <p:nvPicPr>
          <p:cNvPr id="7" name="Picture 6" descr="claiborne.JPG"/>
          <p:cNvPicPr>
            <a:picLocks noChangeAspect="1"/>
          </p:cNvPicPr>
          <p:nvPr/>
        </p:nvPicPr>
        <p:blipFill>
          <a:blip r:embed="rId4" cstate="print"/>
          <a:srcRect r="35715" b="48476"/>
          <a:stretch>
            <a:fillRect/>
          </a:stretch>
        </p:blipFill>
        <p:spPr bwMode="auto">
          <a:xfrm>
            <a:off x="2133600" y="3276600"/>
            <a:ext cx="5143500" cy="2576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5638800" y="1295400"/>
            <a:ext cx="1600200" cy="1447800"/>
            <a:chOff x="5638800" y="1295400"/>
            <a:chExt cx="1600200" cy="1447800"/>
          </a:xfrm>
        </p:grpSpPr>
        <p:sp>
          <p:nvSpPr>
            <p:cNvPr id="12" name="Rounded Rectangle 11"/>
            <p:cNvSpPr/>
            <p:nvPr/>
          </p:nvSpPr>
          <p:spPr>
            <a:xfrm>
              <a:off x="5638800" y="1295400"/>
              <a:ext cx="1600200" cy="1447800"/>
            </a:xfrm>
            <a:prstGeom prst="roundRect">
              <a:avLst/>
            </a:prstGeom>
            <a:solidFill>
              <a:srgbClr val="FFFFFF"/>
            </a:solidFill>
            <a:ln w="952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RegentsLogo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53100" y="1333500"/>
              <a:ext cx="1371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2122133" y="6020095"/>
            <a:ext cx="51045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Claiborne Building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Baton Rouge, LA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1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5"/>
          <p:cNvSpPr txBox="1">
            <a:spLocks noChangeArrowheads="1"/>
          </p:cNvSpPr>
          <p:nvPr/>
        </p:nvSpPr>
        <p:spPr bwMode="auto">
          <a:xfrm>
            <a:off x="765660" y="848538"/>
            <a:ext cx="82943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Graduate level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courses:</a:t>
            </a:r>
            <a:endParaRPr lang="en-US" sz="18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1 course Fall 2010, 3 courses Spring 2011,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2 courses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Fall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2011</a:t>
            </a: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(4 of the courses in partnership with German &amp; Swiss Universities leveraging  PIRE award)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331061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9978" r="4984" b="19952"/>
          <a:stretch>
            <a:fillRect/>
          </a:stretch>
        </p:blipFill>
        <p:spPr bwMode="auto">
          <a:xfrm>
            <a:off x="5642544" y="2510915"/>
            <a:ext cx="3128963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gradcourses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618"/>
          <a:stretch/>
        </p:blipFill>
        <p:spPr>
          <a:xfrm>
            <a:off x="856529" y="2414606"/>
            <a:ext cx="3994674" cy="395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Box 5"/>
          <p:cNvSpPr txBox="1">
            <a:spLocks noChangeArrowheads="1"/>
          </p:cNvSpPr>
          <p:nvPr/>
        </p:nvSpPr>
        <p:spPr bwMode="auto">
          <a:xfrm>
            <a:off x="1590861" y="919621"/>
            <a:ext cx="6821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Density Functional Workshop, Summer 2011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40 registrants, 5 speakers, LA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Tech, LSU, SUBR, Tulane, Xavier) 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85055" y="2654617"/>
            <a:ext cx="5874396" cy="3607187"/>
            <a:chOff x="1008222" y="2800841"/>
            <a:chExt cx="9145314" cy="3630553"/>
          </a:xfrm>
        </p:grpSpPr>
        <p:sp>
          <p:nvSpPr>
            <p:cNvPr id="13" name="TextBox 12"/>
            <p:cNvSpPr txBox="1"/>
            <p:nvPr/>
          </p:nvSpPr>
          <p:spPr>
            <a:xfrm>
              <a:off x="1008222" y="3628447"/>
              <a:ext cx="1523999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87828" y="5506271"/>
              <a:ext cx="1411824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81163" y="6152601"/>
              <a:ext cx="2262836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57203" y="6152601"/>
              <a:ext cx="1981200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5871629" y="2800841"/>
              <a:ext cx="4281907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36239" y="3628447"/>
              <a:ext cx="2113767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9296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" y="1809948"/>
            <a:ext cx="9144000" cy="307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89614" y="1918099"/>
            <a:ext cx="27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1815" y="21435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DFT-embl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3" y="996853"/>
            <a:ext cx="699253" cy="6962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4477" y="5361263"/>
            <a:ext cx="2589638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/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Indo-US joint proposal being developed.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7939" y="563692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John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Perdew</a:t>
            </a:r>
            <a:endParaRPr lang="en-US" sz="1200" b="1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Tulane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939" y="6211669"/>
            <a:ext cx="141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Mel Levy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Tulane &amp; N.C. A&amp;T</a:t>
            </a:r>
          </a:p>
          <a:p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46548" y="624120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Tanusri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Saha-Dasgupta</a:t>
            </a:r>
            <a:endParaRPr lang="en-US" sz="1200" b="1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S.N. Bose National Centre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46548" y="505974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Weitao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Yang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Duke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7939" y="510526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Kieron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Burke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UC Irvine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6548" y="5636923"/>
            <a:ext cx="211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Shobhana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Narasimhan</a:t>
            </a:r>
            <a:endParaRPr lang="en-US" sz="1200" b="1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Jawaharlal Nehru Centre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Box 5"/>
          <p:cNvSpPr txBox="1">
            <a:spLocks noChangeArrowheads="1"/>
          </p:cNvSpPr>
          <p:nvPr/>
        </p:nvSpPr>
        <p:spPr bwMode="auto">
          <a:xfrm>
            <a:off x="1346546" y="679388"/>
            <a:ext cx="5161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Workshop on Computational Thinking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95649" y="1332851"/>
            <a:ext cx="7019925" cy="4151312"/>
            <a:chOff x="1110416" y="1665136"/>
            <a:chExt cx="7019925" cy="4151312"/>
          </a:xfrm>
        </p:grpSpPr>
        <p:grpSp>
          <p:nvGrpSpPr>
            <p:cNvPr id="13" name="Group 12"/>
            <p:cNvGrpSpPr/>
            <p:nvPr/>
          </p:nvGrpSpPr>
          <p:grpSpPr>
            <a:xfrm>
              <a:off x="1110416" y="1665136"/>
              <a:ext cx="7019925" cy="4151312"/>
              <a:chOff x="1110416" y="1665136"/>
              <a:chExt cx="7019925" cy="4151312"/>
            </a:xfrm>
          </p:grpSpPr>
          <p:pic>
            <p:nvPicPr>
              <p:cNvPr id="16" name="Picture 3" descr="computationalthinking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416" y="1665136"/>
                <a:ext cx="7019925" cy="4151312"/>
              </a:xfrm>
              <a:prstGeom prst="rect">
                <a:avLst/>
              </a:prstGeom>
              <a:ln w="4445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158226" y="3426504"/>
                <a:ext cx="1238105" cy="14137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2396331" y="2340246"/>
              <a:ext cx="0" cy="3130978"/>
            </a:xfrm>
            <a:prstGeom prst="line">
              <a:avLst/>
            </a:prstGeom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650811" y="5730468"/>
            <a:ext cx="4430322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Computing education for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the 21st century proposal with </a:t>
            </a:r>
            <a:r>
              <a:rPr lang="en-US" dirty="0" err="1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Shodor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in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the works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1493713" y="1054498"/>
            <a:ext cx="6262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8064A2"/>
                </a:solidFill>
                <a:latin typeface="Calibri"/>
                <a:cs typeface="Calibri"/>
              </a:rPr>
              <a:t>Workshops </a:t>
            </a:r>
            <a:r>
              <a:rPr lang="en-US" sz="1800" dirty="0">
                <a:solidFill>
                  <a:srgbClr val="8064A2"/>
                </a:solidFill>
                <a:latin typeface="Calibri"/>
                <a:cs typeface="Calibri"/>
              </a:rPr>
              <a:t>on GPU </a:t>
            </a:r>
            <a:r>
              <a:rPr lang="en-US" sz="1800" dirty="0" smtClean="0">
                <a:solidFill>
                  <a:srgbClr val="8064A2"/>
                </a:solidFill>
                <a:latin typeface="Calibri"/>
                <a:cs typeface="Calibri"/>
              </a:rPr>
              <a:t>Algorithms and Programming Tools</a:t>
            </a:r>
            <a:endParaRPr lang="en-US" sz="1800" dirty="0">
              <a:solidFill>
                <a:srgbClr val="8064A2"/>
              </a:solidFill>
              <a:latin typeface="Calibri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PUprogrammingWorksh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82" y="2262337"/>
            <a:ext cx="8432242" cy="3121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32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879">
            <a:off x="197880" y="3538249"/>
            <a:ext cx="3195766" cy="2987347"/>
          </a:xfrm>
          <a:prstGeom prst="rect">
            <a:avLst/>
          </a:prstGeom>
          <a:noFill/>
          <a:ln>
            <a:noFill/>
          </a:ln>
          <a:effectLst>
            <a:outerShdw blurRad="406400" dist="88900" dir="2700000" algn="ctr" rotWithShape="0">
              <a:schemeClr val="bg2">
                <a:lumMod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5085">
            <a:off x="24344" y="622616"/>
            <a:ext cx="3693857" cy="3047562"/>
          </a:xfrm>
          <a:prstGeom prst="rect">
            <a:avLst/>
          </a:prstGeom>
          <a:noFill/>
          <a:ln>
            <a:noFill/>
          </a:ln>
          <a:effectLst>
            <a:outerShdw blurRad="279400" dist="1143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3505216" y="1468280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8064A2"/>
                </a:solidFill>
                <a:latin typeface="Calibri"/>
                <a:cs typeface="Calibri"/>
              </a:rPr>
              <a:t>Materials Science PhD Programs</a:t>
            </a:r>
            <a:endParaRPr lang="en-US" sz="1800" dirty="0">
              <a:solidFill>
                <a:srgbClr val="8064A2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8197" y="2225964"/>
            <a:ext cx="34420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LSU-SU-UNO joint PhD in Materials Science &amp; Engineering: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 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Proposal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approved by LSU system, being considered by the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Louisiana Board of Regents.</a:t>
            </a:r>
            <a:endParaRPr lang="en-US" sz="14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8197" y="3919248"/>
            <a:ext cx="41230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LA </a:t>
            </a:r>
            <a:r>
              <a:rPr lang="en-US" sz="1600" b="1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Tech PhD in Molecular Science &amp; Nanotechnology: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Letter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of Intent being reviewed by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University of Louisiana System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should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go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to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Board of Regents in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September.  Expect to receive permission to submit proposal for the degree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.</a:t>
            </a:r>
            <a:endParaRPr lang="en-US" sz="14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68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5"/>
          <p:cNvSpPr txBox="1">
            <a:spLocks noChangeArrowheads="1"/>
          </p:cNvSpPr>
          <p:nvPr/>
        </p:nvSpPr>
        <p:spPr bwMode="auto">
          <a:xfrm>
            <a:off x="592361" y="2358982"/>
            <a:ext cx="19237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Supada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Loasooksathit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from LA Tech spent one quarter at University of Hertfordshire in the UK</a:t>
            </a: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Marielle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Soniat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from UNO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visited 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Susan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Rempe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at Sandia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Albuquerque</a:t>
            </a:r>
          </a:p>
        </p:txBody>
      </p:sp>
      <p:pic>
        <p:nvPicPr>
          <p:cNvPr id="84995" name="Picture 3" descr="Hertfordshir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67" y="5773187"/>
            <a:ext cx="2646342" cy="63394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Sandia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01" y="3046715"/>
            <a:ext cx="1674875" cy="75518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brookhave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31" y="4177411"/>
            <a:ext cx="3074815" cy="112608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 descr="pnnl.gi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8807" r="4295" b="7353"/>
          <a:stretch/>
        </p:blipFill>
        <p:spPr bwMode="auto">
          <a:xfrm>
            <a:off x="3303181" y="1325876"/>
            <a:ext cx="2667915" cy="136580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543518" y="906414"/>
            <a:ext cx="20604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Internships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541984" y="2359626"/>
            <a:ext cx="1835546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Chinedu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Ekuma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from LSU will visit Pacific Northwest National Laboratory in August 2011</a:t>
            </a: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Chinedu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Ekuma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and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Ryky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Nelson from LSU will visit Brookhaven National Laboratory in September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1" y="128438"/>
            <a:ext cx="7980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Links 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with Industry and National Laboratories 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(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LINK)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73188" y="776506"/>
            <a:ext cx="3145286" cy="1475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669933"/>
              </a:solidFill>
              <a:latin typeface="Calibri"/>
              <a:cs typeface="Calibri"/>
            </a:endParaRPr>
          </a:p>
          <a:p>
            <a:endParaRPr lang="en-US" dirty="0">
              <a:solidFill>
                <a:srgbClr val="669933"/>
              </a:solidFill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669933"/>
                </a:solidFill>
                <a:latin typeface="Calibri"/>
                <a:cs typeface="Calibri"/>
              </a:rPr>
              <a:t>Funding </a:t>
            </a:r>
            <a:r>
              <a:rPr lang="en-US" dirty="0">
                <a:solidFill>
                  <a:srgbClr val="669933"/>
                </a:solidFill>
                <a:latin typeface="Calibri"/>
                <a:cs typeface="Calibri"/>
              </a:rPr>
              <a:t>to visit and train at an industrial facility, research center, or national laboratory for a period of </a:t>
            </a:r>
            <a:r>
              <a:rPr lang="en-US" dirty="0" smtClean="0">
                <a:solidFill>
                  <a:srgbClr val="669933"/>
                </a:solidFill>
                <a:latin typeface="Calibri"/>
                <a:cs typeface="Calibri"/>
              </a:rPr>
              <a:t>2 – 12 weeks.</a:t>
            </a:r>
          </a:p>
          <a:p>
            <a:endParaRPr lang="en-US" dirty="0" smtClean="0">
              <a:solidFill>
                <a:srgbClr val="669933"/>
              </a:solidFill>
              <a:latin typeface="Calibri"/>
              <a:cs typeface="Calibri"/>
            </a:endParaRPr>
          </a:p>
          <a:p>
            <a:endParaRPr lang="en-US" dirty="0">
              <a:solidFill>
                <a:srgbClr val="669933"/>
              </a:solidFill>
              <a:latin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08610" y="4622457"/>
            <a:ext cx="5854590" cy="216354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10 LINK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awards: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9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faculty,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6 graduate students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-180258" y="169391"/>
            <a:ext cx="6414743" cy="5443353"/>
            <a:chOff x="296333" y="-160874"/>
            <a:chExt cx="8547938" cy="7655736"/>
          </a:xfrm>
        </p:grpSpPr>
        <p:graphicFrame>
          <p:nvGraphicFramePr>
            <p:cNvPr id="23" name="Diagram 22"/>
            <p:cNvGraphicFramePr/>
            <p:nvPr>
              <p:extLst>
                <p:ext uri="{D42A27DB-BD31-4B8C-83A1-F6EECF244321}">
                  <p14:modId xmlns:p14="http://schemas.microsoft.com/office/powerpoint/2010/main" val="1501910332"/>
                </p:ext>
              </p:extLst>
            </p:nvPr>
          </p:nvGraphicFramePr>
          <p:xfrm>
            <a:off x="296333" y="-160874"/>
            <a:ext cx="8547938" cy="76557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4" name="TextBox 11"/>
            <p:cNvSpPr txBox="1">
              <a:spLocks noChangeArrowheads="1"/>
            </p:cNvSpPr>
            <p:nvPr/>
          </p:nvSpPr>
          <p:spPr bwMode="auto">
            <a:xfrm>
              <a:off x="5240790" y="5073033"/>
              <a:ext cx="2057400" cy="82245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white">
                      <a:lumMod val="50000"/>
                    </a:prstClr>
                  </a:solidFill>
                  <a:latin typeface="Calibri"/>
                  <a:cs typeface="Calibri"/>
                </a:rPr>
                <a:t>SURE</a:t>
              </a:r>
            </a:p>
            <a:p>
              <a:pPr eaLnBrk="1" hangingPunct="1"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LINK</a:t>
              </a:r>
            </a:p>
          </p:txBody>
        </p:sp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3513133" y="6738522"/>
              <a:ext cx="1134965" cy="47615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  <a:cs typeface="Calibri"/>
                </a:rPr>
                <a:t>SoS</a:t>
              </a:r>
              <a:endParaRPr lang="en-US" sz="1600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Box 14"/>
            <p:cNvSpPr txBox="1">
              <a:spLocks noChangeArrowheads="1"/>
            </p:cNvSpPr>
            <p:nvPr/>
          </p:nvSpPr>
          <p:spPr bwMode="auto">
            <a:xfrm>
              <a:off x="6892834" y="2753919"/>
              <a:ext cx="1588656" cy="25539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LINK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Planning Grants</a:t>
              </a:r>
            </a:p>
            <a:p>
              <a:pPr eaLnBrk="1" hangingPunct="1">
                <a:defRPr/>
              </a:pPr>
              <a:r>
                <a:rPr lang="en-US" sz="16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Pfund</a:t>
              </a:r>
              <a:endPara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endParaRP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SBIR/STTR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TGEF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OPT-IN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5400000">
              <a:off x="5986169" y="4027259"/>
              <a:ext cx="18426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861667" y="5513854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149310" y="6913005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5" y="1432038"/>
            <a:ext cx="721923" cy="6790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6368" y="5148910"/>
            <a:ext cx="28974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University of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Aberdeen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, Scotland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Calibri"/>
              <a:ea typeface="MS PGothic" charset="0"/>
              <a:cs typeface="Calibri"/>
            </a:endParaRP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Los Alamos National Laboratory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Mathematisches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400" b="1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Forschungsinstitut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Oberwolfach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Germany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50766" y="5148910"/>
            <a:ext cx="282802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Terrestrial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Microbial Ecology Lab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, Kyoto University, Japan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World Vegetable Center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, Taiwan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Proyecto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Yacare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, Argentina </a:t>
            </a:r>
          </a:p>
          <a:p>
            <a:pPr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Smithsonian Tropical Research Institute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MS PGothic" charset="0"/>
                <a:cs typeface="Calibri"/>
              </a:rPr>
              <a:t>, Panama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Calibri"/>
              <a:ea typeface="MS PGothic" charset="0"/>
              <a:cs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1284" y="3788466"/>
            <a:ext cx="1825974" cy="566465"/>
            <a:chOff x="619169" y="3624393"/>
            <a:chExt cx="1825974" cy="566465"/>
          </a:xfrm>
        </p:grpSpPr>
        <p:sp>
          <p:nvSpPr>
            <p:cNvPr id="37" name="Rounded Rectangle 36"/>
            <p:cNvSpPr/>
            <p:nvPr/>
          </p:nvSpPr>
          <p:spPr>
            <a:xfrm>
              <a:off x="619169" y="3624393"/>
              <a:ext cx="1825974" cy="56646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8" name="Rounded Rectangle 4"/>
            <p:cNvSpPr/>
            <p:nvPr/>
          </p:nvSpPr>
          <p:spPr>
            <a:xfrm>
              <a:off x="646822" y="3652046"/>
              <a:ext cx="1770668" cy="5111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algn="ctr" defTabSz="622300">
                <a:spcAft>
                  <a:spcPts val="0"/>
                </a:spcAft>
              </a:pPr>
              <a:r>
                <a:rPr lang="en-US" sz="1400" dirty="0" smtClean="0">
                  <a:solidFill>
                    <a:srgbClr val="595959"/>
                  </a:solidFill>
                  <a:latin typeface="Calibri"/>
                </a:rPr>
                <a:t>Undergraduates / Graduates / Post Docs</a:t>
              </a:r>
              <a:endParaRPr lang="en-US" sz="1400" dirty="0">
                <a:solidFill>
                  <a:srgbClr val="595959"/>
                </a:solidFill>
                <a:latin typeface="Calibri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248359" y="3680235"/>
            <a:ext cx="854300" cy="854289"/>
          </a:xfrm>
          <a:prstGeom prst="ellipse">
            <a:avLst/>
          </a:prstGeom>
          <a:blipFill>
            <a:blip r:embed="rId10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Group 19"/>
          <p:cNvGrpSpPr/>
          <p:nvPr/>
        </p:nvGrpSpPr>
        <p:grpSpPr>
          <a:xfrm>
            <a:off x="1432523" y="2850180"/>
            <a:ext cx="1864842" cy="493128"/>
            <a:chOff x="1610408" y="2686107"/>
            <a:chExt cx="1864842" cy="493128"/>
          </a:xfrm>
        </p:grpSpPr>
        <p:sp>
          <p:nvSpPr>
            <p:cNvPr id="35" name="Rounded Rectangle 34"/>
            <p:cNvSpPr/>
            <p:nvPr/>
          </p:nvSpPr>
          <p:spPr>
            <a:xfrm>
              <a:off x="1610408" y="2686107"/>
              <a:ext cx="1864842" cy="493128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6" name="Rounded Rectangle 7"/>
            <p:cNvSpPr/>
            <p:nvPr/>
          </p:nvSpPr>
          <p:spPr>
            <a:xfrm>
              <a:off x="1634481" y="2710180"/>
              <a:ext cx="1816696" cy="444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dirty="0" smtClean="0">
                  <a:solidFill>
                    <a:srgbClr val="595959"/>
                  </a:solidFill>
                  <a:latin typeface="Calibri"/>
                </a:rPr>
                <a:t>Tenure-Track Faculty</a:t>
              </a:r>
              <a:endParaRPr lang="en-US" sz="1400" dirty="0">
                <a:solidFill>
                  <a:srgbClr val="595959"/>
                </a:solidFill>
                <a:latin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3249351" y="2706518"/>
            <a:ext cx="848566" cy="848707"/>
          </a:xfrm>
          <a:prstGeom prst="ellipse">
            <a:avLst/>
          </a:prstGeom>
          <a:blipFill>
            <a:blip r:embed="rId11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" name="Group 21"/>
          <p:cNvGrpSpPr/>
          <p:nvPr/>
        </p:nvGrpSpPr>
        <p:grpSpPr>
          <a:xfrm>
            <a:off x="2408744" y="1693850"/>
            <a:ext cx="1465886" cy="465899"/>
            <a:chOff x="2586629" y="1529777"/>
            <a:chExt cx="1465886" cy="465899"/>
          </a:xfrm>
        </p:grpSpPr>
        <p:sp>
          <p:nvSpPr>
            <p:cNvPr id="33" name="Rounded Rectangle 32"/>
            <p:cNvSpPr/>
            <p:nvPr/>
          </p:nvSpPr>
          <p:spPr>
            <a:xfrm>
              <a:off x="2586629" y="1529777"/>
              <a:ext cx="1465886" cy="465899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Rounded Rectangle 10"/>
            <p:cNvSpPr/>
            <p:nvPr/>
          </p:nvSpPr>
          <p:spPr>
            <a:xfrm>
              <a:off x="2609372" y="1552520"/>
              <a:ext cx="1420400" cy="420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 Faculty</a:t>
              </a:r>
              <a:endPara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3860786" y="1516906"/>
            <a:ext cx="877563" cy="877708"/>
          </a:xfrm>
          <a:prstGeom prst="ellipse">
            <a:avLst/>
          </a:prstGeom>
          <a:blipFill>
            <a:blip r:embed="rId12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639097" y="916716"/>
            <a:ext cx="4686709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>Traveling the STEM Pipeline</a:t>
            </a:r>
          </a:p>
        </p:txBody>
      </p:sp>
    </p:spTree>
    <p:extLst>
      <p:ext uri="{BB962C8B-B14F-4D97-AF65-F5344CB8AC3E}">
        <p14:creationId xmlns:p14="http://schemas.microsoft.com/office/powerpoint/2010/main" val="161827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049271"/>
              </p:ext>
            </p:extLst>
          </p:nvPr>
        </p:nvGraphicFramePr>
        <p:xfrm>
          <a:off x="960561" y="2015509"/>
          <a:ext cx="6494583" cy="29271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59707"/>
                <a:gridCol w="534247"/>
                <a:gridCol w="483964"/>
                <a:gridCol w="512348"/>
                <a:gridCol w="468681"/>
                <a:gridCol w="535636"/>
              </a:tblGrid>
              <a:tr h="48168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Open House for MS/HS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X  </a:t>
                      </a:r>
                      <a:endParaRPr lang="en-US" sz="1600" b="1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Research Experiences for Teachers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          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Research Experiences for Undergraduates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          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Graduate Courses via Synchronous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 Video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          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Internships at National Labs/Industry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X  </a:t>
                      </a:r>
                      <a:endParaRPr lang="en-US" sz="1600" b="1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Graduate Curricula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          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2" name="TextBox 151"/>
          <p:cNvSpPr txBox="1"/>
          <p:nvPr/>
        </p:nvSpPr>
        <p:spPr>
          <a:xfrm>
            <a:off x="7459472" y="2534995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459472" y="299022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6" name="Right Arrow 155"/>
          <p:cNvSpPr/>
          <p:nvPr/>
        </p:nvSpPr>
        <p:spPr>
          <a:xfrm>
            <a:off x="4918141" y="2499038"/>
            <a:ext cx="838200" cy="407836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651371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Workforce Development Milestones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459472" y="3783534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459472" y="4580814"/>
            <a:ext cx="82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7459472" y="4193720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8" name="Right Arrow 167"/>
          <p:cNvSpPr/>
          <p:nvPr/>
        </p:nvSpPr>
        <p:spPr>
          <a:xfrm>
            <a:off x="4926761" y="2941362"/>
            <a:ext cx="838200" cy="407836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Right Arrow 170"/>
          <p:cNvSpPr/>
          <p:nvPr/>
        </p:nvSpPr>
        <p:spPr>
          <a:xfrm>
            <a:off x="4921445" y="3311064"/>
            <a:ext cx="838200" cy="407836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Right Arrow 171"/>
          <p:cNvSpPr/>
          <p:nvPr/>
        </p:nvSpPr>
        <p:spPr>
          <a:xfrm>
            <a:off x="4918169" y="3740536"/>
            <a:ext cx="838200" cy="407836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3" name="Right Arrow 172"/>
          <p:cNvSpPr/>
          <p:nvPr/>
        </p:nvSpPr>
        <p:spPr>
          <a:xfrm>
            <a:off x="4924089" y="4541582"/>
            <a:ext cx="1074610" cy="407836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5" name="Right Arrow 174"/>
          <p:cNvSpPr/>
          <p:nvPr/>
        </p:nvSpPr>
        <p:spPr>
          <a:xfrm>
            <a:off x="4922625" y="4133801"/>
            <a:ext cx="838200" cy="407836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59472" y="3364434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52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60983"/>
              </p:ext>
            </p:extLst>
          </p:nvPr>
        </p:nvGraphicFramePr>
        <p:xfrm>
          <a:off x="886125" y="1177309"/>
          <a:ext cx="6494583" cy="211200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59707"/>
                <a:gridCol w="534247"/>
                <a:gridCol w="483964"/>
                <a:gridCol w="512348"/>
                <a:gridCol w="468681"/>
                <a:gridCol w="535636"/>
              </a:tblGrid>
              <a:tr h="48168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Summer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 Workshops for HS/MS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X  </a:t>
                      </a:r>
                      <a:endParaRPr lang="en-US" sz="1600" b="1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Short Courses and Modules for CC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          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Beowulf Boot Camp for CC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          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MS PGothic" charset="0"/>
                          <a:cs typeface="Calibri"/>
                        </a:rPr>
                        <a:t>Effective Teaching Workshops for GS/PD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X           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2" name="TextBox 151"/>
          <p:cNvSpPr txBox="1"/>
          <p:nvPr/>
        </p:nvSpPr>
        <p:spPr>
          <a:xfrm>
            <a:off x="7410436" y="1689411"/>
            <a:ext cx="872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410436" y="2118604"/>
            <a:ext cx="872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410436" y="2933422"/>
            <a:ext cx="872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410436" y="2525638"/>
            <a:ext cx="872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651371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Workforce Development Milestones</a:t>
            </a:r>
          </a:p>
        </p:txBody>
      </p:sp>
      <p:sp>
        <p:nvSpPr>
          <p:cNvPr id="167" name="Right Arrow 166"/>
          <p:cNvSpPr/>
          <p:nvPr/>
        </p:nvSpPr>
        <p:spPr>
          <a:xfrm>
            <a:off x="4840677" y="1696794"/>
            <a:ext cx="345598" cy="36404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5826" y="3572113"/>
            <a:ext cx="5885748" cy="3223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Logistical issues (e.g., housing minors on campus) </a:t>
            </a:r>
            <a:b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hindered HS/MS summer workshops.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*BRCC volunteers instructors for modules and </a:t>
            </a:r>
            <a:b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Boot Camp unable to participate.</a:t>
            </a:r>
            <a:endParaRPr lang="en-US" dirty="0">
              <a:solidFill>
                <a:srgbClr val="4F81BD"/>
              </a:solidFill>
              <a:latin typeface="Calibri"/>
              <a:ea typeface="ＭＳ Ｐゴシック" charset="-128"/>
              <a:cs typeface="Calibri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Logistical issues prevented Effective Teaching Workshop.</a:t>
            </a:r>
            <a:r>
              <a:rPr lang="en-US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/>
            </a:r>
            <a:br>
              <a:rPr lang="en-US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</a:br>
            <a:endParaRPr lang="en-US" dirty="0" smtClean="0">
              <a:solidFill>
                <a:srgbClr val="4F81BD"/>
              </a:solidFill>
              <a:latin typeface="Calibri"/>
              <a:ea typeface="ＭＳ Ｐゴシック" charset="-128"/>
              <a:cs typeface="Calibri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Year 1 experience with running RET will allow summer workshops in Year 2.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Meet BRCC Science Dean in August and new instructors </a:t>
            </a:r>
            <a:b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on modules and Boot Camp.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Effective Teaching </a:t>
            </a:r>
            <a:r>
              <a:rPr lang="en-US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W</a:t>
            </a: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orkshop to be presented in Year 2.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9065" y="3565927"/>
            <a:ext cx="2288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Challenge/Barrier:</a:t>
            </a:r>
          </a:p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8430" y="5195275"/>
            <a:ext cx="182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Mitigation Plan:</a:t>
            </a:r>
            <a:endParaRPr lang="en-US" b="1" dirty="0">
              <a:solidFill>
                <a:srgbClr val="4F81BD"/>
              </a:solidFill>
              <a:latin typeface="Calibri"/>
              <a:ea typeface="ＭＳ Ｐゴシック" charset="-128"/>
              <a:cs typeface="Calibri"/>
            </a:endParaRPr>
          </a:p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838873" y="2125988"/>
            <a:ext cx="345598" cy="36404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848260" y="2533022"/>
            <a:ext cx="345598" cy="36404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848260" y="2853762"/>
            <a:ext cx="345598" cy="36404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63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14513" y="2866260"/>
            <a:ext cx="7843594" cy="337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Font typeface="Arial" pitchFamily="34" charset="0"/>
              <a:buNone/>
              <a:defRPr/>
            </a:pPr>
            <a:endParaRPr lang="en-US" sz="700" dirty="0">
              <a:solidFill>
                <a:prstClr val="black">
                  <a:tint val="75000"/>
                </a:prstClr>
              </a:solidFill>
              <a:latin typeface="Calibri"/>
              <a:ea typeface="MS PGothic" charset="0"/>
              <a:cs typeface="Calibri"/>
            </a:endParaRP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3600" b="1" dirty="0">
                <a:solidFill>
                  <a:srgbClr val="F79646"/>
                </a:solidFill>
                <a:latin typeface="Calibri"/>
                <a:ea typeface="MS PGothic" charset="0"/>
                <a:cs typeface="Calibri"/>
              </a:rPr>
              <a:t>External </a:t>
            </a:r>
            <a:r>
              <a:rPr lang="en-US" sz="3600" b="1" dirty="0" smtClean="0">
                <a:solidFill>
                  <a:srgbClr val="F79646"/>
                </a:solidFill>
                <a:latin typeface="Calibri"/>
                <a:ea typeface="MS PGothic" charset="0"/>
                <a:cs typeface="Calibri"/>
              </a:rPr>
              <a:t>Engagement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Font typeface="Arial" pitchFamily="34" charset="0"/>
              <a:buNone/>
              <a:defRPr/>
            </a:pPr>
            <a:endParaRPr lang="en-US" sz="2400" b="1" dirty="0" smtClean="0">
              <a:solidFill>
                <a:srgbClr val="F79646"/>
              </a:solidFill>
              <a:latin typeface="Calibri"/>
              <a:ea typeface="MS PGothic" charset="0"/>
              <a:cs typeface="Calibri"/>
            </a:endParaRP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MS PGothic" charset="0"/>
                <a:cs typeface="Calibri"/>
              </a:rPr>
              <a:t>Ramu</a:t>
            </a:r>
            <a:r>
              <a:rPr lang="en-US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MS PGothic" charset="0"/>
                <a:cs typeface="Calibri"/>
              </a:rPr>
              <a:t>Ramachandran</a:t>
            </a:r>
            <a:endParaRPr lang="en-US" sz="2400" b="1" dirty="0" smtClean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charset="0"/>
              <a:cs typeface="Calibri"/>
            </a:endParaRPr>
          </a:p>
          <a:p>
            <a:pPr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Font typeface="Arial" pitchFamily="34" charset="0"/>
              <a:buNone/>
              <a:defRPr/>
            </a:pPr>
            <a:endParaRPr lang="en-US" sz="2400" b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charset="0"/>
              <a:cs typeface="Calibri"/>
            </a:endParaRPr>
          </a:p>
          <a:p>
            <a:pPr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Font typeface="Arial" pitchFamily="34" charset="0"/>
              <a:buNone/>
              <a:defRPr/>
            </a:pPr>
            <a:endParaRPr lang="en-US" sz="1050" dirty="0">
              <a:solidFill>
                <a:srgbClr val="830923"/>
              </a:solidFill>
              <a:latin typeface="Calibri"/>
              <a:ea typeface="MS PGothic" charset="0"/>
              <a:cs typeface="Calibri"/>
            </a:endParaRPr>
          </a:p>
          <a:p>
            <a:pPr algn="ctr">
              <a:buFont typeface="Wingdings 3" charset="2"/>
              <a:buNone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[LA-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SiGMA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] will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provide for efficient collection and dissemination of information between participants, the K-12 community, two-year colleges, and the general public.</a:t>
            </a:r>
          </a:p>
        </p:txBody>
      </p:sp>
      <p:pic>
        <p:nvPicPr>
          <p:cNvPr id="4" name="Picture 19" descr="LA-SiGM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33" y="770581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rapezoid 85"/>
          <p:cNvSpPr/>
          <p:nvPr/>
        </p:nvSpPr>
        <p:spPr>
          <a:xfrm rot="10800000">
            <a:off x="2229195" y="1413154"/>
            <a:ext cx="6553200" cy="3047999"/>
          </a:xfrm>
          <a:prstGeom prst="trapezoid">
            <a:avLst>
              <a:gd name="adj" fmla="val 86574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apezoid 84"/>
          <p:cNvSpPr/>
          <p:nvPr/>
        </p:nvSpPr>
        <p:spPr>
          <a:xfrm>
            <a:off x="2244435" y="4080155"/>
            <a:ext cx="6553200" cy="1905000"/>
          </a:xfrm>
          <a:prstGeom prst="trapezoid">
            <a:avLst>
              <a:gd name="adj" fmla="val 139216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4" name="Title 1"/>
          <p:cNvSpPr>
            <a:spLocks noGrp="1"/>
          </p:cNvSpPr>
          <p:nvPr>
            <p:ph type="title"/>
          </p:nvPr>
        </p:nvSpPr>
        <p:spPr>
          <a:xfrm>
            <a:off x="152397" y="55420"/>
            <a:ext cx="8104909" cy="581891"/>
          </a:xfrm>
        </p:spPr>
        <p:txBody>
          <a:bodyPr/>
          <a:lstStyle/>
          <a:p>
            <a:pPr eaLnBrk="1" hangingPunct="1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</a:rPr>
              <a:t>S&amp;T Framework and Alignment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415635" y="3756349"/>
            <a:ext cx="8386763" cy="2653352"/>
            <a:chOff x="457200" y="4019594"/>
            <a:chExt cx="8386763" cy="2653352"/>
          </a:xfrm>
        </p:grpSpPr>
        <p:grpSp>
          <p:nvGrpSpPr>
            <p:cNvPr id="2" name="Group 38"/>
            <p:cNvGrpSpPr>
              <a:grpSpLocks/>
            </p:cNvGrpSpPr>
            <p:nvPr/>
          </p:nvGrpSpPr>
          <p:grpSpPr bwMode="auto">
            <a:xfrm>
              <a:off x="457200" y="5834746"/>
              <a:ext cx="8386762" cy="838200"/>
              <a:chOff x="452939" y="5523644"/>
              <a:chExt cx="8386261" cy="1024867"/>
            </a:xfrm>
          </p:grpSpPr>
          <p:grpSp>
            <p:nvGrpSpPr>
              <p:cNvPr id="3" name="Group 71"/>
              <p:cNvGrpSpPr>
                <a:grpSpLocks/>
              </p:cNvGrpSpPr>
              <p:nvPr/>
            </p:nvGrpSpPr>
            <p:grpSpPr bwMode="auto">
              <a:xfrm>
                <a:off x="452939" y="5523644"/>
                <a:ext cx="8386261" cy="1024867"/>
                <a:chOff x="304800" y="5599844"/>
                <a:chExt cx="8386261" cy="1024867"/>
              </a:xfrm>
            </p:grpSpPr>
            <p:sp>
              <p:nvSpPr>
                <p:cNvPr id="52" name="Round Same Side Corner Rectangle 51"/>
                <p:cNvSpPr/>
                <p:nvPr/>
              </p:nvSpPr>
              <p:spPr>
                <a:xfrm rot="5400000">
                  <a:off x="4964866" y="2808087"/>
                  <a:ext cx="818624" cy="6633766"/>
                </a:xfrm>
                <a:prstGeom prst="round2SameRect">
                  <a:avLst/>
                </a:prstGeom>
                <a:solidFill>
                  <a:schemeClr val="accent1">
                    <a:tint val="40000"/>
                    <a:hueOff val="0"/>
                    <a:satOff val="0"/>
                    <a:lumOff val="0"/>
                    <a:alpha val="50000"/>
                  </a:schemeClr>
                </a:solidFill>
              </p:spPr>
              <p:style>
                <a:ln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4" name="Group 16"/>
                <p:cNvGrpSpPr>
                  <a:grpSpLocks/>
                </p:cNvGrpSpPr>
                <p:nvPr/>
              </p:nvGrpSpPr>
              <p:grpSpPr bwMode="auto">
                <a:xfrm>
                  <a:off x="304800" y="5599844"/>
                  <a:ext cx="1795198" cy="1024867"/>
                  <a:chOff x="616" y="4306788"/>
                  <a:chExt cx="1795198" cy="1024867"/>
                </a:xfrm>
              </p:grpSpPr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616" y="4306788"/>
                    <a:ext cx="1795198" cy="1024867"/>
                  </a:xfrm>
                  <a:prstGeom prst="roundRect">
                    <a:avLst/>
                  </a:prstGeom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55" name="Rounded Rectangle 12"/>
                  <p:cNvSpPr/>
                  <p:nvPr/>
                </p:nvSpPr>
                <p:spPr>
                  <a:xfrm>
                    <a:off x="51413" y="4357555"/>
                    <a:ext cx="1693761" cy="923332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64770" tIns="32385" rIns="64770" bIns="32385" spcCol="1270" anchor="ctr"/>
                  <a:lstStyle/>
                  <a:p>
                    <a:pPr algn="ctr" defTabSz="75565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en-US" sz="1700" dirty="0"/>
                      <a:t>Foundational Sciences</a:t>
                    </a:r>
                  </a:p>
                </p:txBody>
              </p:sp>
            </p:grpSp>
          </p:grpSp>
          <p:grpSp>
            <p:nvGrpSpPr>
              <p:cNvPr id="5" name="Group 65"/>
              <p:cNvGrpSpPr>
                <a:grpSpLocks/>
              </p:cNvGrpSpPr>
              <p:nvPr/>
            </p:nvGrpSpPr>
            <p:grpSpPr bwMode="auto">
              <a:xfrm>
                <a:off x="2298137" y="5843079"/>
                <a:ext cx="6500226" cy="384325"/>
                <a:chOff x="2149998" y="5919279"/>
                <a:chExt cx="6500226" cy="384325"/>
              </a:xfrm>
            </p:grpSpPr>
            <p:sp>
              <p:nvSpPr>
                <p:cNvPr id="22596" name="AutoShape 15"/>
                <p:cNvSpPr>
                  <a:spLocks noChangeArrowheads="1"/>
                </p:cNvSpPr>
                <p:nvPr/>
              </p:nvSpPr>
              <p:spPr bwMode="auto">
                <a:xfrm>
                  <a:off x="2149998" y="5946330"/>
                  <a:ext cx="584057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 dirty="0">
                      <a:latin typeface="Calibri" pitchFamily="34" charset="0"/>
                    </a:rPr>
                    <a:t>PHYS</a:t>
                  </a:r>
                  <a:endParaRPr lang="en-US" dirty="0"/>
                </a:p>
              </p:txBody>
            </p:sp>
            <p:sp>
              <p:nvSpPr>
                <p:cNvPr id="22597" name="AutoShape 16"/>
                <p:cNvSpPr>
                  <a:spLocks noChangeArrowheads="1"/>
                </p:cNvSpPr>
                <p:nvPr/>
              </p:nvSpPr>
              <p:spPr bwMode="auto">
                <a:xfrm>
                  <a:off x="2781157" y="5946330"/>
                  <a:ext cx="655655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CHEM</a:t>
                  </a:r>
                  <a:endParaRPr lang="en-US"/>
                </a:p>
              </p:txBody>
            </p:sp>
            <p:sp>
              <p:nvSpPr>
                <p:cNvPr id="22598" name="AutoShape 17"/>
                <p:cNvSpPr>
                  <a:spLocks noChangeArrowheads="1"/>
                </p:cNvSpPr>
                <p:nvPr/>
              </p:nvSpPr>
              <p:spPr bwMode="auto">
                <a:xfrm>
                  <a:off x="3493008" y="5946330"/>
                  <a:ext cx="534216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/>
                  <a:r>
                    <a:rPr lang="en-US" sz="1200" b="1">
                      <a:latin typeface="Calibri" pitchFamily="34" charset="0"/>
                    </a:rPr>
                    <a:t>MATH</a:t>
                  </a:r>
                  <a:endParaRPr lang="en-US"/>
                </a:p>
              </p:txBody>
            </p:sp>
            <p:sp>
              <p:nvSpPr>
                <p:cNvPr id="22599" name="AutoShape 18"/>
                <p:cNvSpPr>
                  <a:spLocks noChangeArrowheads="1"/>
                </p:cNvSpPr>
                <p:nvPr/>
              </p:nvSpPr>
              <p:spPr bwMode="auto">
                <a:xfrm>
                  <a:off x="8027969" y="5919279"/>
                  <a:ext cx="622255" cy="372678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ECON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&amp; SS</a:t>
                  </a:r>
                  <a:endParaRPr lang="en-US" dirty="0"/>
                </a:p>
              </p:txBody>
            </p:sp>
            <p:sp>
              <p:nvSpPr>
                <p:cNvPr id="22600" name="AutoShape 19"/>
                <p:cNvSpPr>
                  <a:spLocks noChangeArrowheads="1"/>
                </p:cNvSpPr>
                <p:nvPr/>
              </p:nvSpPr>
              <p:spPr bwMode="auto">
                <a:xfrm>
                  <a:off x="6781414" y="5919279"/>
                  <a:ext cx="529095" cy="37267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 dirty="0">
                      <a:latin typeface="Calibri" pitchFamily="34" charset="0"/>
                    </a:rPr>
                    <a:t>BIOL</a:t>
                  </a:r>
                  <a:endParaRPr lang="en-US" dirty="0"/>
                </a:p>
              </p:txBody>
            </p:sp>
            <p:sp>
              <p:nvSpPr>
                <p:cNvPr id="22601" name="AutoShape 20"/>
                <p:cNvSpPr>
                  <a:spLocks noChangeArrowheads="1"/>
                </p:cNvSpPr>
                <p:nvPr/>
              </p:nvSpPr>
              <p:spPr bwMode="auto">
                <a:xfrm>
                  <a:off x="4079610" y="5946330"/>
                  <a:ext cx="625885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ENGR</a:t>
                  </a:r>
                  <a:endParaRPr lang="en-US"/>
                </a:p>
              </p:txBody>
            </p:sp>
            <p:sp>
              <p:nvSpPr>
                <p:cNvPr id="22602" name="AutoShape 21"/>
                <p:cNvSpPr>
                  <a:spLocks noChangeArrowheads="1"/>
                </p:cNvSpPr>
                <p:nvPr/>
              </p:nvSpPr>
              <p:spPr bwMode="auto">
                <a:xfrm>
                  <a:off x="4751964" y="5946330"/>
                  <a:ext cx="639681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COMP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  <p:sp>
              <p:nvSpPr>
                <p:cNvPr id="22603" name="AutoShape 22"/>
                <p:cNvSpPr>
                  <a:spLocks noChangeArrowheads="1"/>
                </p:cNvSpPr>
                <p:nvPr/>
              </p:nvSpPr>
              <p:spPr bwMode="auto">
                <a:xfrm>
                  <a:off x="5442552" y="5932589"/>
                  <a:ext cx="609600" cy="35936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EARTH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  <p:sp>
              <p:nvSpPr>
                <p:cNvPr id="22604" name="AutoShape 23"/>
                <p:cNvSpPr>
                  <a:spLocks noChangeArrowheads="1"/>
                </p:cNvSpPr>
                <p:nvPr/>
              </p:nvSpPr>
              <p:spPr bwMode="auto">
                <a:xfrm>
                  <a:off x="6095655" y="5930925"/>
                  <a:ext cx="639681" cy="37267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AGRI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  <p:sp>
              <p:nvSpPr>
                <p:cNvPr id="22605" name="AutoShape 24"/>
                <p:cNvSpPr>
                  <a:spLocks noChangeArrowheads="1"/>
                </p:cNvSpPr>
                <p:nvPr/>
              </p:nvSpPr>
              <p:spPr bwMode="auto">
                <a:xfrm>
                  <a:off x="7369206" y="5932589"/>
                  <a:ext cx="609600" cy="35936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BIOM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457200" y="4920346"/>
              <a:ext cx="8374062" cy="838201"/>
              <a:chOff x="452939" y="4371333"/>
              <a:chExt cx="8374069" cy="1024867"/>
            </a:xfrm>
          </p:grpSpPr>
          <p:grpSp>
            <p:nvGrpSpPr>
              <p:cNvPr id="7" name="Group 75"/>
              <p:cNvGrpSpPr>
                <a:grpSpLocks/>
              </p:cNvGrpSpPr>
              <p:nvPr/>
            </p:nvGrpSpPr>
            <p:grpSpPr bwMode="auto">
              <a:xfrm>
                <a:off x="452939" y="4371333"/>
                <a:ext cx="8374069" cy="1024867"/>
                <a:chOff x="452939" y="4371333"/>
                <a:chExt cx="8374069" cy="1024867"/>
              </a:xfrm>
            </p:grpSpPr>
            <p:sp>
              <p:nvSpPr>
                <p:cNvPr id="63" name="Round Same Side Corner Rectangle 62"/>
                <p:cNvSpPr/>
                <p:nvPr/>
              </p:nvSpPr>
              <p:spPr>
                <a:xfrm rot="5400000">
                  <a:off x="5100612" y="1574615"/>
                  <a:ext cx="818624" cy="6634168"/>
                </a:xfrm>
                <a:prstGeom prst="round2SameRect">
                  <a:avLst/>
                </a:prstGeom>
                <a:solidFill>
                  <a:schemeClr val="accent1">
                    <a:tint val="40000"/>
                    <a:hueOff val="0"/>
                    <a:satOff val="0"/>
                    <a:lumOff val="0"/>
                    <a:alpha val="50000"/>
                  </a:schemeClr>
                </a:solidFill>
              </p:spPr>
              <p:style>
                <a:ln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8" name="Group 15"/>
                <p:cNvGrpSpPr>
                  <a:grpSpLocks/>
                </p:cNvGrpSpPr>
                <p:nvPr/>
              </p:nvGrpSpPr>
              <p:grpSpPr bwMode="auto">
                <a:xfrm>
                  <a:off x="452939" y="4371333"/>
                  <a:ext cx="1795152" cy="1024867"/>
                  <a:chOff x="616" y="3154477"/>
                  <a:chExt cx="1795152" cy="1024867"/>
                </a:xfrm>
              </p:grpSpPr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616" y="3154477"/>
                    <a:ext cx="1795152" cy="1024867"/>
                  </a:xfrm>
                  <a:prstGeom prst="roundRect">
                    <a:avLst/>
                  </a:prstGeom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66" name="Rounded Rectangle 10"/>
                  <p:cNvSpPr/>
                  <p:nvPr/>
                </p:nvSpPr>
                <p:spPr>
                  <a:xfrm>
                    <a:off x="51416" y="3189380"/>
                    <a:ext cx="1693864" cy="924919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64770" tIns="32385" rIns="64770" bIns="32385" spcCol="1270" anchor="ctr"/>
                  <a:lstStyle/>
                  <a:p>
                    <a:pPr algn="ctr" defTabSz="75565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en-US" sz="1700" dirty="0"/>
                      <a:t>21</a:t>
                    </a:r>
                    <a:r>
                      <a:rPr lang="en-US" sz="1700" baseline="30000" dirty="0"/>
                      <a:t>st</a:t>
                    </a:r>
                    <a:r>
                      <a:rPr lang="en-US" sz="1700" dirty="0"/>
                      <a:t> Century Building Blocks</a:t>
                    </a:r>
                  </a:p>
                </p:txBody>
              </p:sp>
            </p:grpSp>
          </p:grpSp>
          <p:grpSp>
            <p:nvGrpSpPr>
              <p:cNvPr id="9" name="Group 60"/>
              <p:cNvGrpSpPr>
                <a:grpSpLocks/>
              </p:cNvGrpSpPr>
              <p:nvPr/>
            </p:nvGrpSpPr>
            <p:grpSpPr bwMode="auto">
              <a:xfrm>
                <a:off x="2868541" y="4705377"/>
                <a:ext cx="5337890" cy="451239"/>
                <a:chOff x="2720402" y="4729761"/>
                <a:chExt cx="5337890" cy="451239"/>
              </a:xfrm>
            </p:grpSpPr>
            <p:sp>
              <p:nvSpPr>
                <p:cNvPr id="22584" name="AutoShape 9"/>
                <p:cNvSpPr>
                  <a:spLocks noChangeArrowheads="1"/>
                </p:cNvSpPr>
                <p:nvPr/>
              </p:nvSpPr>
              <p:spPr bwMode="auto">
                <a:xfrm>
                  <a:off x="2720402" y="4729761"/>
                  <a:ext cx="1721953" cy="45123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Atoms &amp; Molecules</a:t>
                  </a:r>
                  <a:endParaRPr lang="en-US"/>
                </a:p>
              </p:txBody>
            </p:sp>
            <p:sp>
              <p:nvSpPr>
                <p:cNvPr id="22585" name="AutoShape 10"/>
                <p:cNvSpPr>
                  <a:spLocks noChangeArrowheads="1"/>
                </p:cNvSpPr>
                <p:nvPr/>
              </p:nvSpPr>
              <p:spPr bwMode="auto">
                <a:xfrm>
                  <a:off x="4676779" y="4729762"/>
                  <a:ext cx="1512946" cy="451238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 dirty="0">
                      <a:latin typeface="Calibri" pitchFamily="34" charset="0"/>
                    </a:rPr>
                    <a:t>Bits &amp; Bytes</a:t>
                  </a:r>
                  <a:endParaRPr lang="en-US" dirty="0"/>
                </a:p>
              </p:txBody>
            </p:sp>
            <p:sp>
              <p:nvSpPr>
                <p:cNvPr id="22586" name="AutoShape 11"/>
                <p:cNvSpPr>
                  <a:spLocks noChangeArrowheads="1"/>
                </p:cNvSpPr>
                <p:nvPr/>
              </p:nvSpPr>
              <p:spPr bwMode="auto">
                <a:xfrm>
                  <a:off x="6400454" y="4729762"/>
                  <a:ext cx="1657838" cy="451238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Nucleic &amp; Amino Acids</a:t>
                  </a:r>
                  <a:endParaRPr lang="en-US"/>
                </a:p>
              </p:txBody>
            </p:sp>
          </p:grpSp>
        </p:grpSp>
        <p:grpSp>
          <p:nvGrpSpPr>
            <p:cNvPr id="15" name="Group 87"/>
            <p:cNvGrpSpPr/>
            <p:nvPr/>
          </p:nvGrpSpPr>
          <p:grpSpPr>
            <a:xfrm>
              <a:off x="457200" y="4019594"/>
              <a:ext cx="8386763" cy="838200"/>
              <a:chOff x="457200" y="4005946"/>
              <a:chExt cx="8386763" cy="838200"/>
            </a:xfrm>
          </p:grpSpPr>
          <p:grpSp>
            <p:nvGrpSpPr>
              <p:cNvPr id="16" name="Group 66"/>
              <p:cNvGrpSpPr>
                <a:grpSpLocks/>
              </p:cNvGrpSpPr>
              <p:nvPr/>
            </p:nvGrpSpPr>
            <p:grpSpPr bwMode="auto">
              <a:xfrm>
                <a:off x="457200" y="4005946"/>
                <a:ext cx="8386763" cy="838200"/>
                <a:chOff x="452939" y="3371422"/>
                <a:chExt cx="8386261" cy="1024867"/>
              </a:xfrm>
            </p:grpSpPr>
            <p:grpSp>
              <p:nvGrpSpPr>
                <p:cNvPr id="17" name="Group 74"/>
                <p:cNvGrpSpPr>
                  <a:grpSpLocks/>
                </p:cNvGrpSpPr>
                <p:nvPr/>
              </p:nvGrpSpPr>
              <p:grpSpPr bwMode="auto">
                <a:xfrm>
                  <a:off x="452939" y="3371422"/>
                  <a:ext cx="8386261" cy="1024867"/>
                  <a:chOff x="452939" y="3371422"/>
                  <a:chExt cx="8386261" cy="1024867"/>
                </a:xfrm>
              </p:grpSpPr>
              <p:sp>
                <p:nvSpPr>
                  <p:cNvPr id="73" name="Round Same Side Corner Rectangle 72"/>
                  <p:cNvSpPr/>
                  <p:nvPr/>
                </p:nvSpPr>
                <p:spPr>
                  <a:xfrm rot="5400000">
                    <a:off x="5113005" y="574905"/>
                    <a:ext cx="818624" cy="6633766"/>
                  </a:xfrm>
                  <a:prstGeom prst="round2SameRect">
                    <a:avLst/>
                  </a:prstGeom>
                  <a:solidFill>
                    <a:schemeClr val="accent1">
                      <a:tint val="40000"/>
                      <a:hueOff val="0"/>
                      <a:satOff val="0"/>
                      <a:lumOff val="0"/>
                      <a:alpha val="50000"/>
                    </a:schemeClr>
                  </a:solidFill>
                </p:spPr>
                <p:style>
                  <a:ln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18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452939" y="3371422"/>
                    <a:ext cx="1767843" cy="1024867"/>
                    <a:chOff x="616" y="2154566"/>
                    <a:chExt cx="1767843" cy="1024867"/>
                  </a:xfrm>
                </p:grpSpPr>
                <p:sp>
                  <p:nvSpPr>
                    <p:cNvPr id="75" name="Rounded Rectangle 74"/>
                    <p:cNvSpPr/>
                    <p:nvPr/>
                  </p:nvSpPr>
                  <p:spPr>
                    <a:xfrm>
                      <a:off x="616" y="2154566"/>
                      <a:ext cx="1767843" cy="1024867"/>
                    </a:xfrm>
                    <a:prstGeom prst="roundRect">
                      <a:avLst/>
                    </a:prstGeom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76" name="Rounded Rectangle 8"/>
                    <p:cNvSpPr/>
                    <p:nvPr/>
                  </p:nvSpPr>
                  <p:spPr>
                    <a:xfrm>
                      <a:off x="51413" y="2205333"/>
                      <a:ext cx="1666775" cy="923332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lIns="64770" tIns="32385" rIns="64770" bIns="32385" spcCol="1270" anchor="ctr"/>
                    <a:lstStyle/>
                    <a:p>
                      <a:pPr algn="ctr" defTabSz="75565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en-US" sz="1700" dirty="0"/>
                        <a:t>Core </a:t>
                      </a:r>
                      <a:r>
                        <a:rPr lang="en-US" sz="1700" dirty="0" smtClean="0"/>
                        <a:t>Enabling S&amp;T Research</a:t>
                      </a:r>
                      <a:endParaRPr lang="en-US" sz="1700" dirty="0"/>
                    </a:p>
                  </p:txBody>
                </p:sp>
              </p:grpSp>
            </p:grpSp>
            <p:sp>
              <p:nvSpPr>
                <p:cNvPr id="22573" name="AutoShape 4"/>
                <p:cNvSpPr>
                  <a:spLocks noChangeArrowheads="1"/>
                </p:cNvSpPr>
                <p:nvPr/>
              </p:nvSpPr>
              <p:spPr bwMode="auto">
                <a:xfrm>
                  <a:off x="4462721" y="3648258"/>
                  <a:ext cx="2209668" cy="522474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ctr"/>
                <a:lstStyle/>
                <a:p>
                  <a:pPr algn="ctr"/>
                  <a:r>
                    <a:rPr lang="en-US" sz="1200" b="1" dirty="0">
                      <a:solidFill>
                        <a:srgbClr val="C00000"/>
                      </a:solidFill>
                      <a:latin typeface="Calibri" pitchFamily="34" charset="0"/>
                    </a:rPr>
                    <a:t>Computational Science </a:t>
                  </a:r>
                  <a:r>
                    <a:rPr lang="en-US" sz="1200" b="1" dirty="0" smtClean="0">
                      <a:latin typeface="Calibri" pitchFamily="34" charset="0"/>
                    </a:rPr>
                    <a:t>Information </a:t>
                  </a:r>
                  <a:r>
                    <a:rPr lang="en-US" sz="1200" b="1" dirty="0">
                      <a:latin typeface="Calibri" pitchFamily="34" charset="0"/>
                    </a:rPr>
                    <a:t>Technology</a:t>
                  </a:r>
                  <a:endParaRPr lang="en-US" dirty="0"/>
                </a:p>
              </p:txBody>
            </p:sp>
          </p:grpSp>
          <p:sp>
            <p:nvSpPr>
              <p:cNvPr id="84" name="AutoShape 4"/>
              <p:cNvSpPr>
                <a:spLocks noChangeArrowheads="1"/>
              </p:cNvSpPr>
              <p:nvPr/>
            </p:nvSpPr>
            <p:spPr bwMode="auto">
              <a:xfrm>
                <a:off x="6400800" y="4233867"/>
                <a:ext cx="2209800" cy="425366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/>
                <a:r>
                  <a:rPr lang="en-US" sz="1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Bioscience</a:t>
                </a:r>
              </a:p>
              <a:p>
                <a:pPr algn="ctr"/>
                <a:r>
                  <a:rPr lang="en-US" sz="1200" b="1" dirty="0" smtClean="0">
                    <a:latin typeface="Calibri" pitchFamily="34" charset="0"/>
                  </a:rPr>
                  <a:t>Biotechnology</a:t>
                </a:r>
                <a:endParaRPr lang="en-US" dirty="0"/>
              </a:p>
            </p:txBody>
          </p:sp>
          <p:sp>
            <p:nvSpPr>
              <p:cNvPr id="83" name="AutoShape 4"/>
              <p:cNvSpPr>
                <a:spLocks noChangeArrowheads="1"/>
              </p:cNvSpPr>
              <p:nvPr/>
            </p:nvSpPr>
            <p:spPr bwMode="auto">
              <a:xfrm>
                <a:off x="2514600" y="4233867"/>
                <a:ext cx="2209800" cy="425366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/>
                <a:r>
                  <a:rPr lang="en-US" sz="1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Materials Science</a:t>
                </a:r>
              </a:p>
              <a:p>
                <a:pPr algn="ctr"/>
                <a:r>
                  <a:rPr lang="en-US" sz="1200" b="1" dirty="0" smtClean="0">
                    <a:latin typeface="Calibri" pitchFamily="34" charset="0"/>
                  </a:rPr>
                  <a:t>Nanotechnology</a:t>
                </a:r>
                <a:endParaRPr lang="en-US" dirty="0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415635" y="999501"/>
            <a:ext cx="8386764" cy="2699654"/>
            <a:chOff x="457200" y="1262746"/>
            <a:chExt cx="8386764" cy="2699654"/>
          </a:xfrm>
        </p:grpSpPr>
        <p:grpSp>
          <p:nvGrpSpPr>
            <p:cNvPr id="10" name="Group 91"/>
            <p:cNvGrpSpPr/>
            <p:nvPr/>
          </p:nvGrpSpPr>
          <p:grpSpPr>
            <a:xfrm>
              <a:off x="457200" y="1262746"/>
              <a:ext cx="8382000" cy="873125"/>
              <a:chOff x="457200" y="1262746"/>
              <a:chExt cx="8382000" cy="873125"/>
            </a:xfrm>
          </p:grpSpPr>
          <p:grpSp>
            <p:nvGrpSpPr>
              <p:cNvPr id="11" name="Group 104"/>
              <p:cNvGrpSpPr>
                <a:grpSpLocks/>
              </p:cNvGrpSpPr>
              <p:nvPr/>
            </p:nvGrpSpPr>
            <p:grpSpPr bwMode="auto">
              <a:xfrm>
                <a:off x="457200" y="1262746"/>
                <a:ext cx="8382000" cy="873125"/>
                <a:chOff x="457200" y="1219200"/>
                <a:chExt cx="8382001" cy="1024867"/>
              </a:xfrm>
            </p:grpSpPr>
            <p:grpSp>
              <p:nvGrpSpPr>
                <p:cNvPr id="12" name="Group 72"/>
                <p:cNvGrpSpPr>
                  <a:grpSpLocks/>
                </p:cNvGrpSpPr>
                <p:nvPr/>
              </p:nvGrpSpPr>
              <p:grpSpPr bwMode="auto">
                <a:xfrm>
                  <a:off x="457200" y="1219200"/>
                  <a:ext cx="8382001" cy="1024867"/>
                  <a:chOff x="452939" y="1219200"/>
                  <a:chExt cx="8382001" cy="1024867"/>
                </a:xfrm>
              </p:grpSpPr>
              <p:sp>
                <p:nvSpPr>
                  <p:cNvPr id="110" name="Round Same Side Corner Rectangle 109"/>
                  <p:cNvSpPr/>
                  <p:nvPr/>
                </p:nvSpPr>
                <p:spPr>
                  <a:xfrm rot="5400000">
                    <a:off x="5072034" y="-1628531"/>
                    <a:ext cx="820211" cy="6705601"/>
                  </a:xfrm>
                  <a:prstGeom prst="round2SameRect">
                    <a:avLst/>
                  </a:prstGeom>
                  <a:solidFill>
                    <a:schemeClr val="accent1">
                      <a:tint val="40000"/>
                      <a:hueOff val="0"/>
                      <a:satOff val="0"/>
                      <a:lumOff val="0"/>
                      <a:alpha val="52000"/>
                    </a:schemeClr>
                  </a:solidFill>
                </p:spPr>
                <p:style>
                  <a:ln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1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52939" y="1219200"/>
                    <a:ext cx="1741773" cy="1024867"/>
                    <a:chOff x="616" y="2344"/>
                    <a:chExt cx="1741773" cy="1024867"/>
                  </a:xfrm>
                </p:grpSpPr>
                <p:sp>
                  <p:nvSpPr>
                    <p:cNvPr id="112" name="Rounded Rectangle 111"/>
                    <p:cNvSpPr/>
                    <p:nvPr/>
                  </p:nvSpPr>
                  <p:spPr>
                    <a:xfrm>
                      <a:off x="616" y="2344"/>
                      <a:ext cx="1741773" cy="1024867"/>
                    </a:xfrm>
                    <a:prstGeom prst="roundRect">
                      <a:avLst/>
                    </a:prstGeom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13" name="Rounded Rectangle 4"/>
                    <p:cNvSpPr/>
                    <p:nvPr/>
                  </p:nvSpPr>
                  <p:spPr>
                    <a:xfrm>
                      <a:off x="51416" y="53111"/>
                      <a:ext cx="1639888" cy="923332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lIns="64770" tIns="32385" rIns="64770" bIns="32385" spcCol="1270" anchor="ctr"/>
                    <a:lstStyle/>
                    <a:p>
                      <a:pPr algn="ctr" defTabSz="75565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en-US" sz="1700" dirty="0" smtClean="0"/>
                        <a:t>High Growth Target Industry</a:t>
                      </a:r>
                      <a:endParaRPr lang="en-US" sz="1700" dirty="0"/>
                    </a:p>
                  </p:txBody>
                </p:sp>
              </p:grpSp>
            </p:grpSp>
            <p:grpSp>
              <p:nvGrpSpPr>
                <p:cNvPr id="14" name="Group 122"/>
                <p:cNvGrpSpPr>
                  <a:grpSpLocks/>
                </p:cNvGrpSpPr>
                <p:nvPr/>
              </p:nvGrpSpPr>
              <p:grpSpPr bwMode="auto">
                <a:xfrm>
                  <a:off x="5045810" y="1525858"/>
                  <a:ext cx="3733066" cy="488117"/>
                  <a:chOff x="5045810" y="1585428"/>
                  <a:chExt cx="3733066" cy="488117"/>
                </a:xfrm>
              </p:grpSpPr>
              <p:sp>
                <p:nvSpPr>
                  <p:cNvPr id="22545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5924552" y="1585428"/>
                    <a:ext cx="838200" cy="479438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Cyber</a:t>
                    </a:r>
                  </a:p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Security</a:t>
                    </a:r>
                    <a:endParaRPr lang="en-US" dirty="0"/>
                  </a:p>
                </p:txBody>
              </p:sp>
              <p:sp>
                <p:nvSpPr>
                  <p:cNvPr id="109" name="AutoShape 40"/>
                  <p:cNvSpPr>
                    <a:spLocks noChangeArrowheads="1"/>
                  </p:cNvSpPr>
                  <p:nvPr/>
                </p:nvSpPr>
                <p:spPr bwMode="auto">
                  <a:xfrm>
                    <a:off x="7696201" y="1585428"/>
                    <a:ext cx="1082675" cy="488117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  <a:defRPr/>
                    </a:pPr>
                    <a:r>
                      <a:rPr lang="en-US" sz="1200" b="1" dirty="0">
                        <a:latin typeface="Calibri" pitchFamily="34" charset="0"/>
                      </a:rPr>
                      <a:t>Bioengineered</a:t>
                    </a:r>
                  </a:p>
                  <a:p>
                    <a:pPr algn="ctr">
                      <a:lnSpc>
                        <a:spcPts val="1200"/>
                      </a:lnSpc>
                      <a:defRPr/>
                    </a:pPr>
                    <a:r>
                      <a:rPr lang="en-US" sz="1200" b="1" dirty="0">
                        <a:latin typeface="Calibri" pitchFamily="34" charset="0"/>
                      </a:rPr>
                      <a:t>Solutions</a:t>
                    </a:r>
                  </a:p>
                </p:txBody>
              </p:sp>
              <p:sp>
                <p:nvSpPr>
                  <p:cNvPr id="22548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6816613" y="1585428"/>
                    <a:ext cx="838200" cy="479438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Biomedical</a:t>
                    </a:r>
                    <a:endParaRPr lang="en-US" dirty="0"/>
                  </a:p>
                </p:txBody>
              </p:sp>
              <p:sp>
                <p:nvSpPr>
                  <p:cNvPr id="22549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5045810" y="1585428"/>
                    <a:ext cx="838200" cy="479438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Digital</a:t>
                    </a:r>
                  </a:p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 Media</a:t>
                    </a:r>
                    <a:endParaRPr lang="en-US" dirty="0"/>
                  </a:p>
                </p:txBody>
              </p:sp>
            </p:grpSp>
          </p:grpSp>
          <p:sp>
            <p:nvSpPr>
              <p:cNvPr id="79" name="AutoShape 38"/>
              <p:cNvSpPr>
                <a:spLocks noChangeArrowheads="1"/>
              </p:cNvSpPr>
              <p:nvPr/>
            </p:nvSpPr>
            <p:spPr bwMode="auto">
              <a:xfrm>
                <a:off x="4162425" y="1524000"/>
                <a:ext cx="838200" cy="408452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Coastal</a:t>
                </a:r>
                <a:endParaRPr lang="en-US" sz="1200" b="1" dirty="0">
                  <a:latin typeface="Calibri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r>
                  <a:rPr lang="en-US" sz="1200" b="1" dirty="0">
                    <a:latin typeface="Calibri" pitchFamily="34" charset="0"/>
                  </a:rPr>
                  <a:t> </a:t>
                </a:r>
                <a:r>
                  <a:rPr lang="en-US" sz="1200" b="1" dirty="0" smtClean="0">
                    <a:latin typeface="Calibri" pitchFamily="34" charset="0"/>
                  </a:rPr>
                  <a:t>Resilience</a:t>
                </a:r>
                <a:endParaRPr lang="en-US" dirty="0"/>
              </a:p>
            </p:txBody>
          </p:sp>
          <p:sp>
            <p:nvSpPr>
              <p:cNvPr id="80" name="AutoShape 38"/>
              <p:cNvSpPr>
                <a:spLocks noChangeArrowheads="1"/>
              </p:cNvSpPr>
              <p:nvPr/>
            </p:nvSpPr>
            <p:spPr bwMode="auto">
              <a:xfrm>
                <a:off x="3267075" y="1524000"/>
                <a:ext cx="838200" cy="408452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Energy</a:t>
                </a:r>
                <a:endParaRPr lang="en-US" sz="1200" b="1" dirty="0">
                  <a:latin typeface="Calibri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r>
                  <a:rPr lang="en-US" sz="1200" b="1" dirty="0">
                    <a:latin typeface="Calibri" pitchFamily="34" charset="0"/>
                  </a:rPr>
                  <a:t> </a:t>
                </a:r>
                <a:r>
                  <a:rPr lang="en-US" sz="1200" b="1" dirty="0" smtClean="0">
                    <a:latin typeface="Calibri" pitchFamily="34" charset="0"/>
                  </a:rPr>
                  <a:t>Production</a:t>
                </a:r>
                <a:endParaRPr lang="en-US" dirty="0"/>
              </a:p>
            </p:txBody>
          </p:sp>
          <p:sp>
            <p:nvSpPr>
              <p:cNvPr id="81" name="AutoShape 38"/>
              <p:cNvSpPr>
                <a:spLocks noChangeArrowheads="1"/>
              </p:cNvSpPr>
              <p:nvPr/>
            </p:nvSpPr>
            <p:spPr bwMode="auto">
              <a:xfrm>
                <a:off x="2305050" y="1524000"/>
                <a:ext cx="914400" cy="408452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Materials &amp;</a:t>
                </a:r>
                <a:endParaRPr lang="en-US" sz="1200" b="1" dirty="0">
                  <a:latin typeface="Calibri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Chemicals</a:t>
                </a:r>
                <a:endParaRPr lang="en-US" dirty="0"/>
              </a:p>
            </p:txBody>
          </p:sp>
        </p:grpSp>
        <p:grpSp>
          <p:nvGrpSpPr>
            <p:cNvPr id="23" name="Group 133"/>
            <p:cNvGrpSpPr/>
            <p:nvPr/>
          </p:nvGrpSpPr>
          <p:grpSpPr>
            <a:xfrm>
              <a:off x="457200" y="3124200"/>
              <a:ext cx="8386764" cy="838200"/>
              <a:chOff x="457200" y="3091546"/>
              <a:chExt cx="8386764" cy="838200"/>
            </a:xfrm>
          </p:grpSpPr>
          <p:sp>
            <p:nvSpPr>
              <p:cNvPr id="133" name="AutoShape 5"/>
              <p:cNvSpPr>
                <a:spLocks noChangeArrowheads="1"/>
              </p:cNvSpPr>
              <p:nvPr/>
            </p:nvSpPr>
            <p:spPr bwMode="auto">
              <a:xfrm>
                <a:off x="3429000" y="3341424"/>
                <a:ext cx="4267200" cy="381000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t" anchorCtr="0"/>
              <a:lstStyle/>
              <a:p>
                <a:pPr algn="ctr">
                  <a:lnSpc>
                    <a:spcPts val="1200"/>
                  </a:lnSpc>
                </a:pPr>
                <a:endParaRPr lang="en-US" dirty="0"/>
              </a:p>
            </p:txBody>
          </p:sp>
          <p:grpSp>
            <p:nvGrpSpPr>
              <p:cNvPr id="24" name="Group 131"/>
              <p:cNvGrpSpPr/>
              <p:nvPr/>
            </p:nvGrpSpPr>
            <p:grpSpPr>
              <a:xfrm>
                <a:off x="457200" y="3091546"/>
                <a:ext cx="8386764" cy="838200"/>
                <a:chOff x="457200" y="3091546"/>
                <a:chExt cx="8386764" cy="838200"/>
              </a:xfrm>
            </p:grpSpPr>
            <p:grpSp>
              <p:nvGrpSpPr>
                <p:cNvPr id="25" name="Group 74"/>
                <p:cNvGrpSpPr>
                  <a:grpSpLocks/>
                </p:cNvGrpSpPr>
                <p:nvPr/>
              </p:nvGrpSpPr>
              <p:grpSpPr bwMode="auto">
                <a:xfrm>
                  <a:off x="457200" y="3091546"/>
                  <a:ext cx="8386764" cy="838200"/>
                  <a:chOff x="452939" y="3371422"/>
                  <a:chExt cx="8386262" cy="1024867"/>
                </a:xfrm>
              </p:grpSpPr>
              <p:sp>
                <p:nvSpPr>
                  <p:cNvPr id="118" name="Round Same Side Corner Rectangle 117"/>
                  <p:cNvSpPr/>
                  <p:nvPr/>
                </p:nvSpPr>
                <p:spPr>
                  <a:xfrm rot="5400000">
                    <a:off x="5113006" y="557019"/>
                    <a:ext cx="818624" cy="6633766"/>
                  </a:xfrm>
                  <a:prstGeom prst="round2SameRect">
                    <a:avLst/>
                  </a:prstGeom>
                  <a:solidFill>
                    <a:schemeClr val="accent1">
                      <a:tint val="40000"/>
                      <a:hueOff val="0"/>
                      <a:satOff val="0"/>
                      <a:lumOff val="0"/>
                      <a:alpha val="50000"/>
                    </a:schemeClr>
                  </a:solidFill>
                </p:spPr>
                <p:style>
                  <a:ln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26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452939" y="3371422"/>
                    <a:ext cx="1767843" cy="1024867"/>
                    <a:chOff x="616" y="2154566"/>
                    <a:chExt cx="1767843" cy="1024867"/>
                  </a:xfrm>
                </p:grpSpPr>
                <p:sp>
                  <p:nvSpPr>
                    <p:cNvPr id="121" name="Rounded Rectangle 120"/>
                    <p:cNvSpPr/>
                    <p:nvPr/>
                  </p:nvSpPr>
                  <p:spPr>
                    <a:xfrm>
                      <a:off x="616" y="2154566"/>
                      <a:ext cx="1767843" cy="1024867"/>
                    </a:xfrm>
                    <a:prstGeom prst="roundRect">
                      <a:avLst/>
                    </a:prstGeom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22" name="Rounded Rectangle 8"/>
                    <p:cNvSpPr/>
                    <p:nvPr/>
                  </p:nvSpPr>
                  <p:spPr>
                    <a:xfrm>
                      <a:off x="51413" y="2205332"/>
                      <a:ext cx="1666775" cy="923332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lIns="64770" tIns="32385" rIns="64770" bIns="32385" spcCol="1270" anchor="ctr"/>
                    <a:lstStyle/>
                    <a:p>
                      <a:pPr algn="ctr" defTabSz="75565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en-US" sz="1700" dirty="0" smtClean="0"/>
                        <a:t>Translational Research Domains</a:t>
                      </a:r>
                      <a:endParaRPr lang="en-US" sz="1700" dirty="0"/>
                    </a:p>
                  </p:txBody>
                </p:sp>
              </p:grpSp>
            </p:grpSp>
            <p:sp>
              <p:nvSpPr>
                <p:cNvPr id="103" name="AutoShape 5"/>
                <p:cNvSpPr>
                  <a:spLocks noChangeArrowheads="1"/>
                </p:cNvSpPr>
                <p:nvPr/>
              </p:nvSpPr>
              <p:spPr bwMode="auto">
                <a:xfrm>
                  <a:off x="4508500" y="3339152"/>
                  <a:ext cx="1122099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t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Environmental</a:t>
                  </a:r>
                  <a:endParaRPr lang="en-US" dirty="0"/>
                </a:p>
              </p:txBody>
            </p:sp>
            <p:sp>
              <p:nvSpPr>
                <p:cNvPr id="104" name="AutoShape 5"/>
                <p:cNvSpPr>
                  <a:spLocks noChangeArrowheads="1"/>
                </p:cNvSpPr>
                <p:nvPr/>
              </p:nvSpPr>
              <p:spPr bwMode="auto">
                <a:xfrm>
                  <a:off x="5551224" y="3339152"/>
                  <a:ext cx="544776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b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Digital</a:t>
                  </a:r>
                  <a:endParaRPr lang="en-US" dirty="0"/>
                </a:p>
              </p:txBody>
            </p:sp>
            <p:sp>
              <p:nvSpPr>
                <p:cNvPr id="128" name="AutoShape 5"/>
                <p:cNvSpPr>
                  <a:spLocks noChangeArrowheads="1"/>
                </p:cNvSpPr>
                <p:nvPr/>
              </p:nvSpPr>
              <p:spPr bwMode="auto">
                <a:xfrm>
                  <a:off x="3935104" y="3339152"/>
                  <a:ext cx="672152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b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Coastal</a:t>
                  </a:r>
                  <a:endParaRPr lang="en-US" dirty="0"/>
                </a:p>
              </p:txBody>
            </p:sp>
            <p:sp>
              <p:nvSpPr>
                <p:cNvPr id="129" name="AutoShape 5"/>
                <p:cNvSpPr>
                  <a:spLocks noChangeArrowheads="1"/>
                </p:cNvSpPr>
                <p:nvPr/>
              </p:nvSpPr>
              <p:spPr bwMode="auto">
                <a:xfrm>
                  <a:off x="6019800" y="3339152"/>
                  <a:ext cx="914400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t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Biomedical</a:t>
                  </a:r>
                  <a:endParaRPr lang="en-US" dirty="0"/>
                </a:p>
              </p:txBody>
            </p:sp>
            <p:sp>
              <p:nvSpPr>
                <p:cNvPr id="130" name="AutoShape 5"/>
                <p:cNvSpPr>
                  <a:spLocks noChangeArrowheads="1"/>
                </p:cNvSpPr>
                <p:nvPr/>
              </p:nvSpPr>
              <p:spPr bwMode="auto">
                <a:xfrm>
                  <a:off x="6832976" y="3339152"/>
                  <a:ext cx="863208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b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Agricultural</a:t>
                  </a:r>
                  <a:endParaRPr lang="en-US" dirty="0"/>
                </a:p>
              </p:txBody>
            </p:sp>
            <p:sp>
              <p:nvSpPr>
                <p:cNvPr id="131" name="AutoShape 5"/>
                <p:cNvSpPr>
                  <a:spLocks noChangeArrowheads="1"/>
                </p:cNvSpPr>
                <p:nvPr/>
              </p:nvSpPr>
              <p:spPr bwMode="auto">
                <a:xfrm>
                  <a:off x="3405827" y="3338490"/>
                  <a:ext cx="636896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t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Energy</a:t>
                  </a:r>
                  <a:endParaRPr lang="en-US" dirty="0"/>
                </a:p>
              </p:txBody>
            </p:sp>
          </p:grpSp>
        </p:grpSp>
        <p:grpSp>
          <p:nvGrpSpPr>
            <p:cNvPr id="27" name="Group 110"/>
            <p:cNvGrpSpPr/>
            <p:nvPr/>
          </p:nvGrpSpPr>
          <p:grpSpPr>
            <a:xfrm>
              <a:off x="457200" y="2218421"/>
              <a:ext cx="8386762" cy="796925"/>
              <a:chOff x="457200" y="2218421"/>
              <a:chExt cx="8386762" cy="796925"/>
            </a:xfrm>
            <a:effectLst/>
          </p:grpSpPr>
          <p:grpSp>
            <p:nvGrpSpPr>
              <p:cNvPr id="28" name="Group 90"/>
              <p:cNvGrpSpPr/>
              <p:nvPr/>
            </p:nvGrpSpPr>
            <p:grpSpPr>
              <a:xfrm>
                <a:off x="457200" y="2218421"/>
                <a:ext cx="8386762" cy="796925"/>
                <a:chOff x="457200" y="2218421"/>
                <a:chExt cx="8386762" cy="796925"/>
              </a:xfrm>
            </p:grpSpPr>
            <p:grpSp>
              <p:nvGrpSpPr>
                <p:cNvPr id="29" name="Group 76"/>
                <p:cNvGrpSpPr>
                  <a:grpSpLocks/>
                </p:cNvGrpSpPr>
                <p:nvPr/>
              </p:nvGrpSpPr>
              <p:grpSpPr bwMode="auto">
                <a:xfrm>
                  <a:off x="457200" y="2218421"/>
                  <a:ext cx="8386762" cy="796925"/>
                  <a:chOff x="452939" y="2295311"/>
                  <a:chExt cx="8386260" cy="1024867"/>
                </a:xfrm>
              </p:grpSpPr>
              <p:grpSp>
                <p:nvGrpSpPr>
                  <p:cNvPr id="30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452939" y="2295311"/>
                    <a:ext cx="8386260" cy="1024867"/>
                    <a:chOff x="452939" y="2295311"/>
                    <a:chExt cx="8386260" cy="1024867"/>
                  </a:xfrm>
                </p:grpSpPr>
                <p:sp>
                  <p:nvSpPr>
                    <p:cNvPr id="87" name="Round Same Side Corner Rectangle 86"/>
                    <p:cNvSpPr/>
                    <p:nvPr/>
                  </p:nvSpPr>
                  <p:spPr>
                    <a:xfrm rot="5400000">
                      <a:off x="5074907" y="-539304"/>
                      <a:ext cx="818624" cy="6709961"/>
                    </a:xfrm>
                    <a:prstGeom prst="round2SameRect">
                      <a:avLst/>
                    </a:prstGeom>
                    <a:solidFill>
                      <a:schemeClr val="accent1">
                        <a:tint val="40000"/>
                        <a:hueOff val="0"/>
                        <a:satOff val="0"/>
                        <a:lumOff val="0"/>
                        <a:alpha val="50000"/>
                      </a:schemeClr>
                    </a:solidFill>
                  </p:spPr>
                  <p:style>
                    <a:lnRef idx="1">
                      <a:schemeClr val="accent1">
                        <a:alpha val="90000"/>
                        <a:tint val="4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alpha val="90000"/>
                        <a:tint val="4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alpha val="90000"/>
                        <a:tint val="4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  <p:grpSp>
                  <p:nvGrpSpPr>
                    <p:cNvPr id="3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2939" y="2295311"/>
                      <a:ext cx="1740663" cy="1024867"/>
                      <a:chOff x="616" y="1078455"/>
                      <a:chExt cx="1740663" cy="1024867"/>
                    </a:xfrm>
                  </p:grpSpPr>
                  <p:sp>
                    <p:nvSpPr>
                      <p:cNvPr id="89" name="Rounded Rectangle 88"/>
                      <p:cNvSpPr/>
                      <p:nvPr/>
                    </p:nvSpPr>
                    <p:spPr>
                      <a:xfrm>
                        <a:off x="616" y="1078455"/>
                        <a:ext cx="1740663" cy="1024867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</p:sp>
                  <p:sp>
                    <p:nvSpPr>
                      <p:cNvPr id="90" name="Rounded Rectangle 6"/>
                      <p:cNvSpPr/>
                      <p:nvPr/>
                    </p:nvSpPr>
                    <p:spPr>
                      <a:xfrm>
                        <a:off x="51413" y="1129222"/>
                        <a:ext cx="1639789" cy="923332"/>
                      </a:xfrm>
                      <a:prstGeom prst="rect">
                        <a:avLst/>
                      </a:prstGeom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lIns="64770" tIns="32385" rIns="64770" bIns="32385" spcCol="1270" anchor="ctr"/>
                      <a:lstStyle/>
                      <a:p>
                        <a:pPr algn="ctr" defTabSz="755650">
                          <a:lnSpc>
                            <a:spcPct val="90000"/>
                          </a:lnSpc>
                          <a:spcAft>
                            <a:spcPct val="35000"/>
                          </a:spcAft>
                          <a:defRPr/>
                        </a:pPr>
                        <a:r>
                          <a:rPr lang="en-US" sz="1700" dirty="0"/>
                          <a:t>Core Industry </a:t>
                        </a:r>
                        <a:r>
                          <a:rPr lang="en-US" sz="1700" dirty="0" smtClean="0"/>
                          <a:t>S&amp;T Sectors</a:t>
                        </a:r>
                        <a:endParaRPr lang="en-US" sz="1700" dirty="0"/>
                      </a:p>
                    </p:txBody>
                  </p:sp>
                </p:grpSp>
              </p:grpSp>
              <p:grpSp>
                <p:nvGrpSpPr>
                  <p:cNvPr id="32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3119779" y="2578210"/>
                    <a:ext cx="5614576" cy="489976"/>
                    <a:chOff x="3119779" y="2578210"/>
                    <a:chExt cx="5614576" cy="489976"/>
                  </a:xfrm>
                </p:grpSpPr>
                <p:sp>
                  <p:nvSpPr>
                    <p:cNvPr id="22558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4587" y="2578210"/>
                      <a:ext cx="927382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r>
                        <a:rPr lang="en-US" sz="1200" b="1" dirty="0" smtClean="0">
                          <a:latin typeface="Calibri" pitchFamily="34" charset="0"/>
                        </a:rPr>
                        <a:t>Transport, </a:t>
                      </a:r>
                      <a:r>
                        <a:rPr lang="en-US" sz="1200" b="1" dirty="0" err="1" smtClean="0">
                          <a:latin typeface="Calibri" pitchFamily="34" charset="0"/>
                        </a:rPr>
                        <a:t>Constr</a:t>
                      </a:r>
                      <a:r>
                        <a:rPr lang="en-US" sz="1200" b="1" dirty="0" smtClean="0">
                          <a:latin typeface="Calibri" pitchFamily="34" charset="0"/>
                        </a:rPr>
                        <a:t> &amp; Mfg </a:t>
                      </a:r>
                      <a:endParaRPr lang="en-US" dirty="0"/>
                    </a:p>
                  </p:txBody>
                </p:sp>
                <p:sp>
                  <p:nvSpPr>
                    <p:cNvPr id="22559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72483" y="2578210"/>
                      <a:ext cx="661872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Health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Care</a:t>
                      </a:r>
                      <a:endParaRPr lang="en-US" dirty="0"/>
                    </a:p>
                  </p:txBody>
                </p:sp>
                <p:sp>
                  <p:nvSpPr>
                    <p:cNvPr id="22560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67558" y="2578210"/>
                      <a:ext cx="819101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rIns="0" bIns="0" anchor="ctr"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Info Tech &amp; Services</a:t>
                      </a:r>
                      <a:endParaRPr lang="en-US" dirty="0"/>
                    </a:p>
                  </p:txBody>
                </p:sp>
                <p:sp>
                  <p:nvSpPr>
                    <p:cNvPr id="22561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3805" y="2578210"/>
                      <a:ext cx="546973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Arts &amp;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latin typeface="Calibri" pitchFamily="34" charset="0"/>
                        </a:rPr>
                        <a:t>Media</a:t>
                      </a:r>
                      <a:endParaRPr lang="en-US" dirty="0"/>
                    </a:p>
                  </p:txBody>
                </p:sp>
                <p:sp>
                  <p:nvSpPr>
                    <p:cNvPr id="22562" name="AutoShap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53369" y="2578210"/>
                      <a:ext cx="954417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Agriculture &amp;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latin typeface="Calibri" pitchFamily="34" charset="0"/>
                        </a:rPr>
                        <a:t>Bio </a:t>
                      </a:r>
                      <a:r>
                        <a:rPr lang="en-US" sz="1200" b="1" dirty="0">
                          <a:latin typeface="Calibri" pitchFamily="34" charset="0"/>
                        </a:rPr>
                        <a:t>Prod</a:t>
                      </a:r>
                      <a:endParaRPr lang="en-US" dirty="0"/>
                    </a:p>
                  </p:txBody>
                </p:sp>
                <p:sp>
                  <p:nvSpPr>
                    <p:cNvPr id="22564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9779" y="2578210"/>
                      <a:ext cx="635693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Energy &amp;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Environ</a:t>
                      </a:r>
                      <a:endParaRPr lang="en-US" sz="1200" dirty="0"/>
                    </a:p>
                  </p:txBody>
                </p:sp>
              </p:grpSp>
            </p:grpSp>
            <p:sp>
              <p:nvSpPr>
                <p:cNvPr id="82" name="AutoShape 27"/>
                <p:cNvSpPr>
                  <a:spLocks noChangeArrowheads="1"/>
                </p:cNvSpPr>
                <p:nvPr/>
              </p:nvSpPr>
              <p:spPr bwMode="auto">
                <a:xfrm>
                  <a:off x="2286000" y="2438400"/>
                  <a:ext cx="762000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sz="1200" b="1" dirty="0" smtClean="0">
                      <a:latin typeface="Calibri" pitchFamily="34" charset="0"/>
                    </a:rPr>
                    <a:t>Petrochem</a:t>
                  </a:r>
                  <a:endParaRPr lang="en-US" dirty="0"/>
                </a:p>
              </p:txBody>
            </p:sp>
          </p:grpSp>
          <p:sp>
            <p:nvSpPr>
              <p:cNvPr id="102" name="AutoShape 29"/>
              <p:cNvSpPr>
                <a:spLocks noChangeArrowheads="1"/>
              </p:cNvSpPr>
              <p:nvPr/>
            </p:nvSpPr>
            <p:spPr bwMode="auto">
              <a:xfrm>
                <a:off x="4800600" y="2438400"/>
                <a:ext cx="718430" cy="381000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rIns="0" bIns="0" anchor="ctr"/>
              <a:lstStyle/>
              <a:p>
                <a:pPr algn="ctr">
                  <a:lnSpc>
                    <a:spcPts val="1200"/>
                  </a:lnSpc>
                  <a:spcAft>
                    <a:spcPts val="1000"/>
                  </a:spcAft>
                </a:pPr>
                <a:r>
                  <a:rPr lang="en-US" sz="1200" b="1" dirty="0" smtClean="0">
                    <a:latin typeface="Calibri" pitchFamily="34" charset="0"/>
                  </a:rPr>
                  <a:t>Aerospace</a:t>
                </a:r>
                <a:endParaRPr lang="en-US" dirty="0"/>
              </a:p>
            </p:txBody>
          </p:sp>
        </p:grpSp>
      </p:grp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rapezoid 29"/>
          <p:cNvSpPr/>
          <p:nvPr/>
        </p:nvSpPr>
        <p:spPr>
          <a:xfrm rot="8169699">
            <a:off x="3019743" y="162195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rapezoid 30"/>
          <p:cNvSpPr/>
          <p:nvPr/>
        </p:nvSpPr>
        <p:spPr>
          <a:xfrm rot="14565046" flipH="1">
            <a:off x="5698458" y="203103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rapezoid 31"/>
          <p:cNvSpPr/>
          <p:nvPr/>
        </p:nvSpPr>
        <p:spPr>
          <a:xfrm rot="13382347" flipV="1">
            <a:off x="2976764" y="3739421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rapezoid 32"/>
          <p:cNvSpPr/>
          <p:nvPr/>
        </p:nvSpPr>
        <p:spPr>
          <a:xfrm rot="7443101" flipH="1" flipV="1">
            <a:off x="5541729" y="3426169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rapezoid 33"/>
          <p:cNvSpPr/>
          <p:nvPr/>
        </p:nvSpPr>
        <p:spPr>
          <a:xfrm rot="21053563">
            <a:off x="4298487" y="4163541"/>
            <a:ext cx="1030446" cy="1370238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External Engagement Strategies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1803809" y="4800600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147209" y="1752600"/>
            <a:ext cx="1853791" cy="1417063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956209" y="1295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2032409" y="1600200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International partnerships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147209" y="4343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347120" y="2211885"/>
            <a:ext cx="1473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Science Museums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076980" y="5212947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6159075" y="4839429"/>
            <a:ext cx="1741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Public lectures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9" name="Trapezoid 48"/>
          <p:cNvSpPr/>
          <p:nvPr/>
        </p:nvSpPr>
        <p:spPr>
          <a:xfrm rot="11609110">
            <a:off x="4439271" y="1228822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166009" y="838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242209" y="1230084"/>
            <a:ext cx="1568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Public media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2" name="Trapezoid 51"/>
          <p:cNvSpPr/>
          <p:nvPr/>
        </p:nvSpPr>
        <p:spPr>
          <a:xfrm rot="4829815">
            <a:off x="2296389" y="283987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041809" y="3124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1107964" y="3457863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Interaction with NSF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512318" y="2708429"/>
            <a:ext cx="2171590" cy="159453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3795893" y="2950032"/>
            <a:ext cx="172734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External Engagement Strategies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4106008" y="5680924"/>
            <a:ext cx="1717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Local industry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897849" y="5188348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Internal comm.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20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112461" y="159941"/>
            <a:ext cx="7010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Public Media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564117" y="4971942"/>
            <a:ext cx="285359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0988" indent="-280988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LA-</a:t>
            </a:r>
            <a:r>
              <a:rPr lang="en-US" sz="2000" dirty="0" err="1">
                <a:solidFill>
                  <a:srgbClr val="1F497D"/>
                </a:solidFill>
                <a:latin typeface="Calibri"/>
                <a:cs typeface="Calibri"/>
              </a:rPr>
              <a:t>SiGMA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 featured in EPSCoR </a:t>
            </a:r>
            <a:r>
              <a:rPr lang="en-US" sz="2000" dirty="0" smtClean="0">
                <a:solidFill>
                  <a:srgbClr val="1F497D"/>
                </a:solidFill>
                <a:latin typeface="Calibri"/>
                <a:cs typeface="Calibri"/>
              </a:rPr>
              <a:t>newsletters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"/>
          <a:stretch/>
        </p:blipFill>
        <p:spPr bwMode="auto">
          <a:xfrm>
            <a:off x="459008" y="2627740"/>
            <a:ext cx="3426753" cy="655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0184" name="TextBox 3"/>
          <p:cNvSpPr txBox="1">
            <a:spLocks noChangeArrowheads="1"/>
          </p:cNvSpPr>
          <p:nvPr/>
        </p:nvSpPr>
        <p:spPr bwMode="auto">
          <a:xfrm>
            <a:off x="1590831" y="789941"/>
            <a:ext cx="614931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Louisiana Public Broadcasting, public lectures, news media</a:t>
            </a:r>
            <a:r>
              <a:rPr lang="en-US" sz="2000" dirty="0" smtClean="0">
                <a:solidFill>
                  <a:srgbClr val="1F497D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EPSCoR newsletters.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/>
          <a:stretch/>
        </p:blipFill>
        <p:spPr bwMode="auto">
          <a:xfrm>
            <a:off x="3526328" y="4147407"/>
            <a:ext cx="4484182" cy="1573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2163" y="1737490"/>
            <a:ext cx="341750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Interview on </a:t>
            </a:r>
            <a:r>
              <a:rPr lang="en-US" sz="2000" dirty="0" smtClean="0">
                <a:solidFill>
                  <a:srgbClr val="1F497D"/>
                </a:solidFill>
                <a:latin typeface="Calibri"/>
                <a:cs typeface="Calibri"/>
              </a:rPr>
              <a:t>Public 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Radio with RET teachers.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38592" y="2460305"/>
            <a:ext cx="32577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Print media stories about LA-</a:t>
            </a:r>
            <a:r>
              <a:rPr lang="en-US" sz="2000" dirty="0" err="1">
                <a:solidFill>
                  <a:srgbClr val="1F497D"/>
                </a:solidFill>
                <a:latin typeface="Calibri"/>
                <a:cs typeface="Calibri"/>
              </a:rPr>
              <a:t>SiGMA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 in North and South Louisiana.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473" y="6247766"/>
            <a:ext cx="8261136" cy="369332"/>
          </a:xfrm>
          <a:prstGeom prst="rect">
            <a:avLst/>
          </a:prstGeom>
          <a:noFill/>
          <a:ln w="9525" cmpd="sng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376092"/>
                </a:solidFill>
                <a:latin typeface="Calibri"/>
                <a:cs typeface="Calibri"/>
              </a:rPr>
              <a:t>Working with LPB to be featured on </a:t>
            </a:r>
            <a:r>
              <a:rPr lang="ja-JP" altLang="en-US" dirty="0">
                <a:solidFill>
                  <a:srgbClr val="376092"/>
                </a:solidFill>
                <a:latin typeface="Calibri"/>
                <a:cs typeface="Calibri"/>
              </a:rPr>
              <a:t>“</a:t>
            </a:r>
            <a:r>
              <a:rPr lang="en-US" dirty="0">
                <a:solidFill>
                  <a:srgbClr val="376092"/>
                </a:solidFill>
                <a:latin typeface="Calibri"/>
                <a:cs typeface="Calibri"/>
              </a:rPr>
              <a:t>Louisiana: </a:t>
            </a:r>
            <a:r>
              <a:rPr lang="en-US" dirty="0" smtClean="0">
                <a:solidFill>
                  <a:srgbClr val="376092"/>
                </a:solidFill>
                <a:latin typeface="Calibri"/>
                <a:cs typeface="Calibri"/>
              </a:rPr>
              <a:t>The </a:t>
            </a:r>
            <a:r>
              <a:rPr lang="en-US" dirty="0">
                <a:solidFill>
                  <a:srgbClr val="376092"/>
                </a:solidFill>
                <a:latin typeface="Calibri"/>
                <a:cs typeface="Calibri"/>
              </a:rPr>
              <a:t>State We Are In.</a:t>
            </a:r>
            <a:r>
              <a:rPr lang="ja-JP" altLang="en-US" dirty="0">
                <a:solidFill>
                  <a:srgbClr val="376092"/>
                </a:solidFill>
                <a:latin typeface="Calibri"/>
                <a:cs typeface="Calibri"/>
              </a:rPr>
              <a:t>”</a:t>
            </a:r>
            <a:endParaRPr lang="en-US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  <p:bldP spid="6" grpId="0"/>
      <p:bldP spid="7" grpId="0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2" y="128438"/>
            <a:ext cx="7010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Science Museums &amp; Public Lectures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375425" y="679130"/>
            <a:ext cx="76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dirty="0">
                <a:solidFill>
                  <a:srgbClr val="339933"/>
                </a:solidFill>
                <a:latin typeface="Calibri"/>
                <a:cs typeface="Calibri"/>
              </a:rPr>
              <a:t>Multiple events in </a:t>
            </a:r>
            <a:r>
              <a:rPr lang="en-US" dirty="0" smtClean="0">
                <a:solidFill>
                  <a:srgbClr val="339933"/>
                </a:solidFill>
                <a:latin typeface="Calibri"/>
                <a:cs typeface="Calibri"/>
              </a:rPr>
              <a:t>museums at </a:t>
            </a:r>
            <a:r>
              <a:rPr lang="en-US" dirty="0">
                <a:solidFill>
                  <a:srgbClr val="339933"/>
                </a:solidFill>
                <a:latin typeface="Calibri"/>
                <a:cs typeface="Calibri"/>
              </a:rPr>
              <a:t>Baton Rouge, </a:t>
            </a:r>
            <a:r>
              <a:rPr lang="en-US" dirty="0" smtClean="0">
                <a:solidFill>
                  <a:srgbClr val="339933"/>
                </a:solidFill>
                <a:latin typeface="Calibri"/>
                <a:cs typeface="Calibri"/>
              </a:rPr>
              <a:t>and Shreveport </a:t>
            </a:r>
          </a:p>
          <a:p>
            <a:pPr marL="0" indent="0" algn="ctr" eaLnBrk="1" hangingPunct="1"/>
            <a:r>
              <a:rPr lang="en-US" dirty="0" err="1" smtClean="0">
                <a:solidFill>
                  <a:srgbClr val="339933"/>
                </a:solidFill>
                <a:latin typeface="Calibri"/>
                <a:cs typeface="Calibri"/>
              </a:rPr>
              <a:t>SciPort</a:t>
            </a:r>
            <a:r>
              <a:rPr lang="en-US" dirty="0" smtClean="0">
                <a:solidFill>
                  <a:srgbClr val="339933"/>
                </a:solidFill>
                <a:latin typeface="Calibri"/>
                <a:cs typeface="Calibri"/>
              </a:rPr>
              <a:t> Museum in Shreveport, South </a:t>
            </a:r>
            <a:r>
              <a:rPr lang="en-US" dirty="0">
                <a:solidFill>
                  <a:srgbClr val="339933"/>
                </a:solidFill>
                <a:latin typeface="Calibri"/>
                <a:cs typeface="Calibri"/>
              </a:rPr>
              <a:t>Arkansas Community College.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7548" r="10428"/>
          <a:stretch/>
        </p:blipFill>
        <p:spPr bwMode="auto">
          <a:xfrm>
            <a:off x="375425" y="1542847"/>
            <a:ext cx="1837188" cy="1655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41" y="1535437"/>
            <a:ext cx="2286000" cy="304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5486" y="3292842"/>
            <a:ext cx="18531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6600"/>
                </a:solidFill>
                <a:latin typeface="Calibri"/>
                <a:cs typeface="Calibri"/>
              </a:rPr>
              <a:t>Balloon Nanotube </a:t>
            </a: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at the 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cs typeface="Calibri"/>
              </a:rPr>
              <a:t>2011 </a:t>
            </a:r>
            <a:r>
              <a:rPr lang="en-U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NanoDays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hosted at the Louisiana Art &amp; Science Museum, Baton Rouge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cs typeface="Calibri"/>
              </a:rPr>
              <a:t>.</a:t>
            </a:r>
            <a:endParaRPr lang="en-US" sz="1600" dirty="0">
              <a:solidFill>
                <a:srgbClr val="006600"/>
              </a:solidFill>
              <a:latin typeface="Calibri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634" y="1449882"/>
            <a:ext cx="2176933" cy="161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54646" y="3232201"/>
            <a:ext cx="32345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6600"/>
                </a:solidFill>
                <a:latin typeface="Calibri"/>
                <a:cs typeface="Calibri"/>
              </a:rPr>
              <a:t>Girls Learning About Math and Science (GLAMS)</a:t>
            </a: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 at South Arkansas 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cs typeface="Calibri"/>
              </a:rPr>
              <a:t>Community College (event targeting local middle &amp; high school girls).</a:t>
            </a:r>
            <a:endParaRPr lang="en-US" sz="1600" dirty="0">
              <a:solidFill>
                <a:srgbClr val="006600"/>
              </a:solidFill>
              <a:latin typeface="Calibri"/>
              <a:cs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82" y="4904919"/>
            <a:ext cx="3977469" cy="162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8965" y="5431808"/>
            <a:ext cx="3234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Public lectures and hands-on activities 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at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600" dirty="0" err="1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SciPort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 Discovery Center, Shreveport</a:t>
            </a:r>
            <a:r>
              <a:rPr lang="en-US" dirty="0" smtClean="0">
                <a:solidFill>
                  <a:prstClr val="black"/>
                </a:solidFill>
                <a:ea typeface="MS PGothic" charset="0"/>
                <a:cs typeface="Calibri"/>
              </a:rPr>
              <a:t>.</a:t>
            </a:r>
            <a:endParaRPr lang="en-US" sz="1600" dirty="0">
              <a:solidFill>
                <a:srgbClr val="006600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12462" y="672800"/>
            <a:ext cx="6078234" cy="4876150"/>
            <a:chOff x="296333" y="-160873"/>
            <a:chExt cx="8099524" cy="6858000"/>
          </a:xfrm>
        </p:grpSpPr>
        <p:graphicFrame>
          <p:nvGraphicFramePr>
            <p:cNvPr id="13" name="Diagram 12"/>
            <p:cNvGraphicFramePr/>
            <p:nvPr>
              <p:extLst>
                <p:ext uri="{D42A27DB-BD31-4B8C-83A1-F6EECF244321}">
                  <p14:modId xmlns:p14="http://schemas.microsoft.com/office/powerpoint/2010/main" val="1118858032"/>
                </p:ext>
              </p:extLst>
            </p:nvPr>
          </p:nvGraphicFramePr>
          <p:xfrm>
            <a:off x="296333" y="-160873"/>
            <a:ext cx="78740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4851256" y="4631397"/>
              <a:ext cx="2057400" cy="5842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SURE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LINK</a:t>
              </a:r>
            </a:p>
          </p:txBody>
        </p:sp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3404899" y="5970011"/>
              <a:ext cx="1134965" cy="5627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b="1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SoS</a:t>
              </a:r>
              <a:endParaRPr lang="en-US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6807201" y="1733382"/>
              <a:ext cx="1588656" cy="1569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LINK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Planning Grants</a:t>
              </a:r>
            </a:p>
            <a:p>
              <a:pPr eaLnBrk="1" hangingPunct="1">
                <a:defRPr/>
              </a:pPr>
              <a:r>
                <a:rPr lang="en-US" sz="16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Pfund</a:t>
              </a:r>
              <a:endPara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SBIR/STTR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TGEF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OPT-IN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5811985" y="3068785"/>
              <a:ext cx="18426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4468095" y="5036129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041077" y="6144494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5" y="1048896"/>
            <a:ext cx="1357047" cy="12764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4307" y="1478372"/>
            <a:ext cx="6748115" cy="3693199"/>
            <a:chOff x="404307" y="1478372"/>
            <a:chExt cx="6748115" cy="3693199"/>
          </a:xfrm>
        </p:grpSpPr>
        <p:sp>
          <p:nvSpPr>
            <p:cNvPr id="3" name="Rectangle 2"/>
            <p:cNvSpPr/>
            <p:nvPr/>
          </p:nvSpPr>
          <p:spPr>
            <a:xfrm rot="2778103">
              <a:off x="2228575" y="69430"/>
              <a:ext cx="2158564" cy="497644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7130108">
              <a:off x="400609" y="3802437"/>
              <a:ext cx="1372832" cy="1365436"/>
            </a:xfrm>
            <a:prstGeom prst="triangle">
              <a:avLst>
                <a:gd name="adj" fmla="val 31489"/>
              </a:avLst>
            </a:prstGeom>
            <a:solidFill>
              <a:schemeClr val="bg1">
                <a:alpha val="7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2778103">
              <a:off x="4065774" y="1259543"/>
              <a:ext cx="1429236" cy="474406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132209" y="4848009"/>
            <a:ext cx="4582002" cy="1802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SoS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is one of the many programs administered by Louisiana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EPSCoR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The program provides faculty speakers 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to K-12 schools free of charge.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87829" y="1771174"/>
            <a:ext cx="3244861" cy="29316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60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presentations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in Year 1 </a:t>
            </a:r>
            <a:b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to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over 2,200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students</a:t>
            </a:r>
          </a:p>
          <a:p>
            <a:pPr marL="515938" indent="-1714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52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%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females</a:t>
            </a:r>
          </a:p>
          <a:p>
            <a:pPr marL="515938" indent="-1714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38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%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URM</a:t>
            </a: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  <a:p>
            <a:pPr algn="ctr">
              <a:defRPr/>
            </a:pPr>
            <a:endParaRPr lang="en-US" sz="2000" dirty="0">
              <a:solidFill>
                <a:srgbClr val="C0504D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C0504D"/>
                </a:solidFill>
                <a:latin typeface="Calibri" pitchFamily="34" charset="0"/>
              </a:rPr>
              <a:t>13,000 students reached in the last 5 years</a:t>
            </a:r>
            <a:r>
              <a:rPr lang="en-US" sz="2000" dirty="0" smtClean="0">
                <a:solidFill>
                  <a:srgbClr val="C0504D"/>
                </a:solidFill>
                <a:latin typeface="Calibri" pitchFamily="34" charset="0"/>
              </a:rPr>
              <a:t>.</a:t>
            </a:r>
            <a:endParaRPr lang="en-US" sz="2000" dirty="0">
              <a:solidFill>
                <a:srgbClr val="C0504D"/>
              </a:solidFill>
              <a:latin typeface="Calibri" pitchFamily="34" charset="0"/>
            </a:endParaRPr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2" y="128438"/>
            <a:ext cx="73572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Public Lectures: Speaking of Science (</a:t>
            </a:r>
            <a:r>
              <a:rPr lang="en-US" sz="2600" b="1" dirty="0" err="1" smtClean="0">
                <a:solidFill>
                  <a:prstClr val="white">
                    <a:lumMod val="50000"/>
                  </a:prstClr>
                </a:solidFill>
              </a:rPr>
              <a:t>SoS</a:t>
            </a: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02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87" y="2788713"/>
            <a:ext cx="4562913" cy="393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7275" y="118001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7F7F7F"/>
                </a:solidFill>
              </a:rPr>
              <a:t>Target: Internal Communications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61703" y="2430416"/>
            <a:ext cx="260879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Monthly seminars over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Acess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Grid and IOCOMM network held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all through Year 1.</a:t>
            </a:r>
          </a:p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HD video conferencing equipment being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purchased to take advantage of LONI bandwidth.</a:t>
            </a:r>
            <a:endParaRPr lang="en-US"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Web portal operational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  <a:hlinkClick r:id="rId4"/>
              </a:rPr>
              <a:t>http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  <a:hlinkClick r:id="rId4"/>
              </a:rPr>
              <a:t>://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  <a:hlinkClick r:id="rId4"/>
              </a:rPr>
              <a:t>lasigma.loni.org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53257" name="TextBox 1"/>
          <p:cNvSpPr txBox="1">
            <a:spLocks noChangeArrowheads="1"/>
          </p:cNvSpPr>
          <p:nvPr/>
        </p:nvSpPr>
        <p:spPr bwMode="auto">
          <a:xfrm>
            <a:off x="161703" y="814629"/>
            <a:ext cx="659034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Leverage </a:t>
            </a:r>
            <a:r>
              <a:rPr lang="en-US" sz="2000" dirty="0" err="1" smtClean="0">
                <a:solidFill>
                  <a:srgbClr val="4F81BD"/>
                </a:solidFill>
                <a:latin typeface="Calibri"/>
                <a:cs typeface="Calibri"/>
              </a:rPr>
              <a:t>cyberinfrastructure</a:t>
            </a:r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, video-conferencing, collaboration tools, web portal, all-hands meetings.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63" y="1609345"/>
            <a:ext cx="4560537" cy="88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56" y="2775281"/>
            <a:ext cx="4878334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3688" y="1983444"/>
            <a:ext cx="3810396" cy="18673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304800" dist="38100" dir="738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7275" y="118001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7F7F7F"/>
                </a:solidFill>
              </a:rPr>
              <a:t>Target: Internal Communications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330411" y="2115825"/>
            <a:ext cx="377367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Three meetings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held in Year 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, including the 2011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EPSCoR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RII LA-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Symposium.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LA-</a:t>
            </a:r>
            <a:r>
              <a:rPr lang="en-US" dirty="0" err="1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Facebook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page.</a:t>
            </a:r>
          </a:p>
        </p:txBody>
      </p:sp>
      <p:sp>
        <p:nvSpPr>
          <p:cNvPr id="53257" name="TextBox 1"/>
          <p:cNvSpPr txBox="1">
            <a:spLocks noChangeArrowheads="1"/>
          </p:cNvSpPr>
          <p:nvPr/>
        </p:nvSpPr>
        <p:spPr bwMode="auto">
          <a:xfrm>
            <a:off x="248651" y="655712"/>
            <a:ext cx="659034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Leverage </a:t>
            </a:r>
            <a:r>
              <a:rPr lang="en-US" sz="2000" dirty="0" err="1" smtClean="0">
                <a:solidFill>
                  <a:srgbClr val="4F81BD"/>
                </a:solidFill>
                <a:latin typeface="Calibri"/>
                <a:cs typeface="Calibri"/>
              </a:rPr>
              <a:t>cyberinfrastructure</a:t>
            </a:r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, video-conferencing, collaboration tools, web portal, all-hands meetings.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32" y="1604562"/>
            <a:ext cx="2527194" cy="3234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1" y="4188046"/>
            <a:ext cx="4406900" cy="190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79871" y="1733265"/>
            <a:ext cx="2086708" cy="24600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30 contributed papers (posters)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18 multi-campus contributions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90 participants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ERB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DAC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20080" y="4453184"/>
            <a:ext cx="2023452" cy="16803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Winners of the poster competition will attend national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EPSCoR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meeting in Idaho.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38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prstClr val="white">
                    <a:lumMod val="50000"/>
                  </a:prstClr>
                </a:solidFill>
              </a:rPr>
              <a:t>Target: National and International Partnerships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494969" y="2715557"/>
            <a:ext cx="397425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Indo-US joint proposal being developed.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NSF-G8 Research Councils proposal being developed (LA-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, Japan, Germany).</a:t>
            </a:r>
          </a:p>
        </p:txBody>
      </p:sp>
      <p:pic>
        <p:nvPicPr>
          <p:cNvPr id="4" name="Picture 3" descr="shutterstock_7184492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649" y="2110766"/>
            <a:ext cx="3760986" cy="2840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100414" y="96552"/>
            <a:ext cx="79203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Partnership with Pacific Northwest National Lab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6805" name="TextBox 4"/>
          <p:cNvSpPr txBox="1">
            <a:spLocks noChangeArrowheads="1"/>
          </p:cNvSpPr>
          <p:nvPr/>
        </p:nvSpPr>
        <p:spPr bwMode="auto">
          <a:xfrm>
            <a:off x="199512" y="6402441"/>
            <a:ext cx="31127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i="1" dirty="0" smtClean="0">
                <a:solidFill>
                  <a:srgbClr val="7F7F7F"/>
                </a:solidFill>
              </a:rPr>
              <a:t>National Leadership Class &amp; GPU Teams</a:t>
            </a:r>
            <a:endParaRPr lang="en-US" sz="1200" i="1" dirty="0">
              <a:solidFill>
                <a:srgbClr val="7F7F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824" y="952748"/>
            <a:ext cx="343271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Environmental Molecular Sciences Laboratory (EMSL)</a:t>
            </a:r>
          </a:p>
          <a:p>
            <a:pPr marL="742950" lvl="1" indent="-285750">
              <a:buSzPct val="80000"/>
              <a:buFont typeface="Wingdings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Home of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NWChem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!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DOE INCITE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request for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200,000,000 SUs over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3 years on Jaguar and Titan supercomputers (20+ PFLOPs,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Kepler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GPUs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)</a:t>
            </a:r>
            <a:endParaRPr lang="en-US" sz="16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9430" y="5857226"/>
            <a:ext cx="3423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EMSL Associate Lab Director Bill Shelton participating in an LA-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SiGMA</a:t>
            </a:r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 REU panel</a:t>
            </a:r>
            <a:endParaRPr lang="en-US" sz="1200" i="1" dirty="0">
              <a:solidFill>
                <a:prstClr val="black">
                  <a:lumMod val="50000"/>
                  <a:lumOff val="50000"/>
                </a:prstClr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1693" y="900758"/>
            <a:ext cx="38339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Internship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program for LA-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SiGMA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students</a:t>
            </a:r>
          </a:p>
          <a:p>
            <a:pPr marL="742950" lvl="1" indent="-28575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3-6 month visits</a:t>
            </a:r>
          </a:p>
          <a:p>
            <a:pPr marL="742950" lvl="1" indent="-28575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Working with EMSL Open Source Code Developers</a:t>
            </a:r>
          </a:p>
          <a:p>
            <a:pPr marL="742950" lvl="1" indent="-28575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Opportunities for students, undergraduate to PhD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Partners in Indo-US SCES Centre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3" y="3611108"/>
            <a:ext cx="4324914" cy="2064718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47"/>
          <a:stretch/>
        </p:blipFill>
        <p:spPr bwMode="auto">
          <a:xfrm>
            <a:off x="5476621" y="3611108"/>
            <a:ext cx="3071873" cy="2063198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753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52400" y="223838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prstClr val="white">
                    <a:lumMod val="50000"/>
                  </a:prstClr>
                </a:solidFill>
              </a:rPr>
              <a:t>Target: NSF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3279077" y="1638708"/>
            <a:ext cx="503254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tabLst>
                <a:tab pos="339725" algn="l"/>
              </a:tabLst>
              <a:defRPr/>
            </a:pP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457200" indent="-457200" eaLnBrk="1" hangingPunct="1"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Strategic Planning meeting attended by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EPSCoR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program director.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Strategic Plan revised with NSF feedback and resubmitted.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NSF invited to RII LA-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Symposium in August, 2011.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Nine highlights on LA-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activities submitted in Year 1.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LA-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RET story featured on NSF website.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1794" y="999658"/>
            <a:ext cx="573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Formal mechanisms for interaction with NSF</a:t>
            </a:r>
            <a:endParaRPr lang="en-US" sz="24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3" name="Picture 2" descr="nsf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1" y="2360966"/>
            <a:ext cx="2177103" cy="2177103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478247"/>
              </p:ext>
            </p:extLst>
          </p:nvPr>
        </p:nvGraphicFramePr>
        <p:xfrm>
          <a:off x="640924" y="1154010"/>
          <a:ext cx="7315198" cy="410155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44533"/>
                <a:gridCol w="474133"/>
                <a:gridCol w="474133"/>
                <a:gridCol w="474133"/>
                <a:gridCol w="474133"/>
                <a:gridCol w="474133"/>
              </a:tblGrid>
              <a:tr h="418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7F7F7F"/>
                          </a:solidFill>
                        </a:rPr>
                        <a:t>Strategies</a:t>
                      </a:r>
                      <a:endParaRPr lang="en-US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</a:rPr>
                        <a:t>Y1</a:t>
                      </a:r>
                      <a:endParaRPr lang="en-US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</a:rPr>
                        <a:t>Y2</a:t>
                      </a:r>
                      <a:endParaRPr lang="en-US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</a:rPr>
                        <a:t>Y3</a:t>
                      </a:r>
                      <a:endParaRPr lang="en-US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</a:rPr>
                        <a:t>Y4</a:t>
                      </a:r>
                      <a:endParaRPr lang="en-US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</a:rPr>
                        <a:t>Y5</a:t>
                      </a:r>
                      <a:endParaRPr lang="en-US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u="none" strike="noStrike" kern="1200" baseline="0" dirty="0" smtClean="0"/>
                        <a:t>Leverage multiple avenues to engage the general public.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u="none" strike="noStrike" kern="1200" baseline="0" dirty="0" smtClean="0"/>
                        <a:t>Create a web portal for distribution of project deliverables. 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u="none" strike="noStrike" kern="1200" baseline="0" dirty="0" smtClean="0"/>
                        <a:t>Create a repository and version control system for code development and distribution. 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fr-FR" sz="1400" u="none" strike="noStrike" kern="1200" baseline="0" dirty="0" err="1" smtClean="0"/>
                        <a:t>Leverage</a:t>
                      </a:r>
                      <a:r>
                        <a:rPr lang="fr-FR" sz="1400" u="none" strike="noStrike" kern="1200" baseline="0" dirty="0" smtClean="0"/>
                        <a:t> </a:t>
                      </a:r>
                      <a:r>
                        <a:rPr lang="fr-FR" sz="1400" u="none" strike="noStrike" kern="1200" baseline="0" dirty="0" err="1" smtClean="0"/>
                        <a:t>cyberinfrastructure</a:t>
                      </a:r>
                      <a:r>
                        <a:rPr lang="fr-FR" sz="1400" u="none" strike="noStrike" kern="1200" baseline="0" dirty="0" smtClean="0"/>
                        <a:t> to </a:t>
                      </a:r>
                      <a:r>
                        <a:rPr lang="fr-FR" sz="1400" u="none" strike="noStrike" kern="1200" baseline="0" dirty="0" err="1" smtClean="0"/>
                        <a:t>facilitate</a:t>
                      </a:r>
                      <a:r>
                        <a:rPr lang="fr-FR" sz="1400" u="none" strike="noStrike" kern="1200" baseline="0" dirty="0" smtClean="0"/>
                        <a:t> communication. 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11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u="none" strike="noStrike" kern="1200" baseline="0" dirty="0" smtClean="0"/>
                        <a:t>Use Newsletter/Brochures/Highlights to publicize Alliance activities. 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/>
                        <a:t>X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u="none" strike="noStrike" kern="1200" baseline="0" dirty="0" smtClean="0"/>
                        <a:t>Create formal mechanisms for engagement with NSF. 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u="none" strike="noStrike" kern="1200" baseline="0" dirty="0" smtClean="0"/>
                        <a:t>Establish new national and international collaborations. 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u="none" strike="noStrike" kern="1200" baseline="0" dirty="0" smtClean="0"/>
                        <a:t>Create mechanisms for internal communications. </a:t>
                      </a:r>
                      <a:endParaRPr lang="en-US" sz="1400" i="0" dirty="0" smtClean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X</a:t>
                      </a:r>
                      <a:endParaRPr lang="en-US" sz="1400" b="1" dirty="0"/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90714" y="308424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7F7F7F"/>
                </a:solidFill>
              </a:rPr>
              <a:t>External Engagement </a:t>
            </a:r>
            <a:r>
              <a:rPr lang="en-US" sz="2600" b="1" dirty="0" smtClean="0">
                <a:solidFill>
                  <a:srgbClr val="7F7F7F"/>
                </a:solidFill>
              </a:rPr>
              <a:t>Milestones</a:t>
            </a:r>
            <a:endParaRPr lang="en-US" sz="2600" b="1" dirty="0">
              <a:solidFill>
                <a:srgbClr val="7F7F7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713564"/>
            <a:ext cx="9144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*Mostly on track; pending LPB appearance and HD video conferencing equipment purchase.</a:t>
            </a:r>
            <a:endParaRPr lang="en-US" dirty="0">
              <a:solidFill>
                <a:srgbClr val="008000"/>
              </a:solidFill>
              <a:latin typeface="Calibri"/>
              <a:ea typeface="ＭＳ Ｐゴシック" charset="-128"/>
              <a:cs typeface="Calibri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Mitigation plan: Working with LPB for feature, HD standards being finalized.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8928" y="1606893"/>
            <a:ext cx="1141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Track*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48928" y="2088163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48928" y="257398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48928" y="3087200"/>
            <a:ext cx="1141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Track*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8928" y="358835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48928" y="406962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8928" y="4506877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48928" y="4908277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5587217" y="1597432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579861" y="2029383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579861" y="2540564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587850" y="3035769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5579861" y="3538962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5587849" y="4034168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587849" y="4457489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579862" y="4880810"/>
            <a:ext cx="762001" cy="375398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5697" y="112559"/>
            <a:ext cx="8534400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LA EPSCoR: Catalyst for Collaboration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2508" y="1196259"/>
            <a:ext cx="2508746" cy="2313858"/>
          </a:xfrm>
          <a:prstGeom prst="roundRect">
            <a:avLst/>
          </a:prstGeom>
          <a:blipFill rotWithShape="1">
            <a:blip r:embed="rId2" cstate="print"/>
            <a:stretch>
              <a:fillRect/>
            </a:stretch>
          </a:blipFill>
          <a:ln>
            <a:solidFill>
              <a:srgbClr val="558ED5"/>
            </a:solidFill>
          </a:ln>
          <a:effectLst>
            <a:outerShdw blurRad="50800" dist="88900" dir="8520000" algn="r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6903" y="1705621"/>
            <a:ext cx="5211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LA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EPSCoR has broken down boundaries between campuses.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942507" y="3804866"/>
            <a:ext cx="2581829" cy="2381264"/>
          </a:xfrm>
          <a:prstGeom prst="round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558ED5"/>
            </a:solidFill>
          </a:ln>
          <a:effectLst>
            <a:outerShdw blurRad="50800" dist="88900" dir="8520000" algn="r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2610" y="2988732"/>
            <a:ext cx="47140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algn="ctr"/>
            <a:r>
              <a:rPr lang="en-US" sz="2800" dirty="0" smtClean="0">
                <a:latin typeface="Calibri"/>
                <a:cs typeface="Calibri"/>
              </a:rPr>
              <a:t>LA </a:t>
            </a:r>
            <a:r>
              <a:rPr lang="en-US" sz="2800" dirty="0">
                <a:latin typeface="Calibri"/>
                <a:cs typeface="Calibri"/>
              </a:rPr>
              <a:t>EPSCoR is a proven catalyst </a:t>
            </a:r>
            <a:r>
              <a:rPr lang="en-US" sz="2800" dirty="0" smtClean="0">
                <a:latin typeface="Calibri"/>
                <a:cs typeface="Calibri"/>
              </a:rPr>
              <a:t>for </a:t>
            </a:r>
            <a:r>
              <a:rPr lang="en-US" sz="2800" dirty="0">
                <a:latin typeface="Calibri"/>
                <a:cs typeface="Calibri"/>
              </a:rPr>
              <a:t>achieving increased statewide collaboration and national competitiveness</a:t>
            </a:r>
            <a:r>
              <a:rPr lang="en-US" sz="2800" dirty="0" smtClean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768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138306" y="2667000"/>
            <a:ext cx="8889389" cy="3429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10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Diversity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sz="2400" b="1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2400" b="1" dirty="0" smtClean="0">
                <a:solidFill>
                  <a:srgbClr val="595959"/>
                </a:solidFill>
                <a:latin typeface="Calibri"/>
                <a:cs typeface="Calibri"/>
              </a:rPr>
              <a:t>Randall Hall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sz="2400" b="1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2800" dirty="0" smtClean="0">
                <a:solidFill>
                  <a:srgbClr val="595959"/>
                </a:solidFill>
                <a:latin typeface="Calibri"/>
                <a:cs typeface="Calibri"/>
              </a:rPr>
              <a:t>Increase the number of URM and women in the Alliance</a:t>
            </a: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4" name="Picture 19" descr="LA-SiGM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55" y="174681"/>
            <a:ext cx="5345256" cy="15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rapezoid 29"/>
          <p:cNvSpPr/>
          <p:nvPr/>
        </p:nvSpPr>
        <p:spPr>
          <a:xfrm rot="8169699">
            <a:off x="2976201" y="147681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rapezoid 30"/>
          <p:cNvSpPr/>
          <p:nvPr/>
        </p:nvSpPr>
        <p:spPr>
          <a:xfrm rot="14565046" flipH="1">
            <a:off x="5654916" y="188589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rapezoid 31"/>
          <p:cNvSpPr/>
          <p:nvPr/>
        </p:nvSpPr>
        <p:spPr>
          <a:xfrm rot="13382347" flipV="1">
            <a:off x="2696270" y="3500850"/>
            <a:ext cx="1290009" cy="163549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rapezoid 32"/>
          <p:cNvSpPr/>
          <p:nvPr/>
        </p:nvSpPr>
        <p:spPr>
          <a:xfrm rot="7443101" flipH="1" flipV="1">
            <a:off x="5498187" y="3281029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Diversity Strategies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1420188" y="4319755"/>
            <a:ext cx="2180742" cy="140888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1481452" y="4552332"/>
            <a:ext cx="19907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Create pipelines to graduate school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103667" y="1759012"/>
            <a:ext cx="1902294" cy="1265511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6271461" y="2027349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Financial Incentives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699014" y="1038246"/>
            <a:ext cx="2063403" cy="130289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1707595" y="1341594"/>
            <a:ext cx="20937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Diversity Advisory Council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112247" y="4221628"/>
            <a:ext cx="2140448" cy="1321466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143910" y="4493228"/>
            <a:ext cx="20765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Develop faculty role models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468776" y="2563289"/>
            <a:ext cx="2171590" cy="159453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3665267" y="2979060"/>
            <a:ext cx="17273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Diversity Strategies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66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-SiGMA Report to DAC_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795" y="1420956"/>
            <a:ext cx="4198808" cy="5437044"/>
          </a:xfrm>
          <a:prstGeom prst="rect">
            <a:avLst/>
          </a:prstGeom>
          <a:effectLst/>
          <a:scene3d>
            <a:camera prst="orthographicFront">
              <a:rot lat="21599996" lon="0" rev="20399989"/>
            </a:camera>
            <a:lightRig rig="threePt" dir="t"/>
          </a:scene3d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6799317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Diversity Advisory Council	</a:t>
            </a:r>
          </a:p>
        </p:txBody>
      </p:sp>
      <p:sp>
        <p:nvSpPr>
          <p:cNvPr id="31746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  <a:cs typeface="MS PGothic" charset="0"/>
            </a:endParaRPr>
          </a:p>
        </p:txBody>
      </p:sp>
      <p:pic>
        <p:nvPicPr>
          <p:cNvPr id="2" name="Picture 1" descr="DACEEWD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22" y="1135532"/>
            <a:ext cx="6164106" cy="410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47723" y="5269358"/>
            <a:ext cx="628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DAC and LA-</a:t>
            </a:r>
            <a:r>
              <a:rPr lang="en-US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SiGMA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 EEWD Committee members in attendance at the August 2011 RII LA-</a:t>
            </a:r>
            <a:r>
              <a:rPr lang="en-US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SiGMA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 Symposium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MS PGothic" charset="0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363023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3048000" cy="2244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7F7F7F"/>
                </a:solidFill>
                <a:cs typeface="MS PGothic" charset="0"/>
              </a:rPr>
              <a:t>Graduate Assistantship Supplements</a:t>
            </a:r>
          </a:p>
        </p:txBody>
      </p:sp>
      <p:sp>
        <p:nvSpPr>
          <p:cNvPr id="34819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  <a:cs typeface="MS PGothic" charset="0"/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295400" y="1516445"/>
            <a:ext cx="548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Announced, targeting Fall 2011 awards</a:t>
            </a: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7F7F7F"/>
                </a:solidFill>
                <a:cs typeface="MS PGothic" charset="0"/>
              </a:rPr>
              <a:t>Supplements to Startup Packages</a:t>
            </a:r>
          </a:p>
        </p:txBody>
      </p:sp>
      <p:sp>
        <p:nvSpPr>
          <p:cNvPr id="34822" name="TextBox 22"/>
          <p:cNvSpPr txBox="1">
            <a:spLocks noChangeArrowheads="1"/>
          </p:cNvSpPr>
          <p:nvPr/>
        </p:nvSpPr>
        <p:spPr bwMode="auto">
          <a:xfrm>
            <a:off x="1295400" y="2659444"/>
            <a:ext cx="7191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Contributing to the startup  package of Anne Robinson, Tulane.</a:t>
            </a:r>
          </a:p>
        </p:txBody>
      </p:sp>
      <p:sp>
        <p:nvSpPr>
          <p:cNvPr id="34823" name="Text Box 3"/>
          <p:cNvSpPr txBox="1">
            <a:spLocks noChangeArrowheads="1"/>
          </p:cNvSpPr>
          <p:nvPr/>
        </p:nvSpPr>
        <p:spPr bwMode="auto">
          <a:xfrm>
            <a:off x="304801" y="3396185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7F7F7F"/>
                </a:solidFill>
                <a:cs typeface="MS PGothic" charset="0"/>
              </a:rPr>
              <a:t>Pipelines</a:t>
            </a:r>
          </a:p>
        </p:txBody>
      </p:sp>
      <p:sp>
        <p:nvSpPr>
          <p:cNvPr id="34824" name="TextBox 26"/>
          <p:cNvSpPr txBox="1">
            <a:spLocks noChangeArrowheads="1"/>
          </p:cNvSpPr>
          <p:nvPr/>
        </p:nvSpPr>
        <p:spPr bwMode="auto">
          <a:xfrm>
            <a:off x="480590" y="4090566"/>
            <a:ext cx="461645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Targeting recruiting efforts in all state bridge programs: </a:t>
            </a:r>
          </a:p>
          <a:p>
            <a:pPr eaLnBrk="1" hangingPunct="1"/>
            <a:endParaRPr lang="en-US" altLang="ja-JP" sz="20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4+1 Grambling/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LaTech</a:t>
            </a:r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3+2 Xavier/Tulane, 2+2 LSU/BRCC and 2+2 Southern/BRCC beginning Fall 2011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25" name="Rectangle 3"/>
          <p:cNvSpPr>
            <a:spLocks noChangeArrowheads="1"/>
          </p:cNvSpPr>
          <p:nvPr/>
        </p:nvSpPr>
        <p:spPr bwMode="auto">
          <a:xfrm>
            <a:off x="152400" y="152400"/>
            <a:ext cx="807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600" b="1" dirty="0" smtClean="0">
                <a:solidFill>
                  <a:srgbClr val="7F7F7F"/>
                </a:solidFill>
                <a:latin typeface="Arial" pitchFamily="34" charset="0"/>
                <a:ea typeface="ＭＳ Ｐゴシック" pitchFamily="34" charset="-128"/>
                <a:cs typeface="MS PGothic" charset="0"/>
              </a:rPr>
              <a:t>Strategies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ChangeArrowheads="1"/>
          </p:cNvSpPr>
          <p:nvPr/>
        </p:nvSpPr>
        <p:spPr bwMode="auto">
          <a:xfrm>
            <a:off x="152400" y="152400"/>
            <a:ext cx="883443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600" b="1" dirty="0" smtClean="0">
                <a:solidFill>
                  <a:srgbClr val="7F7F7F"/>
                </a:solidFill>
                <a:latin typeface="Arial" pitchFamily="34" charset="0"/>
                <a:ea typeface="ＭＳ Ｐゴシック" pitchFamily="34" charset="-128"/>
                <a:cs typeface="MS PGothic" charset="0"/>
              </a:rPr>
              <a:t>Actions based on DAC Recommendations </a:t>
            </a:r>
          </a:p>
          <a:p>
            <a:pPr algn="ctr"/>
            <a:r>
              <a:rPr lang="en-US" sz="2600" b="1" dirty="0" smtClean="0">
                <a:solidFill>
                  <a:srgbClr val="7F7F7F"/>
                </a:solidFill>
                <a:latin typeface="Arial" pitchFamily="34" charset="0"/>
                <a:ea typeface="ＭＳ Ｐゴシック" pitchFamily="34" charset="-128"/>
                <a:cs typeface="MS PGothic" charset="0"/>
              </a:rPr>
              <a:t>From August 2011 Meeting</a:t>
            </a:r>
          </a:p>
        </p:txBody>
      </p:sp>
      <p:pic>
        <p:nvPicPr>
          <p:cNvPr id="3" name="Picture 2" descr="NSFMessengerSavetheDa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4" y="1035533"/>
            <a:ext cx="5404037" cy="417584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149670" y="1151887"/>
            <a:ext cx="6414743" cy="5443353"/>
            <a:chOff x="296333" y="-160874"/>
            <a:chExt cx="8547938" cy="7655736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600805384"/>
                </p:ext>
              </p:extLst>
            </p:nvPr>
          </p:nvGraphicFramePr>
          <p:xfrm>
            <a:off x="296333" y="-160874"/>
            <a:ext cx="8547938" cy="76557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5240790" y="5073033"/>
              <a:ext cx="2057400" cy="82245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white">
                      <a:lumMod val="50000"/>
                    </a:prstClr>
                  </a:solidFill>
                  <a:latin typeface="Calibri"/>
                  <a:cs typeface="Calibri"/>
                </a:rPr>
                <a:t>SURE</a:t>
              </a:r>
            </a:p>
            <a:p>
              <a:pPr eaLnBrk="1" hangingPunct="1">
                <a:defRPr/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LINK</a:t>
              </a:r>
            </a:p>
          </p:txBody>
        </p: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3513133" y="6738522"/>
              <a:ext cx="1134965" cy="47615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  <a:cs typeface="Calibri"/>
                </a:rPr>
                <a:t>SoS</a:t>
              </a:r>
              <a:endParaRPr lang="en-US" sz="1600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6892834" y="2753919"/>
              <a:ext cx="1588656" cy="25539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LINK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Planning Grants</a:t>
              </a:r>
            </a:p>
            <a:p>
              <a:pPr eaLnBrk="1" hangingPunct="1">
                <a:defRPr/>
              </a:pPr>
              <a:r>
                <a:rPr lang="en-US" sz="16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Pfund</a:t>
              </a:r>
              <a:endPara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endParaRP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SBIR/STTR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TGEF</a:t>
              </a:r>
            </a:p>
            <a:p>
              <a:pPr eaLnBrk="1" hangingPunct="1">
                <a:defRPr/>
              </a:pPr>
              <a:r>
                <a:rPr lang="en-US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  <a:cs typeface="Calibri"/>
                </a:rPr>
                <a:t>OPT-IN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5400000">
              <a:off x="5986169" y="4027259"/>
              <a:ext cx="18426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861667" y="5513854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3149310" y="6913005"/>
              <a:ext cx="7065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778317" y="4778189"/>
            <a:ext cx="1825974" cy="566465"/>
            <a:chOff x="619169" y="3624393"/>
            <a:chExt cx="1825974" cy="566465"/>
          </a:xfrm>
        </p:grpSpPr>
        <p:sp>
          <p:nvSpPr>
            <p:cNvPr id="16" name="Rounded Rectangle 15"/>
            <p:cNvSpPr/>
            <p:nvPr/>
          </p:nvSpPr>
          <p:spPr>
            <a:xfrm>
              <a:off x="619169" y="3624393"/>
              <a:ext cx="1825974" cy="56646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646822" y="3652046"/>
              <a:ext cx="1770668" cy="5111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algn="ctr" defTabSz="622300">
                <a:spcAft>
                  <a:spcPts val="0"/>
                </a:spcAft>
              </a:pPr>
              <a:r>
                <a:rPr lang="en-US" sz="1400" dirty="0" smtClean="0">
                  <a:solidFill>
                    <a:srgbClr val="595959"/>
                  </a:solidFill>
                  <a:latin typeface="Calibri"/>
                </a:rPr>
                <a:t>Undergraduates / Graduates / Post Docs</a:t>
              </a:r>
              <a:endParaRPr lang="en-US" sz="1400" dirty="0">
                <a:solidFill>
                  <a:srgbClr val="595959"/>
                </a:solidFill>
                <a:latin typeface="Calibri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585392" y="4669958"/>
            <a:ext cx="854300" cy="854289"/>
          </a:xfrm>
          <a:prstGeom prst="ellipse">
            <a:avLst/>
          </a:prstGeom>
          <a:blipFill>
            <a:blip r:embed="rId9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4769556" y="3839903"/>
            <a:ext cx="1864842" cy="493128"/>
            <a:chOff x="1610408" y="2686107"/>
            <a:chExt cx="1864842" cy="493128"/>
          </a:xfrm>
        </p:grpSpPr>
        <p:sp>
          <p:nvSpPr>
            <p:cNvPr id="20" name="Rounded Rectangle 19"/>
            <p:cNvSpPr/>
            <p:nvPr/>
          </p:nvSpPr>
          <p:spPr>
            <a:xfrm>
              <a:off x="1610408" y="2686107"/>
              <a:ext cx="1864842" cy="493128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ounded Rectangle 7"/>
            <p:cNvSpPr/>
            <p:nvPr/>
          </p:nvSpPr>
          <p:spPr>
            <a:xfrm>
              <a:off x="1634481" y="2710180"/>
              <a:ext cx="1816696" cy="444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dirty="0" smtClean="0">
                  <a:solidFill>
                    <a:srgbClr val="595959"/>
                  </a:solidFill>
                  <a:latin typeface="Calibri"/>
                </a:rPr>
                <a:t>Tenure-Track Faculty</a:t>
              </a:r>
              <a:endParaRPr lang="en-US" sz="1400" dirty="0">
                <a:solidFill>
                  <a:srgbClr val="595959"/>
                </a:solidFill>
                <a:latin typeface="Calibri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6586384" y="3696241"/>
            <a:ext cx="848566" cy="848707"/>
          </a:xfrm>
          <a:prstGeom prst="ellipse">
            <a:avLst/>
          </a:prstGeom>
          <a:blipFill>
            <a:blip r:embed="rId10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5745777" y="2683573"/>
            <a:ext cx="1465886" cy="465899"/>
            <a:chOff x="2586629" y="1529777"/>
            <a:chExt cx="1465886" cy="465899"/>
          </a:xfrm>
        </p:grpSpPr>
        <p:sp>
          <p:nvSpPr>
            <p:cNvPr id="24" name="Rounded Rectangle 23"/>
            <p:cNvSpPr/>
            <p:nvPr/>
          </p:nvSpPr>
          <p:spPr>
            <a:xfrm>
              <a:off x="2586629" y="1529777"/>
              <a:ext cx="1465886" cy="465899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ounded Rectangle 10"/>
            <p:cNvSpPr/>
            <p:nvPr/>
          </p:nvSpPr>
          <p:spPr>
            <a:xfrm>
              <a:off x="2609372" y="1552520"/>
              <a:ext cx="1420400" cy="420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 Faculty</a:t>
              </a:r>
              <a:endPara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7197819" y="2506629"/>
            <a:ext cx="877563" cy="877708"/>
          </a:xfrm>
          <a:prstGeom prst="ellipse">
            <a:avLst/>
          </a:prstGeom>
          <a:blipFill>
            <a:blip r:embed="rId11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620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600" b="1" smtClean="0">
                <a:solidFill>
                  <a:srgbClr val="7F7F7F"/>
                </a:solidFill>
                <a:cs typeface="MS PGothic" charset="0"/>
              </a:rPr>
              <a:t>Diversity Milestones</a:t>
            </a:r>
          </a:p>
        </p:txBody>
      </p:sp>
      <p:graphicFrame>
        <p:nvGraphicFramePr>
          <p:cNvPr id="6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623610"/>
              </p:ext>
            </p:extLst>
          </p:nvPr>
        </p:nvGraphicFramePr>
        <p:xfrm>
          <a:off x="533400" y="914400"/>
          <a:ext cx="7239000" cy="381000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13574"/>
                <a:gridCol w="595482"/>
                <a:gridCol w="539437"/>
                <a:gridCol w="571074"/>
                <a:gridCol w="522402"/>
                <a:gridCol w="597031"/>
              </a:tblGrid>
              <a:tr h="45966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Milestones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Y4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Y5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35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dirty="0" smtClean="0"/>
                        <a:t>Diversity Advisory Council.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/>
                        <a:t>X  </a:t>
                      </a:r>
                      <a:endParaRPr lang="en-US" sz="1800" b="1" dirty="0" smtClean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933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dirty="0" smtClean="0"/>
                        <a:t>Provide</a:t>
                      </a:r>
                      <a:r>
                        <a:rPr lang="en-US" sz="2000" baseline="0" dirty="0" smtClean="0"/>
                        <a:t> financial incentives to GS.</a:t>
                      </a:r>
                      <a:endParaRPr lang="en-US" sz="2000" dirty="0" smtClean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           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8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/>
                        <a:t>Supplement Startup Packages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 smtClean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X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X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819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dirty="0" smtClean="0"/>
                        <a:t>Create/expand pipelines to graduate school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 smtClean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</a:t>
                      </a:r>
                      <a:endParaRPr lang="en-US" sz="1800" b="1" dirty="0"/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934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  <a:cs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8600" y="1600200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7F7F7F"/>
                </a:solidFill>
              </a:rPr>
              <a:t>On Track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8600" y="2430848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rgbClr val="7F7F7F"/>
                </a:solidFill>
              </a:rPr>
              <a:t>On Track</a:t>
            </a:r>
            <a:endParaRPr lang="en-US" i="1" dirty="0">
              <a:solidFill>
                <a:srgbClr val="7F7F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3235753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7F7F7F"/>
                </a:solidFill>
              </a:rPr>
              <a:t>On Track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48600" y="4074982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7F7F7F"/>
                </a:solidFill>
              </a:rPr>
              <a:t>On Track</a:t>
            </a: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4953000" y="1431925"/>
            <a:ext cx="838200" cy="685800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952999" y="2277419"/>
            <a:ext cx="818187" cy="685800"/>
          </a:xfrm>
          <a:prstGeom prst="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4953000" y="3088331"/>
            <a:ext cx="838200" cy="685800"/>
          </a:xfrm>
          <a:prstGeom prst="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>
            <a:off x="4953000" y="3946525"/>
            <a:ext cx="914400" cy="655638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37951" name="TextBox 16"/>
          <p:cNvSpPr txBox="1">
            <a:spLocks noChangeArrowheads="1"/>
          </p:cNvSpPr>
          <p:nvPr/>
        </p:nvSpPr>
        <p:spPr bwMode="auto">
          <a:xfrm>
            <a:off x="4075718" y="5135161"/>
            <a:ext cx="314080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Small pool year 1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Focus on year 2 and beyond</a:t>
            </a:r>
          </a:p>
        </p:txBody>
      </p:sp>
      <p:sp>
        <p:nvSpPr>
          <p:cNvPr id="37952" name="TextBox 17"/>
          <p:cNvSpPr txBox="1">
            <a:spLocks noChangeArrowheads="1"/>
          </p:cNvSpPr>
          <p:nvPr/>
        </p:nvSpPr>
        <p:spPr bwMode="auto">
          <a:xfrm>
            <a:off x="1910378" y="5135161"/>
            <a:ext cx="2276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Challenge/Barrier:</a:t>
            </a:r>
          </a:p>
          <a:p>
            <a:pPr eaLnBrk="1" hangingPunct="1"/>
            <a:endParaRPr lang="en-US" sz="2000" dirty="0" smtClean="0">
              <a:solidFill>
                <a:prstClr val="black"/>
              </a:solidFill>
              <a:cs typeface="MS PGothic" charset="0"/>
            </a:endParaRPr>
          </a:p>
        </p:txBody>
      </p:sp>
      <p:sp>
        <p:nvSpPr>
          <p:cNvPr id="37953" name="TextBox 18"/>
          <p:cNvSpPr txBox="1">
            <a:spLocks noChangeArrowheads="1"/>
          </p:cNvSpPr>
          <p:nvPr/>
        </p:nvSpPr>
        <p:spPr bwMode="auto">
          <a:xfrm>
            <a:off x="2048685" y="5878824"/>
            <a:ext cx="2033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Mitigation Plan:</a:t>
            </a:r>
          </a:p>
          <a:p>
            <a:pPr eaLnBrk="1" hangingPunct="1"/>
            <a:endParaRPr lang="en-US" sz="2000" dirty="0" smtClean="0">
              <a:solidFill>
                <a:prstClr val="black"/>
              </a:solidFill>
              <a:cs typeface="MS PGothic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489200"/>
            <a:ext cx="9144000" cy="34925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</a:pPr>
            <a:endParaRPr lang="en-US" sz="1000" dirty="0" smtClean="0">
              <a:solidFill>
                <a:srgbClr val="8E8D8C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0" defTabSz="914400" fontAlgn="base">
              <a:lnSpc>
                <a:spcPct val="90000"/>
              </a:lnSpc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sz="3600" dirty="0" smtClean="0">
                <a:solidFill>
                  <a:srgbClr val="6F664C"/>
                </a:solidFill>
                <a:latin typeface="Calibri" charset="0"/>
                <a:ea typeface="ＭＳ Ｐゴシック" charset="0"/>
                <a:cs typeface="ＭＳ Ｐゴシック" charset="0"/>
              </a:rPr>
              <a:t>Evaluation and Assessment</a:t>
            </a:r>
          </a:p>
          <a:p>
            <a:pPr algn="ctr" eaLnBrk="1" hangingPunct="1">
              <a:lnSpc>
                <a:spcPct val="90000"/>
              </a:lnSpc>
            </a:pPr>
            <a:endParaRPr lang="en-US" sz="1400" dirty="0" smtClean="0">
              <a:solidFill>
                <a:srgbClr val="830923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200" dirty="0" smtClean="0">
                <a:solidFill>
                  <a:srgbClr val="8E8D8C"/>
                </a:solidFill>
                <a:latin typeface="Calibri" charset="0"/>
                <a:ea typeface="ＭＳ Ｐゴシック" charset="0"/>
                <a:cs typeface="ＭＳ Ｐゴシック" charset="0"/>
              </a:rPr>
              <a:t>Henry Ashbaugh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8E8D8C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Evaluation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Assessment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(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research milestones;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broader impacts;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(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impact 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jurisdiction’s S&amp;T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enterprise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5782" name="Picture 19" descr="LA-SiGMA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2" y="254319"/>
            <a:ext cx="5875856" cy="174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29701" y="81805"/>
            <a:ext cx="72669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Evaluation and Assessment Team</a:t>
            </a:r>
            <a:endParaRPr lang="en-US" sz="2800" b="1" dirty="0">
              <a:solidFill>
                <a:prstClr val="white">
                  <a:lumMod val="50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47132" y="599805"/>
            <a:ext cx="3062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External Review Board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47132" y="3601353"/>
            <a:ext cx="2509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External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 Evaluator</a:t>
            </a:r>
            <a:endParaRPr lang="en-US" sz="24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9" name="Group 69"/>
          <p:cNvGrpSpPr/>
          <p:nvPr/>
        </p:nvGrpSpPr>
        <p:grpSpPr>
          <a:xfrm>
            <a:off x="2784668" y="3646723"/>
            <a:ext cx="5633109" cy="923330"/>
            <a:chOff x="2540675" y="3337234"/>
            <a:chExt cx="5633109" cy="923330"/>
          </a:xfrm>
        </p:grpSpPr>
        <p:pic>
          <p:nvPicPr>
            <p:cNvPr id="68" name="Picture 67" descr="Kansas%20State%20Univ%20A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6504" y="3443058"/>
              <a:ext cx="1097280" cy="739140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2540675" y="3337234"/>
              <a:ext cx="55838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Cindi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Dunn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Kansas State University</a:t>
              </a:r>
              <a:b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Office of Educational Innovation &amp; Evaluation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247132" y="4724417"/>
            <a:ext cx="3015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Internal Review 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Board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4166" y="5317062"/>
            <a:ext cx="8114826" cy="1358152"/>
            <a:chOff x="604166" y="5317062"/>
            <a:chExt cx="8114826" cy="1358152"/>
          </a:xfrm>
        </p:grpSpPr>
        <p:sp>
          <p:nvSpPr>
            <p:cNvPr id="55" name="Rectangle 54"/>
            <p:cNvSpPr/>
            <p:nvPr/>
          </p:nvSpPr>
          <p:spPr>
            <a:xfrm>
              <a:off x="604167" y="5317062"/>
              <a:ext cx="2690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err="1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Ramu</a:t>
              </a: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Ramachandran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LA </a:t>
              </a:r>
              <a:r>
                <a:rPr lang="en-US" i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Tech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04001" y="5317062"/>
              <a:ext cx="28531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Cheryl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Stevens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Xavier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4166" y="6028883"/>
              <a:ext cx="21428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Scott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Whittenburg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UNO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60841" y="5317062"/>
              <a:ext cx="27581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err="1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Diola</a:t>
              </a: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Bagayoko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SUBR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52309" y="6028883"/>
              <a:ext cx="21004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Hank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Ashbaugh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Tulane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057849" y="6028883"/>
              <a:ext cx="19473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err="1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Shantenu</a:t>
              </a: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Jha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LSU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-241300" y="678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61546" y="1257434"/>
            <a:ext cx="8395904" cy="2049057"/>
            <a:chOff x="561546" y="1257434"/>
            <a:chExt cx="8395904" cy="2049057"/>
          </a:xfrm>
        </p:grpSpPr>
        <p:sp>
          <p:nvSpPr>
            <p:cNvPr id="11" name="Rectangle 10"/>
            <p:cNvSpPr/>
            <p:nvPr/>
          </p:nvSpPr>
          <p:spPr>
            <a:xfrm>
              <a:off x="1345632" y="1298296"/>
              <a:ext cx="17760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William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Lester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UC </a:t>
              </a:r>
              <a:r>
                <a:rPr lang="en-US" i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Berkeley</a:t>
              </a:r>
            </a:p>
          </p:txBody>
        </p:sp>
        <p:pic>
          <p:nvPicPr>
            <p:cNvPr id="30" name="Picture 29" descr="LesterNew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546" y="1305156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2432800" y="2450618"/>
              <a:ext cx="21639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Susan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Sinnott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University of Florida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35" name="Picture 34" descr="SinnottNew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6795" y="2302709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4097877" y="1331930"/>
              <a:ext cx="1924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Vincent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McKoy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Caltech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32" name="Picture 31" descr="McKoyBNew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7333" y="1257434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5793930" y="2450618"/>
              <a:ext cx="18018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Valerie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Taylor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Texas </a:t>
              </a:r>
              <a:r>
                <a:rPr lang="en-US" i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A&amp;M</a:t>
              </a:r>
            </a:p>
          </p:txBody>
        </p:sp>
        <p:pic>
          <p:nvPicPr>
            <p:cNvPr id="36" name="Picture 35" descr="TaylorNew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6500" y="2302709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6972236" y="1298296"/>
              <a:ext cx="19852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Harold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Silverman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SUNY (retired)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41" name="Picture 40" descr="SilvermanNew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8479" y="1257434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29701" y="81805"/>
            <a:ext cx="7266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Program Evaluation and Assessment</a:t>
            </a: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TextBox 85"/>
          <p:cNvSpPr txBox="1"/>
          <p:nvPr/>
        </p:nvSpPr>
        <p:spPr>
          <a:xfrm>
            <a:off x="-241300" y="678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581071" y="1190774"/>
            <a:ext cx="4263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Logic </a:t>
            </a:r>
            <a:r>
              <a:rPr lang="en-US" sz="20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Models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clearly defined inputs, strategies, activities, outputs, outcomes, and metrics for overall project and team goals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 descr="shutterstock_718709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/>
          <a:stretch/>
        </p:blipFill>
        <p:spPr>
          <a:xfrm>
            <a:off x="743856" y="1190774"/>
            <a:ext cx="3075214" cy="177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43857" y="3196958"/>
            <a:ext cx="79193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Goal</a:t>
            </a:r>
            <a:r>
              <a:rPr lang="en-US" sz="20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-Based Evaluation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Work Plan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guides the assessment of the impact of team strategies and the broader impacts of the project overall. Each of the nine project team goal areas and strategies contain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33" y="538609"/>
            <a:ext cx="138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ea typeface="+mn-ea"/>
                <a:cs typeface="Arial"/>
              </a:rPr>
              <a:t>Process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1071" y="4304199"/>
            <a:ext cx="43542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Types of Data </a:t>
            </a:r>
          </a:p>
          <a:p>
            <a:pPr marL="667512" lvl="2" indent="-342900" defTabSz="457200" fontAlgn="auto">
              <a:spcBef>
                <a:spcPts val="0"/>
              </a:spcBef>
              <a:spcAft>
                <a:spcPts val="600"/>
              </a:spcAft>
              <a:buClr>
                <a:srgbClr val="C0504D"/>
              </a:buClr>
              <a:buSzPct val="75000"/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source </a:t>
            </a:r>
            <a:b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(database, survey, interview, document review, focus group)</a:t>
            </a:r>
          </a:p>
          <a:p>
            <a:pPr marL="667512" lvl="2" indent="-342900" defTabSz="457200" fontAlgn="auto">
              <a:spcBef>
                <a:spcPts val="0"/>
              </a:spcBef>
              <a:spcAft>
                <a:spcPts val="600"/>
              </a:spcAft>
              <a:buClr>
                <a:srgbClr val="C0504D"/>
              </a:buClr>
              <a:buSzPct val="75000"/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Formative and summative metrics from logic models and proposal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072" y="4304199"/>
            <a:ext cx="347435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Strategy to be assessed</a:t>
            </a:r>
          </a:p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Method(s) of Evaluation (Quantitative and Qualitative) and Timeline</a:t>
            </a:r>
          </a:p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Criteria for Accomplishment or Outcomes Desired</a:t>
            </a:r>
          </a:p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Responsibility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" grpId="0"/>
      <p:bldP spid="10" grpId="0"/>
      <p:bldP spid="11" grpId="0"/>
      <p:bldP spid="11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70527175-[Converted]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97" y="649670"/>
            <a:ext cx="3165122" cy="3790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21713" y="105767"/>
            <a:ext cx="37283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Baseline Survey</a:t>
            </a:r>
            <a:endParaRPr lang="en-US" sz="2600" b="1" dirty="0">
              <a:solidFill>
                <a:prstClr val="white">
                  <a:lumMod val="50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617038" y="1344398"/>
            <a:ext cx="3143710" cy="273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Time window: Oct. 1, 2009 – </a:t>
            </a:r>
            <a:b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Oct. 31, 2010. Deliberately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had a small overlap (1 month) with the current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project.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purpose of the overlap was to see how quickly we were able to pick up or transfer students to LA-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SiGMA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funding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6699" y="3511598"/>
            <a:ext cx="227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Survey </a:t>
            </a:r>
            <a:r>
              <a:rPr lang="en-US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response </a:t>
            </a: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rate across </a:t>
            </a:r>
            <a:r>
              <a:rPr lang="en-US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the </a:t>
            </a: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state</a:t>
            </a:r>
            <a:endParaRPr lang="en-US" dirty="0">
              <a:solidFill>
                <a:srgbClr val="C0504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8650" y="2650988"/>
            <a:ext cx="1391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ln w="9525" cmpd="sng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+mn-ea"/>
                <a:cs typeface="Calibri"/>
              </a:rPr>
              <a:t>93% </a:t>
            </a:r>
            <a:endParaRPr lang="en-US" sz="5400" b="1" dirty="0">
              <a:ln w="9525" cmpd="sng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2757" y="5028598"/>
            <a:ext cx="350218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Graduate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students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Undergraduate students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Diversity in the G and UG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populations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External Engagement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1223" y="5028598"/>
            <a:ext cx="493409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Research Productivity – papers, presentations, proposals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Research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Collaboration – collaboration tools/mechanisms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Computational Science/Technology utilization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Intellectual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Property Development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9957" y="1416842"/>
            <a:ext cx="2268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Goal: Collect statistics for the year prior to LA-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SiGMA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funding.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5754" y="4627906"/>
            <a:ext cx="442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survey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covered all aspects of the project: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Symposium template 2011-rev2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Execu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Symposium template 2011-rev2.potx</Template>
  <TotalTime>6838</TotalTime>
  <Words>7613</Words>
  <Application>Microsoft Macintosh PowerPoint</Application>
  <PresentationFormat>On-screen Show (4:3)</PresentationFormat>
  <Paragraphs>1564</Paragraphs>
  <Slides>112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112</vt:i4>
      </vt:variant>
    </vt:vector>
  </HeadingPairs>
  <TitlesOfParts>
    <vt:vector size="122" baseType="lpstr">
      <vt:lpstr>Symposium template 2011-rev2</vt:lpstr>
      <vt:lpstr>Custom Design</vt:lpstr>
      <vt:lpstr>Office Theme</vt:lpstr>
      <vt:lpstr>Adjacency</vt:lpstr>
      <vt:lpstr>1_Office Theme</vt:lpstr>
      <vt:lpstr>2_Office Theme</vt:lpstr>
      <vt:lpstr>3_Office Theme</vt:lpstr>
      <vt:lpstr>4_Office Theme</vt:lpstr>
      <vt:lpstr>Executive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S&amp;T Framework and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need faster, smaller, more efficient chips</vt:lpstr>
      <vt:lpstr>PowerPoint Presentation</vt:lpstr>
      <vt:lpstr>PowerPoint Presentation</vt:lpstr>
      <vt:lpstr>PowerPoint Presentation</vt:lpstr>
      <vt:lpstr>SD1 Focus 1 Milestones</vt:lpstr>
      <vt:lpstr>Iron Oxide Molecular Clusters as Building Blocks  of Non-Volatile Memory (Xavier, Tulane, UNO)</vt:lpstr>
      <vt:lpstr>PowerPoint Presentation</vt:lpstr>
      <vt:lpstr>PowerPoint Presentation</vt:lpstr>
      <vt:lpstr>New Focus: Low Energy Electron Diffraction:  An Inverse Problem for Structural Determination  (LI/LA-SiGMA seed funded)</vt:lpstr>
      <vt:lpstr>PowerPoint Presentation</vt:lpstr>
      <vt:lpstr>PowerPoint Presentation</vt:lpstr>
      <vt:lpstr>PowerPoint Presentation</vt:lpstr>
      <vt:lpstr>PowerPoint Presentation</vt:lpstr>
      <vt:lpstr>Focus 1: Electrochemical capacitors and fuel cell electrodes</vt:lpstr>
      <vt:lpstr>Interplay between experiment and modeling</vt:lpstr>
      <vt:lpstr>SD2 Focus 1 Milestones</vt:lpstr>
      <vt:lpstr>Focus 2: Hydrogen Storage Materials </vt:lpstr>
      <vt:lpstr>Role of dopants in complex metal hydrides</vt:lpstr>
      <vt:lpstr>SD2 Focus 2 Milestones</vt:lpstr>
      <vt:lpstr>Focus 3: Catalyst Materials</vt:lpstr>
      <vt:lpstr>Force field development for metal oxide catalysts</vt:lpstr>
      <vt:lpstr>Catalytic reactions studied by DFT methods</vt:lpstr>
      <vt:lpstr>SD2 Focus 3 Milestones</vt:lpstr>
      <vt:lpstr>New Focus: Lithium Ion Batteries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 EPSCoR RII</dc:title>
  <dc:subject/>
  <dc:creator/>
  <cp:keywords/>
  <dc:description/>
  <cp:lastModifiedBy>Amber King</cp:lastModifiedBy>
  <cp:revision>401</cp:revision>
  <dcterms:created xsi:type="dcterms:W3CDTF">2008-08-28T14:07:34Z</dcterms:created>
  <dcterms:modified xsi:type="dcterms:W3CDTF">2011-08-17T14:00:58Z</dcterms:modified>
  <cp:category/>
</cp:coreProperties>
</file>